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6" r:id="rId5"/>
    <p:sldId id="267" r:id="rId6"/>
    <p:sldId id="261" r:id="rId7"/>
    <p:sldId id="268" r:id="rId8"/>
    <p:sldId id="270" r:id="rId9"/>
    <p:sldId id="273" r:id="rId10"/>
    <p:sldId id="271" r:id="rId11"/>
    <p:sldId id="263" r:id="rId12"/>
    <p:sldId id="272" r:id="rId13"/>
    <p:sldId id="258" r:id="rId14"/>
    <p:sldId id="264" r:id="rId15"/>
    <p:sldId id="26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8F2F3B-1CDF-4CC4-8507-CDCC321885EF}">
          <p14:sldIdLst>
            <p14:sldId id="256"/>
            <p14:sldId id="257"/>
            <p14:sldId id="259"/>
            <p14:sldId id="266"/>
          </p14:sldIdLst>
        </p14:section>
        <p14:section name="Untitled Section" id="{D5B03D8C-15CA-4B67-9B6E-8D82074337D9}">
          <p14:sldIdLst>
            <p14:sldId id="267"/>
            <p14:sldId id="261"/>
            <p14:sldId id="268"/>
            <p14:sldId id="270"/>
            <p14:sldId id="273"/>
            <p14:sldId id="271"/>
            <p14:sldId id="263"/>
            <p14:sldId id="272"/>
            <p14:sldId id="258"/>
            <p14:sldId id="264"/>
            <p14:sldId id="26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FF9900"/>
    <a:srgbClr val="D99B01"/>
    <a:srgbClr val="FF66CC"/>
    <a:srgbClr val="FF67AC"/>
    <a:srgbClr val="CC0099"/>
    <a:srgbClr val="FFDC47"/>
    <a:srgbClr val="5EEC3C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7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045AC-D9CF-4C73-82A8-F49D74F5D663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BDCAE-E488-40D4-93DC-1859CC07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3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0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17900" y="2877160"/>
            <a:ext cx="7177135" cy="122164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7900" y="4098799"/>
            <a:ext cx="7178241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 baseline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49D5C186-A1CC-4EC3-A7A6-9B8C2A1299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4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586585"/>
            <a:ext cx="8093365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239245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6933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6933" y="239245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F86611-4974-466A-B7E2-1B584AB5677E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7900" y="3182570"/>
            <a:ext cx="7177135" cy="122164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4GB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Canadian </a:t>
            </a: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Code </a:t>
            </a: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en-US" sz="22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CLC Administrator </a:t>
            </a:r>
            <a:br>
              <a:rPr lang="en-US" b="1" dirty="0"/>
            </a:br>
            <a:r>
              <a:rPr lang="en-US" b="1" dirty="0"/>
              <a:t>Level View (Python Analysis</a:t>
            </a:r>
            <a:r>
              <a:rPr lang="en-US" b="1" dirty="0" smtClean="0"/>
              <a:t>) </a:t>
            </a:r>
            <a:r>
              <a:rPr lang="en-CA" dirty="0" smtClean="0"/>
              <a:t>cont.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" y="1197405"/>
            <a:ext cx="8933099" cy="1059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1425" y="2411021"/>
            <a:ext cx="5802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Next, we created 4 sub datasets in order to group students by their academic performance</a:t>
            </a:r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3407753"/>
            <a:ext cx="86391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4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057" y="128470"/>
            <a:ext cx="8093365" cy="61082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Teacher Level </a:t>
            </a:r>
            <a:r>
              <a:rPr lang="en-US" b="1" dirty="0" smtClean="0"/>
              <a:t>View </a:t>
            </a:r>
            <a:r>
              <a:rPr lang="en-US" b="1" dirty="0" smtClean="0"/>
              <a:t>(Tableau)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Feature 1</a:t>
            </a:r>
          </a:p>
          <a:p>
            <a:r>
              <a:rPr lang="en-US" dirty="0"/>
              <a:t>Feature 2</a:t>
            </a:r>
          </a:p>
          <a:p>
            <a:r>
              <a:rPr lang="en-US" dirty="0"/>
              <a:t>Feature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Feature 1</a:t>
            </a:r>
          </a:p>
          <a:p>
            <a:r>
              <a:rPr lang="en-US" dirty="0"/>
              <a:t>Feature 2</a:t>
            </a:r>
          </a:p>
          <a:p>
            <a:r>
              <a:rPr lang="en-US" dirty="0"/>
              <a:t>Feature 3</a:t>
            </a:r>
          </a:p>
        </p:txBody>
      </p:sp>
      <p:pic>
        <p:nvPicPr>
          <p:cNvPr id="3074" name="Picture 2" descr="C:\Users\s6033381\Downloads\Topic level Progr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0" y="2645259"/>
            <a:ext cx="4581150" cy="221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6033381\Downloads\Group Learning Progr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30" y="2877160"/>
            <a:ext cx="3664920" cy="18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6033381\Downloads\student level progre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50" y="795219"/>
            <a:ext cx="792918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0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Classroom Data </a:t>
            </a:r>
            <a:br>
              <a:rPr lang="en-CA" dirty="0" smtClean="0"/>
            </a:br>
            <a:r>
              <a:rPr lang="en-CA" dirty="0" smtClean="0"/>
              <a:t>Collection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1" y="1198559"/>
            <a:ext cx="3664920" cy="3511061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This is for classroom data collection through Poll/QA sessions. Multi </a:t>
            </a:r>
            <a:r>
              <a:rPr lang="en-CA" dirty="0" smtClean="0"/>
              <a:t>Choices </a:t>
            </a:r>
            <a:r>
              <a:rPr lang="en-CA" dirty="0"/>
              <a:t>Poll/Questions are sent to students to do and the teacher can collect the data and also capture the </a:t>
            </a:r>
            <a:r>
              <a:rPr lang="en-CA" dirty="0" smtClean="0"/>
              <a:t>response </a:t>
            </a:r>
            <a:r>
              <a:rPr lang="en-CA" dirty="0"/>
              <a:t>time.</a:t>
            </a:r>
          </a:p>
        </p:txBody>
      </p:sp>
      <p:pic>
        <p:nvPicPr>
          <p:cNvPr id="4098" name="Picture 2" descr="C:\Users\s6033381\Downloads\Hackathon Po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755" y="334836"/>
            <a:ext cx="2443280" cy="480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35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Front </a:t>
            </a:r>
            <a:r>
              <a:rPr lang="en-US" b="1" dirty="0" smtClean="0"/>
              <a:t>End (Asp </a:t>
            </a:r>
            <a:r>
              <a:rPr lang="en-US" b="1" dirty="0" err="1" smtClean="0"/>
              <a:t>.Net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96260" y="1197405"/>
            <a:ext cx="8181969" cy="320680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Easy To Use</a:t>
            </a:r>
            <a:endParaRPr lang="en-US" dirty="0"/>
          </a:p>
          <a:p>
            <a:pPr algn="l"/>
            <a:r>
              <a:rPr lang="en-US" dirty="0" smtClean="0"/>
              <a:t>Teacher’s Interface</a:t>
            </a:r>
          </a:p>
          <a:p>
            <a:pPr lvl="1" algn="l"/>
            <a:r>
              <a:rPr lang="en-US" dirty="0" smtClean="0"/>
              <a:t>Can Initiate quizzes for the courses he is teaching</a:t>
            </a:r>
          </a:p>
          <a:p>
            <a:pPr lvl="1" algn="l"/>
            <a:r>
              <a:rPr lang="en-US" dirty="0" smtClean="0"/>
              <a:t>Can update marks of student’s. Homework, offline marking</a:t>
            </a:r>
          </a:p>
          <a:p>
            <a:pPr lvl="1" algn="l"/>
            <a:r>
              <a:rPr lang="en-US" dirty="0"/>
              <a:t>Can provide direct feedback to </a:t>
            </a:r>
            <a:r>
              <a:rPr lang="en-US" dirty="0" smtClean="0"/>
              <a:t>students</a:t>
            </a:r>
            <a:endParaRPr lang="en-US" dirty="0"/>
          </a:p>
          <a:p>
            <a:pPr algn="l"/>
            <a:r>
              <a:rPr lang="en-US" dirty="0" smtClean="0"/>
              <a:t>Student’s Interface</a:t>
            </a:r>
          </a:p>
          <a:p>
            <a:pPr lvl="1" algn="l"/>
            <a:r>
              <a:rPr lang="en-US" dirty="0" smtClean="0"/>
              <a:t>Can Attempt quizzes for the course he is learning.</a:t>
            </a:r>
          </a:p>
          <a:p>
            <a:pPr lvl="1" algn="l"/>
            <a:r>
              <a:rPr lang="en-US" dirty="0" smtClean="0"/>
              <a:t>Can see the marks he got in the each course he enrolled.</a:t>
            </a:r>
          </a:p>
          <a:p>
            <a:pPr lvl="1" algn="l"/>
            <a:r>
              <a:rPr lang="en-US" dirty="0" smtClean="0"/>
              <a:t>Can receive direct feedback from his teacher.</a:t>
            </a:r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49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9540" y="1960930"/>
            <a:ext cx="41354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7200" b="1" dirty="0" smtClean="0">
                <a:solidFill>
                  <a:schemeClr val="bg1"/>
                </a:solidFill>
              </a:rPr>
              <a:t>Thank You</a:t>
            </a:r>
            <a:endParaRPr lang="en-C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/>
              <a:t>How do we manage a room of learners with different experience levels and learning speeds? </a:t>
            </a:r>
          </a:p>
          <a:p>
            <a:r>
              <a:rPr lang="en-CA" sz="2000" dirty="0"/>
              <a:t>CLC would like to provide support for mentors and instructors to identify learners that are struggling with pace and are not comfortable publicly voicing it. </a:t>
            </a:r>
          </a:p>
          <a:p>
            <a:r>
              <a:rPr lang="en-CA" sz="2000" dirty="0"/>
              <a:t>Please also consider ease of use for children or those that are newer to technology</a:t>
            </a:r>
            <a:r>
              <a:rPr lang="en-CA" sz="2000" dirty="0" smtClean="0"/>
              <a:t>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4GB Proposed Solution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8559"/>
            <a:ext cx="6871725" cy="3511061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How do we manage a room of learners with different experience levels and learning speeds? </a:t>
            </a:r>
            <a:endParaRPr lang="en-CA" dirty="0" smtClean="0"/>
          </a:p>
          <a:p>
            <a:pPr lvl="1"/>
            <a:r>
              <a:rPr lang="en-CA" dirty="0" smtClean="0"/>
              <a:t>Online Quizzes in the middle of session. Based on the quiz result</a:t>
            </a:r>
          </a:p>
          <a:p>
            <a:pPr lvl="2"/>
            <a:r>
              <a:rPr lang="en-CA" dirty="0"/>
              <a:t>Teacher can identify students who needs help</a:t>
            </a:r>
          </a:p>
          <a:p>
            <a:pPr lvl="2"/>
            <a:r>
              <a:rPr lang="en-CA" dirty="0"/>
              <a:t>Teacher can correct them self if they notice that whole class is lagging behind</a:t>
            </a:r>
          </a:p>
          <a:p>
            <a:pPr lvl="1"/>
            <a:r>
              <a:rPr lang="en-CA" dirty="0" smtClean="0"/>
              <a:t>Based on the interim marks, coupling of similar students based on their </a:t>
            </a:r>
          </a:p>
          <a:p>
            <a:pPr lvl="2"/>
            <a:r>
              <a:rPr lang="en-CA" dirty="0"/>
              <a:t>P</a:t>
            </a:r>
            <a:r>
              <a:rPr lang="en-CA" dirty="0" smtClean="0"/>
              <a:t>erformance in the quizzes, Homework assignment, projects</a:t>
            </a:r>
          </a:p>
          <a:p>
            <a:pPr lvl="2"/>
            <a:r>
              <a:rPr lang="en-CA" dirty="0" smtClean="0"/>
              <a:t>Demographic and ethnic background</a:t>
            </a:r>
          </a:p>
          <a:p>
            <a:pPr lvl="1"/>
            <a:r>
              <a:rPr lang="en-CA" dirty="0" err="1" smtClean="0"/>
              <a:t>hgh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4GB Proposed Solution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891995"/>
            <a:ext cx="6871725" cy="4123035"/>
          </a:xfrm>
        </p:spPr>
        <p:txBody>
          <a:bodyPr>
            <a:normAutofit/>
          </a:bodyPr>
          <a:lstStyle/>
          <a:p>
            <a:r>
              <a:rPr lang="en-CA" sz="1400" dirty="0"/>
              <a:t>CLC would like to provide support for mentors and instructors to identify learners that are struggling with pace and are not comfortable publicly voicing it. </a:t>
            </a:r>
            <a:r>
              <a:rPr lang="en-CA" sz="1400" dirty="0" smtClean="0"/>
              <a:t> </a:t>
            </a:r>
          </a:p>
          <a:p>
            <a:pPr lvl="1"/>
            <a:r>
              <a:rPr lang="en-CA" sz="1400" dirty="0" smtClean="0"/>
              <a:t>Online Quizzes in the middle of session. Based on the quiz result</a:t>
            </a:r>
          </a:p>
          <a:p>
            <a:pPr lvl="2"/>
            <a:r>
              <a:rPr lang="en-CA" sz="1400" dirty="0"/>
              <a:t>Teacher can identify students who needs help</a:t>
            </a:r>
          </a:p>
          <a:p>
            <a:pPr lvl="2"/>
            <a:r>
              <a:rPr lang="en-CA" sz="1400" dirty="0"/>
              <a:t>Teacher can correct them self if they notice that whole class is lagging behind</a:t>
            </a:r>
          </a:p>
          <a:p>
            <a:pPr lvl="1"/>
            <a:r>
              <a:rPr lang="en-CA" sz="1400" dirty="0" smtClean="0"/>
              <a:t>Based on the interim marks, coupling of similar students based on their </a:t>
            </a:r>
          </a:p>
          <a:p>
            <a:pPr lvl="2"/>
            <a:r>
              <a:rPr lang="en-CA" sz="1400" dirty="0"/>
              <a:t>P</a:t>
            </a:r>
            <a:r>
              <a:rPr lang="en-CA" sz="1400" dirty="0" smtClean="0"/>
              <a:t>erformance in the quizzes, Homework assignment, projects</a:t>
            </a:r>
          </a:p>
          <a:p>
            <a:pPr lvl="2"/>
            <a:r>
              <a:rPr lang="en-CA" sz="1400" dirty="0" smtClean="0"/>
              <a:t>Demographic ethnic background</a:t>
            </a:r>
          </a:p>
          <a:p>
            <a:pPr lvl="1"/>
            <a:r>
              <a:rPr lang="en-CA" sz="1400" dirty="0" smtClean="0"/>
              <a:t>Using slack, teacher can help urgent help, participate in group discussions, and help those who are too shy voice their opinion or ask questions</a:t>
            </a:r>
          </a:p>
          <a:p>
            <a:pPr lvl="1"/>
            <a:r>
              <a:rPr lang="en-CA" sz="1400" dirty="0" smtClean="0"/>
              <a:t>In order to understand which students are struggling, we propose to use python for the analysis of student marks</a:t>
            </a:r>
          </a:p>
          <a:p>
            <a:pPr lvl="1"/>
            <a:r>
              <a:rPr lang="en-CA" sz="1400" dirty="0" smtClean="0"/>
              <a:t>Additionally, we can use python for demographic classes so as to prepare classes accordingly.</a:t>
            </a:r>
          </a:p>
        </p:txBody>
      </p:sp>
    </p:spTree>
    <p:extLst>
      <p:ext uri="{BB962C8B-B14F-4D97-AF65-F5344CB8AC3E}">
        <p14:creationId xmlns:p14="http://schemas.microsoft.com/office/powerpoint/2010/main" val="151029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4GB Proposed Solution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8559"/>
            <a:ext cx="6871725" cy="3511061"/>
          </a:xfrm>
        </p:spPr>
        <p:txBody>
          <a:bodyPr>
            <a:normAutofit fontScale="92500"/>
          </a:bodyPr>
          <a:lstStyle/>
          <a:p>
            <a:r>
              <a:rPr lang="en-CA" dirty="0"/>
              <a:t>Please also consider ease of use for </a:t>
            </a:r>
            <a:r>
              <a:rPr lang="en-CA" dirty="0" smtClean="0"/>
              <a:t>children, those </a:t>
            </a:r>
            <a:r>
              <a:rPr lang="en-CA" dirty="0"/>
              <a:t>that are newer to </a:t>
            </a:r>
            <a:r>
              <a:rPr lang="en-CA" dirty="0" smtClean="0"/>
              <a:t>technology, and for people with disabilities</a:t>
            </a:r>
          </a:p>
          <a:p>
            <a:pPr lvl="1"/>
            <a:r>
              <a:rPr lang="en-CA" dirty="0" smtClean="0"/>
              <a:t>Problem sets of lower difficulty level</a:t>
            </a:r>
          </a:p>
          <a:p>
            <a:pPr lvl="1"/>
            <a:r>
              <a:rPr lang="en-CA" dirty="0" smtClean="0"/>
              <a:t>Assigned mentors based on their performance</a:t>
            </a:r>
          </a:p>
          <a:p>
            <a:pPr lvl="1"/>
            <a:r>
              <a:rPr lang="en-CA" dirty="0" smtClean="0"/>
              <a:t>Support tools such as text to speech, larger prints for the visually impaired, and etc</a:t>
            </a:r>
            <a:r>
              <a:rPr lang="en-CA" dirty="0"/>
              <a:t>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51029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endParaRPr lang="en-US" dirty="0" smtClean="0"/>
          </a:p>
          <a:p>
            <a:r>
              <a:rPr lang="en-US" dirty="0" smtClean="0"/>
              <a:t>Visual Studio .NET</a:t>
            </a:r>
          </a:p>
          <a:p>
            <a:r>
              <a:rPr lang="en-US" dirty="0" smtClean="0"/>
              <a:t>Tableau</a:t>
            </a:r>
          </a:p>
          <a:p>
            <a:r>
              <a:rPr lang="en-US" dirty="0" smtClean="0"/>
              <a:t>MS SQL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Power BI</a:t>
            </a:r>
            <a:endParaRPr lang="en-US" dirty="0" smtClean="0"/>
          </a:p>
          <a:p>
            <a:r>
              <a:rPr lang="en-US" dirty="0" smtClean="0"/>
              <a:t>Slack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9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prepared dummy data by </a:t>
            </a:r>
            <a:r>
              <a:rPr lang="en-US" dirty="0" smtClean="0"/>
              <a:t>mixing Student </a:t>
            </a:r>
            <a:r>
              <a:rPr lang="en-US" dirty="0"/>
              <a:t>Performance Data Set </a:t>
            </a:r>
            <a:r>
              <a:rPr lang="en-US" dirty="0" smtClean="0"/>
              <a:t>(UCI) and the survey questions that were provided by CLC</a:t>
            </a:r>
          </a:p>
          <a:p>
            <a:r>
              <a:rPr lang="en-US" dirty="0" smtClean="0"/>
              <a:t>We also created our own dummy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1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CLC Administrator </a:t>
            </a:r>
            <a:br>
              <a:rPr lang="en-US" b="1" dirty="0"/>
            </a:br>
            <a:r>
              <a:rPr lang="en-US" b="1" dirty="0"/>
              <a:t>Level View (Python Analysis)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982" y="1198563"/>
            <a:ext cx="5462411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317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25" y="857250"/>
            <a:ext cx="66675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434130" y="281175"/>
            <a:ext cx="6260905" cy="5726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CLC Administrator </a:t>
            </a:r>
            <a:r>
              <a:rPr lang="en-US" b="1" dirty="0" smtClean="0"/>
              <a:t>Level </a:t>
            </a:r>
            <a:r>
              <a:rPr lang="en-US" b="1" dirty="0"/>
              <a:t>View (Python Analysis</a:t>
            </a:r>
            <a:r>
              <a:rPr lang="en-US" b="1" dirty="0" smtClean="0"/>
              <a:t>) contd.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842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550</Words>
  <Application>Microsoft Office PowerPoint</Application>
  <PresentationFormat>On-screen Show (16:9)</PresentationFormat>
  <Paragraphs>67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4GB Canadian Learning Code  Design Solution </vt:lpstr>
      <vt:lpstr>Problem Statement</vt:lpstr>
      <vt:lpstr>4GB Proposed Solution</vt:lpstr>
      <vt:lpstr>4GB Proposed Solution</vt:lpstr>
      <vt:lpstr>4GB Proposed Solution</vt:lpstr>
      <vt:lpstr>Technology Used</vt:lpstr>
      <vt:lpstr>Analysis</vt:lpstr>
      <vt:lpstr>CLC Administrator  Level View (Python Analysis)</vt:lpstr>
      <vt:lpstr>CLC Administrator Level View (Python Analysis) contd.</vt:lpstr>
      <vt:lpstr>CLC Administrator  Level View (Python Analysis) cont.</vt:lpstr>
      <vt:lpstr>Teacher Level View (Tableau)</vt:lpstr>
      <vt:lpstr>Classroom Data  Collection</vt:lpstr>
      <vt:lpstr>Front End (Asp .Net)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Neha Prakash</cp:lastModifiedBy>
  <cp:revision>202</cp:revision>
  <dcterms:created xsi:type="dcterms:W3CDTF">2013-08-21T19:17:07Z</dcterms:created>
  <dcterms:modified xsi:type="dcterms:W3CDTF">2018-09-29T21:58:23Z</dcterms:modified>
</cp:coreProperties>
</file>