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7" r:id="rId11"/>
    <p:sldId id="265" r:id="rId12"/>
    <p:sldId id="266" r:id="rId13"/>
    <p:sldId id="268" r:id="rId14"/>
    <p:sldId id="269" r:id="rId15"/>
    <p:sldId id="271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0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54611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2"/>
          <p:cNvSpPr/>
          <p:nvPr/>
        </p:nvSpPr>
        <p:spPr>
          <a:xfrm>
            <a:off x="-1" y="-1"/>
            <a:ext cx="7882076" cy="519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4" h="21121" extrusionOk="0">
                <a:moveTo>
                  <a:pt x="19956" y="0"/>
                </a:moveTo>
                <a:lnTo>
                  <a:pt x="0" y="0"/>
                </a:lnTo>
                <a:lnTo>
                  <a:pt x="14" y="15796"/>
                </a:lnTo>
                <a:cubicBezTo>
                  <a:pt x="2333" y="17328"/>
                  <a:pt x="-261" y="15644"/>
                  <a:pt x="6998" y="20434"/>
                </a:cubicBezTo>
                <a:cubicBezTo>
                  <a:pt x="8866" y="21600"/>
                  <a:pt x="11445" y="21239"/>
                  <a:pt x="12323" y="19677"/>
                </a:cubicBezTo>
                <a:lnTo>
                  <a:pt x="20846" y="3830"/>
                </a:lnTo>
                <a:cubicBezTo>
                  <a:pt x="21339" y="2791"/>
                  <a:pt x="21184" y="1342"/>
                  <a:pt x="20499" y="59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TextBox 7"/>
          <p:cNvSpPr txBox="1"/>
          <p:nvPr/>
        </p:nvSpPr>
        <p:spPr>
          <a:xfrm>
            <a:off x="3855890" y="3694646"/>
            <a:ext cx="5167609" cy="117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80000"/>
              </a:lnSpc>
              <a:defRPr sz="4800" b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4400" dirty="0"/>
              <a:t>PROPOSAL</a:t>
            </a:r>
          </a:p>
          <a:p>
            <a:pPr algn="r">
              <a:lnSpc>
                <a:spcPct val="80000"/>
              </a:lnSpc>
              <a:defRPr sz="4800" b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4400" dirty="0"/>
              <a:t>GUIDELINES</a:t>
            </a:r>
          </a:p>
        </p:txBody>
      </p:sp>
      <p:sp>
        <p:nvSpPr>
          <p:cNvPr id="114" name="Rectangle 8"/>
          <p:cNvSpPr txBox="1"/>
          <p:nvPr/>
        </p:nvSpPr>
        <p:spPr>
          <a:xfrm>
            <a:off x="4633355" y="5115450"/>
            <a:ext cx="44066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algn="r">
              <a:defRPr spc="600">
                <a:solidFill>
                  <a:srgbClr val="FAAA2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 CHALLENGE 2019</a:t>
            </a:r>
          </a:p>
        </p:txBody>
      </p:sp>
      <p:sp>
        <p:nvSpPr>
          <p:cNvPr id="115" name="Rectangle 9"/>
          <p:cNvSpPr/>
          <p:nvPr/>
        </p:nvSpPr>
        <p:spPr>
          <a:xfrm>
            <a:off x="7856908" y="5641261"/>
            <a:ext cx="1032511" cy="117513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Rectangle 10"/>
          <p:cNvSpPr txBox="1"/>
          <p:nvPr/>
        </p:nvSpPr>
        <p:spPr>
          <a:xfrm>
            <a:off x="4555221" y="5923643"/>
            <a:ext cx="446294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SG" dirty="0"/>
              <a:t>Essentials and tips on how </a:t>
            </a:r>
            <a:r>
              <a:rPr lang="en-US" dirty="0"/>
              <a:t>to pitch </a:t>
            </a:r>
            <a:r>
              <a:rPr lang="en-SG" dirty="0"/>
              <a:t>your</a:t>
            </a:r>
            <a:r>
              <a:rPr dirty="0"/>
              <a:t> great idea </a:t>
            </a:r>
          </a:p>
        </p:txBody>
      </p:sp>
      <p:pic>
        <p:nvPicPr>
          <p:cNvPr id="11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t="32622" b="25742"/>
          <a:stretch>
            <a:fillRect/>
          </a:stretch>
        </p:blipFill>
        <p:spPr>
          <a:xfrm>
            <a:off x="101135" y="5983966"/>
            <a:ext cx="1316606" cy="548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 smtClean="0"/>
              <a:t>6</a:t>
            </a:r>
            <a:r>
              <a:rPr dirty="0" smtClean="0"/>
              <a:t>.  </a:t>
            </a:r>
            <a:r>
              <a:rPr lang="en-US" dirty="0" smtClean="0"/>
              <a:t>Your </a:t>
            </a:r>
            <a:r>
              <a:rPr dirty="0" smtClean="0"/>
              <a:t>Technology</a:t>
            </a:r>
            <a:endParaRPr dirty="0"/>
          </a:p>
        </p:txBody>
      </p:sp>
      <p:pic>
        <p:nvPicPr>
          <p:cNvPr id="303" name="Picture 48" descr="Picture 48"/>
          <p:cNvPicPr>
            <a:picLocks noChangeAspect="1"/>
          </p:cNvPicPr>
          <p:nvPr/>
        </p:nvPicPr>
        <p:blipFill>
          <a:blip r:embed="rId3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 4"/>
          <p:cNvSpPr txBox="1"/>
          <p:nvPr/>
        </p:nvSpPr>
        <p:spPr>
          <a:xfrm>
            <a:off x="964736" y="1176029"/>
            <a:ext cx="8496976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b="1" dirty="0"/>
              <a:t>E</a:t>
            </a:r>
            <a:r>
              <a:rPr b="1" dirty="0" smtClean="0"/>
              <a:t>xplain </a:t>
            </a:r>
            <a:r>
              <a:rPr lang="en-US" b="1" dirty="0" smtClean="0"/>
              <a:t>in depth</a:t>
            </a:r>
            <a:r>
              <a:rPr b="1" dirty="0" smtClean="0"/>
              <a:t> </a:t>
            </a:r>
            <a:r>
              <a:rPr lang="en-US" b="1" dirty="0" smtClean="0"/>
              <a:t>how your </a:t>
            </a:r>
            <a:r>
              <a:rPr b="1" dirty="0" smtClean="0"/>
              <a:t>idea </a:t>
            </a:r>
            <a:r>
              <a:rPr lang="en-US" b="1" dirty="0" smtClean="0"/>
              <a:t>works and the architecture  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 smtClean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Consider elaborating on the points below:</a:t>
            </a:r>
            <a:endParaRPr dirty="0"/>
          </a:p>
        </p:txBody>
      </p:sp>
      <p:grpSp>
        <p:nvGrpSpPr>
          <p:cNvPr id="308" name="Group 1"/>
          <p:cNvGrpSpPr/>
          <p:nvPr/>
        </p:nvGrpSpPr>
        <p:grpSpPr>
          <a:xfrm>
            <a:off x="1040151" y="2640537"/>
            <a:ext cx="7821046" cy="3015545"/>
            <a:chOff x="0" y="0"/>
            <a:chExt cx="4302906" cy="4293898"/>
          </a:xfrm>
        </p:grpSpPr>
        <p:sp>
          <p:nvSpPr>
            <p:cNvPr id="305" name="Rectangle 12"/>
            <p:cNvSpPr/>
            <p:nvPr/>
          </p:nvSpPr>
          <p:spPr>
            <a:xfrm>
              <a:off x="0" y="0"/>
              <a:ext cx="4302906" cy="4008424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Rectangle 15"/>
            <p:cNvSpPr txBox="1"/>
            <p:nvPr/>
          </p:nvSpPr>
          <p:spPr>
            <a:xfrm>
              <a:off x="24168" y="122986"/>
              <a:ext cx="4278738" cy="417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dirty="0"/>
                <a:t>What </a:t>
              </a:r>
              <a:r>
                <a:rPr lang="en-US" dirty="0" smtClean="0"/>
                <a:t>is the underlying mechanism?</a:t>
              </a:r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What is the </a:t>
              </a:r>
              <a:r>
                <a:rPr dirty="0" smtClean="0"/>
                <a:t>technolog</a:t>
              </a:r>
              <a:r>
                <a:rPr lang="en-US" dirty="0" smtClean="0"/>
                <a:t>y stack that you are using? </a:t>
              </a:r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What is your </a:t>
              </a:r>
              <a:r>
                <a:rPr lang="en-US" dirty="0"/>
                <a:t>secret sauce </a:t>
              </a:r>
              <a:r>
                <a:rPr lang="en-US" dirty="0" smtClean="0"/>
                <a:t>behind your technology?</a:t>
              </a:r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How is your solution implemented? </a:t>
              </a:r>
              <a:endParaRPr lang="en-US" dirty="0"/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Is your solution technically and operationally feasible? </a:t>
              </a:r>
              <a:endParaRPr dirty="0"/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Do you have any architecture diagrams </a:t>
              </a:r>
              <a:r>
                <a:rPr dirty="0" smtClean="0"/>
                <a:t>or </a:t>
              </a:r>
              <a:r>
                <a:rPr dirty="0"/>
                <a:t>flow chats </a:t>
              </a:r>
              <a:r>
                <a:rPr lang="en-US" dirty="0" smtClean="0"/>
                <a:t>to </a:t>
              </a:r>
              <a:r>
                <a:rPr dirty="0" smtClean="0"/>
                <a:t>explai</a:t>
              </a:r>
              <a:r>
                <a:rPr lang="en-US" dirty="0" smtClean="0"/>
                <a:t>n your solution</a:t>
              </a:r>
              <a:r>
                <a:rPr dirty="0" smtClean="0"/>
                <a:t>?</a:t>
              </a:r>
              <a:endParaRPr lang="en-US" dirty="0" smtClean="0"/>
            </a:p>
            <a:p>
              <a:pPr marL="171450" indent="-171450">
                <a:lnSpc>
                  <a:spcPts val="2700"/>
                </a:lnSpc>
                <a:spcBef>
                  <a:spcPts val="100"/>
                </a:spcBef>
                <a:buSzPct val="100000"/>
                <a:buChar char="-"/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Have you considered info security and data privacy concerns?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 smtClean="0"/>
              <a:t>7</a:t>
            </a:r>
            <a:r>
              <a:rPr dirty="0" smtClean="0"/>
              <a:t>. Demo</a:t>
            </a:r>
            <a:endParaRPr dirty="0"/>
          </a:p>
        </p:txBody>
      </p:sp>
      <p:pic>
        <p:nvPicPr>
          <p:cNvPr id="266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ectangle 4"/>
          <p:cNvSpPr txBox="1"/>
          <p:nvPr/>
        </p:nvSpPr>
        <p:spPr>
          <a:xfrm>
            <a:off x="425859" y="1275437"/>
            <a:ext cx="4163623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(Optional)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 smtClean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 smtClean="0"/>
              <a:t>Showcase </a:t>
            </a:r>
            <a:r>
              <a:rPr dirty="0"/>
              <a:t>what you’ve </a:t>
            </a:r>
            <a:r>
              <a:rPr dirty="0" smtClean="0"/>
              <a:t>got</a:t>
            </a:r>
            <a:r>
              <a:rPr lang="en-US" dirty="0"/>
              <a:t> </a:t>
            </a:r>
            <a:r>
              <a:rPr lang="en-US" dirty="0" smtClean="0"/>
              <a:t>if you already have a working solution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Be </a:t>
            </a:r>
            <a:r>
              <a:rPr dirty="0" smtClean="0"/>
              <a:t>sure </a:t>
            </a:r>
            <a:r>
              <a:rPr dirty="0"/>
              <a:t>to highlight the key features and </a:t>
            </a:r>
            <a:r>
              <a:rPr dirty="0" smtClean="0"/>
              <a:t>functionality</a:t>
            </a: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If you have already gotten </a:t>
            </a:r>
            <a:r>
              <a:rPr dirty="0" smtClean="0"/>
              <a:t>feedback </a:t>
            </a:r>
            <a:r>
              <a:rPr dirty="0"/>
              <a:t>or </a:t>
            </a:r>
            <a:r>
              <a:rPr dirty="0" smtClean="0"/>
              <a:t>reviews </a:t>
            </a:r>
            <a:r>
              <a:rPr dirty="0"/>
              <a:t>from </a:t>
            </a:r>
            <a:r>
              <a:rPr dirty="0" smtClean="0"/>
              <a:t>testers</a:t>
            </a:r>
            <a:r>
              <a:rPr lang="en-US" dirty="0" smtClean="0"/>
              <a:t>, do share with us</a:t>
            </a:r>
          </a:p>
        </p:txBody>
      </p:sp>
      <p:pic>
        <p:nvPicPr>
          <p:cNvPr id="26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156136" y="0"/>
            <a:ext cx="5130864" cy="685796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 9"/>
          <p:cNvSpPr txBox="1"/>
          <p:nvPr/>
        </p:nvSpPr>
        <p:spPr>
          <a:xfrm>
            <a:off x="769715" y="4373348"/>
            <a:ext cx="27681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              </a:t>
            </a:r>
          </a:p>
        </p:txBody>
      </p:sp>
      <p:sp>
        <p:nvSpPr>
          <p:cNvPr id="270" name="Прямоугольник 21"/>
          <p:cNvSpPr/>
          <p:nvPr/>
        </p:nvSpPr>
        <p:spPr>
          <a:xfrm>
            <a:off x="4247614" y="5189949"/>
            <a:ext cx="3146735" cy="1353950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271" name="Rectangle 10"/>
          <p:cNvSpPr txBox="1"/>
          <p:nvPr/>
        </p:nvSpPr>
        <p:spPr>
          <a:xfrm>
            <a:off x="4975509" y="5384143"/>
            <a:ext cx="21323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If a picture is worth a 1000 words, a prototype is worth </a:t>
            </a:r>
            <a:r>
              <a:rPr lang="en-US" dirty="0" smtClean="0"/>
              <a:t>a million </a:t>
            </a:r>
            <a:r>
              <a:rPr dirty="0" smtClean="0"/>
              <a:t>slides </a:t>
            </a:r>
            <a:endParaRPr dirty="0"/>
          </a:p>
        </p:txBody>
      </p:sp>
      <p:sp>
        <p:nvSpPr>
          <p:cNvPr id="272" name="Rectangle 12"/>
          <p:cNvSpPr txBox="1"/>
          <p:nvPr/>
        </p:nvSpPr>
        <p:spPr>
          <a:xfrm>
            <a:off x="4339037" y="5077790"/>
            <a:ext cx="564016" cy="172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/>
              <a:t>8</a:t>
            </a:r>
            <a:r>
              <a:rPr dirty="0" smtClean="0"/>
              <a:t>. </a:t>
            </a:r>
            <a:r>
              <a:rPr dirty="0"/>
              <a:t>Business </a:t>
            </a:r>
            <a:r>
              <a:rPr lang="en-US" dirty="0" smtClean="0"/>
              <a:t>Value</a:t>
            </a:r>
            <a:endParaRPr dirty="0"/>
          </a:p>
        </p:txBody>
      </p:sp>
      <p:pic>
        <p:nvPicPr>
          <p:cNvPr id="275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ectangle 4"/>
          <p:cNvSpPr txBox="1"/>
          <p:nvPr/>
        </p:nvSpPr>
        <p:spPr>
          <a:xfrm>
            <a:off x="310264" y="1176450"/>
            <a:ext cx="849697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b="1" dirty="0" smtClean="0"/>
              <a:t>What is your projected earnings, savings, and cost for your solution? </a:t>
            </a:r>
          </a:p>
          <a:p>
            <a:pPr>
              <a:defRPr sz="1400" i="1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What other values can your solution bring to the table? </a:t>
            </a:r>
            <a:endParaRPr dirty="0"/>
          </a:p>
        </p:txBody>
      </p:sp>
      <p:grpSp>
        <p:nvGrpSpPr>
          <p:cNvPr id="279" name="Group 12"/>
          <p:cNvGrpSpPr/>
          <p:nvPr/>
        </p:nvGrpSpPr>
        <p:grpSpPr>
          <a:xfrm>
            <a:off x="292472" y="2865685"/>
            <a:ext cx="2550398" cy="1240524"/>
            <a:chOff x="0" y="0"/>
            <a:chExt cx="2550396" cy="1240522"/>
          </a:xfrm>
        </p:grpSpPr>
        <p:sp>
          <p:nvSpPr>
            <p:cNvPr id="277" name="Rectangle 13"/>
            <p:cNvSpPr txBox="1"/>
            <p:nvPr/>
          </p:nvSpPr>
          <p:spPr>
            <a:xfrm>
              <a:off x="0" y="285482"/>
              <a:ext cx="2550397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Increased Revenue/ Increased number of users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Cost Savings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Reduced Asset Utilisation</a:t>
              </a:r>
            </a:p>
          </p:txBody>
        </p:sp>
        <p:sp>
          <p:nvSpPr>
            <p:cNvPr id="278" name="TextBox 14"/>
            <p:cNvSpPr txBox="1"/>
            <p:nvPr/>
          </p:nvSpPr>
          <p:spPr>
            <a:xfrm>
              <a:off x="1" y="0"/>
              <a:ext cx="160482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Direct Financial</a:t>
              </a:r>
            </a:p>
          </p:txBody>
        </p:sp>
      </p:grpSp>
      <p:grpSp>
        <p:nvGrpSpPr>
          <p:cNvPr id="282" name="Group 16"/>
          <p:cNvGrpSpPr/>
          <p:nvPr/>
        </p:nvGrpSpPr>
        <p:grpSpPr>
          <a:xfrm>
            <a:off x="3195582" y="2865686"/>
            <a:ext cx="2906041" cy="1456422"/>
            <a:chOff x="0" y="0"/>
            <a:chExt cx="2906040" cy="1456421"/>
          </a:xfrm>
        </p:grpSpPr>
        <p:sp>
          <p:nvSpPr>
            <p:cNvPr id="280" name="Rectangle 17"/>
            <p:cNvSpPr txBox="1"/>
            <p:nvPr/>
          </p:nvSpPr>
          <p:spPr>
            <a:xfrm>
              <a:off x="0" y="285482"/>
              <a:ext cx="2906041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Applicability to other new ventures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First Mover Advantages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Pre-emptive strike against potential future threats</a:t>
              </a:r>
            </a:p>
          </p:txBody>
        </p:sp>
        <p:sp>
          <p:nvSpPr>
            <p:cNvPr id="281" name="TextBox 18"/>
            <p:cNvSpPr txBox="1"/>
            <p:nvPr/>
          </p:nvSpPr>
          <p:spPr>
            <a:xfrm>
              <a:off x="1" y="0"/>
              <a:ext cx="941249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Strategic</a:t>
              </a:r>
            </a:p>
          </p:txBody>
        </p:sp>
      </p:grpSp>
      <p:grpSp>
        <p:nvGrpSpPr>
          <p:cNvPr id="285" name="Group 20"/>
          <p:cNvGrpSpPr/>
          <p:nvPr/>
        </p:nvGrpSpPr>
        <p:grpSpPr>
          <a:xfrm>
            <a:off x="6128664" y="2865686"/>
            <a:ext cx="3034194" cy="1456422"/>
            <a:chOff x="0" y="0"/>
            <a:chExt cx="3034192" cy="1456421"/>
          </a:xfrm>
        </p:grpSpPr>
        <p:sp>
          <p:nvSpPr>
            <p:cNvPr id="283" name="Rectangle 21"/>
            <p:cNvSpPr txBox="1"/>
            <p:nvPr/>
          </p:nvSpPr>
          <p:spPr>
            <a:xfrm>
              <a:off x="0" y="285482"/>
              <a:ext cx="3034193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Operational efficiencies achieved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Potential for method to be propagated to other processes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Eases bottlenecks/ reduces dependencies on other parties</a:t>
              </a:r>
            </a:p>
          </p:txBody>
        </p:sp>
        <p:sp>
          <p:nvSpPr>
            <p:cNvPr id="284" name="TextBox 22"/>
            <p:cNvSpPr txBox="1"/>
            <p:nvPr/>
          </p:nvSpPr>
          <p:spPr>
            <a:xfrm>
              <a:off x="1" y="0"/>
              <a:ext cx="121519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Operational</a:t>
              </a:r>
            </a:p>
          </p:txBody>
        </p:sp>
      </p:grpSp>
      <p:grpSp>
        <p:nvGrpSpPr>
          <p:cNvPr id="288" name="Group 24"/>
          <p:cNvGrpSpPr/>
          <p:nvPr/>
        </p:nvGrpSpPr>
        <p:grpSpPr>
          <a:xfrm>
            <a:off x="284005" y="4835224"/>
            <a:ext cx="3776526" cy="1240523"/>
            <a:chOff x="0" y="0"/>
            <a:chExt cx="3776525" cy="1240522"/>
          </a:xfrm>
        </p:grpSpPr>
        <p:sp>
          <p:nvSpPr>
            <p:cNvPr id="286" name="Rectangle 25"/>
            <p:cNvSpPr txBox="1"/>
            <p:nvPr/>
          </p:nvSpPr>
          <p:spPr>
            <a:xfrm>
              <a:off x="0" y="285482"/>
              <a:ext cx="2836335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Increased happiness scores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Reduced frictions/ waiting times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Minimizes chances of adverse events</a:t>
              </a:r>
            </a:p>
          </p:txBody>
        </p:sp>
        <p:sp>
          <p:nvSpPr>
            <p:cNvPr id="287" name="TextBox 26"/>
            <p:cNvSpPr txBox="1"/>
            <p:nvPr/>
          </p:nvSpPr>
          <p:spPr>
            <a:xfrm>
              <a:off x="0" y="0"/>
              <a:ext cx="377652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500" b="1"/>
              </a:lvl1pPr>
            </a:lstStyle>
            <a:p>
              <a:r>
                <a:t>Consumer/ Employee Satisfaction</a:t>
              </a:r>
            </a:p>
          </p:txBody>
        </p:sp>
      </p:grpSp>
      <p:grpSp>
        <p:nvGrpSpPr>
          <p:cNvPr id="291" name="Group 28"/>
          <p:cNvGrpSpPr/>
          <p:nvPr/>
        </p:nvGrpSpPr>
        <p:grpSpPr>
          <a:xfrm>
            <a:off x="3195582" y="4818289"/>
            <a:ext cx="2550397" cy="1456423"/>
            <a:chOff x="0" y="0"/>
            <a:chExt cx="2550396" cy="1456421"/>
          </a:xfrm>
        </p:grpSpPr>
        <p:sp>
          <p:nvSpPr>
            <p:cNvPr id="289" name="Rectangle 29"/>
            <p:cNvSpPr txBox="1"/>
            <p:nvPr/>
          </p:nvSpPr>
          <p:spPr>
            <a:xfrm>
              <a:off x="0" y="285482"/>
              <a:ext cx="2550397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Increased opportunities for publicity and marketing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- Novelty of solution strengthens existing branding or forges new images</a:t>
              </a:r>
            </a:p>
          </p:txBody>
        </p:sp>
        <p:sp>
          <p:nvSpPr>
            <p:cNvPr id="290" name="TextBox 30"/>
            <p:cNvSpPr txBox="1"/>
            <p:nvPr/>
          </p:nvSpPr>
          <p:spPr>
            <a:xfrm>
              <a:off x="1" y="0"/>
              <a:ext cx="93430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Branding</a:t>
              </a:r>
            </a:p>
          </p:txBody>
        </p:sp>
      </p:grpSp>
      <p:sp>
        <p:nvSpPr>
          <p:cNvPr id="292" name="Freeform 202"/>
          <p:cNvSpPr/>
          <p:nvPr/>
        </p:nvSpPr>
        <p:spPr>
          <a:xfrm>
            <a:off x="3283475" y="4354558"/>
            <a:ext cx="476523" cy="425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97" y="7922"/>
                </a:moveTo>
                <a:lnTo>
                  <a:pt x="16215" y="7922"/>
                </a:lnTo>
                <a:lnTo>
                  <a:pt x="16711" y="8072"/>
                </a:lnTo>
                <a:lnTo>
                  <a:pt x="16711" y="7922"/>
                </a:lnTo>
                <a:lnTo>
                  <a:pt x="16401" y="6428"/>
                </a:lnTo>
                <a:lnTo>
                  <a:pt x="15906" y="5680"/>
                </a:lnTo>
                <a:lnTo>
                  <a:pt x="15473" y="5232"/>
                </a:lnTo>
                <a:lnTo>
                  <a:pt x="14854" y="4559"/>
                </a:lnTo>
                <a:lnTo>
                  <a:pt x="14235" y="4260"/>
                </a:lnTo>
                <a:lnTo>
                  <a:pt x="13492" y="4111"/>
                </a:lnTo>
                <a:lnTo>
                  <a:pt x="12688" y="3961"/>
                </a:lnTo>
                <a:lnTo>
                  <a:pt x="11636" y="4111"/>
                </a:lnTo>
                <a:lnTo>
                  <a:pt x="10707" y="4559"/>
                </a:lnTo>
                <a:lnTo>
                  <a:pt x="9964" y="5232"/>
                </a:lnTo>
                <a:lnTo>
                  <a:pt x="9346" y="5979"/>
                </a:lnTo>
                <a:lnTo>
                  <a:pt x="10583" y="5979"/>
                </a:lnTo>
                <a:lnTo>
                  <a:pt x="11017" y="5531"/>
                </a:lnTo>
                <a:lnTo>
                  <a:pt x="11512" y="5232"/>
                </a:lnTo>
                <a:lnTo>
                  <a:pt x="12131" y="5008"/>
                </a:lnTo>
                <a:lnTo>
                  <a:pt x="12688" y="4858"/>
                </a:lnTo>
                <a:lnTo>
                  <a:pt x="13307" y="5008"/>
                </a:lnTo>
                <a:lnTo>
                  <a:pt x="13926" y="5232"/>
                </a:lnTo>
                <a:lnTo>
                  <a:pt x="14421" y="5531"/>
                </a:lnTo>
                <a:lnTo>
                  <a:pt x="14854" y="5830"/>
                </a:lnTo>
                <a:lnTo>
                  <a:pt x="15473" y="6727"/>
                </a:lnTo>
                <a:lnTo>
                  <a:pt x="15597" y="7325"/>
                </a:lnTo>
                <a:lnTo>
                  <a:pt x="15597" y="7922"/>
                </a:lnTo>
                <a:close/>
                <a:moveTo>
                  <a:pt x="11636" y="6278"/>
                </a:moveTo>
                <a:lnTo>
                  <a:pt x="12254" y="6577"/>
                </a:lnTo>
                <a:lnTo>
                  <a:pt x="12564" y="6876"/>
                </a:lnTo>
                <a:lnTo>
                  <a:pt x="12688" y="6876"/>
                </a:lnTo>
                <a:lnTo>
                  <a:pt x="13183" y="7026"/>
                </a:lnTo>
                <a:lnTo>
                  <a:pt x="13492" y="7175"/>
                </a:lnTo>
                <a:lnTo>
                  <a:pt x="13616" y="7474"/>
                </a:lnTo>
                <a:lnTo>
                  <a:pt x="13616" y="7922"/>
                </a:lnTo>
                <a:lnTo>
                  <a:pt x="14730" y="7922"/>
                </a:lnTo>
                <a:lnTo>
                  <a:pt x="14544" y="7175"/>
                </a:lnTo>
                <a:lnTo>
                  <a:pt x="14111" y="6577"/>
                </a:lnTo>
                <a:lnTo>
                  <a:pt x="13492" y="6129"/>
                </a:lnTo>
                <a:lnTo>
                  <a:pt x="12688" y="5979"/>
                </a:lnTo>
                <a:lnTo>
                  <a:pt x="12131" y="5979"/>
                </a:lnTo>
                <a:lnTo>
                  <a:pt x="11636" y="6278"/>
                </a:lnTo>
                <a:close/>
                <a:moveTo>
                  <a:pt x="19619" y="2018"/>
                </a:moveTo>
                <a:lnTo>
                  <a:pt x="17577" y="2018"/>
                </a:lnTo>
                <a:lnTo>
                  <a:pt x="16092" y="1046"/>
                </a:lnTo>
                <a:lnTo>
                  <a:pt x="14235" y="0"/>
                </a:lnTo>
                <a:lnTo>
                  <a:pt x="11202" y="0"/>
                </a:lnTo>
                <a:lnTo>
                  <a:pt x="9346" y="1046"/>
                </a:lnTo>
                <a:lnTo>
                  <a:pt x="7798" y="2018"/>
                </a:lnTo>
                <a:lnTo>
                  <a:pt x="5818" y="2018"/>
                </a:lnTo>
                <a:lnTo>
                  <a:pt x="5075" y="2167"/>
                </a:lnTo>
                <a:lnTo>
                  <a:pt x="4456" y="2616"/>
                </a:lnTo>
                <a:lnTo>
                  <a:pt x="4023" y="3214"/>
                </a:lnTo>
                <a:lnTo>
                  <a:pt x="3837" y="3961"/>
                </a:lnTo>
                <a:lnTo>
                  <a:pt x="3837" y="7922"/>
                </a:lnTo>
                <a:lnTo>
                  <a:pt x="4147" y="7773"/>
                </a:lnTo>
                <a:lnTo>
                  <a:pt x="4642" y="7325"/>
                </a:lnTo>
                <a:lnTo>
                  <a:pt x="4889" y="7026"/>
                </a:lnTo>
                <a:lnTo>
                  <a:pt x="4889" y="3662"/>
                </a:lnTo>
                <a:lnTo>
                  <a:pt x="5199" y="3214"/>
                </a:lnTo>
                <a:lnTo>
                  <a:pt x="5508" y="3064"/>
                </a:lnTo>
                <a:lnTo>
                  <a:pt x="7798" y="3064"/>
                </a:lnTo>
                <a:lnTo>
                  <a:pt x="9655" y="2018"/>
                </a:lnTo>
                <a:lnTo>
                  <a:pt x="11202" y="1046"/>
                </a:lnTo>
                <a:lnTo>
                  <a:pt x="14235" y="1046"/>
                </a:lnTo>
                <a:lnTo>
                  <a:pt x="15782" y="2018"/>
                </a:lnTo>
                <a:lnTo>
                  <a:pt x="17577" y="3064"/>
                </a:lnTo>
                <a:lnTo>
                  <a:pt x="19929" y="3064"/>
                </a:lnTo>
                <a:lnTo>
                  <a:pt x="20177" y="3214"/>
                </a:lnTo>
                <a:lnTo>
                  <a:pt x="20486" y="3662"/>
                </a:lnTo>
                <a:lnTo>
                  <a:pt x="20486" y="13154"/>
                </a:lnTo>
                <a:lnTo>
                  <a:pt x="20177" y="13453"/>
                </a:lnTo>
                <a:lnTo>
                  <a:pt x="19929" y="13752"/>
                </a:lnTo>
                <a:lnTo>
                  <a:pt x="18691" y="13752"/>
                </a:lnTo>
                <a:lnTo>
                  <a:pt x="18691" y="14873"/>
                </a:lnTo>
                <a:lnTo>
                  <a:pt x="19619" y="14873"/>
                </a:lnTo>
                <a:lnTo>
                  <a:pt x="20362" y="14724"/>
                </a:lnTo>
                <a:lnTo>
                  <a:pt x="20981" y="14201"/>
                </a:lnTo>
                <a:lnTo>
                  <a:pt x="21414" y="13603"/>
                </a:lnTo>
                <a:lnTo>
                  <a:pt x="21600" y="12855"/>
                </a:lnTo>
                <a:lnTo>
                  <a:pt x="21600" y="3961"/>
                </a:lnTo>
                <a:lnTo>
                  <a:pt x="21414" y="3214"/>
                </a:lnTo>
                <a:lnTo>
                  <a:pt x="20981" y="2616"/>
                </a:lnTo>
                <a:lnTo>
                  <a:pt x="20362" y="2167"/>
                </a:lnTo>
                <a:lnTo>
                  <a:pt x="19619" y="2018"/>
                </a:lnTo>
                <a:close/>
                <a:moveTo>
                  <a:pt x="16711" y="19731"/>
                </a:moveTo>
                <a:lnTo>
                  <a:pt x="16525" y="20030"/>
                </a:lnTo>
                <a:lnTo>
                  <a:pt x="16401" y="20329"/>
                </a:lnTo>
                <a:lnTo>
                  <a:pt x="16092" y="20628"/>
                </a:lnTo>
                <a:lnTo>
                  <a:pt x="1547" y="20628"/>
                </a:lnTo>
                <a:lnTo>
                  <a:pt x="1238" y="20329"/>
                </a:lnTo>
                <a:lnTo>
                  <a:pt x="1114" y="20030"/>
                </a:lnTo>
                <a:lnTo>
                  <a:pt x="928" y="19731"/>
                </a:lnTo>
                <a:lnTo>
                  <a:pt x="928" y="10837"/>
                </a:lnTo>
                <a:lnTo>
                  <a:pt x="1238" y="10090"/>
                </a:lnTo>
                <a:lnTo>
                  <a:pt x="1547" y="9940"/>
                </a:lnTo>
                <a:lnTo>
                  <a:pt x="2042" y="9791"/>
                </a:lnTo>
                <a:lnTo>
                  <a:pt x="3837" y="9791"/>
                </a:lnTo>
                <a:lnTo>
                  <a:pt x="5818" y="8894"/>
                </a:lnTo>
                <a:lnTo>
                  <a:pt x="7365" y="7922"/>
                </a:lnTo>
                <a:lnTo>
                  <a:pt x="10274" y="7922"/>
                </a:lnTo>
                <a:lnTo>
                  <a:pt x="11821" y="8894"/>
                </a:lnTo>
                <a:lnTo>
                  <a:pt x="13616" y="9791"/>
                </a:lnTo>
                <a:lnTo>
                  <a:pt x="15597" y="9791"/>
                </a:lnTo>
                <a:lnTo>
                  <a:pt x="16092" y="9940"/>
                </a:lnTo>
                <a:lnTo>
                  <a:pt x="16401" y="10090"/>
                </a:lnTo>
                <a:lnTo>
                  <a:pt x="16711" y="10837"/>
                </a:lnTo>
                <a:lnTo>
                  <a:pt x="16711" y="19731"/>
                </a:lnTo>
                <a:close/>
                <a:moveTo>
                  <a:pt x="15597" y="8894"/>
                </a:moveTo>
                <a:lnTo>
                  <a:pt x="13616" y="8894"/>
                </a:lnTo>
                <a:lnTo>
                  <a:pt x="12131" y="7922"/>
                </a:lnTo>
                <a:lnTo>
                  <a:pt x="10274" y="6876"/>
                </a:lnTo>
                <a:lnTo>
                  <a:pt x="7365" y="6876"/>
                </a:lnTo>
                <a:lnTo>
                  <a:pt x="5385" y="7922"/>
                </a:lnTo>
                <a:lnTo>
                  <a:pt x="3837" y="8894"/>
                </a:lnTo>
                <a:lnTo>
                  <a:pt x="2042" y="8894"/>
                </a:lnTo>
                <a:lnTo>
                  <a:pt x="1238" y="9044"/>
                </a:lnTo>
                <a:lnTo>
                  <a:pt x="495" y="9492"/>
                </a:lnTo>
                <a:lnTo>
                  <a:pt x="186" y="10090"/>
                </a:lnTo>
                <a:lnTo>
                  <a:pt x="0" y="10837"/>
                </a:lnTo>
                <a:lnTo>
                  <a:pt x="0" y="19731"/>
                </a:lnTo>
                <a:lnTo>
                  <a:pt x="186" y="20479"/>
                </a:lnTo>
                <a:lnTo>
                  <a:pt x="495" y="21152"/>
                </a:lnTo>
                <a:lnTo>
                  <a:pt x="1238" y="21451"/>
                </a:lnTo>
                <a:lnTo>
                  <a:pt x="2042" y="21600"/>
                </a:lnTo>
                <a:lnTo>
                  <a:pt x="15597" y="21600"/>
                </a:lnTo>
                <a:lnTo>
                  <a:pt x="16401" y="21451"/>
                </a:lnTo>
                <a:lnTo>
                  <a:pt x="17020" y="21152"/>
                </a:lnTo>
                <a:lnTo>
                  <a:pt x="17453" y="20479"/>
                </a:lnTo>
                <a:lnTo>
                  <a:pt x="17577" y="19731"/>
                </a:lnTo>
                <a:lnTo>
                  <a:pt x="17577" y="10837"/>
                </a:lnTo>
                <a:lnTo>
                  <a:pt x="17453" y="10090"/>
                </a:lnTo>
                <a:lnTo>
                  <a:pt x="17020" y="9492"/>
                </a:lnTo>
                <a:lnTo>
                  <a:pt x="16401" y="9044"/>
                </a:lnTo>
                <a:lnTo>
                  <a:pt x="15597" y="8894"/>
                </a:lnTo>
                <a:close/>
                <a:moveTo>
                  <a:pt x="19619" y="4858"/>
                </a:moveTo>
                <a:lnTo>
                  <a:pt x="19434" y="4559"/>
                </a:lnTo>
                <a:lnTo>
                  <a:pt x="19310" y="4260"/>
                </a:lnTo>
                <a:lnTo>
                  <a:pt x="18691" y="3961"/>
                </a:lnTo>
                <a:lnTo>
                  <a:pt x="18196" y="4111"/>
                </a:lnTo>
                <a:lnTo>
                  <a:pt x="17887" y="4260"/>
                </a:lnTo>
                <a:lnTo>
                  <a:pt x="17763" y="4559"/>
                </a:lnTo>
                <a:lnTo>
                  <a:pt x="17577" y="4858"/>
                </a:lnTo>
                <a:lnTo>
                  <a:pt x="17763" y="5381"/>
                </a:lnTo>
                <a:lnTo>
                  <a:pt x="17887" y="5680"/>
                </a:lnTo>
                <a:lnTo>
                  <a:pt x="18196" y="5830"/>
                </a:lnTo>
                <a:lnTo>
                  <a:pt x="18691" y="5979"/>
                </a:lnTo>
                <a:lnTo>
                  <a:pt x="19310" y="5680"/>
                </a:lnTo>
                <a:lnTo>
                  <a:pt x="19434" y="5381"/>
                </a:lnTo>
                <a:lnTo>
                  <a:pt x="19619" y="4858"/>
                </a:lnTo>
                <a:close/>
                <a:moveTo>
                  <a:pt x="19124" y="7325"/>
                </a:moveTo>
                <a:lnTo>
                  <a:pt x="19001" y="7026"/>
                </a:lnTo>
                <a:lnTo>
                  <a:pt x="18691" y="6876"/>
                </a:lnTo>
                <a:lnTo>
                  <a:pt x="18196" y="7026"/>
                </a:lnTo>
                <a:lnTo>
                  <a:pt x="18072" y="7325"/>
                </a:lnTo>
                <a:lnTo>
                  <a:pt x="18196" y="7773"/>
                </a:lnTo>
                <a:lnTo>
                  <a:pt x="18691" y="7922"/>
                </a:lnTo>
                <a:lnTo>
                  <a:pt x="19001" y="7773"/>
                </a:lnTo>
                <a:lnTo>
                  <a:pt x="19124" y="7325"/>
                </a:lnTo>
                <a:close/>
                <a:moveTo>
                  <a:pt x="8727" y="15770"/>
                </a:moveTo>
                <a:lnTo>
                  <a:pt x="8108" y="15471"/>
                </a:lnTo>
                <a:lnTo>
                  <a:pt x="7984" y="15172"/>
                </a:lnTo>
                <a:lnTo>
                  <a:pt x="7798" y="14873"/>
                </a:lnTo>
                <a:lnTo>
                  <a:pt x="7984" y="14350"/>
                </a:lnTo>
                <a:lnTo>
                  <a:pt x="8108" y="14051"/>
                </a:lnTo>
                <a:lnTo>
                  <a:pt x="8727" y="13752"/>
                </a:lnTo>
                <a:lnTo>
                  <a:pt x="9222" y="13902"/>
                </a:lnTo>
                <a:lnTo>
                  <a:pt x="9531" y="14051"/>
                </a:lnTo>
                <a:lnTo>
                  <a:pt x="9655" y="14350"/>
                </a:lnTo>
                <a:lnTo>
                  <a:pt x="9841" y="14873"/>
                </a:lnTo>
                <a:lnTo>
                  <a:pt x="9655" y="15172"/>
                </a:lnTo>
                <a:lnTo>
                  <a:pt x="9531" y="15471"/>
                </a:lnTo>
                <a:lnTo>
                  <a:pt x="9222" y="15621"/>
                </a:lnTo>
                <a:lnTo>
                  <a:pt x="8727" y="15770"/>
                </a:lnTo>
                <a:close/>
                <a:moveTo>
                  <a:pt x="8727" y="12855"/>
                </a:moveTo>
                <a:lnTo>
                  <a:pt x="7984" y="13005"/>
                </a:lnTo>
                <a:lnTo>
                  <a:pt x="7365" y="13304"/>
                </a:lnTo>
                <a:lnTo>
                  <a:pt x="7056" y="14051"/>
                </a:lnTo>
                <a:lnTo>
                  <a:pt x="6932" y="14873"/>
                </a:lnTo>
                <a:lnTo>
                  <a:pt x="7056" y="15621"/>
                </a:lnTo>
                <a:lnTo>
                  <a:pt x="7365" y="16219"/>
                </a:lnTo>
                <a:lnTo>
                  <a:pt x="7984" y="16518"/>
                </a:lnTo>
                <a:lnTo>
                  <a:pt x="8727" y="16667"/>
                </a:lnTo>
                <a:lnTo>
                  <a:pt x="9531" y="16518"/>
                </a:lnTo>
                <a:lnTo>
                  <a:pt x="10088" y="16219"/>
                </a:lnTo>
                <a:lnTo>
                  <a:pt x="10583" y="15621"/>
                </a:lnTo>
                <a:lnTo>
                  <a:pt x="10707" y="14873"/>
                </a:lnTo>
                <a:lnTo>
                  <a:pt x="10583" y="14051"/>
                </a:lnTo>
                <a:lnTo>
                  <a:pt x="10088" y="13304"/>
                </a:lnTo>
                <a:lnTo>
                  <a:pt x="9531" y="13005"/>
                </a:lnTo>
                <a:lnTo>
                  <a:pt x="8727" y="12855"/>
                </a:lnTo>
                <a:close/>
                <a:moveTo>
                  <a:pt x="14730" y="10837"/>
                </a:moveTo>
                <a:lnTo>
                  <a:pt x="14235" y="10837"/>
                </a:lnTo>
                <a:lnTo>
                  <a:pt x="13926" y="11136"/>
                </a:lnTo>
                <a:lnTo>
                  <a:pt x="13802" y="11510"/>
                </a:lnTo>
                <a:lnTo>
                  <a:pt x="13616" y="11809"/>
                </a:lnTo>
                <a:lnTo>
                  <a:pt x="13926" y="12556"/>
                </a:lnTo>
                <a:lnTo>
                  <a:pt x="14235" y="12706"/>
                </a:lnTo>
                <a:lnTo>
                  <a:pt x="14730" y="12855"/>
                </a:lnTo>
                <a:lnTo>
                  <a:pt x="15040" y="12706"/>
                </a:lnTo>
                <a:lnTo>
                  <a:pt x="15287" y="12556"/>
                </a:lnTo>
                <a:lnTo>
                  <a:pt x="15597" y="12257"/>
                </a:lnTo>
                <a:lnTo>
                  <a:pt x="15597" y="11510"/>
                </a:lnTo>
                <a:lnTo>
                  <a:pt x="15040" y="10837"/>
                </a:lnTo>
                <a:lnTo>
                  <a:pt x="14730" y="10837"/>
                </a:lnTo>
                <a:close/>
                <a:moveTo>
                  <a:pt x="14730" y="13752"/>
                </a:moveTo>
                <a:lnTo>
                  <a:pt x="14421" y="13902"/>
                </a:lnTo>
                <a:lnTo>
                  <a:pt x="14235" y="14201"/>
                </a:lnTo>
                <a:lnTo>
                  <a:pt x="14421" y="14724"/>
                </a:lnTo>
                <a:lnTo>
                  <a:pt x="14730" y="14873"/>
                </a:lnTo>
                <a:lnTo>
                  <a:pt x="15040" y="14724"/>
                </a:lnTo>
                <a:lnTo>
                  <a:pt x="15163" y="14201"/>
                </a:lnTo>
                <a:lnTo>
                  <a:pt x="15040" y="13902"/>
                </a:lnTo>
                <a:lnTo>
                  <a:pt x="14730" y="13752"/>
                </a:lnTo>
                <a:close/>
                <a:moveTo>
                  <a:pt x="8727" y="17788"/>
                </a:moveTo>
                <a:lnTo>
                  <a:pt x="8293" y="17564"/>
                </a:lnTo>
                <a:lnTo>
                  <a:pt x="7674" y="17415"/>
                </a:lnTo>
                <a:lnTo>
                  <a:pt x="7241" y="17116"/>
                </a:lnTo>
                <a:lnTo>
                  <a:pt x="6746" y="16817"/>
                </a:lnTo>
                <a:lnTo>
                  <a:pt x="6313" y="16368"/>
                </a:lnTo>
                <a:lnTo>
                  <a:pt x="6127" y="15920"/>
                </a:lnTo>
                <a:lnTo>
                  <a:pt x="6003" y="15322"/>
                </a:lnTo>
                <a:lnTo>
                  <a:pt x="5818" y="14873"/>
                </a:lnTo>
                <a:lnTo>
                  <a:pt x="6003" y="14201"/>
                </a:lnTo>
                <a:lnTo>
                  <a:pt x="6127" y="13603"/>
                </a:lnTo>
                <a:lnTo>
                  <a:pt x="6313" y="13154"/>
                </a:lnTo>
                <a:lnTo>
                  <a:pt x="6746" y="12706"/>
                </a:lnTo>
                <a:lnTo>
                  <a:pt x="7241" y="12407"/>
                </a:lnTo>
                <a:lnTo>
                  <a:pt x="7674" y="12108"/>
                </a:lnTo>
                <a:lnTo>
                  <a:pt x="8293" y="11958"/>
                </a:lnTo>
                <a:lnTo>
                  <a:pt x="8727" y="11809"/>
                </a:lnTo>
                <a:lnTo>
                  <a:pt x="9964" y="12108"/>
                </a:lnTo>
                <a:lnTo>
                  <a:pt x="10398" y="12407"/>
                </a:lnTo>
                <a:lnTo>
                  <a:pt x="10893" y="12706"/>
                </a:lnTo>
                <a:lnTo>
                  <a:pt x="11512" y="13603"/>
                </a:lnTo>
                <a:lnTo>
                  <a:pt x="11636" y="14201"/>
                </a:lnTo>
                <a:lnTo>
                  <a:pt x="11821" y="14873"/>
                </a:lnTo>
                <a:lnTo>
                  <a:pt x="11636" y="15322"/>
                </a:lnTo>
                <a:lnTo>
                  <a:pt x="11512" y="15920"/>
                </a:lnTo>
                <a:lnTo>
                  <a:pt x="10893" y="16817"/>
                </a:lnTo>
                <a:lnTo>
                  <a:pt x="10398" y="17116"/>
                </a:lnTo>
                <a:lnTo>
                  <a:pt x="9964" y="17415"/>
                </a:lnTo>
                <a:lnTo>
                  <a:pt x="9346" y="17564"/>
                </a:lnTo>
                <a:lnTo>
                  <a:pt x="8727" y="17788"/>
                </a:lnTo>
                <a:close/>
                <a:moveTo>
                  <a:pt x="8727" y="10837"/>
                </a:moveTo>
                <a:lnTo>
                  <a:pt x="7984" y="10837"/>
                </a:lnTo>
                <a:lnTo>
                  <a:pt x="7241" y="11136"/>
                </a:lnTo>
                <a:lnTo>
                  <a:pt x="6622" y="11510"/>
                </a:lnTo>
                <a:lnTo>
                  <a:pt x="6003" y="11958"/>
                </a:lnTo>
                <a:lnTo>
                  <a:pt x="5508" y="12556"/>
                </a:lnTo>
                <a:lnTo>
                  <a:pt x="5199" y="13304"/>
                </a:lnTo>
                <a:lnTo>
                  <a:pt x="4889" y="13902"/>
                </a:lnTo>
                <a:lnTo>
                  <a:pt x="4889" y="15621"/>
                </a:lnTo>
                <a:lnTo>
                  <a:pt x="5199" y="16368"/>
                </a:lnTo>
                <a:lnTo>
                  <a:pt x="5508" y="16966"/>
                </a:lnTo>
                <a:lnTo>
                  <a:pt x="6003" y="17564"/>
                </a:lnTo>
                <a:lnTo>
                  <a:pt x="6622" y="18087"/>
                </a:lnTo>
                <a:lnTo>
                  <a:pt x="7241" y="18386"/>
                </a:lnTo>
                <a:lnTo>
                  <a:pt x="7984" y="18685"/>
                </a:lnTo>
                <a:lnTo>
                  <a:pt x="9655" y="18685"/>
                </a:lnTo>
                <a:lnTo>
                  <a:pt x="10274" y="18386"/>
                </a:lnTo>
                <a:lnTo>
                  <a:pt x="11017" y="18087"/>
                </a:lnTo>
                <a:lnTo>
                  <a:pt x="11636" y="17564"/>
                </a:lnTo>
                <a:lnTo>
                  <a:pt x="12131" y="16966"/>
                </a:lnTo>
                <a:lnTo>
                  <a:pt x="12440" y="16368"/>
                </a:lnTo>
                <a:lnTo>
                  <a:pt x="12688" y="15621"/>
                </a:lnTo>
                <a:lnTo>
                  <a:pt x="12688" y="13902"/>
                </a:lnTo>
                <a:lnTo>
                  <a:pt x="12131" y="12556"/>
                </a:lnTo>
                <a:lnTo>
                  <a:pt x="11636" y="11958"/>
                </a:lnTo>
                <a:lnTo>
                  <a:pt x="11017" y="11510"/>
                </a:lnTo>
                <a:lnTo>
                  <a:pt x="10274" y="11136"/>
                </a:lnTo>
                <a:lnTo>
                  <a:pt x="9655" y="10837"/>
                </a:lnTo>
                <a:lnTo>
                  <a:pt x="8727" y="10837"/>
                </a:ln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400" b="1"/>
            </a:pPr>
            <a:endParaRPr/>
          </a:p>
        </p:txBody>
      </p:sp>
      <p:grpSp>
        <p:nvGrpSpPr>
          <p:cNvPr id="295" name="Group 32"/>
          <p:cNvGrpSpPr/>
          <p:nvPr/>
        </p:nvGrpSpPr>
        <p:grpSpPr>
          <a:xfrm>
            <a:off x="6135611" y="4818289"/>
            <a:ext cx="2550398" cy="1239587"/>
            <a:chOff x="0" y="0"/>
            <a:chExt cx="2550397" cy="1239586"/>
          </a:xfrm>
        </p:grpSpPr>
        <p:sp>
          <p:nvSpPr>
            <p:cNvPr id="293" name="Rectangle 33"/>
            <p:cNvSpPr txBox="1"/>
            <p:nvPr/>
          </p:nvSpPr>
          <p:spPr>
            <a:xfrm>
              <a:off x="0" y="285482"/>
              <a:ext cx="2550397" cy="954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dirty="0"/>
                <a:t>- Development of key underlying technologies internally</a:t>
              </a:r>
            </a:p>
            <a:p>
              <a:pPr>
                <a:defRPr sz="1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 smtClean="0"/>
                <a:t>- Adoption of better technology frameworks and practices </a:t>
              </a:r>
              <a:endParaRPr dirty="0"/>
            </a:p>
          </p:txBody>
        </p:sp>
        <p:sp>
          <p:nvSpPr>
            <p:cNvPr id="294" name="TextBox 34"/>
            <p:cNvSpPr txBox="1"/>
            <p:nvPr/>
          </p:nvSpPr>
          <p:spPr>
            <a:xfrm>
              <a:off x="1" y="0"/>
              <a:ext cx="139180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Technological</a:t>
              </a:r>
            </a:p>
          </p:txBody>
        </p:sp>
      </p:grpSp>
      <p:sp>
        <p:nvSpPr>
          <p:cNvPr id="296" name="Freeform 1308"/>
          <p:cNvSpPr/>
          <p:nvPr/>
        </p:nvSpPr>
        <p:spPr>
          <a:xfrm>
            <a:off x="6236956" y="4351490"/>
            <a:ext cx="431435" cy="431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38" y="10905"/>
                </a:moveTo>
                <a:cubicBezTo>
                  <a:pt x="15938" y="8179"/>
                  <a:pt x="13631" y="5872"/>
                  <a:pt x="10905" y="5872"/>
                </a:cubicBezTo>
                <a:cubicBezTo>
                  <a:pt x="8179" y="5872"/>
                  <a:pt x="5872" y="8179"/>
                  <a:pt x="5872" y="10905"/>
                </a:cubicBezTo>
                <a:cubicBezTo>
                  <a:pt x="5872" y="13631"/>
                  <a:pt x="8179" y="15938"/>
                  <a:pt x="10905" y="15938"/>
                </a:cubicBezTo>
                <a:cubicBezTo>
                  <a:pt x="13631" y="15938"/>
                  <a:pt x="15938" y="13631"/>
                  <a:pt x="15938" y="10905"/>
                </a:cubicBezTo>
                <a:close/>
                <a:moveTo>
                  <a:pt x="21600" y="9437"/>
                </a:moveTo>
                <a:cubicBezTo>
                  <a:pt x="21600" y="12373"/>
                  <a:pt x="21600" y="12373"/>
                  <a:pt x="21600" y="12373"/>
                </a:cubicBezTo>
                <a:cubicBezTo>
                  <a:pt x="20132" y="12792"/>
                  <a:pt x="20132" y="12792"/>
                  <a:pt x="20132" y="12792"/>
                </a:cubicBezTo>
                <a:cubicBezTo>
                  <a:pt x="19503" y="13212"/>
                  <a:pt x="19083" y="13631"/>
                  <a:pt x="18664" y="14050"/>
                </a:cubicBezTo>
                <a:cubicBezTo>
                  <a:pt x="18664" y="14260"/>
                  <a:pt x="18664" y="14260"/>
                  <a:pt x="18664" y="14260"/>
                </a:cubicBezTo>
                <a:cubicBezTo>
                  <a:pt x="18454" y="14680"/>
                  <a:pt x="18454" y="15309"/>
                  <a:pt x="18874" y="15938"/>
                </a:cubicBezTo>
                <a:cubicBezTo>
                  <a:pt x="19503" y="17406"/>
                  <a:pt x="19503" y="17406"/>
                  <a:pt x="19503" y="17406"/>
                </a:cubicBezTo>
                <a:cubicBezTo>
                  <a:pt x="17406" y="19503"/>
                  <a:pt x="17406" y="19503"/>
                  <a:pt x="17406" y="19503"/>
                </a:cubicBezTo>
                <a:cubicBezTo>
                  <a:pt x="15938" y="18874"/>
                  <a:pt x="15938" y="18874"/>
                  <a:pt x="15938" y="18874"/>
                </a:cubicBezTo>
                <a:cubicBezTo>
                  <a:pt x="15309" y="18454"/>
                  <a:pt x="14680" y="18454"/>
                  <a:pt x="14050" y="18874"/>
                </a:cubicBezTo>
                <a:cubicBezTo>
                  <a:pt x="14050" y="18874"/>
                  <a:pt x="14050" y="18874"/>
                  <a:pt x="14050" y="18874"/>
                </a:cubicBezTo>
                <a:cubicBezTo>
                  <a:pt x="13631" y="19083"/>
                  <a:pt x="13002" y="19503"/>
                  <a:pt x="12792" y="20132"/>
                </a:cubicBezTo>
                <a:cubicBezTo>
                  <a:pt x="12373" y="21600"/>
                  <a:pt x="12373" y="21600"/>
                  <a:pt x="12373" y="21600"/>
                </a:cubicBezTo>
                <a:cubicBezTo>
                  <a:pt x="9437" y="21600"/>
                  <a:pt x="9437" y="21600"/>
                  <a:pt x="9437" y="21600"/>
                </a:cubicBezTo>
                <a:cubicBezTo>
                  <a:pt x="8808" y="20132"/>
                  <a:pt x="8808" y="20132"/>
                  <a:pt x="8808" y="20132"/>
                </a:cubicBezTo>
                <a:cubicBezTo>
                  <a:pt x="8598" y="19503"/>
                  <a:pt x="8179" y="19083"/>
                  <a:pt x="7550" y="18874"/>
                </a:cubicBezTo>
                <a:cubicBezTo>
                  <a:pt x="7550" y="18874"/>
                  <a:pt x="7550" y="18874"/>
                  <a:pt x="7550" y="18874"/>
                </a:cubicBezTo>
                <a:cubicBezTo>
                  <a:pt x="6920" y="18454"/>
                  <a:pt x="6291" y="18454"/>
                  <a:pt x="5662" y="18874"/>
                </a:cubicBezTo>
                <a:cubicBezTo>
                  <a:pt x="4194" y="19503"/>
                  <a:pt x="4194" y="19503"/>
                  <a:pt x="4194" y="19503"/>
                </a:cubicBezTo>
                <a:cubicBezTo>
                  <a:pt x="2097" y="17406"/>
                  <a:pt x="2097" y="17406"/>
                  <a:pt x="2097" y="17406"/>
                </a:cubicBezTo>
                <a:cubicBezTo>
                  <a:pt x="2936" y="15938"/>
                  <a:pt x="2936" y="15938"/>
                  <a:pt x="2936" y="15938"/>
                </a:cubicBezTo>
                <a:cubicBezTo>
                  <a:pt x="3146" y="15309"/>
                  <a:pt x="3146" y="14680"/>
                  <a:pt x="2936" y="14050"/>
                </a:cubicBezTo>
                <a:cubicBezTo>
                  <a:pt x="2936" y="14050"/>
                  <a:pt x="2936" y="14050"/>
                  <a:pt x="2936" y="14050"/>
                </a:cubicBezTo>
                <a:cubicBezTo>
                  <a:pt x="2726" y="13631"/>
                  <a:pt x="2307" y="13212"/>
                  <a:pt x="1678" y="12792"/>
                </a:cubicBezTo>
                <a:cubicBezTo>
                  <a:pt x="0" y="12373"/>
                  <a:pt x="0" y="12373"/>
                  <a:pt x="0" y="12373"/>
                </a:cubicBezTo>
                <a:cubicBezTo>
                  <a:pt x="0" y="9437"/>
                  <a:pt x="0" y="9437"/>
                  <a:pt x="0" y="9437"/>
                </a:cubicBezTo>
                <a:cubicBezTo>
                  <a:pt x="1678" y="8808"/>
                  <a:pt x="1678" y="8808"/>
                  <a:pt x="1678" y="8808"/>
                </a:cubicBezTo>
                <a:cubicBezTo>
                  <a:pt x="2307" y="8598"/>
                  <a:pt x="2726" y="8179"/>
                  <a:pt x="2936" y="7550"/>
                </a:cubicBezTo>
                <a:cubicBezTo>
                  <a:pt x="2936" y="7550"/>
                  <a:pt x="2936" y="7550"/>
                  <a:pt x="2936" y="7550"/>
                </a:cubicBezTo>
                <a:cubicBezTo>
                  <a:pt x="3146" y="6920"/>
                  <a:pt x="3146" y="6291"/>
                  <a:pt x="2936" y="5872"/>
                </a:cubicBezTo>
                <a:cubicBezTo>
                  <a:pt x="2097" y="4194"/>
                  <a:pt x="2097" y="4194"/>
                  <a:pt x="2097" y="4194"/>
                </a:cubicBezTo>
                <a:cubicBezTo>
                  <a:pt x="4194" y="2307"/>
                  <a:pt x="4194" y="2307"/>
                  <a:pt x="4194" y="2307"/>
                </a:cubicBezTo>
                <a:cubicBezTo>
                  <a:pt x="5662" y="2936"/>
                  <a:pt x="5662" y="2936"/>
                  <a:pt x="5662" y="2936"/>
                </a:cubicBezTo>
                <a:cubicBezTo>
                  <a:pt x="6291" y="3146"/>
                  <a:pt x="6920" y="3146"/>
                  <a:pt x="7550" y="2936"/>
                </a:cubicBezTo>
                <a:cubicBezTo>
                  <a:pt x="7550" y="2936"/>
                  <a:pt x="7550" y="2936"/>
                  <a:pt x="7550" y="2936"/>
                </a:cubicBezTo>
                <a:cubicBezTo>
                  <a:pt x="8179" y="2726"/>
                  <a:pt x="8598" y="2307"/>
                  <a:pt x="8808" y="1678"/>
                </a:cubicBezTo>
                <a:cubicBezTo>
                  <a:pt x="9437" y="0"/>
                  <a:pt x="9437" y="0"/>
                  <a:pt x="9437" y="0"/>
                </a:cubicBezTo>
                <a:cubicBezTo>
                  <a:pt x="12373" y="0"/>
                  <a:pt x="12373" y="0"/>
                  <a:pt x="12373" y="0"/>
                </a:cubicBezTo>
                <a:cubicBezTo>
                  <a:pt x="12792" y="1678"/>
                  <a:pt x="12792" y="1678"/>
                  <a:pt x="12792" y="1678"/>
                </a:cubicBezTo>
                <a:cubicBezTo>
                  <a:pt x="13002" y="2307"/>
                  <a:pt x="13631" y="2726"/>
                  <a:pt x="14050" y="2936"/>
                </a:cubicBezTo>
                <a:cubicBezTo>
                  <a:pt x="14050" y="2936"/>
                  <a:pt x="14050" y="2936"/>
                  <a:pt x="14050" y="2936"/>
                </a:cubicBezTo>
                <a:cubicBezTo>
                  <a:pt x="14680" y="3146"/>
                  <a:pt x="15309" y="3146"/>
                  <a:pt x="15938" y="2936"/>
                </a:cubicBezTo>
                <a:cubicBezTo>
                  <a:pt x="17406" y="2307"/>
                  <a:pt x="17406" y="2307"/>
                  <a:pt x="17406" y="2307"/>
                </a:cubicBezTo>
                <a:cubicBezTo>
                  <a:pt x="19503" y="4194"/>
                  <a:pt x="19503" y="4194"/>
                  <a:pt x="19503" y="4194"/>
                </a:cubicBezTo>
                <a:cubicBezTo>
                  <a:pt x="18874" y="5872"/>
                  <a:pt x="18874" y="5872"/>
                  <a:pt x="18874" y="5872"/>
                </a:cubicBezTo>
                <a:cubicBezTo>
                  <a:pt x="18454" y="6291"/>
                  <a:pt x="18454" y="6920"/>
                  <a:pt x="18664" y="7550"/>
                </a:cubicBezTo>
                <a:cubicBezTo>
                  <a:pt x="18664" y="7550"/>
                  <a:pt x="18664" y="7550"/>
                  <a:pt x="18664" y="7550"/>
                </a:cubicBezTo>
                <a:cubicBezTo>
                  <a:pt x="19083" y="8179"/>
                  <a:pt x="19503" y="8598"/>
                  <a:pt x="20132" y="8808"/>
                </a:cubicBezTo>
                <a:lnTo>
                  <a:pt x="21600" y="9437"/>
                </a:lnTo>
                <a:close/>
                <a:moveTo>
                  <a:pt x="13841" y="10905"/>
                </a:moveTo>
                <a:cubicBezTo>
                  <a:pt x="13841" y="12583"/>
                  <a:pt x="12373" y="13841"/>
                  <a:pt x="10905" y="13841"/>
                </a:cubicBezTo>
                <a:cubicBezTo>
                  <a:pt x="9227" y="13841"/>
                  <a:pt x="7969" y="12583"/>
                  <a:pt x="7969" y="10905"/>
                </a:cubicBezTo>
                <a:cubicBezTo>
                  <a:pt x="7969" y="9227"/>
                  <a:pt x="9227" y="7969"/>
                  <a:pt x="10905" y="7969"/>
                </a:cubicBezTo>
                <a:cubicBezTo>
                  <a:pt x="12373" y="7969"/>
                  <a:pt x="13841" y="9227"/>
                  <a:pt x="13841" y="10905"/>
                </a:cubicBez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Freeform 1394"/>
          <p:cNvSpPr/>
          <p:nvPr/>
        </p:nvSpPr>
        <p:spPr>
          <a:xfrm>
            <a:off x="3315410" y="2420005"/>
            <a:ext cx="374924" cy="411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49"/>
                </a:moveTo>
                <a:cubicBezTo>
                  <a:pt x="21135" y="4194"/>
                  <a:pt x="19277" y="7130"/>
                  <a:pt x="16026" y="8388"/>
                </a:cubicBezTo>
                <a:cubicBezTo>
                  <a:pt x="16258" y="7969"/>
                  <a:pt x="16490" y="7340"/>
                  <a:pt x="16955" y="6920"/>
                </a:cubicBezTo>
                <a:cubicBezTo>
                  <a:pt x="19045" y="5662"/>
                  <a:pt x="19742" y="3565"/>
                  <a:pt x="20206" y="2097"/>
                </a:cubicBezTo>
                <a:cubicBezTo>
                  <a:pt x="18116" y="2097"/>
                  <a:pt x="18116" y="2097"/>
                  <a:pt x="18116" y="2097"/>
                </a:cubicBezTo>
                <a:cubicBezTo>
                  <a:pt x="18116" y="1887"/>
                  <a:pt x="18116" y="1468"/>
                  <a:pt x="18116" y="1049"/>
                </a:cubicBezTo>
                <a:lnTo>
                  <a:pt x="21600" y="1049"/>
                </a:lnTo>
                <a:close/>
                <a:moveTo>
                  <a:pt x="5806" y="8388"/>
                </a:moveTo>
                <a:cubicBezTo>
                  <a:pt x="2555" y="7130"/>
                  <a:pt x="465" y="4194"/>
                  <a:pt x="232" y="1049"/>
                </a:cubicBezTo>
                <a:cubicBezTo>
                  <a:pt x="3484" y="1049"/>
                  <a:pt x="3484" y="1049"/>
                  <a:pt x="3484" y="1049"/>
                </a:cubicBezTo>
                <a:cubicBezTo>
                  <a:pt x="3484" y="1468"/>
                  <a:pt x="3484" y="1887"/>
                  <a:pt x="3716" y="2097"/>
                </a:cubicBezTo>
                <a:cubicBezTo>
                  <a:pt x="1626" y="2097"/>
                  <a:pt x="1626" y="2097"/>
                  <a:pt x="1626" y="2097"/>
                </a:cubicBezTo>
                <a:cubicBezTo>
                  <a:pt x="1858" y="3565"/>
                  <a:pt x="2787" y="5662"/>
                  <a:pt x="4877" y="6920"/>
                </a:cubicBezTo>
                <a:cubicBezTo>
                  <a:pt x="5110" y="7340"/>
                  <a:pt x="5342" y="7969"/>
                  <a:pt x="5806" y="8388"/>
                </a:cubicBezTo>
                <a:close/>
                <a:moveTo>
                  <a:pt x="10684" y="9856"/>
                </a:moveTo>
                <a:cubicBezTo>
                  <a:pt x="8826" y="7340"/>
                  <a:pt x="8129" y="4194"/>
                  <a:pt x="8129" y="1258"/>
                </a:cubicBezTo>
                <a:cubicBezTo>
                  <a:pt x="6735" y="1258"/>
                  <a:pt x="6735" y="1258"/>
                  <a:pt x="6735" y="1258"/>
                </a:cubicBezTo>
                <a:cubicBezTo>
                  <a:pt x="6968" y="5033"/>
                  <a:pt x="8594" y="7759"/>
                  <a:pt x="10684" y="9856"/>
                </a:cubicBezTo>
                <a:close/>
                <a:moveTo>
                  <a:pt x="16955" y="0"/>
                </a:moveTo>
                <a:cubicBezTo>
                  <a:pt x="16955" y="7759"/>
                  <a:pt x="12774" y="9856"/>
                  <a:pt x="12077" y="12373"/>
                </a:cubicBezTo>
                <a:cubicBezTo>
                  <a:pt x="9523" y="12373"/>
                  <a:pt x="9523" y="12373"/>
                  <a:pt x="9523" y="12373"/>
                </a:cubicBezTo>
                <a:cubicBezTo>
                  <a:pt x="9058" y="9856"/>
                  <a:pt x="4645" y="7759"/>
                  <a:pt x="4645" y="0"/>
                </a:cubicBezTo>
                <a:lnTo>
                  <a:pt x="16955" y="0"/>
                </a:lnTo>
                <a:close/>
                <a:moveTo>
                  <a:pt x="14865" y="17196"/>
                </a:moveTo>
                <a:cubicBezTo>
                  <a:pt x="14400" y="16777"/>
                  <a:pt x="14400" y="16777"/>
                  <a:pt x="14400" y="16777"/>
                </a:cubicBezTo>
                <a:cubicBezTo>
                  <a:pt x="13703" y="17196"/>
                  <a:pt x="13703" y="17196"/>
                  <a:pt x="13703" y="17196"/>
                </a:cubicBezTo>
                <a:cubicBezTo>
                  <a:pt x="13703" y="16357"/>
                  <a:pt x="13703" y="16357"/>
                  <a:pt x="13703" y="16357"/>
                </a:cubicBezTo>
                <a:cubicBezTo>
                  <a:pt x="13239" y="15938"/>
                  <a:pt x="13239" y="15938"/>
                  <a:pt x="13239" y="15938"/>
                </a:cubicBezTo>
                <a:cubicBezTo>
                  <a:pt x="13935" y="15938"/>
                  <a:pt x="13935" y="15938"/>
                  <a:pt x="13935" y="15938"/>
                </a:cubicBezTo>
                <a:cubicBezTo>
                  <a:pt x="14400" y="15309"/>
                  <a:pt x="14400" y="15309"/>
                  <a:pt x="14400" y="15309"/>
                </a:cubicBezTo>
                <a:cubicBezTo>
                  <a:pt x="14632" y="15938"/>
                  <a:pt x="14632" y="15938"/>
                  <a:pt x="14632" y="15938"/>
                </a:cubicBezTo>
                <a:cubicBezTo>
                  <a:pt x="15329" y="15938"/>
                  <a:pt x="15329" y="15938"/>
                  <a:pt x="15329" y="15938"/>
                </a:cubicBezTo>
                <a:cubicBezTo>
                  <a:pt x="14865" y="16357"/>
                  <a:pt x="14865" y="16357"/>
                  <a:pt x="14865" y="16357"/>
                </a:cubicBezTo>
                <a:lnTo>
                  <a:pt x="14865" y="17196"/>
                </a:lnTo>
                <a:close/>
                <a:moveTo>
                  <a:pt x="11845" y="16986"/>
                </a:moveTo>
                <a:cubicBezTo>
                  <a:pt x="10916" y="16567"/>
                  <a:pt x="10916" y="16567"/>
                  <a:pt x="10916" y="16567"/>
                </a:cubicBezTo>
                <a:cubicBezTo>
                  <a:pt x="9755" y="16986"/>
                  <a:pt x="9755" y="16986"/>
                  <a:pt x="9755" y="16986"/>
                </a:cubicBezTo>
                <a:cubicBezTo>
                  <a:pt x="9987" y="15938"/>
                  <a:pt x="9987" y="15938"/>
                  <a:pt x="9987" y="15938"/>
                </a:cubicBezTo>
                <a:cubicBezTo>
                  <a:pt x="9290" y="15309"/>
                  <a:pt x="9290" y="15309"/>
                  <a:pt x="9290" y="15309"/>
                </a:cubicBezTo>
                <a:cubicBezTo>
                  <a:pt x="10452" y="15099"/>
                  <a:pt x="10452" y="15099"/>
                  <a:pt x="10452" y="15099"/>
                </a:cubicBezTo>
                <a:cubicBezTo>
                  <a:pt x="10916" y="14260"/>
                  <a:pt x="10916" y="14260"/>
                  <a:pt x="10916" y="14260"/>
                </a:cubicBezTo>
                <a:cubicBezTo>
                  <a:pt x="11381" y="15099"/>
                  <a:pt x="11381" y="15099"/>
                  <a:pt x="11381" y="15099"/>
                </a:cubicBezTo>
                <a:cubicBezTo>
                  <a:pt x="12542" y="15309"/>
                  <a:pt x="12542" y="15309"/>
                  <a:pt x="12542" y="15309"/>
                </a:cubicBezTo>
                <a:cubicBezTo>
                  <a:pt x="11613" y="15938"/>
                  <a:pt x="11613" y="15938"/>
                  <a:pt x="11613" y="15938"/>
                </a:cubicBezTo>
                <a:lnTo>
                  <a:pt x="11845" y="16986"/>
                </a:lnTo>
                <a:close/>
                <a:moveTo>
                  <a:pt x="8129" y="17196"/>
                </a:moveTo>
                <a:cubicBezTo>
                  <a:pt x="7432" y="16777"/>
                  <a:pt x="7432" y="16777"/>
                  <a:pt x="7432" y="16777"/>
                </a:cubicBezTo>
                <a:cubicBezTo>
                  <a:pt x="6735" y="17196"/>
                  <a:pt x="6735" y="17196"/>
                  <a:pt x="6735" y="17196"/>
                </a:cubicBezTo>
                <a:cubicBezTo>
                  <a:pt x="6968" y="16357"/>
                  <a:pt x="6968" y="16357"/>
                  <a:pt x="6968" y="16357"/>
                </a:cubicBezTo>
                <a:cubicBezTo>
                  <a:pt x="6271" y="15938"/>
                  <a:pt x="6271" y="15938"/>
                  <a:pt x="6271" y="15938"/>
                </a:cubicBezTo>
                <a:cubicBezTo>
                  <a:pt x="6968" y="15938"/>
                  <a:pt x="6968" y="15938"/>
                  <a:pt x="6968" y="15938"/>
                </a:cubicBezTo>
                <a:cubicBezTo>
                  <a:pt x="7432" y="15309"/>
                  <a:pt x="7432" y="15309"/>
                  <a:pt x="7432" y="15309"/>
                </a:cubicBezTo>
                <a:cubicBezTo>
                  <a:pt x="7665" y="15938"/>
                  <a:pt x="7665" y="15938"/>
                  <a:pt x="7665" y="15938"/>
                </a:cubicBezTo>
                <a:cubicBezTo>
                  <a:pt x="8361" y="15938"/>
                  <a:pt x="8361" y="15938"/>
                  <a:pt x="8361" y="15938"/>
                </a:cubicBezTo>
                <a:cubicBezTo>
                  <a:pt x="7897" y="16357"/>
                  <a:pt x="7897" y="16357"/>
                  <a:pt x="7897" y="16357"/>
                </a:cubicBezTo>
                <a:lnTo>
                  <a:pt x="8129" y="17196"/>
                </a:lnTo>
                <a:close/>
                <a:moveTo>
                  <a:pt x="10916" y="13631"/>
                </a:moveTo>
                <a:cubicBezTo>
                  <a:pt x="8129" y="13631"/>
                  <a:pt x="5806" y="14260"/>
                  <a:pt x="3484" y="15309"/>
                </a:cubicBezTo>
                <a:cubicBezTo>
                  <a:pt x="6271" y="19083"/>
                  <a:pt x="6271" y="19083"/>
                  <a:pt x="6271" y="19083"/>
                </a:cubicBezTo>
                <a:cubicBezTo>
                  <a:pt x="7665" y="18245"/>
                  <a:pt x="9290" y="18035"/>
                  <a:pt x="10916" y="18035"/>
                </a:cubicBezTo>
                <a:cubicBezTo>
                  <a:pt x="12542" y="18035"/>
                  <a:pt x="13935" y="18245"/>
                  <a:pt x="15329" y="19083"/>
                </a:cubicBezTo>
                <a:cubicBezTo>
                  <a:pt x="18116" y="15309"/>
                  <a:pt x="18116" y="15309"/>
                  <a:pt x="18116" y="15309"/>
                </a:cubicBezTo>
                <a:cubicBezTo>
                  <a:pt x="16026" y="14260"/>
                  <a:pt x="13471" y="13631"/>
                  <a:pt x="10916" y="13631"/>
                </a:cubicBezTo>
                <a:close/>
                <a:moveTo>
                  <a:pt x="18581" y="16148"/>
                </a:moveTo>
                <a:cubicBezTo>
                  <a:pt x="15794" y="19713"/>
                  <a:pt x="15794" y="19713"/>
                  <a:pt x="15794" y="19713"/>
                </a:cubicBezTo>
                <a:cubicBezTo>
                  <a:pt x="16490" y="20342"/>
                  <a:pt x="17187" y="20971"/>
                  <a:pt x="17884" y="21600"/>
                </a:cubicBezTo>
                <a:cubicBezTo>
                  <a:pt x="18348" y="18874"/>
                  <a:pt x="18348" y="18874"/>
                  <a:pt x="18348" y="18874"/>
                </a:cubicBezTo>
                <a:cubicBezTo>
                  <a:pt x="21600" y="18874"/>
                  <a:pt x="21600" y="18874"/>
                  <a:pt x="21600" y="18874"/>
                </a:cubicBezTo>
                <a:cubicBezTo>
                  <a:pt x="20671" y="17825"/>
                  <a:pt x="19742" y="16986"/>
                  <a:pt x="18581" y="16148"/>
                </a:cubicBezTo>
                <a:close/>
                <a:moveTo>
                  <a:pt x="3252" y="16148"/>
                </a:moveTo>
                <a:cubicBezTo>
                  <a:pt x="5806" y="19713"/>
                  <a:pt x="5806" y="19713"/>
                  <a:pt x="5806" y="19713"/>
                </a:cubicBezTo>
                <a:cubicBezTo>
                  <a:pt x="5110" y="20342"/>
                  <a:pt x="4413" y="20971"/>
                  <a:pt x="3948" y="21600"/>
                </a:cubicBezTo>
                <a:cubicBezTo>
                  <a:pt x="3252" y="18874"/>
                  <a:pt x="3252" y="18874"/>
                  <a:pt x="3252" y="18874"/>
                </a:cubicBezTo>
                <a:cubicBezTo>
                  <a:pt x="0" y="18874"/>
                  <a:pt x="0" y="18874"/>
                  <a:pt x="0" y="18874"/>
                </a:cubicBezTo>
                <a:cubicBezTo>
                  <a:pt x="929" y="17825"/>
                  <a:pt x="2090" y="16986"/>
                  <a:pt x="3252" y="16148"/>
                </a:cubicBez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Freeform 1879"/>
          <p:cNvSpPr/>
          <p:nvPr/>
        </p:nvSpPr>
        <p:spPr>
          <a:xfrm>
            <a:off x="6205320" y="2385524"/>
            <a:ext cx="494708" cy="48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33" y="20057"/>
                </a:moveTo>
                <a:cubicBezTo>
                  <a:pt x="2726" y="17633"/>
                  <a:pt x="2726" y="17633"/>
                  <a:pt x="2726" y="17633"/>
                </a:cubicBezTo>
                <a:cubicBezTo>
                  <a:pt x="3355" y="16971"/>
                  <a:pt x="3355" y="16971"/>
                  <a:pt x="3355" y="16971"/>
                </a:cubicBezTo>
                <a:cubicBezTo>
                  <a:pt x="3984" y="17633"/>
                  <a:pt x="3984" y="17633"/>
                  <a:pt x="3984" y="17633"/>
                </a:cubicBezTo>
                <a:cubicBezTo>
                  <a:pt x="4404" y="17192"/>
                  <a:pt x="4404" y="17192"/>
                  <a:pt x="4404" y="17192"/>
                </a:cubicBezTo>
                <a:cubicBezTo>
                  <a:pt x="3565" y="16531"/>
                  <a:pt x="3565" y="16531"/>
                  <a:pt x="3565" y="16531"/>
                </a:cubicBezTo>
                <a:cubicBezTo>
                  <a:pt x="3984" y="16090"/>
                  <a:pt x="3984" y="16090"/>
                  <a:pt x="3984" y="16090"/>
                </a:cubicBezTo>
                <a:cubicBezTo>
                  <a:pt x="4823" y="16751"/>
                  <a:pt x="4823" y="16751"/>
                  <a:pt x="4823" y="16751"/>
                </a:cubicBezTo>
                <a:cubicBezTo>
                  <a:pt x="5033" y="16310"/>
                  <a:pt x="5033" y="16310"/>
                  <a:pt x="5033" y="16310"/>
                </a:cubicBezTo>
                <a:cubicBezTo>
                  <a:pt x="4404" y="15649"/>
                  <a:pt x="4404" y="15649"/>
                  <a:pt x="4404" y="15649"/>
                </a:cubicBezTo>
                <a:cubicBezTo>
                  <a:pt x="4823" y="15208"/>
                  <a:pt x="4823" y="15208"/>
                  <a:pt x="4823" y="15208"/>
                </a:cubicBezTo>
                <a:cubicBezTo>
                  <a:pt x="5452" y="16090"/>
                  <a:pt x="5452" y="16090"/>
                  <a:pt x="5452" y="16090"/>
                </a:cubicBezTo>
                <a:cubicBezTo>
                  <a:pt x="5872" y="15649"/>
                  <a:pt x="5872" y="15649"/>
                  <a:pt x="5872" y="15649"/>
                </a:cubicBezTo>
                <a:cubicBezTo>
                  <a:pt x="5243" y="14767"/>
                  <a:pt x="5243" y="14767"/>
                  <a:pt x="5243" y="14767"/>
                </a:cubicBezTo>
                <a:cubicBezTo>
                  <a:pt x="5662" y="14547"/>
                  <a:pt x="5662" y="14547"/>
                  <a:pt x="5662" y="14547"/>
                </a:cubicBezTo>
                <a:cubicBezTo>
                  <a:pt x="6291" y="15208"/>
                  <a:pt x="6291" y="15208"/>
                  <a:pt x="6291" y="15208"/>
                </a:cubicBezTo>
                <a:cubicBezTo>
                  <a:pt x="6711" y="14767"/>
                  <a:pt x="6711" y="14767"/>
                  <a:pt x="6711" y="14767"/>
                </a:cubicBezTo>
                <a:cubicBezTo>
                  <a:pt x="6082" y="14106"/>
                  <a:pt x="6082" y="14106"/>
                  <a:pt x="6082" y="14106"/>
                </a:cubicBezTo>
                <a:cubicBezTo>
                  <a:pt x="6501" y="13665"/>
                  <a:pt x="6501" y="13665"/>
                  <a:pt x="6501" y="13665"/>
                </a:cubicBezTo>
                <a:cubicBezTo>
                  <a:pt x="7130" y="14327"/>
                  <a:pt x="7130" y="14327"/>
                  <a:pt x="7130" y="14327"/>
                </a:cubicBezTo>
                <a:cubicBezTo>
                  <a:pt x="7550" y="13886"/>
                  <a:pt x="7550" y="13886"/>
                  <a:pt x="7550" y="13886"/>
                </a:cubicBezTo>
                <a:cubicBezTo>
                  <a:pt x="6082" y="12343"/>
                  <a:pt x="6082" y="12343"/>
                  <a:pt x="6082" y="12343"/>
                </a:cubicBezTo>
                <a:cubicBezTo>
                  <a:pt x="1258" y="17633"/>
                  <a:pt x="1258" y="17633"/>
                  <a:pt x="1258" y="17633"/>
                </a:cubicBezTo>
                <a:cubicBezTo>
                  <a:pt x="5033" y="21600"/>
                  <a:pt x="5033" y="21600"/>
                  <a:pt x="5033" y="21600"/>
                </a:cubicBezTo>
                <a:cubicBezTo>
                  <a:pt x="9856" y="16531"/>
                  <a:pt x="9856" y="16531"/>
                  <a:pt x="9856" y="16531"/>
                </a:cubicBezTo>
                <a:cubicBezTo>
                  <a:pt x="9017" y="15649"/>
                  <a:pt x="9017" y="15649"/>
                  <a:pt x="9017" y="15649"/>
                </a:cubicBezTo>
                <a:lnTo>
                  <a:pt x="5033" y="20057"/>
                </a:lnTo>
                <a:close/>
                <a:moveTo>
                  <a:pt x="15938" y="20718"/>
                </a:moveTo>
                <a:cubicBezTo>
                  <a:pt x="20551" y="21600"/>
                  <a:pt x="20551" y="21600"/>
                  <a:pt x="20551" y="21600"/>
                </a:cubicBezTo>
                <a:cubicBezTo>
                  <a:pt x="19503" y="16751"/>
                  <a:pt x="19503" y="16751"/>
                  <a:pt x="19503" y="16751"/>
                </a:cubicBezTo>
                <a:lnTo>
                  <a:pt x="15938" y="20718"/>
                </a:lnTo>
                <a:close/>
                <a:moveTo>
                  <a:pt x="5662" y="2204"/>
                </a:moveTo>
                <a:cubicBezTo>
                  <a:pt x="3565" y="220"/>
                  <a:pt x="3565" y="220"/>
                  <a:pt x="3565" y="220"/>
                </a:cubicBezTo>
                <a:cubicBezTo>
                  <a:pt x="0" y="3967"/>
                  <a:pt x="0" y="3967"/>
                  <a:pt x="0" y="3967"/>
                </a:cubicBezTo>
                <a:cubicBezTo>
                  <a:pt x="2097" y="5951"/>
                  <a:pt x="2097" y="5951"/>
                  <a:pt x="2097" y="5951"/>
                </a:cubicBezTo>
                <a:lnTo>
                  <a:pt x="5662" y="2204"/>
                </a:lnTo>
                <a:close/>
                <a:moveTo>
                  <a:pt x="14889" y="19616"/>
                </a:moveTo>
                <a:cubicBezTo>
                  <a:pt x="18454" y="15649"/>
                  <a:pt x="18454" y="15649"/>
                  <a:pt x="18454" y="15649"/>
                </a:cubicBezTo>
                <a:cubicBezTo>
                  <a:pt x="6711" y="3306"/>
                  <a:pt x="6711" y="3306"/>
                  <a:pt x="6711" y="3306"/>
                </a:cubicBezTo>
                <a:cubicBezTo>
                  <a:pt x="3146" y="7053"/>
                  <a:pt x="3146" y="7053"/>
                  <a:pt x="3146" y="7053"/>
                </a:cubicBezTo>
                <a:lnTo>
                  <a:pt x="14889" y="19616"/>
                </a:lnTo>
                <a:close/>
                <a:moveTo>
                  <a:pt x="18664" y="3967"/>
                </a:moveTo>
                <a:cubicBezTo>
                  <a:pt x="18664" y="3527"/>
                  <a:pt x="18245" y="3086"/>
                  <a:pt x="17825" y="3086"/>
                </a:cubicBezTo>
                <a:cubicBezTo>
                  <a:pt x="17196" y="3086"/>
                  <a:pt x="16986" y="3527"/>
                  <a:pt x="16986" y="3967"/>
                </a:cubicBezTo>
                <a:cubicBezTo>
                  <a:pt x="16986" y="4629"/>
                  <a:pt x="17196" y="5069"/>
                  <a:pt x="17825" y="5069"/>
                </a:cubicBezTo>
                <a:cubicBezTo>
                  <a:pt x="18245" y="5069"/>
                  <a:pt x="18664" y="4629"/>
                  <a:pt x="18664" y="3967"/>
                </a:cubicBezTo>
                <a:close/>
                <a:moveTo>
                  <a:pt x="13212" y="7935"/>
                </a:moveTo>
                <a:cubicBezTo>
                  <a:pt x="11744" y="6392"/>
                  <a:pt x="11744" y="6392"/>
                  <a:pt x="11744" y="6392"/>
                </a:cubicBezTo>
                <a:cubicBezTo>
                  <a:pt x="17825" y="0"/>
                  <a:pt x="17825" y="0"/>
                  <a:pt x="17825" y="0"/>
                </a:cubicBezTo>
                <a:cubicBezTo>
                  <a:pt x="21600" y="3967"/>
                  <a:pt x="21600" y="3967"/>
                  <a:pt x="21600" y="3967"/>
                </a:cubicBezTo>
                <a:cubicBezTo>
                  <a:pt x="15518" y="10359"/>
                  <a:pt x="15518" y="10359"/>
                  <a:pt x="15518" y="10359"/>
                </a:cubicBezTo>
                <a:cubicBezTo>
                  <a:pt x="14680" y="9698"/>
                  <a:pt x="14680" y="9698"/>
                  <a:pt x="14680" y="9698"/>
                </a:cubicBezTo>
                <a:cubicBezTo>
                  <a:pt x="20132" y="3967"/>
                  <a:pt x="20132" y="3967"/>
                  <a:pt x="20132" y="3967"/>
                </a:cubicBezTo>
                <a:cubicBezTo>
                  <a:pt x="17825" y="1543"/>
                  <a:pt x="17825" y="1543"/>
                  <a:pt x="17825" y="1543"/>
                </a:cubicBezTo>
                <a:cubicBezTo>
                  <a:pt x="15309" y="4408"/>
                  <a:pt x="15309" y="4408"/>
                  <a:pt x="15309" y="4408"/>
                </a:cubicBezTo>
                <a:cubicBezTo>
                  <a:pt x="15938" y="5069"/>
                  <a:pt x="15938" y="5069"/>
                  <a:pt x="15938" y="5069"/>
                </a:cubicBezTo>
                <a:cubicBezTo>
                  <a:pt x="15518" y="5510"/>
                  <a:pt x="15518" y="5510"/>
                  <a:pt x="15518" y="5510"/>
                </a:cubicBezTo>
                <a:cubicBezTo>
                  <a:pt x="14889" y="4849"/>
                  <a:pt x="14889" y="4849"/>
                  <a:pt x="14889" y="4849"/>
                </a:cubicBezTo>
                <a:cubicBezTo>
                  <a:pt x="14470" y="5290"/>
                  <a:pt x="14470" y="5290"/>
                  <a:pt x="14470" y="5290"/>
                </a:cubicBezTo>
                <a:cubicBezTo>
                  <a:pt x="15099" y="5951"/>
                  <a:pt x="15099" y="5951"/>
                  <a:pt x="15099" y="5951"/>
                </a:cubicBezTo>
                <a:cubicBezTo>
                  <a:pt x="14680" y="6392"/>
                  <a:pt x="14680" y="6392"/>
                  <a:pt x="14680" y="6392"/>
                </a:cubicBezTo>
                <a:cubicBezTo>
                  <a:pt x="14050" y="5510"/>
                  <a:pt x="14050" y="5510"/>
                  <a:pt x="14050" y="5510"/>
                </a:cubicBezTo>
                <a:cubicBezTo>
                  <a:pt x="13631" y="5951"/>
                  <a:pt x="13631" y="5951"/>
                  <a:pt x="13631" y="5951"/>
                </a:cubicBezTo>
                <a:cubicBezTo>
                  <a:pt x="14260" y="6833"/>
                  <a:pt x="14260" y="6833"/>
                  <a:pt x="14260" y="6833"/>
                </a:cubicBezTo>
                <a:cubicBezTo>
                  <a:pt x="14050" y="7053"/>
                  <a:pt x="14050" y="7053"/>
                  <a:pt x="14050" y="7053"/>
                </a:cubicBezTo>
                <a:cubicBezTo>
                  <a:pt x="13212" y="6392"/>
                  <a:pt x="13212" y="6392"/>
                  <a:pt x="13212" y="6392"/>
                </a:cubicBezTo>
                <a:cubicBezTo>
                  <a:pt x="12792" y="6833"/>
                  <a:pt x="12792" y="6833"/>
                  <a:pt x="12792" y="6833"/>
                </a:cubicBezTo>
                <a:cubicBezTo>
                  <a:pt x="13631" y="7494"/>
                  <a:pt x="13631" y="7494"/>
                  <a:pt x="13631" y="7494"/>
                </a:cubicBezTo>
                <a:lnTo>
                  <a:pt x="13212" y="7935"/>
                </a:ln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Freeform 1718"/>
          <p:cNvSpPr/>
          <p:nvPr/>
        </p:nvSpPr>
        <p:spPr>
          <a:xfrm>
            <a:off x="395774" y="2445761"/>
            <a:ext cx="407651" cy="35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29" y="2880"/>
                </a:moveTo>
                <a:lnTo>
                  <a:pt x="15247" y="4320"/>
                </a:lnTo>
                <a:lnTo>
                  <a:pt x="16518" y="5760"/>
                </a:lnTo>
                <a:lnTo>
                  <a:pt x="12071" y="10800"/>
                </a:lnTo>
                <a:lnTo>
                  <a:pt x="9529" y="8640"/>
                </a:lnTo>
                <a:lnTo>
                  <a:pt x="3812" y="15120"/>
                </a:lnTo>
                <a:lnTo>
                  <a:pt x="5718" y="17280"/>
                </a:lnTo>
                <a:lnTo>
                  <a:pt x="9529" y="12240"/>
                </a:lnTo>
                <a:lnTo>
                  <a:pt x="12071" y="15120"/>
                </a:lnTo>
                <a:lnTo>
                  <a:pt x="18424" y="7200"/>
                </a:lnTo>
                <a:lnTo>
                  <a:pt x="19694" y="8640"/>
                </a:lnTo>
                <a:lnTo>
                  <a:pt x="20329" y="2880"/>
                </a:lnTo>
                <a:close/>
                <a:moveTo>
                  <a:pt x="21600" y="1944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1906" y="0"/>
                </a:lnTo>
                <a:lnTo>
                  <a:pt x="1906" y="19440"/>
                </a:lnTo>
                <a:lnTo>
                  <a:pt x="21600" y="19440"/>
                </a:ln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Freeform 1096"/>
          <p:cNvSpPr/>
          <p:nvPr/>
        </p:nvSpPr>
        <p:spPr>
          <a:xfrm>
            <a:off x="430714" y="4398031"/>
            <a:ext cx="391507" cy="360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9" h="20356" extrusionOk="0">
                <a:moveTo>
                  <a:pt x="17821" y="3203"/>
                </a:moveTo>
                <a:cubicBezTo>
                  <a:pt x="16036" y="-1244"/>
                  <a:pt x="10680" y="-820"/>
                  <a:pt x="9252" y="2991"/>
                </a:cubicBezTo>
                <a:cubicBezTo>
                  <a:pt x="7824" y="-820"/>
                  <a:pt x="2290" y="-1244"/>
                  <a:pt x="505" y="3203"/>
                </a:cubicBezTo>
                <a:cubicBezTo>
                  <a:pt x="-1637" y="8285"/>
                  <a:pt x="3361" y="13368"/>
                  <a:pt x="9252" y="20356"/>
                </a:cubicBezTo>
                <a:cubicBezTo>
                  <a:pt x="15143" y="13368"/>
                  <a:pt x="19963" y="8285"/>
                  <a:pt x="17821" y="3203"/>
                </a:cubicBezTo>
                <a:close/>
              </a:path>
            </a:pathLst>
          </a:custGeom>
          <a:solidFill>
            <a:srgbClr val="0E1E6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Placeholder 10"/>
          <p:cNvSpPr txBox="1"/>
          <p:nvPr/>
        </p:nvSpPr>
        <p:spPr>
          <a:xfrm>
            <a:off x="299890" y="342253"/>
            <a:ext cx="86478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9. Project Plan &amp; Next Steps</a:t>
            </a:r>
          </a:p>
        </p:txBody>
      </p:sp>
      <p:pic>
        <p:nvPicPr>
          <p:cNvPr id="317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 4"/>
          <p:cNvSpPr txBox="1"/>
          <p:nvPr/>
        </p:nvSpPr>
        <p:spPr>
          <a:xfrm>
            <a:off x="847664" y="1203041"/>
            <a:ext cx="849697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b="1" dirty="0" smtClean="0"/>
              <a:t>Share with us your roadmap </a:t>
            </a:r>
          </a:p>
        </p:txBody>
      </p:sp>
      <p:sp>
        <p:nvSpPr>
          <p:cNvPr id="319" name="Straight Connector 5"/>
          <p:cNvSpPr/>
          <p:nvPr/>
        </p:nvSpPr>
        <p:spPr>
          <a:xfrm flipH="1" flipV="1">
            <a:off x="-1" y="4142541"/>
            <a:ext cx="9144001" cy="1"/>
          </a:xfrm>
          <a:prstGeom prst="line">
            <a:avLst/>
          </a:prstGeom>
          <a:ln w="38100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23" name="Group 11"/>
          <p:cNvGrpSpPr/>
          <p:nvPr/>
        </p:nvGrpSpPr>
        <p:grpSpPr>
          <a:xfrm>
            <a:off x="501989" y="3911168"/>
            <a:ext cx="462748" cy="462747"/>
            <a:chOff x="0" y="0"/>
            <a:chExt cx="462746" cy="462746"/>
          </a:xfrm>
        </p:grpSpPr>
        <p:sp>
          <p:nvSpPr>
            <p:cNvPr id="320" name="Oval 6"/>
            <p:cNvSpPr/>
            <p:nvPr/>
          </p:nvSpPr>
          <p:spPr>
            <a:xfrm>
              <a:off x="-1" y="-1"/>
              <a:ext cx="462748" cy="462748"/>
            </a:xfrm>
            <a:prstGeom prst="ellipse">
              <a:avLst/>
            </a:prstGeom>
            <a:solidFill>
              <a:srgbClr val="FAAA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1" name="Rectangle 12"/>
            <p:cNvSpPr/>
            <p:nvPr/>
          </p:nvSpPr>
          <p:spPr>
            <a:xfrm rot="54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Rectangle 13"/>
            <p:cNvSpPr/>
            <p:nvPr/>
          </p:nvSpPr>
          <p:spPr>
            <a:xfrm rot="108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21"/>
          <p:cNvGrpSpPr/>
          <p:nvPr/>
        </p:nvGrpSpPr>
        <p:grpSpPr>
          <a:xfrm>
            <a:off x="2550923" y="3911168"/>
            <a:ext cx="462747" cy="462747"/>
            <a:chOff x="0" y="0"/>
            <a:chExt cx="462746" cy="462746"/>
          </a:xfrm>
        </p:grpSpPr>
        <p:sp>
          <p:nvSpPr>
            <p:cNvPr id="324" name="Oval 22"/>
            <p:cNvSpPr/>
            <p:nvPr/>
          </p:nvSpPr>
          <p:spPr>
            <a:xfrm>
              <a:off x="-1" y="-1"/>
              <a:ext cx="462748" cy="462748"/>
            </a:xfrm>
            <a:prstGeom prst="ellipse">
              <a:avLst/>
            </a:prstGeom>
            <a:solidFill>
              <a:srgbClr val="0E1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5" name="Rectangle 23"/>
            <p:cNvSpPr/>
            <p:nvPr/>
          </p:nvSpPr>
          <p:spPr>
            <a:xfrm rot="54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Rectangle 24"/>
            <p:cNvSpPr/>
            <p:nvPr/>
          </p:nvSpPr>
          <p:spPr>
            <a:xfrm rot="108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1" name="Group 25"/>
          <p:cNvGrpSpPr/>
          <p:nvPr/>
        </p:nvGrpSpPr>
        <p:grpSpPr>
          <a:xfrm>
            <a:off x="4340626" y="3911168"/>
            <a:ext cx="462747" cy="462747"/>
            <a:chOff x="0" y="0"/>
            <a:chExt cx="462746" cy="462746"/>
          </a:xfrm>
        </p:grpSpPr>
        <p:sp>
          <p:nvSpPr>
            <p:cNvPr id="328" name="Oval 26"/>
            <p:cNvSpPr/>
            <p:nvPr/>
          </p:nvSpPr>
          <p:spPr>
            <a:xfrm>
              <a:off x="-1" y="-1"/>
              <a:ext cx="462748" cy="462748"/>
            </a:xfrm>
            <a:prstGeom prst="ellipse">
              <a:avLst/>
            </a:prstGeom>
            <a:solidFill>
              <a:srgbClr val="FAAA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Rectangle 27"/>
            <p:cNvSpPr/>
            <p:nvPr/>
          </p:nvSpPr>
          <p:spPr>
            <a:xfrm rot="54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0" name="Rectangle 28"/>
            <p:cNvSpPr/>
            <p:nvPr/>
          </p:nvSpPr>
          <p:spPr>
            <a:xfrm rot="108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5" name="Group 29"/>
          <p:cNvGrpSpPr/>
          <p:nvPr/>
        </p:nvGrpSpPr>
        <p:grpSpPr>
          <a:xfrm>
            <a:off x="6279567" y="3911168"/>
            <a:ext cx="462747" cy="462747"/>
            <a:chOff x="0" y="0"/>
            <a:chExt cx="462746" cy="462746"/>
          </a:xfrm>
        </p:grpSpPr>
        <p:sp>
          <p:nvSpPr>
            <p:cNvPr id="332" name="Oval 30"/>
            <p:cNvSpPr/>
            <p:nvPr/>
          </p:nvSpPr>
          <p:spPr>
            <a:xfrm>
              <a:off x="-1" y="-1"/>
              <a:ext cx="462748" cy="462748"/>
            </a:xfrm>
            <a:prstGeom prst="ellipse">
              <a:avLst/>
            </a:prstGeom>
            <a:solidFill>
              <a:srgbClr val="0E1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Rectangle 31"/>
            <p:cNvSpPr/>
            <p:nvPr/>
          </p:nvSpPr>
          <p:spPr>
            <a:xfrm rot="54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Rectangle 32"/>
            <p:cNvSpPr/>
            <p:nvPr/>
          </p:nvSpPr>
          <p:spPr>
            <a:xfrm rot="108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9" name="Group 33"/>
          <p:cNvGrpSpPr/>
          <p:nvPr/>
        </p:nvGrpSpPr>
        <p:grpSpPr>
          <a:xfrm>
            <a:off x="8108367" y="3911168"/>
            <a:ext cx="462747" cy="462747"/>
            <a:chOff x="0" y="0"/>
            <a:chExt cx="462746" cy="462746"/>
          </a:xfrm>
        </p:grpSpPr>
        <p:sp>
          <p:nvSpPr>
            <p:cNvPr id="336" name="Oval 34"/>
            <p:cNvSpPr/>
            <p:nvPr/>
          </p:nvSpPr>
          <p:spPr>
            <a:xfrm>
              <a:off x="-1" y="-1"/>
              <a:ext cx="462748" cy="462748"/>
            </a:xfrm>
            <a:prstGeom prst="ellipse">
              <a:avLst/>
            </a:prstGeom>
            <a:solidFill>
              <a:srgbClr val="FAAA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Rectangle 35"/>
            <p:cNvSpPr/>
            <p:nvPr/>
          </p:nvSpPr>
          <p:spPr>
            <a:xfrm rot="54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Rectangle 36"/>
            <p:cNvSpPr/>
            <p:nvPr/>
          </p:nvSpPr>
          <p:spPr>
            <a:xfrm rot="10800000">
              <a:off x="117072" y="196214"/>
              <a:ext cx="228601" cy="7031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41" name="Straight Connector 42"/>
          <p:cNvSpPr/>
          <p:nvPr/>
        </p:nvSpPr>
        <p:spPr>
          <a:xfrm>
            <a:off x="2782319" y="3241813"/>
            <a:ext cx="1603" cy="751269"/>
          </a:xfrm>
          <a:prstGeom prst="line">
            <a:avLst/>
          </a:prstGeom>
          <a:ln w="12700">
            <a:solidFill>
              <a:srgbClr val="0E1E63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Straight Connector 49"/>
          <p:cNvSpPr/>
          <p:nvPr/>
        </p:nvSpPr>
        <p:spPr>
          <a:xfrm>
            <a:off x="8339739" y="3246474"/>
            <a:ext cx="1" cy="664694"/>
          </a:xfrm>
          <a:prstGeom prst="line">
            <a:avLst/>
          </a:prstGeom>
          <a:ln w="12700">
            <a:solidFill>
              <a:srgbClr val="FFCA08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TextBox 51"/>
          <p:cNvSpPr txBox="1"/>
          <p:nvPr/>
        </p:nvSpPr>
        <p:spPr>
          <a:xfrm>
            <a:off x="6396638" y="2333703"/>
            <a:ext cx="265136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/>
            </a:pPr>
            <a:r>
              <a:rPr dirty="0"/>
              <a:t>Future Resources:</a:t>
            </a:r>
          </a:p>
          <a:p>
            <a:pPr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What resources would you need to implement your idea? Access to data and APIs? </a:t>
            </a:r>
            <a:endParaRPr dirty="0"/>
          </a:p>
        </p:txBody>
      </p:sp>
      <p:sp>
        <p:nvSpPr>
          <p:cNvPr id="346" name="TextBox 52"/>
          <p:cNvSpPr txBox="1"/>
          <p:nvPr/>
        </p:nvSpPr>
        <p:spPr>
          <a:xfrm>
            <a:off x="3640988" y="5133508"/>
            <a:ext cx="333282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/>
            </a:pPr>
            <a:r>
              <a:rPr dirty="0"/>
              <a:t>Implementation Plan:</a:t>
            </a:r>
          </a:p>
          <a:p>
            <a:pPr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What is your proposed </a:t>
            </a:r>
            <a:r>
              <a:rPr dirty="0" smtClean="0"/>
              <a:t>path</a:t>
            </a:r>
            <a:r>
              <a:rPr lang="en-US" dirty="0" smtClean="0"/>
              <a:t> </a:t>
            </a:r>
            <a:r>
              <a:rPr dirty="0" smtClean="0"/>
              <a:t>to </a:t>
            </a:r>
            <a:r>
              <a:rPr dirty="0"/>
              <a:t>launch, what would be the implementation </a:t>
            </a:r>
            <a:r>
              <a:rPr dirty="0" smtClean="0"/>
              <a:t>strategy</a:t>
            </a:r>
            <a:r>
              <a:rPr lang="en-US" dirty="0" smtClean="0"/>
              <a:t>? How will you test and trial your solution?</a:t>
            </a:r>
            <a:endParaRPr dirty="0"/>
          </a:p>
        </p:txBody>
      </p:sp>
      <p:sp>
        <p:nvSpPr>
          <p:cNvPr id="349" name="TextBox 55"/>
          <p:cNvSpPr txBox="1"/>
          <p:nvPr/>
        </p:nvSpPr>
        <p:spPr>
          <a:xfrm>
            <a:off x="1718137" y="2306934"/>
            <a:ext cx="235691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/>
            </a:pPr>
            <a:r>
              <a:rPr dirty="0"/>
              <a:t>Timeline &amp; Milestones:</a:t>
            </a:r>
          </a:p>
          <a:p>
            <a:pPr>
              <a:defRPr sz="1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List of </a:t>
            </a:r>
            <a:r>
              <a:rPr dirty="0" smtClean="0"/>
              <a:t>future </a:t>
            </a:r>
            <a:r>
              <a:rPr dirty="0"/>
              <a:t>deliverables and </a:t>
            </a:r>
            <a:r>
              <a:rPr dirty="0" smtClean="0"/>
              <a:t>targets</a:t>
            </a:r>
            <a:r>
              <a:rPr lang="en-US" dirty="0" smtClean="0"/>
              <a:t> for your prototype </a:t>
            </a:r>
            <a:endParaRPr dirty="0"/>
          </a:p>
        </p:txBody>
      </p:sp>
      <p:sp>
        <p:nvSpPr>
          <p:cNvPr id="36" name="Straight Connector 49"/>
          <p:cNvSpPr/>
          <p:nvPr/>
        </p:nvSpPr>
        <p:spPr>
          <a:xfrm flipV="1">
            <a:off x="4571070" y="4340872"/>
            <a:ext cx="0" cy="661289"/>
          </a:xfrm>
          <a:prstGeom prst="line">
            <a:avLst/>
          </a:prstGeom>
          <a:ln w="12700">
            <a:solidFill>
              <a:srgbClr val="FFCA08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232" y="1701699"/>
            <a:ext cx="2867170" cy="28695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9" name="Group 15"/>
          <p:cNvGrpSpPr/>
          <p:nvPr/>
        </p:nvGrpSpPr>
        <p:grpSpPr>
          <a:xfrm>
            <a:off x="4005693" y="1608676"/>
            <a:ext cx="4633515" cy="3108542"/>
            <a:chOff x="0" y="0"/>
            <a:chExt cx="4633514" cy="3108542"/>
          </a:xfrm>
        </p:grpSpPr>
        <p:sp>
          <p:nvSpPr>
            <p:cNvPr id="357" name="Rectangle 16"/>
            <p:cNvSpPr txBox="1"/>
            <p:nvPr/>
          </p:nvSpPr>
          <p:spPr>
            <a:xfrm>
              <a:off x="0" y="307777"/>
              <a:ext cx="4633514" cy="280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endParaRPr lang="en-US" dirty="0" smtClean="0"/>
            </a:p>
            <a:p>
              <a:r>
                <a:rPr lang="en-US" dirty="0" smtClean="0"/>
                <a:t>Share with us your </a:t>
              </a:r>
              <a:r>
                <a:rPr lang="en-US" dirty="0" err="1" smtClean="0"/>
                <a:t>Github</a:t>
              </a:r>
              <a:r>
                <a:rPr lang="en-US" dirty="0" smtClean="0"/>
                <a:t> project regarding your idea if you already have one</a:t>
              </a:r>
            </a:p>
            <a:p>
              <a:endParaRPr lang="en-US" dirty="0"/>
            </a:p>
            <a:p>
              <a:r>
                <a:rPr lang="en-US" dirty="0" smtClean="0"/>
                <a:t>Any additional relevant documentation about your solution will be helpful </a:t>
              </a:r>
            </a:p>
            <a:p>
              <a:endParaRPr lang="en-US" dirty="0"/>
            </a:p>
            <a:p>
              <a:r>
                <a:rPr lang="en-US" dirty="0" smtClean="0"/>
                <a:t>References to your past use cases would definitely boost your credibility  </a:t>
              </a:r>
            </a:p>
            <a:p>
              <a:endParaRPr lang="en-US" dirty="0"/>
            </a:p>
            <a:p>
              <a:r>
                <a:rPr lang="en-US" dirty="0" smtClean="0"/>
                <a:t>Give us your reference links &lt;here&gt;</a:t>
              </a:r>
              <a:endParaRPr dirty="0"/>
            </a:p>
          </p:txBody>
        </p:sp>
        <p:sp>
          <p:nvSpPr>
            <p:cNvPr id="358" name="TextBox 17"/>
            <p:cNvSpPr txBox="1"/>
            <p:nvPr/>
          </p:nvSpPr>
          <p:spPr>
            <a:xfrm>
              <a:off x="0" y="0"/>
              <a:ext cx="28414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rPr lang="en-US" dirty="0" smtClean="0"/>
                <a:t>Do you have more to share? </a:t>
              </a:r>
              <a:endParaRPr dirty="0"/>
            </a:p>
          </p:txBody>
        </p:sp>
      </p:grpSp>
      <p:sp>
        <p:nvSpPr>
          <p:cNvPr id="11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 smtClean="0"/>
              <a:t>10</a:t>
            </a:r>
            <a:r>
              <a:rPr dirty="0" smtClean="0"/>
              <a:t>. </a:t>
            </a:r>
            <a:r>
              <a:rPr lang="en-US" dirty="0" smtClean="0"/>
              <a:t>References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TextBox 17"/>
          <p:cNvSpPr txBox="1"/>
          <p:nvPr/>
        </p:nvSpPr>
        <p:spPr>
          <a:xfrm>
            <a:off x="2624949" y="1800700"/>
            <a:ext cx="356443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b="1"/>
            </a:lvl1pPr>
          </a:lstStyle>
          <a:p>
            <a:r>
              <a:rPr lang="en-US" sz="5400" b="0" dirty="0" smtClean="0"/>
              <a:t>THANK YOU</a:t>
            </a:r>
            <a:endParaRPr sz="5400" b="0" dirty="0"/>
          </a:p>
        </p:txBody>
      </p:sp>
      <p:sp>
        <p:nvSpPr>
          <p:cNvPr id="8" name="Rectangle 16"/>
          <p:cNvSpPr txBox="1"/>
          <p:nvPr/>
        </p:nvSpPr>
        <p:spPr>
          <a:xfrm>
            <a:off x="2090408" y="3068597"/>
            <a:ext cx="463351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6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US" sz="2000" dirty="0" smtClean="0"/>
              <a:t>Do reach out to us via the chat room tool on the platform if you have any queries.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</a:t>
            </a:r>
            <a:r>
              <a:rPr lang="en-US" dirty="0" smtClean="0"/>
              <a:t>e look forward to your submission!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0423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Placeholder 10"/>
          <p:cNvSpPr txBox="1"/>
          <p:nvPr/>
        </p:nvSpPr>
        <p:spPr>
          <a:xfrm>
            <a:off x="269540" y="289326"/>
            <a:ext cx="463351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dirty="0"/>
              <a:t>How To Start?</a:t>
            </a:r>
          </a:p>
        </p:txBody>
      </p:sp>
      <p:pic>
        <p:nvPicPr>
          <p:cNvPr id="12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03" y="0"/>
            <a:ext cx="45297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11"/>
          <p:cNvSpPr txBox="1"/>
          <p:nvPr/>
        </p:nvSpPr>
        <p:spPr>
          <a:xfrm>
            <a:off x="269537" y="3164957"/>
            <a:ext cx="3761605" cy="628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sz="2400" dirty="0"/>
              <a:t>Select a challenge statement</a:t>
            </a:r>
          </a:p>
        </p:txBody>
      </p:sp>
      <p:pic>
        <p:nvPicPr>
          <p:cNvPr id="133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xmlns="" id="{2C3E9F99-3C72-4E0F-B1D2-FAE6A42D5140}"/>
              </a:ext>
            </a:extLst>
          </p:cNvPr>
          <p:cNvSpPr txBox="1"/>
          <p:nvPr/>
        </p:nvSpPr>
        <p:spPr>
          <a:xfrm>
            <a:off x="269539" y="3611245"/>
            <a:ext cx="412491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SG" sz="1600" b="0" dirty="0"/>
              <a:t>Pick a challenge to solve! Your idea may address one or many of the pain points and opportunities of that challenge. 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6BF06C1A-A711-494B-8A68-FC1A3CC848B5}"/>
              </a:ext>
            </a:extLst>
          </p:cNvPr>
          <p:cNvSpPr txBox="1"/>
          <p:nvPr/>
        </p:nvSpPr>
        <p:spPr>
          <a:xfrm>
            <a:off x="269539" y="985361"/>
            <a:ext cx="412491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lang="en-US" sz="2400" dirty="0"/>
              <a:t>Find out about the challenges</a:t>
            </a:r>
            <a:endParaRPr sz="2400" dirty="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xmlns="" id="{F386D576-B883-4CBD-86E1-3F711D91746F}"/>
              </a:ext>
            </a:extLst>
          </p:cNvPr>
          <p:cNvSpPr txBox="1"/>
          <p:nvPr/>
        </p:nvSpPr>
        <p:spPr>
          <a:xfrm>
            <a:off x="269539" y="1493203"/>
            <a:ext cx="4124917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SG" sz="1600" b="0" dirty="0"/>
              <a:t>Check out the challenge statement videos and info briefs to better understand the challenges. Feel free to ask us via the platform. There are additional guides, FAQs, </a:t>
            </a:r>
            <a:r>
              <a:rPr lang="en-SG" sz="1600" b="0" dirty="0" smtClean="0"/>
              <a:t>marking rubrics, and </a:t>
            </a:r>
            <a:r>
              <a:rPr lang="en-SG" sz="1600" b="0" dirty="0"/>
              <a:t>resources on the platform for more information. 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467EC99A-965C-42A9-B5BA-6B9D1C538E74}"/>
              </a:ext>
            </a:extLst>
          </p:cNvPr>
          <p:cNvSpPr txBox="1"/>
          <p:nvPr/>
        </p:nvSpPr>
        <p:spPr>
          <a:xfrm>
            <a:off x="269537" y="4746139"/>
            <a:ext cx="225959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lang="en-US" sz="2400" dirty="0"/>
              <a:t>Follow this guide</a:t>
            </a:r>
            <a:endParaRPr sz="2400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xmlns="" id="{BF07E9F2-5586-4871-BC26-8FC6A6F0EE81}"/>
              </a:ext>
            </a:extLst>
          </p:cNvPr>
          <p:cNvSpPr txBox="1"/>
          <p:nvPr/>
        </p:nvSpPr>
        <p:spPr>
          <a:xfrm>
            <a:off x="269539" y="5203541"/>
            <a:ext cx="412491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1600" b="0" dirty="0"/>
              <a:t>We recommend this, but do not let this kill your creativity. Follow your own style if it suits you better</a:t>
            </a:r>
            <a:r>
              <a:rPr lang="en-US" sz="1600" b="0" dirty="0" smtClean="0"/>
              <a:t>. </a:t>
            </a:r>
            <a:endParaRPr lang="en-SG" sz="1600" b="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10"/>
          <p:cNvSpPr txBox="1"/>
          <p:nvPr/>
        </p:nvSpPr>
        <p:spPr>
          <a:xfrm>
            <a:off x="341997" y="249288"/>
            <a:ext cx="4633513" cy="162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Here’s what you could do to make an impact</a:t>
            </a:r>
          </a:p>
        </p:txBody>
      </p:sp>
      <p:pic>
        <p:nvPicPr>
          <p:cNvPr id="1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90" y="0"/>
            <a:ext cx="296741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11"/>
          <p:cNvSpPr txBox="1"/>
          <p:nvPr/>
        </p:nvSpPr>
        <p:spPr>
          <a:xfrm>
            <a:off x="341996" y="1974066"/>
            <a:ext cx="28799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sz="1800" dirty="0"/>
              <a:t>Tell a great story about value</a:t>
            </a:r>
          </a:p>
        </p:txBody>
      </p:sp>
      <p:sp>
        <p:nvSpPr>
          <p:cNvPr id="140" name="Rectangle 12"/>
          <p:cNvSpPr txBox="1"/>
          <p:nvPr/>
        </p:nvSpPr>
        <p:spPr>
          <a:xfrm>
            <a:off x="4339037" y="5077790"/>
            <a:ext cx="564016" cy="172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2" name="TextBox 15"/>
          <p:cNvSpPr txBox="1"/>
          <p:nvPr/>
        </p:nvSpPr>
        <p:spPr>
          <a:xfrm>
            <a:off x="359122" y="5026358"/>
            <a:ext cx="12112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lang="en-US" sz="1800" dirty="0" smtClean="0"/>
              <a:t>Be creative </a:t>
            </a:r>
            <a:endParaRPr sz="1800" dirty="0"/>
          </a:p>
        </p:txBody>
      </p:sp>
      <p:sp>
        <p:nvSpPr>
          <p:cNvPr id="144" name="Rectangle 16"/>
          <p:cNvSpPr txBox="1"/>
          <p:nvPr/>
        </p:nvSpPr>
        <p:spPr>
          <a:xfrm>
            <a:off x="341996" y="3758278"/>
            <a:ext cx="4806077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1600" dirty="0"/>
              <a:t>T</a:t>
            </a:r>
            <a:r>
              <a:rPr sz="1600" dirty="0" smtClean="0"/>
              <a:t>echnology </a:t>
            </a:r>
            <a:r>
              <a:rPr sz="1600" dirty="0"/>
              <a:t>and </a:t>
            </a:r>
            <a:r>
              <a:rPr sz="1600" dirty="0" smtClean="0"/>
              <a:t>innovation </a:t>
            </a:r>
            <a:r>
              <a:rPr sz="1600" dirty="0"/>
              <a:t>are critical </a:t>
            </a:r>
            <a:r>
              <a:rPr sz="1600" dirty="0" smtClean="0"/>
              <a:t>parts</a:t>
            </a:r>
            <a:r>
              <a:rPr lang="en-US" sz="1600" dirty="0" smtClean="0"/>
              <a:t>! But your ideas must too be </a:t>
            </a:r>
            <a:r>
              <a:rPr lang="en-US" sz="1600" dirty="0" err="1" smtClean="0"/>
              <a:t>contexutalised</a:t>
            </a:r>
            <a:r>
              <a:rPr lang="en-US" sz="1600" dirty="0" smtClean="0"/>
              <a:t> to our use case, and </a:t>
            </a:r>
            <a:r>
              <a:rPr sz="1600" dirty="0" smtClean="0"/>
              <a:t>function </a:t>
            </a:r>
            <a:r>
              <a:rPr sz="1600" dirty="0"/>
              <a:t>in tandem with business, operational and strategic considerations. </a:t>
            </a:r>
          </a:p>
        </p:txBody>
      </p:sp>
      <p:pic>
        <p:nvPicPr>
          <p:cNvPr id="147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21">
            <a:extLst>
              <a:ext uri="{FF2B5EF4-FFF2-40B4-BE49-F238E27FC236}">
                <a16:creationId xmlns:a16="http://schemas.microsoft.com/office/drawing/2014/main" xmlns="" id="{A3E24831-98FA-493B-8844-865B85A2BFCC}"/>
              </a:ext>
            </a:extLst>
          </p:cNvPr>
          <p:cNvSpPr/>
          <p:nvPr/>
        </p:nvSpPr>
        <p:spPr>
          <a:xfrm>
            <a:off x="5462298" y="4279080"/>
            <a:ext cx="3146735" cy="1353950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CFA1C43A-5812-4FBD-8D8F-0D2A66E4E8D0}"/>
              </a:ext>
            </a:extLst>
          </p:cNvPr>
          <p:cNvSpPr txBox="1"/>
          <p:nvPr/>
        </p:nvSpPr>
        <p:spPr>
          <a:xfrm>
            <a:off x="5617345" y="4176063"/>
            <a:ext cx="564016" cy="172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“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9AD00DC0-DA6E-42E0-B7F1-E8A18472C338}"/>
              </a:ext>
            </a:extLst>
          </p:cNvPr>
          <p:cNvSpPr txBox="1"/>
          <p:nvPr/>
        </p:nvSpPr>
        <p:spPr>
          <a:xfrm>
            <a:off x="6253817" y="4482416"/>
            <a:ext cx="251026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My one and only advise for you guys is …….</a:t>
            </a:r>
            <a:endParaRPr dirty="0"/>
          </a:p>
          <a:p>
            <a:pPr>
              <a:defRPr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- Jerome </a:t>
            </a:r>
            <a:r>
              <a:rPr dirty="0" err="1"/>
              <a:t>Thil</a:t>
            </a:r>
            <a:endParaRPr dirty="0"/>
          </a:p>
        </p:txBody>
      </p:sp>
      <p:sp>
        <p:nvSpPr>
          <p:cNvPr id="18" name="Rectangle 6"/>
          <p:cNvSpPr txBox="1"/>
          <p:nvPr/>
        </p:nvSpPr>
        <p:spPr>
          <a:xfrm>
            <a:off x="341996" y="2358326"/>
            <a:ext cx="527534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1600" dirty="0" smtClean="0"/>
              <a:t>Clearly s</a:t>
            </a:r>
            <a:r>
              <a:rPr lang="en-US" sz="1600" dirty="0" smtClean="0"/>
              <a:t>how us </a:t>
            </a:r>
            <a:r>
              <a:rPr sz="1600" dirty="0" smtClean="0"/>
              <a:t>how </a:t>
            </a:r>
            <a:r>
              <a:rPr sz="1600" dirty="0"/>
              <a:t>your idea unlocks </a:t>
            </a:r>
            <a:r>
              <a:rPr sz="1600" dirty="0" smtClean="0"/>
              <a:t>value</a:t>
            </a:r>
            <a:r>
              <a:rPr lang="en-US" sz="1600" dirty="0" smtClean="0"/>
              <a:t> and addresses the challenge. Look from various angles and think abou</a:t>
            </a:r>
            <a:r>
              <a:rPr lang="en-US" sz="1600" dirty="0" smtClean="0"/>
              <a:t>t the gaps to address. Make your idea relevant and impactful. </a:t>
            </a:r>
            <a:endParaRPr sz="1600" dirty="0"/>
          </a:p>
        </p:txBody>
      </p:sp>
      <p:sp>
        <p:nvSpPr>
          <p:cNvPr id="20" name="TextBox 17"/>
          <p:cNvSpPr txBox="1"/>
          <p:nvPr/>
        </p:nvSpPr>
        <p:spPr>
          <a:xfrm>
            <a:off x="341996" y="3426765"/>
            <a:ext cx="32726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b="1"/>
            </a:lvl1pPr>
          </a:lstStyle>
          <a:p>
            <a:r>
              <a:rPr sz="1800" dirty="0"/>
              <a:t>It’s not just about the technology</a:t>
            </a:r>
          </a:p>
        </p:txBody>
      </p:sp>
      <p:sp>
        <p:nvSpPr>
          <p:cNvPr id="21" name="Rectangle 16"/>
          <p:cNvSpPr txBox="1"/>
          <p:nvPr/>
        </p:nvSpPr>
        <p:spPr>
          <a:xfrm>
            <a:off x="359122" y="5422892"/>
            <a:ext cx="480607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1600" dirty="0" smtClean="0"/>
              <a:t>Present your idea in creative ways, make use of visuals, and try your very best to wow us! Do not hold back. 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Placeholder 10"/>
          <p:cNvSpPr txBox="1"/>
          <p:nvPr/>
        </p:nvSpPr>
        <p:spPr>
          <a:xfrm>
            <a:off x="299890" y="342253"/>
            <a:ext cx="864786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t>Some elements you could have</a:t>
            </a:r>
          </a:p>
        </p:txBody>
      </p:sp>
      <p:sp>
        <p:nvSpPr>
          <p:cNvPr id="150" name="Прямоугольник 21"/>
          <p:cNvSpPr/>
          <p:nvPr/>
        </p:nvSpPr>
        <p:spPr>
          <a:xfrm>
            <a:off x="4525824" y="3000662"/>
            <a:ext cx="3378294" cy="1673400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151" name="Rectangle 20"/>
          <p:cNvSpPr/>
          <p:nvPr/>
        </p:nvSpPr>
        <p:spPr>
          <a:xfrm>
            <a:off x="995160" y="1195636"/>
            <a:ext cx="1612962" cy="167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 25"/>
          <p:cNvSpPr txBox="1"/>
          <p:nvPr/>
        </p:nvSpPr>
        <p:spPr>
          <a:xfrm>
            <a:off x="4725911" y="3220683"/>
            <a:ext cx="296271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Feel free to deviate or mix &amp; match from the format if needed. You may need more, less or entirely different slides depending on your idea. </a:t>
            </a:r>
          </a:p>
        </p:txBody>
      </p:sp>
      <p:sp>
        <p:nvSpPr>
          <p:cNvPr id="153" name="Rectangle 26"/>
          <p:cNvSpPr/>
          <p:nvPr/>
        </p:nvSpPr>
        <p:spPr>
          <a:xfrm>
            <a:off x="2760492" y="1195634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 27"/>
          <p:cNvSpPr/>
          <p:nvPr/>
        </p:nvSpPr>
        <p:spPr>
          <a:xfrm>
            <a:off x="4525824" y="1195633"/>
            <a:ext cx="1612962" cy="16734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tangle 28"/>
          <p:cNvSpPr/>
          <p:nvPr/>
        </p:nvSpPr>
        <p:spPr>
          <a:xfrm>
            <a:off x="6291157" y="1195633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Rectangle 39"/>
          <p:cNvSpPr/>
          <p:nvPr/>
        </p:nvSpPr>
        <p:spPr>
          <a:xfrm>
            <a:off x="995160" y="3000667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Rectangle 40"/>
          <p:cNvSpPr/>
          <p:nvPr/>
        </p:nvSpPr>
        <p:spPr>
          <a:xfrm>
            <a:off x="2760492" y="3000666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Rectangle 43"/>
          <p:cNvSpPr/>
          <p:nvPr/>
        </p:nvSpPr>
        <p:spPr>
          <a:xfrm>
            <a:off x="995160" y="4805695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Rectangle 44"/>
          <p:cNvSpPr/>
          <p:nvPr/>
        </p:nvSpPr>
        <p:spPr>
          <a:xfrm>
            <a:off x="2760492" y="4805695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45"/>
          <p:cNvSpPr/>
          <p:nvPr/>
        </p:nvSpPr>
        <p:spPr>
          <a:xfrm>
            <a:off x="4525824" y="4805693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46"/>
          <p:cNvSpPr/>
          <p:nvPr/>
        </p:nvSpPr>
        <p:spPr>
          <a:xfrm>
            <a:off x="6291157" y="4805693"/>
            <a:ext cx="1612962" cy="16734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ctangle 49"/>
          <p:cNvSpPr txBox="1"/>
          <p:nvPr/>
        </p:nvSpPr>
        <p:spPr>
          <a:xfrm>
            <a:off x="2764845" y="2075161"/>
            <a:ext cx="155196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Introduce your team</a:t>
            </a:r>
            <a:endParaRPr dirty="0"/>
          </a:p>
        </p:txBody>
      </p:sp>
      <p:sp>
        <p:nvSpPr>
          <p:cNvPr id="164" name="TextBox 50"/>
          <p:cNvSpPr txBox="1"/>
          <p:nvPr/>
        </p:nvSpPr>
        <p:spPr>
          <a:xfrm>
            <a:off x="1477898" y="1455269"/>
            <a:ext cx="64748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/>
            </a:lvl1pPr>
          </a:lstStyle>
          <a:p>
            <a:r>
              <a:t>Title</a:t>
            </a:r>
          </a:p>
        </p:txBody>
      </p:sp>
      <p:sp>
        <p:nvSpPr>
          <p:cNvPr id="165" name="Straight Connector 51"/>
          <p:cNvSpPr/>
          <p:nvPr/>
        </p:nvSpPr>
        <p:spPr>
          <a:xfrm>
            <a:off x="1486934" y="1956985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Rectangle 52"/>
          <p:cNvSpPr txBox="1"/>
          <p:nvPr/>
        </p:nvSpPr>
        <p:spPr>
          <a:xfrm>
            <a:off x="4556323" y="2041787"/>
            <a:ext cx="155196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What is the</a:t>
            </a:r>
            <a:r>
              <a:rPr lang="en-US" dirty="0"/>
              <a:t> </a:t>
            </a:r>
            <a:r>
              <a:rPr dirty="0"/>
              <a:t>opportunity or problem you want to solve? </a:t>
            </a:r>
          </a:p>
        </p:txBody>
      </p:sp>
      <p:sp>
        <p:nvSpPr>
          <p:cNvPr id="167" name="TextBox 53"/>
          <p:cNvSpPr txBox="1"/>
          <p:nvPr/>
        </p:nvSpPr>
        <p:spPr>
          <a:xfrm>
            <a:off x="4786126" y="1447431"/>
            <a:ext cx="109235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/>
            </a:lvl1pPr>
          </a:lstStyle>
          <a:p>
            <a:r>
              <a:rPr dirty="0"/>
              <a:t>Problem</a:t>
            </a:r>
          </a:p>
        </p:txBody>
      </p:sp>
      <p:sp>
        <p:nvSpPr>
          <p:cNvPr id="168" name="Straight Connector 54"/>
          <p:cNvSpPr/>
          <p:nvPr/>
        </p:nvSpPr>
        <p:spPr>
          <a:xfrm>
            <a:off x="3246933" y="1956985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Rectangle 55"/>
          <p:cNvSpPr txBox="1"/>
          <p:nvPr/>
        </p:nvSpPr>
        <p:spPr>
          <a:xfrm>
            <a:off x="6313893" y="2014497"/>
            <a:ext cx="155196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Tell us about </a:t>
            </a:r>
            <a:r>
              <a:rPr dirty="0"/>
              <a:t>your research, hypothesis, insights, surveys</a:t>
            </a:r>
            <a:r>
              <a:rPr lang="en-US" dirty="0"/>
              <a:t>, market study etc.</a:t>
            </a:r>
            <a:endParaRPr dirty="0"/>
          </a:p>
        </p:txBody>
      </p:sp>
      <p:sp>
        <p:nvSpPr>
          <p:cNvPr id="170" name="TextBox 56"/>
          <p:cNvSpPr txBox="1"/>
          <p:nvPr/>
        </p:nvSpPr>
        <p:spPr>
          <a:xfrm>
            <a:off x="3228099" y="1455269"/>
            <a:ext cx="67774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/>
            </a:lvl1pPr>
          </a:lstStyle>
          <a:p>
            <a:r>
              <a:t>Intro</a:t>
            </a:r>
          </a:p>
        </p:txBody>
      </p:sp>
      <p:sp>
        <p:nvSpPr>
          <p:cNvPr id="171" name="Straight Connector 57"/>
          <p:cNvSpPr/>
          <p:nvPr/>
        </p:nvSpPr>
        <p:spPr>
          <a:xfrm>
            <a:off x="4989253" y="1956985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TextBox 59"/>
          <p:cNvSpPr txBox="1"/>
          <p:nvPr/>
        </p:nvSpPr>
        <p:spPr>
          <a:xfrm>
            <a:off x="6466417" y="1447431"/>
            <a:ext cx="118500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/>
            </a:lvl1pPr>
          </a:lstStyle>
          <a:p>
            <a:r>
              <a:t>Research</a:t>
            </a:r>
          </a:p>
        </p:txBody>
      </p:sp>
      <p:sp>
        <p:nvSpPr>
          <p:cNvPr id="173" name="Straight Connector 60"/>
          <p:cNvSpPr/>
          <p:nvPr/>
        </p:nvSpPr>
        <p:spPr>
          <a:xfrm>
            <a:off x="6738879" y="1975531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Rectangle 61"/>
          <p:cNvSpPr txBox="1"/>
          <p:nvPr/>
        </p:nvSpPr>
        <p:spPr>
          <a:xfrm>
            <a:off x="1033421" y="3889402"/>
            <a:ext cx="155196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Present your idea, and the overall value proposition</a:t>
            </a:r>
          </a:p>
        </p:txBody>
      </p:sp>
      <p:sp>
        <p:nvSpPr>
          <p:cNvPr id="175" name="TextBox 62"/>
          <p:cNvSpPr txBox="1"/>
          <p:nvPr/>
        </p:nvSpPr>
        <p:spPr>
          <a:xfrm>
            <a:off x="1451676" y="3056388"/>
            <a:ext cx="71545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b="1"/>
            </a:pPr>
            <a:r>
              <a:rPr dirty="0"/>
              <a:t>Your</a:t>
            </a:r>
          </a:p>
          <a:p>
            <a:pPr algn="ctr">
              <a:defRPr sz="2000" b="1"/>
            </a:pPr>
            <a:r>
              <a:rPr dirty="0"/>
              <a:t>Idea</a:t>
            </a:r>
          </a:p>
        </p:txBody>
      </p:sp>
      <p:sp>
        <p:nvSpPr>
          <p:cNvPr id="176" name="Straight Connector 63"/>
          <p:cNvSpPr/>
          <p:nvPr/>
        </p:nvSpPr>
        <p:spPr>
          <a:xfrm>
            <a:off x="1489362" y="3804601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Rectangle 64"/>
          <p:cNvSpPr txBox="1"/>
          <p:nvPr/>
        </p:nvSpPr>
        <p:spPr>
          <a:xfrm>
            <a:off x="2790991" y="3889402"/>
            <a:ext cx="155196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Explain how it works, the architecture and mechanisms</a:t>
            </a:r>
            <a:endParaRPr dirty="0"/>
          </a:p>
        </p:txBody>
      </p:sp>
      <p:sp>
        <p:nvSpPr>
          <p:cNvPr id="178" name="TextBox 65"/>
          <p:cNvSpPr txBox="1"/>
          <p:nvPr/>
        </p:nvSpPr>
        <p:spPr>
          <a:xfrm>
            <a:off x="2881616" y="3338675"/>
            <a:ext cx="14873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 b="1"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179" name="Straight Connector 66"/>
          <p:cNvSpPr/>
          <p:nvPr/>
        </p:nvSpPr>
        <p:spPr>
          <a:xfrm>
            <a:off x="3246933" y="3804601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Rectangle 67"/>
          <p:cNvSpPr txBox="1"/>
          <p:nvPr/>
        </p:nvSpPr>
        <p:spPr>
          <a:xfrm>
            <a:off x="2774415" y="5721367"/>
            <a:ext cx="155196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What is the projected revenue or savings?</a:t>
            </a:r>
            <a:endParaRPr dirty="0"/>
          </a:p>
        </p:txBody>
      </p:sp>
      <p:sp>
        <p:nvSpPr>
          <p:cNvPr id="181" name="TextBox 68"/>
          <p:cNvSpPr txBox="1"/>
          <p:nvPr/>
        </p:nvSpPr>
        <p:spPr>
          <a:xfrm>
            <a:off x="3070233" y="4928681"/>
            <a:ext cx="101245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b="1"/>
            </a:pPr>
            <a:r>
              <a:rPr dirty="0"/>
              <a:t>Business</a:t>
            </a:r>
          </a:p>
          <a:p>
            <a:pPr algn="ctr">
              <a:defRPr sz="2000" b="1"/>
            </a:pPr>
            <a:r>
              <a:rPr lang="en-US" dirty="0"/>
              <a:t>Value</a:t>
            </a:r>
            <a:endParaRPr dirty="0"/>
          </a:p>
        </p:txBody>
      </p:sp>
      <p:sp>
        <p:nvSpPr>
          <p:cNvPr id="182" name="Straight Connector 69"/>
          <p:cNvSpPr/>
          <p:nvPr/>
        </p:nvSpPr>
        <p:spPr>
          <a:xfrm>
            <a:off x="1489362" y="5618021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Rectangle 70"/>
          <p:cNvSpPr txBox="1"/>
          <p:nvPr/>
        </p:nvSpPr>
        <p:spPr>
          <a:xfrm>
            <a:off x="4509248" y="5702822"/>
            <a:ext cx="16054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What is needed for your idea to work? </a:t>
            </a:r>
            <a:r>
              <a:rPr lang="en-US" dirty="0" smtClean="0"/>
              <a:t>Tell us your</a:t>
            </a:r>
            <a:r>
              <a:rPr lang="en-US" dirty="0" smtClean="0"/>
              <a:t> roadmap?</a:t>
            </a:r>
            <a:endParaRPr dirty="0"/>
          </a:p>
        </p:txBody>
      </p:sp>
      <p:sp>
        <p:nvSpPr>
          <p:cNvPr id="184" name="TextBox 71"/>
          <p:cNvSpPr txBox="1"/>
          <p:nvPr/>
        </p:nvSpPr>
        <p:spPr>
          <a:xfrm>
            <a:off x="4783391" y="4899980"/>
            <a:ext cx="105180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b="1"/>
            </a:pPr>
            <a:r>
              <a:rPr dirty="0"/>
              <a:t>Project</a:t>
            </a:r>
          </a:p>
          <a:p>
            <a:pPr algn="ctr">
              <a:defRPr sz="2000" b="1"/>
            </a:pPr>
            <a:r>
              <a:rPr dirty="0"/>
              <a:t>Plan</a:t>
            </a:r>
          </a:p>
        </p:txBody>
      </p:sp>
      <p:sp>
        <p:nvSpPr>
          <p:cNvPr id="185" name="Straight Connector 72"/>
          <p:cNvSpPr/>
          <p:nvPr/>
        </p:nvSpPr>
        <p:spPr>
          <a:xfrm>
            <a:off x="4989253" y="5618021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Rectangle 73"/>
          <p:cNvSpPr txBox="1"/>
          <p:nvPr/>
        </p:nvSpPr>
        <p:spPr>
          <a:xfrm>
            <a:off x="6352154" y="5721367"/>
            <a:ext cx="155196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Links to your documentations and resources if any</a:t>
            </a:r>
            <a:endParaRPr dirty="0"/>
          </a:p>
        </p:txBody>
      </p:sp>
      <p:sp>
        <p:nvSpPr>
          <p:cNvPr id="187" name="TextBox 74"/>
          <p:cNvSpPr txBox="1"/>
          <p:nvPr/>
        </p:nvSpPr>
        <p:spPr>
          <a:xfrm>
            <a:off x="6489661" y="5180953"/>
            <a:ext cx="127695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b="1"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88" name="Straight Connector 75"/>
          <p:cNvSpPr/>
          <p:nvPr/>
        </p:nvSpPr>
        <p:spPr>
          <a:xfrm>
            <a:off x="6808096" y="5636567"/>
            <a:ext cx="640081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Rectangle 76"/>
          <p:cNvSpPr txBox="1"/>
          <p:nvPr/>
        </p:nvSpPr>
        <p:spPr>
          <a:xfrm>
            <a:off x="989950" y="5682992"/>
            <a:ext cx="161609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Show us some screenshots or videos of your idea if it’s working</a:t>
            </a:r>
            <a:endParaRPr dirty="0"/>
          </a:p>
        </p:txBody>
      </p:sp>
      <p:sp>
        <p:nvSpPr>
          <p:cNvPr id="190" name="TextBox 77"/>
          <p:cNvSpPr txBox="1"/>
          <p:nvPr/>
        </p:nvSpPr>
        <p:spPr>
          <a:xfrm>
            <a:off x="1468494" y="5175511"/>
            <a:ext cx="73032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b="1"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91" name="Straight Connector 78"/>
          <p:cNvSpPr/>
          <p:nvPr/>
        </p:nvSpPr>
        <p:spPr>
          <a:xfrm>
            <a:off x="3220786" y="5618022"/>
            <a:ext cx="711350" cy="0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Rectangle 49"/>
          <p:cNvSpPr txBox="1"/>
          <p:nvPr/>
        </p:nvSpPr>
        <p:spPr>
          <a:xfrm>
            <a:off x="1056157" y="2075161"/>
            <a:ext cx="155196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The name of your proposal. Make it meaningful!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dirty="0"/>
              <a:t>1. </a:t>
            </a:r>
            <a:r>
              <a:rPr lang="en-US" dirty="0"/>
              <a:t>Proposal Title</a:t>
            </a:r>
            <a:endParaRPr dirty="0"/>
          </a:p>
        </p:txBody>
      </p:sp>
      <p:pic>
        <p:nvPicPr>
          <p:cNvPr id="195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80"/>
          <p:cNvGrpSpPr/>
          <p:nvPr/>
        </p:nvGrpSpPr>
        <p:grpSpPr>
          <a:xfrm>
            <a:off x="520351" y="1708081"/>
            <a:ext cx="7388486" cy="707884"/>
            <a:chOff x="0" y="0"/>
            <a:chExt cx="7388484" cy="707883"/>
          </a:xfrm>
        </p:grpSpPr>
        <p:sp>
          <p:nvSpPr>
            <p:cNvPr id="196" name="Rectangle 81"/>
            <p:cNvSpPr txBox="1"/>
            <p:nvPr/>
          </p:nvSpPr>
          <p:spPr>
            <a:xfrm>
              <a:off x="0" y="307776"/>
              <a:ext cx="7388484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FontTx/>
                <a:buChar char="-"/>
                <a:defRPr sz="20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SG" dirty="0"/>
                <a:t>Give your idea or solution a meaningful name</a:t>
              </a:r>
              <a:endParaRPr dirty="0"/>
            </a:p>
          </p:txBody>
        </p:sp>
        <p:sp>
          <p:nvSpPr>
            <p:cNvPr id="197" name="TextBox 82"/>
            <p:cNvSpPr txBox="1"/>
            <p:nvPr/>
          </p:nvSpPr>
          <p:spPr>
            <a:xfrm>
              <a:off x="0" y="0"/>
              <a:ext cx="3896256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b="1"/>
              </a:lvl1pPr>
            </a:lstStyle>
            <a:p>
              <a:r>
                <a:rPr lang="en-US" dirty="0"/>
                <a:t>The first slide of your proposal deck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/>
              <a:t>2</a:t>
            </a:r>
            <a:r>
              <a:rPr dirty="0"/>
              <a:t>. Team Introduction</a:t>
            </a:r>
          </a:p>
        </p:txBody>
      </p:sp>
      <p:pic>
        <p:nvPicPr>
          <p:cNvPr id="195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 80"/>
          <p:cNvGrpSpPr/>
          <p:nvPr/>
        </p:nvGrpSpPr>
        <p:grpSpPr>
          <a:xfrm>
            <a:off x="520351" y="1708081"/>
            <a:ext cx="7388486" cy="1631213"/>
            <a:chOff x="0" y="0"/>
            <a:chExt cx="7388484" cy="1631211"/>
          </a:xfrm>
        </p:grpSpPr>
        <p:sp>
          <p:nvSpPr>
            <p:cNvPr id="196" name="Rectangle 81"/>
            <p:cNvSpPr txBox="1"/>
            <p:nvPr/>
          </p:nvSpPr>
          <p:spPr>
            <a:xfrm>
              <a:off x="0" y="307776"/>
              <a:ext cx="7388484" cy="132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dirty="0"/>
                <a:t>Tell us more about yourself</a:t>
              </a:r>
              <a:r>
                <a:rPr lang="en-US" dirty="0"/>
                <a:t> and</a:t>
              </a:r>
              <a:r>
                <a:rPr dirty="0"/>
                <a:t> your team</a:t>
              </a:r>
            </a:p>
            <a:p>
              <a:pPr marL="285750" indent="-285750">
                <a:buSzPct val="100000"/>
                <a:buChar char="-"/>
                <a:defRPr sz="20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en-US" dirty="0"/>
                <a:t>What is your team name?</a:t>
              </a:r>
            </a:p>
            <a:p>
              <a:pPr marL="285750" indent="-285750">
                <a:buSzPct val="100000"/>
                <a:buChar char="-"/>
                <a:defRPr sz="20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dirty="0"/>
                <a:t>Where are you from?</a:t>
              </a:r>
            </a:p>
            <a:p>
              <a:pPr marL="285750" indent="-285750">
                <a:buSzPct val="100000"/>
                <a:buChar char="-"/>
                <a:defRPr sz="2000"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dirty="0"/>
                <a:t>What experience do you have? </a:t>
              </a:r>
            </a:p>
          </p:txBody>
        </p:sp>
        <p:sp>
          <p:nvSpPr>
            <p:cNvPr id="197" name="TextBox 82"/>
            <p:cNvSpPr txBox="1"/>
            <p:nvPr/>
          </p:nvSpPr>
          <p:spPr>
            <a:xfrm>
              <a:off x="0" y="0"/>
              <a:ext cx="2052803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 b="1"/>
              </a:lvl1pPr>
            </a:lstStyle>
            <a:p>
              <a:r>
                <a:rPr dirty="0"/>
                <a:t>Introduce </a:t>
              </a:r>
              <a:r>
                <a:rPr lang="en-US" dirty="0"/>
                <a:t>y</a:t>
              </a:r>
              <a:r>
                <a:rPr dirty="0"/>
                <a:t>ourself</a:t>
              </a:r>
            </a:p>
          </p:txBody>
        </p:sp>
      </p:grp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3" y="39346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6" y="39636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17" y="39636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78" y="39636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05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/>
              <a:t>3</a:t>
            </a:r>
            <a:r>
              <a:rPr dirty="0"/>
              <a:t>. </a:t>
            </a:r>
            <a:r>
              <a:rPr lang="en-US" dirty="0"/>
              <a:t>The </a:t>
            </a:r>
            <a:r>
              <a:rPr dirty="0"/>
              <a:t>Problem</a:t>
            </a:r>
            <a:r>
              <a:rPr lang="en-US" dirty="0"/>
              <a:t> / Opportunity</a:t>
            </a:r>
            <a:endParaRPr dirty="0"/>
          </a:p>
        </p:txBody>
      </p:sp>
      <p:pic>
        <p:nvPicPr>
          <p:cNvPr id="201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81"/>
          <p:cNvSpPr txBox="1"/>
          <p:nvPr/>
        </p:nvSpPr>
        <p:spPr>
          <a:xfrm>
            <a:off x="815531" y="1110552"/>
            <a:ext cx="7713140" cy="5324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SG" dirty="0"/>
              <a:t>What is the specific </a:t>
            </a:r>
            <a:r>
              <a:rPr dirty="0"/>
              <a:t>pain point</a:t>
            </a:r>
            <a:r>
              <a:rPr lang="en-US" dirty="0"/>
              <a:t>(s)</a:t>
            </a:r>
            <a:r>
              <a:rPr dirty="0"/>
              <a:t> that you’re trying to solve? Or new opportunity you are tapping to provide new value or pleasure? </a:t>
            </a: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SG" dirty="0"/>
              <a:t>Tell us…..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SG" dirty="0"/>
              <a:t>You need not target all of the opportunities or pain points stated in the brief of the challenge statement. 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</p:txBody>
      </p:sp>
      <p:sp>
        <p:nvSpPr>
          <p:cNvPr id="203" name="Прямоугольник 21"/>
          <p:cNvSpPr/>
          <p:nvPr/>
        </p:nvSpPr>
        <p:spPr>
          <a:xfrm>
            <a:off x="815531" y="2764777"/>
            <a:ext cx="2206071" cy="390987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204" name="Прямоугольник 21"/>
          <p:cNvSpPr/>
          <p:nvPr/>
        </p:nvSpPr>
        <p:spPr>
          <a:xfrm>
            <a:off x="3333627" y="2764777"/>
            <a:ext cx="2206071" cy="390987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205" name="Прямоугольник 21"/>
          <p:cNvSpPr/>
          <p:nvPr/>
        </p:nvSpPr>
        <p:spPr>
          <a:xfrm>
            <a:off x="5851723" y="2764777"/>
            <a:ext cx="2206071" cy="390987"/>
          </a:xfrm>
          <a:prstGeom prst="rect">
            <a:avLst/>
          </a:prstGeom>
          <a:solidFill>
            <a:srgbClr val="0E1E6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206" name="Rectangle 11"/>
          <p:cNvSpPr/>
          <p:nvPr/>
        </p:nvSpPr>
        <p:spPr>
          <a:xfrm>
            <a:off x="815531" y="3164152"/>
            <a:ext cx="2206071" cy="180125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Rectangle 12"/>
          <p:cNvSpPr/>
          <p:nvPr/>
        </p:nvSpPr>
        <p:spPr>
          <a:xfrm>
            <a:off x="3333626" y="3123735"/>
            <a:ext cx="2206071" cy="184167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Rectangle 13"/>
          <p:cNvSpPr/>
          <p:nvPr/>
        </p:nvSpPr>
        <p:spPr>
          <a:xfrm>
            <a:off x="5839690" y="3155765"/>
            <a:ext cx="2206071" cy="180964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TextBox 14"/>
          <p:cNvSpPr txBox="1"/>
          <p:nvPr/>
        </p:nvSpPr>
        <p:spPr>
          <a:xfrm>
            <a:off x="899778" y="2790993"/>
            <a:ext cx="2037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FFFFFF"/>
                </a:solidFill>
              </a:defRPr>
            </a:lvl1pPr>
          </a:lstStyle>
          <a:p>
            <a:r>
              <a:t>Why is it important?</a:t>
            </a:r>
          </a:p>
        </p:txBody>
      </p:sp>
      <p:sp>
        <p:nvSpPr>
          <p:cNvPr id="210" name="TextBox 15"/>
          <p:cNvSpPr txBox="1"/>
          <p:nvPr/>
        </p:nvSpPr>
        <p:spPr>
          <a:xfrm>
            <a:off x="5935969" y="2776461"/>
            <a:ext cx="20375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FFFFFF"/>
                </a:solidFill>
              </a:defRPr>
            </a:lvl1pPr>
          </a:lstStyle>
          <a:p>
            <a:r>
              <a:t>Who does it affect?</a:t>
            </a:r>
          </a:p>
        </p:txBody>
      </p:sp>
      <p:sp>
        <p:nvSpPr>
          <p:cNvPr id="211" name="Rectangle 1"/>
          <p:cNvSpPr txBox="1"/>
          <p:nvPr/>
        </p:nvSpPr>
        <p:spPr>
          <a:xfrm>
            <a:off x="966271" y="3993637"/>
            <a:ext cx="18354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Are there implications for ignoring it?</a:t>
            </a:r>
          </a:p>
        </p:txBody>
      </p:sp>
      <p:sp>
        <p:nvSpPr>
          <p:cNvPr id="213" name="TextBox 18"/>
          <p:cNvSpPr txBox="1"/>
          <p:nvPr/>
        </p:nvSpPr>
        <p:spPr>
          <a:xfrm>
            <a:off x="3261861" y="2776461"/>
            <a:ext cx="234960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solidFill>
                  <a:srgbClr val="FFFFFF"/>
                </a:solidFill>
              </a:defRPr>
            </a:lvl1pPr>
          </a:lstStyle>
          <a:p>
            <a:r>
              <a:t>How big is the problem?</a:t>
            </a:r>
          </a:p>
        </p:txBody>
      </p:sp>
      <p:sp>
        <p:nvSpPr>
          <p:cNvPr id="214" name="Rectangle 19"/>
          <p:cNvSpPr txBox="1"/>
          <p:nvPr/>
        </p:nvSpPr>
        <p:spPr>
          <a:xfrm>
            <a:off x="5887607" y="3257498"/>
            <a:ext cx="2170187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/>
              <a:t>Who are your target audience and stakeholders?</a:t>
            </a:r>
          </a:p>
          <a:p>
            <a:pPr>
              <a:defRPr sz="1400">
                <a:solidFill>
                  <a:srgbClr val="262626"/>
                </a:solidFill>
              </a:defRPr>
            </a:pPr>
            <a:endParaRPr dirty="0"/>
          </a:p>
          <a:p>
            <a: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What are their characteristics, and how do they behave?</a:t>
            </a:r>
          </a:p>
          <a:p>
            <a:pPr>
              <a:defRPr sz="1400">
                <a:solidFill>
                  <a:srgbClr val="262626"/>
                </a:solidFill>
              </a:defRPr>
            </a:pPr>
            <a:endParaRPr dirty="0"/>
          </a:p>
        </p:txBody>
      </p:sp>
      <p:sp>
        <p:nvSpPr>
          <p:cNvPr id="215" name="Rectangle 20"/>
          <p:cNvSpPr txBox="1"/>
          <p:nvPr/>
        </p:nvSpPr>
        <p:spPr>
          <a:xfrm>
            <a:off x="966271" y="3298029"/>
            <a:ext cx="205952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Why do we need to take action?</a:t>
            </a:r>
          </a:p>
        </p:txBody>
      </p:sp>
      <p:sp>
        <p:nvSpPr>
          <p:cNvPr id="217" name="Rectangle 22"/>
          <p:cNvSpPr txBox="1"/>
          <p:nvPr/>
        </p:nvSpPr>
        <p:spPr>
          <a:xfrm>
            <a:off x="3392104" y="3981060"/>
            <a:ext cx="213556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Are there </a:t>
            </a:r>
            <a:r>
              <a:rPr lang="en-US" dirty="0"/>
              <a:t>any</a:t>
            </a:r>
            <a:r>
              <a:rPr dirty="0"/>
              <a:t> trends</a:t>
            </a:r>
            <a:r>
              <a:rPr lang="en-US" dirty="0"/>
              <a:t> or</a:t>
            </a:r>
            <a:r>
              <a:rPr dirty="0"/>
              <a:t> </a:t>
            </a:r>
            <a:r>
              <a:rPr lang="en-US" dirty="0"/>
              <a:t>data</a:t>
            </a:r>
            <a:r>
              <a:rPr dirty="0"/>
              <a:t> </a:t>
            </a:r>
            <a:r>
              <a:rPr lang="en-US" dirty="0"/>
              <a:t>to justify your point</a:t>
            </a:r>
            <a:endParaRPr dirty="0"/>
          </a:p>
        </p:txBody>
      </p:sp>
      <p:sp>
        <p:nvSpPr>
          <p:cNvPr id="218" name="Rectangle 23"/>
          <p:cNvSpPr txBox="1"/>
          <p:nvPr/>
        </p:nvSpPr>
        <p:spPr>
          <a:xfrm>
            <a:off x="3404136" y="3257498"/>
            <a:ext cx="21714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Are you able to quantify the problem or opportunity?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/>
              <a:t>4</a:t>
            </a:r>
            <a:r>
              <a:rPr dirty="0" smtClean="0"/>
              <a:t>. </a:t>
            </a:r>
            <a:r>
              <a:rPr lang="en-US" dirty="0"/>
              <a:t>Research Findings</a:t>
            </a:r>
            <a:endParaRPr dirty="0"/>
          </a:p>
        </p:txBody>
      </p:sp>
      <p:pic>
        <p:nvPicPr>
          <p:cNvPr id="221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ectangle 4"/>
          <p:cNvSpPr txBox="1"/>
          <p:nvPr/>
        </p:nvSpPr>
        <p:spPr>
          <a:xfrm>
            <a:off x="299888" y="1329645"/>
            <a:ext cx="5767081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b="1" dirty="0"/>
              <a:t>Show us what research you have done to back your idea</a:t>
            </a:r>
            <a:endParaRPr b="1"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/>
              <a:t>Leverage on user journey mapping to show us where and what you want to address</a:t>
            </a:r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/>
              <a:t>Do you have any hypothesis? And how will you validate it?</a:t>
            </a:r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/>
              <a:t>Are there any data and statistics to support your idea? (You may use secondary data and publicly available data and research to back you)</a:t>
            </a:r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 marL="342900" indent="-342900">
              <a:buFontTx/>
              <a:buChar char="-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/>
              <a:t>What are the existing solutions out there? How does your idea stand out from the rest? </a:t>
            </a:r>
            <a:endParaRPr dirty="0"/>
          </a:p>
        </p:txBody>
      </p:sp>
      <p:grpSp>
        <p:nvGrpSpPr>
          <p:cNvPr id="225" name="Прямоугольник 21"/>
          <p:cNvGrpSpPr/>
          <p:nvPr/>
        </p:nvGrpSpPr>
        <p:grpSpPr>
          <a:xfrm>
            <a:off x="6066973" y="1991070"/>
            <a:ext cx="1374161" cy="1334749"/>
            <a:chOff x="0" y="0"/>
            <a:chExt cx="1374160" cy="1334747"/>
          </a:xfrm>
        </p:grpSpPr>
        <p:sp>
          <p:nvSpPr>
            <p:cNvPr id="223" name="Rectangle"/>
            <p:cNvSpPr/>
            <p:nvPr/>
          </p:nvSpPr>
          <p:spPr>
            <a:xfrm>
              <a:off x="-1" y="0"/>
              <a:ext cx="1374162" cy="1334748"/>
            </a:xfrm>
            <a:prstGeom prst="rect">
              <a:avLst/>
            </a:prstGeom>
            <a:solidFill>
              <a:srgbClr val="0E1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ustomer Journeys"/>
            <p:cNvSpPr txBox="1"/>
            <p:nvPr/>
          </p:nvSpPr>
          <p:spPr>
            <a:xfrm>
              <a:off x="-1" y="354954"/>
              <a:ext cx="137416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Customer Journeys</a:t>
              </a:r>
            </a:p>
          </p:txBody>
        </p:sp>
      </p:grpSp>
      <p:sp>
        <p:nvSpPr>
          <p:cNvPr id="226" name="Прямоугольник 21"/>
          <p:cNvSpPr/>
          <p:nvPr/>
        </p:nvSpPr>
        <p:spPr>
          <a:xfrm>
            <a:off x="7441133" y="1991070"/>
            <a:ext cx="1374161" cy="13347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grpSp>
        <p:nvGrpSpPr>
          <p:cNvPr id="229" name="Прямоугольник 21"/>
          <p:cNvGrpSpPr/>
          <p:nvPr/>
        </p:nvGrpSpPr>
        <p:grpSpPr>
          <a:xfrm>
            <a:off x="7441132" y="3325819"/>
            <a:ext cx="1374163" cy="1334750"/>
            <a:chOff x="-1" y="0"/>
            <a:chExt cx="1374162" cy="1334748"/>
          </a:xfrm>
        </p:grpSpPr>
        <p:sp>
          <p:nvSpPr>
            <p:cNvPr id="227" name="Rectangle"/>
            <p:cNvSpPr/>
            <p:nvPr/>
          </p:nvSpPr>
          <p:spPr>
            <a:xfrm>
              <a:off x="-1" y="0"/>
              <a:ext cx="1374162" cy="1334748"/>
            </a:xfrm>
            <a:prstGeom prst="rect">
              <a:avLst/>
            </a:prstGeom>
            <a:solidFill>
              <a:srgbClr val="0E1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Business Process Plans"/>
            <p:cNvSpPr txBox="1"/>
            <p:nvPr/>
          </p:nvSpPr>
          <p:spPr>
            <a:xfrm>
              <a:off x="-1" y="344209"/>
              <a:ext cx="137416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Market </a:t>
              </a:r>
            </a:p>
            <a:p>
              <a:r>
                <a:rPr lang="en-US" dirty="0"/>
                <a:t>Scan</a:t>
              </a:r>
              <a:endParaRPr dirty="0"/>
            </a:p>
          </p:txBody>
        </p:sp>
      </p:grpSp>
      <p:sp>
        <p:nvSpPr>
          <p:cNvPr id="230" name="Прямоугольник 21"/>
          <p:cNvSpPr/>
          <p:nvPr/>
        </p:nvSpPr>
        <p:spPr>
          <a:xfrm>
            <a:off x="6066973" y="3325819"/>
            <a:ext cx="1374161" cy="13347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sp>
        <p:nvSpPr>
          <p:cNvPr id="231" name="Прямоугольник 21"/>
          <p:cNvSpPr/>
          <p:nvPr/>
        </p:nvSpPr>
        <p:spPr>
          <a:xfrm>
            <a:off x="7441133" y="4660566"/>
            <a:ext cx="1374161" cy="133474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AAA22"/>
                </a:solidFill>
              </a:defRPr>
            </a:pPr>
            <a:endParaRPr/>
          </a:p>
        </p:txBody>
      </p:sp>
      <p:grpSp>
        <p:nvGrpSpPr>
          <p:cNvPr id="234" name="Прямоугольник 21"/>
          <p:cNvGrpSpPr/>
          <p:nvPr/>
        </p:nvGrpSpPr>
        <p:grpSpPr>
          <a:xfrm>
            <a:off x="6066973" y="4660566"/>
            <a:ext cx="1374161" cy="1334749"/>
            <a:chOff x="0" y="0"/>
            <a:chExt cx="1374160" cy="1334747"/>
          </a:xfrm>
        </p:grpSpPr>
        <p:sp>
          <p:nvSpPr>
            <p:cNvPr id="232" name="Rectangle"/>
            <p:cNvSpPr/>
            <p:nvPr/>
          </p:nvSpPr>
          <p:spPr>
            <a:xfrm>
              <a:off x="-1" y="0"/>
              <a:ext cx="1374162" cy="1334748"/>
            </a:xfrm>
            <a:prstGeom prst="rect">
              <a:avLst/>
            </a:prstGeom>
            <a:solidFill>
              <a:srgbClr val="0E1E6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urveys &amp; Statistics"/>
            <p:cNvSpPr txBox="1"/>
            <p:nvPr/>
          </p:nvSpPr>
          <p:spPr>
            <a:xfrm>
              <a:off x="-1" y="354954"/>
              <a:ext cx="137416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Surveys &amp; Statistics</a:t>
              </a:r>
            </a:p>
          </p:txBody>
        </p:sp>
      </p:grpSp>
      <p:pic>
        <p:nvPicPr>
          <p:cNvPr id="235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1133" y="1991070"/>
            <a:ext cx="1374161" cy="1334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1133" y="4660568"/>
            <a:ext cx="1374161" cy="1334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mage result for marketplace free logo">
            <a:extLst>
              <a:ext uri="{FF2B5EF4-FFF2-40B4-BE49-F238E27FC236}">
                <a16:creationId xmlns:a16="http://schemas.microsoft.com/office/drawing/2014/main" xmlns="" id="{D3A2B325-104C-4787-B699-3D99FC9F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71" y="3325817"/>
            <a:ext cx="1374161" cy="13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Placeholder 10"/>
          <p:cNvSpPr txBox="1"/>
          <p:nvPr/>
        </p:nvSpPr>
        <p:spPr>
          <a:xfrm>
            <a:off x="299890" y="342253"/>
            <a:ext cx="8647860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6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lang="en-US" dirty="0"/>
              <a:t>5</a:t>
            </a:r>
            <a:r>
              <a:rPr dirty="0" smtClean="0"/>
              <a:t>. </a:t>
            </a:r>
            <a:r>
              <a:rPr dirty="0"/>
              <a:t>Your Idea</a:t>
            </a:r>
          </a:p>
        </p:txBody>
      </p:sp>
      <p:pic>
        <p:nvPicPr>
          <p:cNvPr id="259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rcRect t="32622" b="25742"/>
          <a:stretch>
            <a:fillRect/>
          </a:stretch>
        </p:blipFill>
        <p:spPr>
          <a:xfrm>
            <a:off x="75969" y="6435087"/>
            <a:ext cx="888767" cy="370048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 4"/>
          <p:cNvSpPr txBox="1"/>
          <p:nvPr/>
        </p:nvSpPr>
        <p:spPr>
          <a:xfrm>
            <a:off x="601548" y="1265374"/>
            <a:ext cx="8246234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Present your </a:t>
            </a:r>
            <a:r>
              <a:rPr dirty="0" smtClean="0"/>
              <a:t>concept</a:t>
            </a:r>
            <a:r>
              <a:rPr lang="en-US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Leverage on your research and data from before to lead into this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State clearly your </a:t>
            </a:r>
            <a:r>
              <a:rPr dirty="0" smtClean="0"/>
              <a:t>value proposition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E</a:t>
            </a:r>
            <a:r>
              <a:rPr dirty="0" smtClean="0"/>
              <a:t>xplain </a:t>
            </a:r>
            <a:r>
              <a:rPr dirty="0"/>
              <a:t>exactly how it solves the problem, or how this brings value to your </a:t>
            </a:r>
            <a:r>
              <a:rPr dirty="0" smtClean="0"/>
              <a:t>stakeholders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 smtClean="0"/>
              <a:t>Be creative in how you want to present your idea (e.g. visuals, infographics, videos) </a:t>
            </a:r>
            <a:endParaRPr dirty="0"/>
          </a:p>
          <a:p>
            <a:pPr>
              <a:defRPr sz="20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 i="1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>
              <a:defRPr sz="2000" i="1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</p:txBody>
      </p:sp>
      <p:pic>
        <p:nvPicPr>
          <p:cNvPr id="1026" name="Picture 2" descr="Image result for light bul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61" y="980853"/>
            <a:ext cx="749398" cy="7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1168</Words>
  <Application>Microsoft Office PowerPoint</Application>
  <PresentationFormat>On-screen Show (4:3)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Wongwei</dc:creator>
  <cp:lastModifiedBy>Wilson Wong Wei</cp:lastModifiedBy>
  <cp:revision>29</cp:revision>
  <dcterms:modified xsi:type="dcterms:W3CDTF">2019-05-27T04:23:53Z</dcterms:modified>
</cp:coreProperties>
</file>