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07" r:id="rId4"/>
    <p:sldId id="317" r:id="rId5"/>
    <p:sldId id="318" r:id="rId6"/>
    <p:sldId id="319" r:id="rId7"/>
    <p:sldId id="309" r:id="rId8"/>
    <p:sldId id="310" r:id="rId9"/>
    <p:sldId id="316" r:id="rId10"/>
    <p:sldId id="313" r:id="rId11"/>
    <p:sldId id="315" r:id="rId12"/>
    <p:sldId id="314" r:id="rId13"/>
    <p:sldId id="320" r:id="rId14"/>
    <p:sldId id="321" r:id="rId15"/>
    <p:sldId id="323" r:id="rId16"/>
    <p:sldId id="322" r:id="rId17"/>
    <p:sldId id="311" r:id="rId18"/>
    <p:sldId id="312" r:id="rId19"/>
    <p:sldId id="326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2F2F2"/>
    <a:srgbClr val="B4DCFA"/>
    <a:srgbClr val="66CCFF"/>
    <a:srgbClr val="FFFFFF"/>
    <a:srgbClr val="0D79CA"/>
    <a:srgbClr val="8CC9F7"/>
    <a:srgbClr val="FFCC99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8779" autoAdjust="0"/>
  </p:normalViewPr>
  <p:slideViewPr>
    <p:cSldViewPr snapToGrid="0">
      <p:cViewPr varScale="1">
        <p:scale>
          <a:sx n="75" d="100"/>
          <a:sy n="75" d="100"/>
        </p:scale>
        <p:origin x="-92" y="-6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16D0601-24D1-4243-BFD2-053D374A8230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8" y="20319"/>
            <a:ext cx="5398132" cy="659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775" y="6773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powerpoint.sage-fox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hihu.com/question/264189719" TargetMode="External"/><Relationship Id="rId3" Type="http://schemas.openxmlformats.org/officeDocument/2006/relationships/hyperlink" Target="https://www.zhihu.com/question/31032863" TargetMode="External"/><Relationship Id="rId7" Type="http://schemas.openxmlformats.org/officeDocument/2006/relationships/hyperlink" Target="https://blog.csdn.net/zhihua_oba/article/details/73776553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anshu.com/p/1121509ac1dc" TargetMode="External"/><Relationship Id="rId5" Type="http://schemas.openxmlformats.org/officeDocument/2006/relationships/hyperlink" Target="https://www.zhihu.com/question/27976634" TargetMode="External"/><Relationship Id="rId4" Type="http://schemas.openxmlformats.org/officeDocument/2006/relationships/hyperlink" Target="https://blog.csdn.net/u012436149/article/details/55000323" TargetMode="External"/><Relationship Id="rId9" Type="http://schemas.openxmlformats.org/officeDocument/2006/relationships/hyperlink" Target="https://blog.csdn.net/chenzhi1992/article/details/5285075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nx/model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parius/awesome-sentence-embedding" TargetMode="External"/><Relationship Id="rId4" Type="http://schemas.openxmlformats.org/officeDocument/2006/relationships/hyperlink" Target="https://github.com/rasbt/deeplearning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bcomp.github.io/Gen/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egent-lang.org/" TargetMode="External"/><Relationship Id="rId5" Type="http://schemas.openxmlformats.org/officeDocument/2006/relationships/hyperlink" Target="https://julialang.org/" TargetMode="External"/><Relationship Id="rId4" Type="http://schemas.openxmlformats.org/officeDocument/2006/relationships/hyperlink" Target="https://github.com/tensorlang/tensorla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p.weixin.qq.com/s?__biz=MzIyMzU5MDA1Mw==&amp;mid=2247488215&amp;idx=1&amp;sn=87494d0be229d1988ba2565ce2cabff1&amp;chksm=e81ab11ddf6d380b530560e5ef0a15f3222b2f5cb2ecc2b2346d0e304b6b33f86806d36c92f2&amp;mpshare=1&amp;scene=1&amp;srcid=06261oczI7x2uyuoi5XlR0pN&amp;pass_ticket=rDVA1UrxWkHcqyKrcvsb58NBgZS3LRhJXOt1z3Mi/c6fqkT0isebN0i%2BXbXLrvdk#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7" descr="See the source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" y="20319"/>
            <a:ext cx="451485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939" y="4627350"/>
            <a:ext cx="1797533" cy="219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Down Arrow Callout 51"/>
          <p:cNvSpPr>
            <a:spLocks noChangeAspect="1"/>
          </p:cNvSpPr>
          <p:nvPr/>
        </p:nvSpPr>
        <p:spPr>
          <a:xfrm rot="10800000" flipH="1">
            <a:off x="3878434" y="2626334"/>
            <a:ext cx="8320339" cy="461665"/>
          </a:xfrm>
          <a:prstGeom prst="homePlate">
            <a:avLst>
              <a:gd name="adj" fmla="val 0"/>
            </a:avLst>
          </a:prstGeom>
          <a:solidFill>
            <a:srgbClr val="00B0F0">
              <a:alpha val="69804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7856" y="1546089"/>
            <a:ext cx="4759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-300" dirty="0" smtClean="0">
                <a:solidFill>
                  <a:srgbClr val="FF6600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基础与展望</a:t>
            </a:r>
            <a:endParaRPr lang="en-US" altLang="zh-CN" sz="7200" b="1" spc="-300" dirty="0" smtClean="0">
              <a:solidFill>
                <a:srgbClr val="FF6600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3035" y="2626340"/>
            <a:ext cx="5586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</a:t>
            </a:r>
            <a:r>
              <a:rPr lang="en-US" altLang="zh-CN" sz="2400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400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</a:t>
            </a:r>
            <a:r>
              <a:rPr lang="en-US" altLang="zh-CN" sz="2400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400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场景</a:t>
            </a:r>
            <a:r>
              <a:rPr lang="en-US" altLang="zh-CN" sz="2400" spc="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zh-CN" altLang="en-US" sz="2400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</a:t>
            </a:r>
            <a:r>
              <a:rPr lang="en-US" altLang="zh-CN" sz="2400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400" spc="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</a:t>
            </a:r>
            <a:endParaRPr lang="en-US" altLang="zh-CN" sz="2400" spc="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386255" y="4994640"/>
            <a:ext cx="1115172" cy="1355723"/>
            <a:chOff x="10386255" y="4994640"/>
            <a:chExt cx="1115172" cy="1355723"/>
          </a:xfrm>
        </p:grpSpPr>
        <p:grpSp>
          <p:nvGrpSpPr>
            <p:cNvPr id="75" name="Group 2"/>
            <p:cNvGrpSpPr/>
            <p:nvPr/>
          </p:nvGrpSpPr>
          <p:grpSpPr>
            <a:xfrm>
              <a:off x="10400240" y="6304643"/>
              <a:ext cx="1087203" cy="45720"/>
              <a:chOff x="4831644" y="3200400"/>
              <a:chExt cx="1920240" cy="91440"/>
            </a:xfrm>
          </p:grpSpPr>
          <p:sp>
            <p:nvSpPr>
              <p:cNvPr id="76" name="Rectangle 1"/>
              <p:cNvSpPr/>
              <p:nvPr/>
            </p:nvSpPr>
            <p:spPr>
              <a:xfrm>
                <a:off x="4831644" y="3200400"/>
                <a:ext cx="640080" cy="91440"/>
              </a:xfrm>
              <a:prstGeom prst="rect">
                <a:avLst/>
              </a:prstGeom>
              <a:solidFill>
                <a:srgbClr val="44D7FB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7" name="Rectangle 9"/>
              <p:cNvSpPr/>
              <p:nvPr/>
            </p:nvSpPr>
            <p:spPr>
              <a:xfrm>
                <a:off x="5471724" y="3200400"/>
                <a:ext cx="640080" cy="91440"/>
              </a:xfrm>
              <a:prstGeom prst="rect">
                <a:avLst/>
              </a:prstGeom>
              <a:solidFill>
                <a:srgbClr val="239BD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78" name="Rectangle 10"/>
              <p:cNvSpPr/>
              <p:nvPr/>
            </p:nvSpPr>
            <p:spPr>
              <a:xfrm>
                <a:off x="6111804" y="3200400"/>
                <a:ext cx="640080" cy="91440"/>
              </a:xfrm>
              <a:prstGeom prst="rect">
                <a:avLst/>
              </a:prstGeom>
              <a:solidFill>
                <a:srgbClr val="0050A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45" name="TextBox 36">
              <a:hlinkClick r:id="rId4"/>
            </p:cNvPr>
            <p:cNvSpPr txBox="1">
              <a:spLocks noChangeAspect="1"/>
            </p:cNvSpPr>
            <p:nvPr/>
          </p:nvSpPr>
          <p:spPr>
            <a:xfrm>
              <a:off x="10386255" y="5964170"/>
              <a:ext cx="111517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  <a:cs typeface="Estrangelo Edessa" panose="03080600000000000000" pitchFamily="66" charset="0"/>
                </a:rPr>
                <a:t>骨鱼科技</a:t>
              </a:r>
              <a:endPara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Estrangelo Edessa" panose="03080600000000000000" pitchFamily="66" charset="0"/>
              </a:endParaRPr>
            </a:p>
          </p:txBody>
        </p:sp>
        <p:pic>
          <p:nvPicPr>
            <p:cNvPr id="1026" name="Picture 2" descr="C:\liudongfeng\Dropbox\dooyo\公司\xcf\logo\logo_dooyo_512x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237" y="4994640"/>
              <a:ext cx="1037209" cy="1037209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/>
          </p:spPr>
        </p:pic>
      </p:grpSp>
      <p:sp>
        <p:nvSpPr>
          <p:cNvPr id="2" name="矩形 1"/>
          <p:cNvSpPr/>
          <p:nvPr/>
        </p:nvSpPr>
        <p:spPr>
          <a:xfrm>
            <a:off x="3807595" y="948270"/>
            <a:ext cx="305724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500" b="1" spc="-300" dirty="0">
                <a:solidFill>
                  <a:srgbClr val="FF66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算法</a:t>
            </a:r>
            <a:endParaRPr lang="zh-CN" altLang="en-US" sz="11500" spc="-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50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8446298" y="2368093"/>
            <a:ext cx="2970748" cy="2041347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2142094" y="2373467"/>
            <a:ext cx="2897265" cy="295714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5222239" y="2373467"/>
            <a:ext cx="3088639" cy="295714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828568" y="2373467"/>
            <a:ext cx="1162494" cy="295714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Rectangle 5"/>
          <p:cNvSpPr/>
          <p:nvPr/>
        </p:nvSpPr>
        <p:spPr>
          <a:xfrm rot="5400000">
            <a:off x="9407354" y="3591838"/>
            <a:ext cx="1048636" cy="2970747"/>
          </a:xfrm>
          <a:prstGeom prst="homePlate">
            <a:avLst>
              <a:gd name="adj" fmla="val 2484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经典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  算法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/>
              <a:t>人类解决问题的基本方法是 </a:t>
            </a:r>
            <a:r>
              <a:rPr lang="zh-CN" altLang="en-US" dirty="0">
                <a:solidFill>
                  <a:srgbClr val="FF6600"/>
                </a:solidFill>
              </a:rPr>
              <a:t>演绎 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6600"/>
                </a:solidFill>
              </a:rPr>
              <a:t> </a:t>
            </a:r>
            <a:r>
              <a:rPr lang="zh-CN" altLang="en-US" dirty="0">
                <a:solidFill>
                  <a:srgbClr val="FF6600"/>
                </a:solidFill>
              </a:rPr>
              <a:t>归纳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6" name="AutoShape 2" descr="https://mmbiz.qpic.cn/mmbiz_jpg/E0QicAcaHMicDUCmbmibVcE1K5ERfTONeRRODCOVyN7rwDok2DXXibWFL3dNFEN786W6Zrltgf7FFZy24WgSicsjcoA/640?wx_fmt=jpe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C:\work\work3\classkull\ref\640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26378" y="31815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知识图谱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26378" y="26995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6600"/>
                </a:solidFill>
              </a:rPr>
              <a:t>专家系统</a:t>
            </a:r>
            <a:endParaRPr lang="zh-CN" altLang="en-US" sz="2000" dirty="0">
              <a:solidFill>
                <a:srgbClr val="FF66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72912" y="3516864"/>
            <a:ext cx="1587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谓词逻辑 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 </a:t>
            </a:r>
            <a:r>
              <a:rPr lang="en-US" altLang="zh-CN" sz="2000" dirty="0" smtClean="0"/>
              <a:t>Prolog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29" name="矩形 28"/>
          <p:cNvSpPr/>
          <p:nvPr/>
        </p:nvSpPr>
        <p:spPr>
          <a:xfrm>
            <a:off x="5776544" y="2699518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流程控制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（大多数语言）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101151" y="4334210"/>
            <a:ext cx="13308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符号演算 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 </a:t>
            </a:r>
            <a:r>
              <a:rPr lang="en-US" altLang="zh-CN" sz="2000" dirty="0"/>
              <a:t>Lisp 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2985432" y="393384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遗传算法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9069897" y="4676498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/>
              <a:t>主动归纳数据</a:t>
            </a:r>
            <a:endParaRPr lang="en-US" altLang="zh-CN" sz="2000" dirty="0" smtClean="0"/>
          </a:p>
          <a:p>
            <a:pPr algn="ctr"/>
            <a:r>
              <a:rPr lang="en-US" altLang="zh-CN" sz="2800" dirty="0"/>
              <a:t>?</a:t>
            </a:r>
            <a:endParaRPr lang="en-US" altLang="zh-CN" sz="2000" dirty="0"/>
          </a:p>
        </p:txBody>
      </p:sp>
      <p:sp>
        <p:nvSpPr>
          <p:cNvPr id="14" name="矩形 13"/>
          <p:cNvSpPr/>
          <p:nvPr/>
        </p:nvSpPr>
        <p:spPr>
          <a:xfrm>
            <a:off x="9097950" y="5703166"/>
            <a:ext cx="1667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ML </a:t>
            </a:r>
            <a:r>
              <a:rPr lang="zh-CN" altLang="en-US" sz="2000" dirty="0" smtClean="0"/>
              <a:t>机器学习</a:t>
            </a:r>
            <a:endParaRPr lang="en-US" altLang="zh-CN" sz="2000" dirty="0"/>
          </a:p>
        </p:txBody>
      </p:sp>
      <p:sp>
        <p:nvSpPr>
          <p:cNvPr id="18" name="矩形 17"/>
          <p:cNvSpPr/>
          <p:nvPr/>
        </p:nvSpPr>
        <p:spPr>
          <a:xfrm>
            <a:off x="2985432" y="45510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/>
              <a:t>蚁群</a:t>
            </a:r>
            <a:r>
              <a:rPr lang="zh-CN" altLang="en-US" sz="2000" dirty="0" smtClean="0"/>
              <a:t>算法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1061001" y="269951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6600"/>
                </a:solidFill>
              </a:rPr>
              <a:t>演绎</a:t>
            </a:r>
          </a:p>
        </p:txBody>
      </p:sp>
      <p:sp>
        <p:nvSpPr>
          <p:cNvPr id="23" name="矩形 22"/>
          <p:cNvSpPr/>
          <p:nvPr/>
        </p:nvSpPr>
        <p:spPr>
          <a:xfrm>
            <a:off x="2985432" y="26995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/>
              <a:t>控制</a:t>
            </a:r>
            <a:r>
              <a:rPr lang="zh-CN" altLang="en-US" sz="2000" dirty="0" smtClean="0"/>
              <a:t>算法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985432" y="331668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/>
              <a:t>数值</a:t>
            </a:r>
            <a:r>
              <a:rPr lang="zh-CN" altLang="en-US" sz="2000" dirty="0" smtClean="0"/>
              <a:t>算法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3296196" y="1700285"/>
            <a:ext cx="5599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/>
              <a:t>科学的历史基础，是公理体系，即  演绎</a:t>
            </a:r>
            <a:endParaRPr lang="en-US" altLang="zh-CN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"/>
          <p:cNvSpPr/>
          <p:nvPr/>
        </p:nvSpPr>
        <p:spPr>
          <a:xfrm>
            <a:off x="2142094" y="2373467"/>
            <a:ext cx="2897265" cy="295714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5222239" y="2373467"/>
            <a:ext cx="3088639" cy="295714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828568" y="2373467"/>
            <a:ext cx="1162494" cy="295714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Rectangle 5"/>
          <p:cNvSpPr/>
          <p:nvPr/>
        </p:nvSpPr>
        <p:spPr>
          <a:xfrm>
            <a:off x="8446298" y="2368093"/>
            <a:ext cx="2970748" cy="2041347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ML 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机器学习  算法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AutoShape 2" descr="https://mmbiz.qpic.cn/mmbiz_jpg/E0QicAcaHMicDUCmbmibVcE1K5ERfTONeRRODCOVyN7rwDok2DXXibWFL3dNFEN786W6Zrltgf7FFZy24WgSicsjcoA/640?wx_fmt=jpe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C:\work\work3\classkull\ref\640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04480" y="2699518"/>
            <a:ext cx="1372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DT </a:t>
            </a:r>
            <a:r>
              <a:rPr lang="zh-CN" altLang="en-US" sz="2000" dirty="0" smtClean="0"/>
              <a:t>决策树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798682" y="3380820"/>
            <a:ext cx="158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LR </a:t>
            </a:r>
            <a:r>
              <a:rPr lang="zh-CN" altLang="en-US" sz="2000" dirty="0" smtClean="0"/>
              <a:t>逻辑回归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2534187" y="3719059"/>
            <a:ext cx="2113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SVM </a:t>
            </a:r>
            <a:r>
              <a:rPr lang="zh-CN" altLang="en-US" sz="2000" dirty="0" smtClean="0"/>
              <a:t>支持向量机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1061001" y="269951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6600"/>
                </a:solidFill>
              </a:rPr>
              <a:t>归纳</a:t>
            </a:r>
            <a:endParaRPr lang="zh-CN" altLang="en-US" sz="2000" dirty="0">
              <a:solidFill>
                <a:srgbClr val="FF6600"/>
              </a:solidFill>
            </a:endParaRPr>
          </a:p>
        </p:txBody>
      </p:sp>
      <p:sp>
        <p:nvSpPr>
          <p:cNvPr id="22" name="Rectangle 5"/>
          <p:cNvSpPr/>
          <p:nvPr/>
        </p:nvSpPr>
        <p:spPr>
          <a:xfrm rot="5400000">
            <a:off x="9407354" y="3591838"/>
            <a:ext cx="1048636" cy="2970747"/>
          </a:xfrm>
          <a:prstGeom prst="homePlate">
            <a:avLst>
              <a:gd name="adj" fmla="val 2484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69896" y="4676498"/>
            <a:ext cx="1723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更快更高更强</a:t>
            </a:r>
            <a:endParaRPr lang="en-US" altLang="zh-CN" sz="2000" dirty="0" smtClean="0"/>
          </a:p>
          <a:p>
            <a:pPr algn="ctr"/>
            <a:r>
              <a:rPr lang="en-US" altLang="zh-CN" sz="2800" dirty="0"/>
              <a:t>?</a:t>
            </a:r>
            <a:endParaRPr lang="en-US" altLang="zh-CN" sz="2000" dirty="0"/>
          </a:p>
        </p:txBody>
      </p:sp>
      <p:sp>
        <p:nvSpPr>
          <p:cNvPr id="24" name="矩形 23"/>
          <p:cNvSpPr/>
          <p:nvPr/>
        </p:nvSpPr>
        <p:spPr>
          <a:xfrm>
            <a:off x="9125202" y="5703166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DL </a:t>
            </a:r>
            <a:r>
              <a:rPr lang="zh-CN" altLang="en-US" sz="2000" dirty="0" smtClean="0"/>
              <a:t>深度学习</a:t>
            </a:r>
            <a:endParaRPr lang="en-US" altLang="zh-CN" sz="2000" dirty="0"/>
          </a:p>
        </p:txBody>
      </p:sp>
      <p:sp>
        <p:nvSpPr>
          <p:cNvPr id="29" name="矩形 28"/>
          <p:cNvSpPr/>
          <p:nvPr/>
        </p:nvSpPr>
        <p:spPr>
          <a:xfrm>
            <a:off x="5290833" y="2699518"/>
            <a:ext cx="29514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解释性语言</a:t>
            </a:r>
            <a:endParaRPr lang="en-US" altLang="zh-CN" sz="2000" dirty="0"/>
          </a:p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Python / R / Julian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30" name="矩形 29"/>
          <p:cNvSpPr/>
          <p:nvPr/>
        </p:nvSpPr>
        <p:spPr>
          <a:xfrm>
            <a:off x="8871126" y="2699518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6600"/>
                </a:solidFill>
              </a:rPr>
              <a:t>Regression </a:t>
            </a:r>
            <a:r>
              <a:rPr lang="zh-CN" altLang="en-US" sz="2000" dirty="0" smtClean="0">
                <a:solidFill>
                  <a:srgbClr val="FF6600"/>
                </a:solidFill>
              </a:rPr>
              <a:t>回归</a:t>
            </a:r>
            <a:endParaRPr lang="zh-CN" altLang="en-US" sz="2000" dirty="0">
              <a:solidFill>
                <a:srgbClr val="FF66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44488" y="3218344"/>
            <a:ext cx="2374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6600"/>
                </a:solidFill>
              </a:rPr>
              <a:t>Classification </a:t>
            </a:r>
            <a:r>
              <a:rPr lang="zh-CN" altLang="en-US" sz="2000" dirty="0" smtClean="0">
                <a:solidFill>
                  <a:srgbClr val="FF6600"/>
                </a:solidFill>
              </a:rPr>
              <a:t>分类</a:t>
            </a:r>
            <a:endParaRPr lang="zh-CN" altLang="en-US" sz="2000" dirty="0">
              <a:solidFill>
                <a:srgbClr val="FF66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16385" y="3725508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6600"/>
                </a:solidFill>
              </a:rPr>
              <a:t>Cluster </a:t>
            </a:r>
            <a:r>
              <a:rPr lang="zh-CN" altLang="en-US" sz="2000" dirty="0" smtClean="0">
                <a:solidFill>
                  <a:srgbClr val="FF6600"/>
                </a:solidFill>
              </a:rPr>
              <a:t>聚集</a:t>
            </a:r>
            <a:endParaRPr lang="zh-CN" altLang="en-US" sz="2000" dirty="0">
              <a:solidFill>
                <a:srgbClr val="FF66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64644" y="4057298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PCA </a:t>
            </a:r>
            <a:r>
              <a:rPr lang="zh-CN" altLang="en-US" sz="2000" dirty="0" smtClean="0"/>
              <a:t>主成分分析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2408351" y="4395537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K-means </a:t>
            </a:r>
            <a:r>
              <a:rPr lang="zh-CN" altLang="en-US" sz="2000" dirty="0" smtClean="0"/>
              <a:t>聚类分析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2378696" y="4733778"/>
            <a:ext cx="2424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NB </a:t>
            </a:r>
            <a:r>
              <a:rPr lang="zh-CN" altLang="en-US" sz="2000" dirty="0" smtClean="0"/>
              <a:t>朴素贝叶斯分类</a:t>
            </a:r>
            <a:endParaRPr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2796277" y="3042581"/>
            <a:ext cx="1588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RF </a:t>
            </a:r>
            <a:r>
              <a:rPr lang="zh-CN" altLang="en-US" sz="2000" dirty="0" smtClean="0"/>
              <a:t>随机森林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5570558" y="3435083"/>
            <a:ext cx="23920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/>
              <a:t>编译性</a:t>
            </a:r>
            <a:r>
              <a:rPr lang="zh-CN" altLang="en-US" sz="2000" dirty="0" smtClean="0"/>
              <a:t>语言</a:t>
            </a:r>
            <a:endParaRPr lang="en-US" altLang="zh-CN" sz="2000" dirty="0"/>
          </a:p>
          <a:p>
            <a:pPr algn="ctr"/>
            <a:r>
              <a:rPr lang="zh-CN" altLang="en-US" sz="2000" dirty="0" smtClean="0"/>
              <a:t>（</a:t>
            </a:r>
            <a:r>
              <a:rPr lang="en-US" altLang="zh-CN" sz="2000" dirty="0" smtClean="0"/>
              <a:t>C / CPP / Java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/>
              <a:t>人类解决问题的基本方法是 </a:t>
            </a:r>
            <a:r>
              <a:rPr lang="zh-CN" altLang="en-US" dirty="0">
                <a:solidFill>
                  <a:srgbClr val="FF6600"/>
                </a:solidFill>
              </a:rPr>
              <a:t>演绎 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6600"/>
                </a:solidFill>
              </a:rPr>
              <a:t> </a:t>
            </a:r>
            <a:r>
              <a:rPr lang="zh-CN" altLang="en-US" dirty="0">
                <a:solidFill>
                  <a:srgbClr val="FF6600"/>
                </a:solidFill>
              </a:rPr>
              <a:t>归纳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65637" y="1700285"/>
            <a:ext cx="4060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/>
              <a:t>概率论的出现，引入了  统计</a:t>
            </a:r>
            <a:endParaRPr lang="en-US" altLang="zh-CN" sz="24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/>
          <p:nvPr/>
        </p:nvSpPr>
        <p:spPr>
          <a:xfrm>
            <a:off x="4229675" y="4105529"/>
            <a:ext cx="3088639" cy="200401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Rectangle 5"/>
          <p:cNvSpPr/>
          <p:nvPr/>
        </p:nvSpPr>
        <p:spPr>
          <a:xfrm>
            <a:off x="828567" y="2373467"/>
            <a:ext cx="3269299" cy="37360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Rectangle 5"/>
          <p:cNvSpPr/>
          <p:nvPr/>
        </p:nvSpPr>
        <p:spPr>
          <a:xfrm rot="5400000">
            <a:off x="7824600" y="2074040"/>
            <a:ext cx="3268720" cy="3867574"/>
          </a:xfrm>
          <a:prstGeom prst="homePlate">
            <a:avLst>
              <a:gd name="adj" fmla="val 14147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229675" y="2373467"/>
            <a:ext cx="3088639" cy="158688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DL 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深度学习  算法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AutoShape 2" descr="https://mmbiz.qpic.cn/mmbiz_jpg/E0QicAcaHMicDUCmbmibVcE1K5ERfTONeRRODCOVyN7rwDok2DXXibWFL3dNFEN786W6Zrltgf7FFZy24WgSicsjcoA/640?wx_fmt=jpe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C:\work\work3\classkull\ref\640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87510" y="255918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6600"/>
                </a:solidFill>
              </a:rPr>
              <a:t>CNN</a:t>
            </a:r>
            <a:endParaRPr lang="zh-CN" altLang="en-US" sz="2000" dirty="0">
              <a:solidFill>
                <a:srgbClr val="FF66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68087" y="3459518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Graph 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883678" y="4246019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AutoEncoder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7443893" y="2614371"/>
            <a:ext cx="40895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GAN </a:t>
            </a:r>
          </a:p>
          <a:p>
            <a:pPr algn="ctr"/>
            <a:r>
              <a:rPr lang="en-US" altLang="zh-CN" dirty="0" smtClean="0"/>
              <a:t>(Generative </a:t>
            </a:r>
            <a:r>
              <a:rPr lang="en-US" altLang="zh-CN" dirty="0"/>
              <a:t>Adversarial </a:t>
            </a:r>
            <a:r>
              <a:rPr lang="en-US" altLang="zh-CN" dirty="0" smtClean="0"/>
              <a:t>Networks)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86271" y="3263053"/>
            <a:ext cx="240482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TL </a:t>
            </a:r>
          </a:p>
          <a:p>
            <a:pPr algn="ctr"/>
            <a:r>
              <a:rPr lang="en-US" altLang="zh-CN" dirty="0" smtClean="0"/>
              <a:t>( Transfer Learning 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43604" y="4560417"/>
            <a:ext cx="269016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FL</a:t>
            </a:r>
          </a:p>
          <a:p>
            <a:pPr algn="ctr"/>
            <a:r>
              <a:rPr lang="en-US" altLang="zh-CN" dirty="0" smtClean="0"/>
              <a:t> ( Federated Learning 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92011" y="2612066"/>
            <a:ext cx="1734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DFN ( </a:t>
            </a:r>
            <a:r>
              <a:rPr lang="en-US" altLang="zh-CN" sz="2000" dirty="0" smtClean="0">
                <a:solidFill>
                  <a:srgbClr val="FF6600"/>
                </a:solidFill>
              </a:rPr>
              <a:t>MLP </a:t>
            </a:r>
            <a:r>
              <a:rPr lang="en-US" altLang="zh-CN" sz="2000" dirty="0" smtClean="0"/>
              <a:t>) </a:t>
            </a:r>
          </a:p>
          <a:p>
            <a:pPr algn="ctr"/>
            <a:r>
              <a:rPr lang="zh-CN" altLang="en-US" sz="2000" dirty="0" smtClean="0"/>
              <a:t>多层感知机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1955860" y="3695862"/>
            <a:ext cx="1066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FP </a:t>
            </a:r>
            <a:r>
              <a:rPr lang="zh-CN" altLang="en-US" sz="2000" dirty="0" smtClean="0"/>
              <a:t>前馈</a:t>
            </a:r>
            <a:endParaRPr lang="en-US" altLang="zh-CN" sz="2000" dirty="0" smtClean="0"/>
          </a:p>
        </p:txBody>
      </p:sp>
      <p:sp>
        <p:nvSpPr>
          <p:cNvPr id="8" name="矩形 7"/>
          <p:cNvSpPr/>
          <p:nvPr/>
        </p:nvSpPr>
        <p:spPr>
          <a:xfrm>
            <a:off x="1579155" y="4638334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SGD </a:t>
            </a:r>
            <a:r>
              <a:rPr lang="zh-CN" altLang="en-US" sz="2000" dirty="0" smtClean="0"/>
              <a:t>梯度</a:t>
            </a:r>
            <a:r>
              <a:rPr lang="zh-CN" altLang="en-US" sz="2000" dirty="0"/>
              <a:t>下降</a:t>
            </a:r>
          </a:p>
        </p:txBody>
      </p:sp>
      <p:sp>
        <p:nvSpPr>
          <p:cNvPr id="25" name="矩形 24"/>
          <p:cNvSpPr/>
          <p:nvPr/>
        </p:nvSpPr>
        <p:spPr>
          <a:xfrm>
            <a:off x="5389915" y="2985717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6600"/>
                </a:solidFill>
              </a:rPr>
              <a:t>RNN</a:t>
            </a:r>
            <a:endParaRPr lang="zh-CN" altLang="en-US" sz="2000" dirty="0">
              <a:solidFill>
                <a:srgbClr val="FF66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47912" y="4665050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Representation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7923192" y="3911735"/>
            <a:ext cx="313098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R</a:t>
            </a:r>
            <a:r>
              <a:rPr lang="en-US" altLang="zh-CN" sz="2000" dirty="0" smtClean="0"/>
              <a:t>L </a:t>
            </a:r>
          </a:p>
          <a:p>
            <a:pPr algn="ctr"/>
            <a:r>
              <a:rPr lang="en-US" altLang="zh-CN" dirty="0" smtClean="0"/>
              <a:t>( Reinforcement Learning 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05381" y="5503111"/>
            <a:ext cx="1337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Sampling</a:t>
            </a:r>
          </a:p>
        </p:txBody>
      </p:sp>
      <p:sp>
        <p:nvSpPr>
          <p:cNvPr id="24" name="矩形 23"/>
          <p:cNvSpPr/>
          <p:nvPr/>
        </p:nvSpPr>
        <p:spPr>
          <a:xfrm>
            <a:off x="5024430" y="5084081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Boltzmann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4373417" y="1700285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/>
              <a:t>宽度 和 深度，各有优劣</a:t>
            </a:r>
            <a:endParaRPr lang="en-US" altLang="zh-CN" sz="2400" dirty="0" smtClean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/>
              <a:t>人类解决问题的基本方法是 </a:t>
            </a:r>
            <a:r>
              <a:rPr lang="zh-CN" altLang="en-US" dirty="0">
                <a:solidFill>
                  <a:srgbClr val="FF6600"/>
                </a:solidFill>
              </a:rPr>
              <a:t>演绎 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6600"/>
                </a:solidFill>
              </a:rPr>
              <a:t> </a:t>
            </a:r>
            <a:r>
              <a:rPr lang="zh-CN" altLang="en-US" dirty="0">
                <a:solidFill>
                  <a:srgbClr val="FF6600"/>
                </a:solidFill>
              </a:rPr>
              <a:t>归纳</a:t>
            </a:r>
            <a:endParaRPr lang="en-US" altLang="zh-CN" dirty="0">
              <a:solidFill>
                <a:srgbClr val="FF66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43838" y="4163037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BP </a:t>
            </a:r>
            <a:r>
              <a:rPr lang="zh-CN" altLang="en-US" sz="2000" dirty="0" smtClean="0"/>
              <a:t>后馈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8711068" y="5696388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rgbClr val="FF6600"/>
                </a:solidFill>
              </a:rPr>
              <a:t>AutoML</a:t>
            </a:r>
            <a:endParaRPr lang="en-US" altLang="zh-CN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/>
          <p:nvPr/>
        </p:nvSpPr>
        <p:spPr>
          <a:xfrm>
            <a:off x="928249" y="2373467"/>
            <a:ext cx="5167751" cy="3505786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197599" y="2373467"/>
            <a:ext cx="4964853" cy="350578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9680" y="258228"/>
            <a:ext cx="715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明日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边缘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替代人类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是人类的终极目标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6860" y="2714549"/>
            <a:ext cx="4430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Unsupervised Learning </a:t>
            </a:r>
            <a:r>
              <a:rPr lang="zh-CN" altLang="en-US" dirty="0" smtClean="0"/>
              <a:t>无监督学习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063023" y="3169776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Capsule Network </a:t>
            </a:r>
            <a:r>
              <a:rPr lang="zh-CN" altLang="en-US" dirty="0"/>
              <a:t>胶囊网络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200789" y="2693190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Knowledge Graph </a:t>
            </a:r>
            <a:r>
              <a:rPr lang="zh-CN" altLang="en-US" dirty="0" smtClean="0"/>
              <a:t>知识图谱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539917" y="3165157"/>
            <a:ext cx="3321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Federated Learning </a:t>
            </a:r>
            <a:r>
              <a:rPr lang="zh-CN" altLang="en-US" dirty="0" smtClean="0"/>
              <a:t>联邦学习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10457058" y="195951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商业</a:t>
            </a:r>
            <a:endParaRPr lang="en-US" altLang="zh-CN" sz="2400" dirty="0"/>
          </a:p>
        </p:txBody>
      </p:sp>
      <p:sp>
        <p:nvSpPr>
          <p:cNvPr id="16" name="矩形 15"/>
          <p:cNvSpPr/>
          <p:nvPr/>
        </p:nvSpPr>
        <p:spPr>
          <a:xfrm>
            <a:off x="827103" y="195951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学术</a:t>
            </a:r>
            <a:endParaRPr lang="en-US" altLang="zh-CN" sz="2400" dirty="0"/>
          </a:p>
        </p:txBody>
      </p:sp>
      <p:sp>
        <p:nvSpPr>
          <p:cNvPr id="19" name="矩形 18"/>
          <p:cNvSpPr/>
          <p:nvPr/>
        </p:nvSpPr>
        <p:spPr>
          <a:xfrm>
            <a:off x="4372296" y="3625003"/>
            <a:ext cx="383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Reinforcement Learning </a:t>
            </a:r>
            <a:r>
              <a:rPr lang="zh-CN" altLang="en-US" dirty="0" smtClean="0"/>
              <a:t>强化学习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554747" y="4080230"/>
            <a:ext cx="438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Spiking Neuron Network</a:t>
            </a:r>
            <a:r>
              <a:rPr lang="en-US" altLang="zh-CN" dirty="0" smtClean="0"/>
              <a:t> </a:t>
            </a:r>
            <a:r>
              <a:rPr lang="zh-CN" altLang="en-US" dirty="0" smtClean="0"/>
              <a:t>脉冲神经网络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2512907" y="4535457"/>
            <a:ext cx="3600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Memories Computing </a:t>
            </a:r>
            <a:r>
              <a:rPr lang="zh-CN" altLang="en-US" dirty="0" smtClean="0"/>
              <a:t>存算一体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6772872" y="4268237"/>
            <a:ext cx="329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Inference Accelerator AI</a:t>
            </a:r>
            <a:r>
              <a:rPr lang="zh-CN" altLang="en-US" dirty="0" smtClean="0"/>
              <a:t>芯片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1976125" y="4990684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Lighting Field </a:t>
            </a:r>
            <a:r>
              <a:rPr lang="zh-CN" altLang="en-US" dirty="0" smtClean="0"/>
              <a:t>光场芯片</a:t>
            </a:r>
            <a:endParaRPr lang="en-US" altLang="zh-CN" dirty="0"/>
          </a:p>
        </p:txBody>
      </p:sp>
      <p:pic>
        <p:nvPicPr>
          <p:cNvPr id="3078" name="Picture 6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34" y="354448"/>
            <a:ext cx="2336917" cy="134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1095657" y="5445912"/>
            <a:ext cx="379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Brain Machine Interface </a:t>
            </a:r>
            <a:r>
              <a:rPr lang="zh-CN" altLang="en-US" dirty="0" smtClean="0"/>
              <a:t>脑机接口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4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" y="3468142"/>
            <a:ext cx="2511436" cy="33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9680" y="258228"/>
            <a:ext cx="715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策略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简单有力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1512" y="4821520"/>
            <a:ext cx="7206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</a:t>
            </a:r>
            <a:r>
              <a:rPr lang="zh-CN" altLang="en-US" dirty="0" smtClean="0"/>
              <a:t>变分推断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949548" y="5208678"/>
            <a:ext cx="499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https://www.zhihu.com/question/31032863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49548" y="5595837"/>
            <a:ext cx="6678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https://blog.csdn.net/u012436149/article/details/55000323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71512" y="2111414"/>
            <a:ext cx="7345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EM (</a:t>
            </a:r>
            <a:r>
              <a:rPr lang="en-US" altLang="zh-CN" dirty="0"/>
              <a:t>Expectation </a:t>
            </a:r>
            <a:r>
              <a:rPr lang="en-US" altLang="zh-CN" dirty="0" smtClean="0"/>
              <a:t>Maximization) </a:t>
            </a:r>
            <a:r>
              <a:rPr lang="zh-CN" altLang="en-US" dirty="0" smtClean="0"/>
              <a:t>最大</a:t>
            </a:r>
            <a:r>
              <a:rPr lang="zh-CN" altLang="en-US" dirty="0"/>
              <a:t>期望</a:t>
            </a:r>
          </a:p>
        </p:txBody>
      </p:sp>
      <p:sp>
        <p:nvSpPr>
          <p:cNvPr id="13" name="矩形 12"/>
          <p:cNvSpPr/>
          <p:nvPr/>
        </p:nvSpPr>
        <p:spPr>
          <a:xfrm>
            <a:off x="2871512" y="3660046"/>
            <a:ext cx="6817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SGD (</a:t>
            </a:r>
            <a:r>
              <a:rPr lang="en-US" altLang="zh-CN" dirty="0" smtClean="0"/>
              <a:t>Stochastic Gradient Descent</a:t>
            </a:r>
            <a:r>
              <a:rPr lang="en-US" altLang="zh-CN" dirty="0"/>
              <a:t> </a:t>
            </a:r>
            <a:r>
              <a:rPr lang="en-US" altLang="zh-CN" dirty="0" smtClean="0"/>
              <a:t>) </a:t>
            </a:r>
            <a:r>
              <a:rPr lang="zh-CN" altLang="en-US" dirty="0" smtClean="0"/>
              <a:t>随机梯度下降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49548" y="2498572"/>
            <a:ext cx="499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https://www.zhihu.com/question/27976634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49548" y="2885730"/>
            <a:ext cx="486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https://www.jianshu.com/p/1121509ac1dc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49548" y="3272888"/>
            <a:ext cx="6676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7"/>
              </a:rPr>
              <a:t>https://blog.csdn.net/zhihua_oba/article/details/73776553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49548" y="4047204"/>
            <a:ext cx="512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8"/>
              </a:rPr>
              <a:t>https://www.zhihu.com/question/264189719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49548" y="4434362"/>
            <a:ext cx="7042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9"/>
              </a:rPr>
              <a:t>https://blog.csdn.net/chenzhi1992/article/details/52850759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71512" y="1724256"/>
            <a:ext cx="7345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Searching &amp; Traversal </a:t>
            </a:r>
            <a:r>
              <a:rPr lang="zh-CN" altLang="en-US" dirty="0" smtClean="0"/>
              <a:t>搜索与遍历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onnx/models/raw/master/images/ONNX_Model_Zoo_Graphic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4" t="39335" b="13982"/>
          <a:stretch/>
        </p:blipFill>
        <p:spPr bwMode="auto">
          <a:xfrm>
            <a:off x="9340427" y="4364357"/>
            <a:ext cx="2689014" cy="228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9680" y="258228"/>
            <a:ext cx="715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常见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模型资源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模型，是固化的算法，拿来即用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249" y="2602391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https://github.com/onnx/models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8249" y="2228611"/>
            <a:ext cx="7186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Open Neural Network </a:t>
            </a:r>
            <a:r>
              <a:rPr lang="en-US" altLang="zh-CN" dirty="0" err="1"/>
              <a:t>eXchange</a:t>
            </a:r>
            <a:r>
              <a:rPr lang="en-US" altLang="zh-CN" dirty="0"/>
              <a:t> (ONNX) Model Zoo</a:t>
            </a:r>
          </a:p>
        </p:txBody>
      </p:sp>
      <p:sp>
        <p:nvSpPr>
          <p:cNvPr id="10" name="矩形 9"/>
          <p:cNvSpPr/>
          <p:nvPr/>
        </p:nvSpPr>
        <p:spPr>
          <a:xfrm>
            <a:off x="928249" y="3400398"/>
            <a:ext cx="8791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collection of various deep learning architectures, models, and tips</a:t>
            </a:r>
          </a:p>
        </p:txBody>
      </p:sp>
      <p:sp>
        <p:nvSpPr>
          <p:cNvPr id="8" name="矩形 7"/>
          <p:cNvSpPr/>
          <p:nvPr/>
        </p:nvSpPr>
        <p:spPr>
          <a:xfrm>
            <a:off x="928249" y="3793529"/>
            <a:ext cx="540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https://github.com/rasbt/deeplearning-models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8249" y="4941398"/>
            <a:ext cx="759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https://github.com/Separius/awesome-sentence-embedding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28249" y="4582488"/>
            <a:ext cx="8480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curated list of </a:t>
            </a:r>
            <a:r>
              <a:rPr lang="en-US" altLang="zh-CN" dirty="0" err="1"/>
              <a:t>pretrained</a:t>
            </a:r>
            <a:r>
              <a:rPr lang="en-US" altLang="zh-CN" dirty="0"/>
              <a:t> sentence and word embedding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0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/>
          <p:nvPr/>
        </p:nvSpPr>
        <p:spPr>
          <a:xfrm>
            <a:off x="406400" y="2395486"/>
            <a:ext cx="6189832" cy="412723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6929121" y="2395486"/>
            <a:ext cx="4612640" cy="412723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6929121" y="1692900"/>
            <a:ext cx="4612640" cy="582599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6" y="782185"/>
            <a:ext cx="1883198" cy="90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5"/>
          <p:cNvSpPr/>
          <p:nvPr/>
        </p:nvSpPr>
        <p:spPr>
          <a:xfrm>
            <a:off x="406400" y="1692900"/>
            <a:ext cx="6189832" cy="582599"/>
          </a:xfrm>
          <a:prstGeom prst="homePlate">
            <a:avLst>
              <a:gd name="adj" fmla="val 0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9094" y="258228"/>
            <a:ext cx="7613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演变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不喜欢懒惰的程序员，不是好程序员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AutoShape 4" descr="A\mapsto Q^T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6" descr="A\mapsto Q^TAQ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1970" y="3508136"/>
            <a:ext cx="386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https://probcomp.github.io/Gen/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33737" y="1692901"/>
            <a:ext cx="2148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dirty="0" smtClean="0">
                <a:solidFill>
                  <a:srgbClr val="FF6600"/>
                </a:solidFill>
              </a:rPr>
              <a:t>可微编程</a:t>
            </a:r>
            <a:endParaRPr lang="en-US" altLang="zh-CN" sz="3200" dirty="0">
              <a:solidFill>
                <a:srgbClr val="FF66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6472" y="1692902"/>
            <a:ext cx="3481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Deep </a:t>
            </a:r>
            <a:r>
              <a:rPr lang="en-US" altLang="zh-CN" sz="1600" dirty="0"/>
              <a:t>Learning </a:t>
            </a:r>
            <a:r>
              <a:rPr lang="en-US" altLang="zh-CN" sz="1600" dirty="0" err="1"/>
              <a:t>est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mort </a:t>
            </a:r>
          </a:p>
          <a:p>
            <a:r>
              <a:rPr lang="en-US" altLang="zh-CN" sz="1600" dirty="0" smtClean="0"/>
              <a:t>Vive </a:t>
            </a:r>
            <a:r>
              <a:rPr lang="en-US" altLang="zh-CN" sz="1600" dirty="0"/>
              <a:t>Differentiable </a:t>
            </a:r>
            <a:r>
              <a:rPr lang="en-US" altLang="zh-CN" sz="1600" dirty="0" smtClean="0"/>
              <a:t>Programming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11970" y="2495295"/>
            <a:ext cx="483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https://github.com/tensorlang/tensorlang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2955" y="2838436"/>
            <a:ext cx="2240998" cy="55399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squareAndMore = func(x) { emit x * x + x }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squareAndMoreDx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grad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[squareAndMore]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// squareAndMore(1.0) == 2.0 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宋体" pitchFamily="2" charset="-122"/>
              </a:rPr>
              <a:t>// squareAndMoreDx(1.0) == 3.0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1970" y="5115216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https://julialang.org/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52955" y="3893598"/>
            <a:ext cx="5753287" cy="977789"/>
            <a:chOff x="5923816" y="3846759"/>
            <a:chExt cx="5753287" cy="977789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5923816" y="3855052"/>
              <a:ext cx="2646558" cy="969496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900" dirty="0" smtClean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@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gen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 function my_model(xs::Vector{Float64})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    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slope = 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@trace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(normal(0, 2), 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: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slope)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    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intercept = 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@trace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(normal(0, 10), 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: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intercept)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    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for (i, x) in enumerate(xs)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        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@trace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(normal(slope * x + intercept, 1), "y-$i")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    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end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end </a:t>
              </a: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8830170" y="3846759"/>
              <a:ext cx="2587247" cy="415498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# Run the model, constrained by `constraints`,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# to get an initial execution trace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(trace, _) = 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generate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(my_model, (xs,), constraints) 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8830170" y="4403546"/>
              <a:ext cx="2846933" cy="415498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# From the </a:t>
              </a:r>
              <a:r>
                <a:rPr lang="zh-CN" altLang="zh-CN" sz="900" dirty="0" smtClean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trace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, read out the slope and </a:t>
              </a:r>
              <a:r>
                <a:rPr lang="zh-CN" altLang="zh-CN" sz="900" dirty="0" smtClean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the 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intercept.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choices = 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get_choices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(trace) </a:t>
              </a:r>
              <a:endPara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return (choices[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: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slope], choices[</a:t>
              </a:r>
              <a:r>
                <a:rPr lang="zh-CN" altLang="zh-CN" sz="900" dirty="0">
                  <a:solidFill>
                    <a:srgbClr val="FF6600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:</a:t>
              </a:r>
              <a:r>
                <a:rPr lang="zh-CN" altLang="zh-CN" sz="900" dirty="0">
                  <a:solidFill>
                    <a:srgbClr val="24292E"/>
                  </a:solidFill>
                  <a:latin typeface="Arial Unicode MS" pitchFamily="34" charset="-122"/>
                  <a:ea typeface="SFMono-Regular"/>
                  <a:cs typeface="宋体" pitchFamily="2" charset="-122"/>
                </a:rPr>
                <a:t>intercept]) 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6973207" y="248399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http://www.regent-lang.org/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2955" y="5503585"/>
            <a:ext cx="4241546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function 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loss_function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(light)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     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rendered_color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 = 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raytrace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(origin, direction, scene, light, 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eye_pos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)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     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rendered_img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 = 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process_image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rendered_color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, 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screen_size.w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,  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screen_size.h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)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     return mean((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rendered_img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 .- 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reference_img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).^2)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 end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 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gs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 = </a:t>
            </a:r>
            <a:r>
              <a:rPr lang="en-US" altLang="zh-CN" sz="900" dirty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gradient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(x -&gt; 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loss_function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(x, image), guess) </a:t>
            </a:r>
          </a:p>
        </p:txBody>
      </p:sp>
      <p:sp>
        <p:nvSpPr>
          <p:cNvPr id="27" name="矩形 26"/>
          <p:cNvSpPr/>
          <p:nvPr/>
        </p:nvSpPr>
        <p:spPr>
          <a:xfrm>
            <a:off x="6949414" y="1700549"/>
            <a:ext cx="2148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6600"/>
                </a:solidFill>
              </a:rPr>
              <a:t>数据封装</a:t>
            </a:r>
            <a:endParaRPr lang="en-US" altLang="zh-CN" sz="3200" dirty="0">
              <a:solidFill>
                <a:srgbClr val="FF66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0867" y="2836388"/>
            <a:ext cx="4148572" cy="346248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 smtClean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struct</a:t>
            </a:r>
            <a:r>
              <a:rPr lang="en-US" altLang="zh-CN" sz="900" dirty="0" smtClean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point { x : float, y : float } -- A simple 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struct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with two fields.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24292E"/>
              </a:solidFill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-- </a:t>
            </a:r>
            <a:r>
              <a:rPr lang="en-US" altLang="zh-CN" sz="900" dirty="0" smtClean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Define 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tasks. Ignore the task bodies for the moment; the behavior of each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-- task is soundly described by its declaration. Note that each declaration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-- says what the task will read or write.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task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a(points : region(point)) where </a:t>
            </a:r>
            <a:r>
              <a:rPr lang="en-US" altLang="zh-CN" sz="900" dirty="0" smtClean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writes</a:t>
            </a:r>
            <a:r>
              <a:rPr lang="en-US" altLang="zh-CN" sz="900" dirty="0" smtClean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(points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) do --[[ ... ]] 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task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b(points : region(point)) where </a:t>
            </a:r>
            <a:r>
              <a:rPr lang="en-US" altLang="zh-CN" sz="900" dirty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reads writes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points.x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) do --[[ ... ]] 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task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c(points : region(point)) where </a:t>
            </a:r>
            <a:r>
              <a:rPr lang="en-US" altLang="zh-CN" sz="900" dirty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reads writes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points.y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) do --[[ ... ]] 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24292E"/>
              </a:solidFill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-- Execution begins at main. Read the code top-down (like a sequential program).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task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-- Create a region (like an array) with room for 5 elements.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var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points = </a:t>
            </a:r>
            <a:r>
              <a:rPr lang="en-US" altLang="zh-CN" sz="900" dirty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region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ispace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ptr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, 5), point)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new(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ptr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(point, points), 5) -- Allocate the elements.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24292E"/>
              </a:solidFill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-- Partition the region into 3 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subregions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. Each 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subregion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is a view onto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-- subset of the data of the parent.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var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part = </a:t>
            </a:r>
            <a:r>
              <a:rPr lang="en-US" altLang="zh-CN" sz="900" dirty="0">
                <a:solidFill>
                  <a:srgbClr val="FF6600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partition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(equal, points, 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ispace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(int1d, 3))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24292E"/>
              </a:solidFill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-- Launch subtasks a, b, c, and d.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a(points)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for 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i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= 0, 3 </a:t>
            </a:r>
            <a:r>
              <a:rPr lang="en-US" altLang="zh-CN" sz="900" dirty="0" smtClean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do  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b(part[</a:t>
            </a: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i</a:t>
            </a:r>
            <a:r>
              <a:rPr lang="en-US" altLang="zh-CN" sz="900" dirty="0" smtClean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])   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  c(points)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end</a:t>
            </a:r>
            <a:endParaRPr lang="en-US" altLang="zh-CN" sz="900" dirty="0">
              <a:solidFill>
                <a:srgbClr val="24292E"/>
              </a:solidFill>
              <a:latin typeface="Arial Unicode MS" pitchFamily="34" charset="-122"/>
              <a:ea typeface="SFMono-Regular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regentlib.start</a:t>
            </a:r>
            <a:r>
              <a:rPr lang="en-US" altLang="zh-CN" sz="900" dirty="0">
                <a:solidFill>
                  <a:srgbClr val="24292E"/>
                </a:solidFill>
                <a:latin typeface="Arial Unicode MS" pitchFamily="34" charset="-122"/>
                <a:ea typeface="SFMono-Regular"/>
                <a:cs typeface="宋体" pitchFamily="2" charset="-122"/>
              </a:rPr>
              <a:t>(main)</a:t>
            </a:r>
            <a:endParaRPr lang="zh-CN" altLang="en-US" sz="900" dirty="0">
              <a:solidFill>
                <a:srgbClr val="24292E"/>
              </a:solidFill>
              <a:latin typeface="Arial Unicode MS" pitchFamily="34" charset="-122"/>
              <a:ea typeface="SFMono-Regular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6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/>
        </p:nvSpPr>
        <p:spPr>
          <a:xfrm flipH="1">
            <a:off x="1083308" y="5494435"/>
            <a:ext cx="10322984" cy="582599"/>
          </a:xfrm>
          <a:prstGeom prst="homePlat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078" name="Picture 6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41" y="1835563"/>
            <a:ext cx="3678695" cy="47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950720" y="258228"/>
            <a:ext cx="8290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BTW, 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如何判断技术团队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人，是复杂的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73494" y="2525457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数学功底</a:t>
            </a:r>
            <a:endParaRPr lang="zh-CN" altLang="zh-CN" sz="28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3494" y="314477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工程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实践</a:t>
            </a:r>
            <a:endParaRPr lang="zh-CN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3494" y="1906143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学校基础</a:t>
            </a:r>
            <a:endParaRPr lang="zh-CN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494" y="3764085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学习能力</a:t>
            </a:r>
            <a:endParaRPr lang="zh-CN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3494" y="4383397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思考深度</a:t>
            </a:r>
            <a:endParaRPr lang="zh-CN" altLang="zh-CN" sz="28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080" name="Picture 8" descr="See the source imag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0" b="25762"/>
          <a:stretch/>
        </p:blipFill>
        <p:spPr bwMode="auto">
          <a:xfrm>
            <a:off x="681420" y="5003720"/>
            <a:ext cx="2942309" cy="12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9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/>
          <p:nvPr/>
        </p:nvSpPr>
        <p:spPr>
          <a:xfrm rot="5400000">
            <a:off x="7333263" y="1961091"/>
            <a:ext cx="2398401" cy="4203337"/>
          </a:xfrm>
          <a:prstGeom prst="homePlate">
            <a:avLst>
              <a:gd name="adj" fmla="val 15417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1542598" y="2864477"/>
            <a:ext cx="4771008" cy="199585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1542598" y="2092969"/>
            <a:ext cx="4771008" cy="677334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69440" y="258228"/>
            <a:ext cx="8453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AND, 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如何投资技术项目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投资，本身就是因人而异的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8156" y="2173645"/>
            <a:ext cx="3379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投资风格</a:t>
            </a:r>
            <a:endParaRPr lang="zh-CN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8156" y="3601095"/>
            <a:ext cx="3379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技术落地的场景</a:t>
            </a:r>
            <a:endParaRPr lang="zh-CN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8156" y="2999937"/>
            <a:ext cx="3379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技术能力的竞争</a:t>
            </a:r>
            <a:endParaRPr lang="zh-CN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8156" y="4202252"/>
            <a:ext cx="3379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技术团队的演化</a:t>
            </a:r>
            <a:endParaRPr lang="zh-CN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21985" y="3385353"/>
            <a:ext cx="16209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6600"/>
                </a:solidFill>
              </a:rPr>
              <a:t>机器</a:t>
            </a:r>
            <a:endParaRPr lang="en-US" altLang="zh-CN" sz="2800" dirty="0" smtClean="0">
              <a:solidFill>
                <a:srgbClr val="FF66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6600"/>
                </a:solidFill>
              </a:rPr>
              <a:t>能干什么</a:t>
            </a:r>
            <a:endParaRPr lang="en-US" altLang="zh-CN" sz="2800" dirty="0" smtClean="0">
              <a:solidFill>
                <a:srgbClr val="FF66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3294" y="5314126"/>
            <a:ext cx="23583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6600"/>
                </a:solidFill>
              </a:rPr>
              <a:t>未来的机器 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rgbClr val="FF6600"/>
                </a:solidFill>
              </a:rPr>
              <a:t>能干什么</a:t>
            </a:r>
            <a:endParaRPr lang="en-US" altLang="zh-CN" sz="32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939" y="4627350"/>
            <a:ext cx="1797533" cy="219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/>
          <p:cNvSpPr/>
          <p:nvPr/>
        </p:nvSpPr>
        <p:spPr>
          <a:xfrm>
            <a:off x="0" y="2474891"/>
            <a:ext cx="12192000" cy="923331"/>
          </a:xfrm>
          <a:prstGeom prst="rect">
            <a:avLst/>
          </a:prstGeom>
          <a:solidFill>
            <a:srgbClr val="F2F2F2">
              <a:alpha val="50196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386255" y="5046808"/>
            <a:ext cx="1115172" cy="1355723"/>
            <a:chOff x="10386255" y="4994640"/>
            <a:chExt cx="1115172" cy="1355723"/>
          </a:xfrm>
        </p:grpSpPr>
        <p:grpSp>
          <p:nvGrpSpPr>
            <p:cNvPr id="35" name="Group 2"/>
            <p:cNvGrpSpPr/>
            <p:nvPr/>
          </p:nvGrpSpPr>
          <p:grpSpPr>
            <a:xfrm>
              <a:off x="10400240" y="6304643"/>
              <a:ext cx="1087203" cy="45720"/>
              <a:chOff x="4831644" y="3200400"/>
              <a:chExt cx="1920240" cy="91440"/>
            </a:xfrm>
          </p:grpSpPr>
          <p:sp>
            <p:nvSpPr>
              <p:cNvPr id="38" name="Rectangle 1"/>
              <p:cNvSpPr/>
              <p:nvPr/>
            </p:nvSpPr>
            <p:spPr>
              <a:xfrm>
                <a:off x="4831644" y="3200400"/>
                <a:ext cx="640080" cy="91440"/>
              </a:xfrm>
              <a:prstGeom prst="rect">
                <a:avLst/>
              </a:prstGeom>
              <a:solidFill>
                <a:srgbClr val="44D7FB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39" name="Rectangle 9"/>
              <p:cNvSpPr/>
              <p:nvPr/>
            </p:nvSpPr>
            <p:spPr>
              <a:xfrm>
                <a:off x="5471724" y="3200400"/>
                <a:ext cx="640080" cy="91440"/>
              </a:xfrm>
              <a:prstGeom prst="rect">
                <a:avLst/>
              </a:prstGeom>
              <a:solidFill>
                <a:srgbClr val="239BD3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40" name="Rectangle 10"/>
              <p:cNvSpPr/>
              <p:nvPr/>
            </p:nvSpPr>
            <p:spPr>
              <a:xfrm>
                <a:off x="6111804" y="3200400"/>
                <a:ext cx="640080" cy="91440"/>
              </a:xfrm>
              <a:prstGeom prst="rect">
                <a:avLst/>
              </a:prstGeom>
              <a:solidFill>
                <a:srgbClr val="0050AA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36" name="TextBox 36">
              <a:hlinkClick r:id="rId3"/>
            </p:cNvPr>
            <p:cNvSpPr txBox="1">
              <a:spLocks noChangeAspect="1"/>
            </p:cNvSpPr>
            <p:nvPr/>
          </p:nvSpPr>
          <p:spPr>
            <a:xfrm>
              <a:off x="10386255" y="5964170"/>
              <a:ext cx="111517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  <a:cs typeface="Estrangelo Edessa" panose="03080600000000000000" pitchFamily="66" charset="0"/>
                </a:rPr>
                <a:t>骨鱼科技</a:t>
              </a:r>
              <a:endPara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Estrangelo Edessa" panose="03080600000000000000" pitchFamily="66" charset="0"/>
              </a:endParaRPr>
            </a:p>
          </p:txBody>
        </p:sp>
        <p:pic>
          <p:nvPicPr>
            <p:cNvPr id="37" name="Picture 2" descr="C:\liudongfeng\Dropbox\dooyo\公司\xcf\logo\logo_dooyo_512x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5237" y="4994640"/>
              <a:ext cx="1037209" cy="1037209"/>
            </a:xfrm>
            <a:prstGeom prst="rect">
              <a:avLst/>
            </a:prstGeom>
            <a:noFill/>
            <a:ln w="88900" cap="sq">
              <a:noFill/>
              <a:miter lim="800000"/>
            </a:ln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3648005" y="3430586"/>
            <a:ext cx="4895991" cy="738810"/>
            <a:chOff x="3648005" y="3430586"/>
            <a:chExt cx="4895991" cy="738810"/>
          </a:xfrm>
        </p:grpSpPr>
        <p:sp>
          <p:nvSpPr>
            <p:cNvPr id="8" name="TextBox 7"/>
            <p:cNvSpPr txBox="1"/>
            <p:nvPr/>
          </p:nvSpPr>
          <p:spPr>
            <a:xfrm>
              <a:off x="4024489" y="3430586"/>
              <a:ext cx="4143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T</a:t>
              </a:r>
              <a:r>
                <a:rPr lang="en-US" altLang="zh-CN" sz="1600" dirty="0" smtClean="0"/>
                <a:t>ECHNIQUE</a:t>
              </a:r>
              <a:r>
                <a:rPr lang="en-US" altLang="zh-CN" sz="2000" dirty="0" smtClean="0"/>
                <a:t> A</a:t>
              </a:r>
              <a:r>
                <a:rPr lang="en-US" altLang="zh-CN" sz="1600" dirty="0" smtClean="0"/>
                <a:t>NYTHING</a:t>
              </a:r>
              <a:endParaRPr lang="en-US" altLang="zh-CN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48005" y="3769286"/>
              <a:ext cx="4895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技术改变世界</a:t>
              </a:r>
              <a:endPara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4" name="Picture 3" descr="C:\Users\david\Downloads\117781097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t="26052" r="10418" b="15049"/>
          <a:stretch/>
        </p:blipFill>
        <p:spPr bwMode="auto">
          <a:xfrm>
            <a:off x="391799" y="5120640"/>
            <a:ext cx="1283921" cy="12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1675049" y="5850497"/>
            <a:ext cx="1835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刘东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峰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David</a:t>
            </a:r>
          </a:p>
          <a:p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骨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鱼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科技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CEO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96" y="1009226"/>
            <a:ext cx="1758009" cy="244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8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943947" y="258228"/>
            <a:ext cx="830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  是什么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人类用算法，来定义智能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927046" y="2688809"/>
            <a:ext cx="2524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图灵测试</a:t>
            </a:r>
            <a:endParaRPr lang="zh-CN" altLang="zh-CN" sz="28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03827" y="1950515"/>
            <a:ext cx="2370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辅助</a:t>
            </a:r>
            <a:r>
              <a:rPr lang="zh-CN" altLang="en-US" sz="2800" dirty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工具</a:t>
            </a:r>
            <a:endParaRPr lang="zh-CN" altLang="zh-CN" sz="28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378818" y="342710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6600"/>
                </a:solidFill>
              </a:rPr>
              <a:t>独立生命</a:t>
            </a:r>
            <a:endParaRPr lang="zh-CN" altLang="en-US" sz="2800" dirty="0">
              <a:solidFill>
                <a:srgbClr val="FF6600"/>
              </a:solidFill>
            </a:endParaRPr>
          </a:p>
        </p:txBody>
      </p:sp>
      <p:pic>
        <p:nvPicPr>
          <p:cNvPr id="1034" name="Picture 10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8" y="4364277"/>
            <a:ext cx="3554145" cy="18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07" y="4364277"/>
            <a:ext cx="3554145" cy="18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3" b="29822"/>
          <a:stretch/>
        </p:blipFill>
        <p:spPr bwMode="auto">
          <a:xfrm>
            <a:off x="308730" y="1282005"/>
            <a:ext cx="8056725" cy="311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906566" y="4343034"/>
            <a:ext cx="3557821" cy="1864794"/>
            <a:chOff x="7943533" y="4395023"/>
            <a:chExt cx="3557821" cy="1864794"/>
          </a:xfrm>
        </p:grpSpPr>
        <p:pic>
          <p:nvPicPr>
            <p:cNvPr id="9218" name="Picture 2" descr="C:\work\work3\classkull\ref\117557689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14"/>
            <a:stretch/>
          </p:blipFill>
          <p:spPr bwMode="auto">
            <a:xfrm>
              <a:off x="7943533" y="4395023"/>
              <a:ext cx="1781492" cy="1864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work\work3\classkull\ref\1175576897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14"/>
            <a:stretch/>
          </p:blipFill>
          <p:spPr bwMode="auto">
            <a:xfrm flipH="1">
              <a:off x="9719862" y="4395023"/>
              <a:ext cx="1781492" cy="1864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5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519680" y="258228"/>
            <a:ext cx="715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我读书少  不要骗我</a:t>
            </a:r>
            <a:r>
              <a:rPr lang="en-US" altLang="zh-CN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….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互联网世界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，资料基本上都是公开的，包括 论文 和 实现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28" y="1203634"/>
            <a:ext cx="2165527" cy="216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ee the source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12" y="4819261"/>
            <a:ext cx="1897204" cy="72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062" y="2467171"/>
            <a:ext cx="1423967" cy="13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See the 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8" descr="See the source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8" name="Picture 10" descr="See the source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6" b="17511"/>
          <a:stretch/>
        </p:blipFill>
        <p:spPr bwMode="auto">
          <a:xfrm>
            <a:off x="9537295" y="5729742"/>
            <a:ext cx="2170915" cy="59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e the source image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1" t="16152" r="24754" b="20555"/>
          <a:stretch/>
        </p:blipFill>
        <p:spPr bwMode="auto">
          <a:xfrm>
            <a:off x="7719642" y="3607812"/>
            <a:ext cx="958840" cy="12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ee the source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627" y="4060870"/>
            <a:ext cx="1367541" cy="64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ee the source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48" y="3505589"/>
            <a:ext cx="1441041" cy="55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See the source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19" y="5163520"/>
            <a:ext cx="1915415" cy="8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work\work3\classkull\ref\884167180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8" b="39576"/>
          <a:stretch/>
        </p:blipFill>
        <p:spPr bwMode="auto">
          <a:xfrm>
            <a:off x="1059793" y="379280"/>
            <a:ext cx="1947561" cy="10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See the sourc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6" name="Picture 6" descr="See the source image"/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6703" r="14457" b="3703"/>
          <a:stretch/>
        </p:blipFill>
        <p:spPr bwMode="auto">
          <a:xfrm>
            <a:off x="453602" y="2969542"/>
            <a:ext cx="2096552" cy="289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ee the source image"/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"/>
          <a:stretch/>
        </p:blipFill>
        <p:spPr bwMode="auto">
          <a:xfrm>
            <a:off x="2510903" y="2595052"/>
            <a:ext cx="2052936" cy="34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ee the source image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r="14041"/>
          <a:stretch/>
        </p:blipFill>
        <p:spPr bwMode="auto">
          <a:xfrm>
            <a:off x="4612637" y="2286397"/>
            <a:ext cx="2397760" cy="38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ttps://github.com/bigdl-project/bigdl-project.github.io/raw/master/img/bigdl-logo-bw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4" descr="https://github.com/bigdl-project/bigdl-project.github.io/raw/master/img/bigdl-logo-bw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6" name="Picture 16" descr="https://github.com/bigdl-project/bigdl-project.github.io/raw/master/img/bigdl-logo-bw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65" y="4252903"/>
            <a:ext cx="1324651" cy="65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/>
          <p:nvPr/>
        </p:nvSpPr>
        <p:spPr>
          <a:xfrm>
            <a:off x="4097873" y="1964266"/>
            <a:ext cx="7247460" cy="4294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774495" y="1964266"/>
            <a:ext cx="3192332" cy="4294291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  是核心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数学，是人类对于关联关系的高度抽象，是一种映射规则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7752" y="2355242"/>
            <a:ext cx="25670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初等代数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32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线性代数</a:t>
            </a:r>
            <a:endParaRPr lang="en-US" altLang="zh-CN" sz="3200" dirty="0" smtClean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微积分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概率论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组合数学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离散数学</a:t>
            </a:r>
            <a:endParaRPr lang="en-US" altLang="zh-CN" sz="32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algn="r"/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信息论</a:t>
            </a:r>
            <a:endParaRPr lang="zh-CN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24777" y="2381960"/>
            <a:ext cx="5624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多项式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24777" y="2885735"/>
            <a:ext cx="7738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Scalar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标量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Vector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向量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Matrix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矩阵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Tensor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张量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AutoShape 4" descr="A\mapsto Q^T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6" descr="A\mapsto Q^TAQ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24777" y="3389510"/>
            <a:ext cx="4439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极限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积分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微分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斜率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24777" y="3893285"/>
            <a:ext cx="7257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统计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概率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条件概率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联合概率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贝叶斯定理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24776" y="4900835"/>
            <a:ext cx="525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环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域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24776" y="5404609"/>
            <a:ext cx="525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熵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分布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4776" y="4397060"/>
            <a:ext cx="2037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连续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/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离散 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AutoShape 2" descr="See the sourc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0" name="Picture 6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t="20102" r="12163" b="19545"/>
          <a:stretch/>
        </p:blipFill>
        <p:spPr bwMode="auto">
          <a:xfrm rot="20704655">
            <a:off x="10165047" y="5208476"/>
            <a:ext cx="1739629" cy="12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Downloads\5048378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18" y="2165732"/>
            <a:ext cx="3089941" cy="41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vid\Downloads\8712804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613" y="2165732"/>
            <a:ext cx="3089941" cy="41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vid\Downloads\9417067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16" y="2165732"/>
            <a:ext cx="3089941" cy="41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  是核心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数学符号，很关键，一定要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…..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记住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1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  是核心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数学体系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，反应了人类思考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的深度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7596835" y="1829083"/>
            <a:ext cx="3687538" cy="4154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数学的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深渊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 latinLnBrk="1"/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Original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: 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量子妹 量子学派 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6/25</a:t>
            </a:r>
          </a:p>
          <a:p>
            <a:pPr algn="ctr" latinLnBrk="1"/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algn="ctr" latinLnBrk="1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https://mp.weixin.qq.com/s?__biz=MzIyMzU5MDA1Mw==&amp;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mid=2247488215&amp;idx=1&amp;sn=87494d0be229d1988ba2565ce2cabff1&amp;chksm=e81ab11ddf6d380b530560e5ef0a15f3222b2f5cb2ecc2b2346d0e304b6b33f86806d36c92f2&amp;mpshare=1&amp;scene=1&amp;srcid=06261oczI7x2uyuoi5XlR0pN&amp;pass_ticket=rDVA1UrxWkHcqyKrcvsb58NBgZS3LRhJXOt1z3Mi%2Fc6fqkT0isebN0i%2BXbXLrvdk#rd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AutoShape 4" descr="https://mmbiz.qpic.cn/mmbiz_png/fwMichPIGE08H3BnW5Tf07wDg5FZDpTN4bKXfBs90sJI7ZnbSzf9y85BXDSElaB1k7icn182jmo1eAn3j1s6Ktdw/640?wx_fmt=gif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s://mmbiz.qpic.cn/mmbiz_png/fwMichPIGE08H3BnW5Tf07wDg5FZDpTN4bKXfBs90sJI7ZnbSzf9y85BXDSElaB1k7icn182jmo1eAn3j1s6Ktdw/640?wx_fmt=gif&amp;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https://mmbiz.qpic.cn/mmbiz_png/fwMichPIGE08H3BnW5Tf07wDg5FZDpTN4bKXfBs90sJI7ZnbSzf9y85BXDSElaB1k7icn182jmo1eAn3j1s6Ktdw/640?wx_fmt=gif&amp;tp=webp&amp;wxfrom=5&amp;wx_lazy=1&amp;wx_co=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https://mmbiz.qpic.cn/mmbiz_png/fwMichPIGE08H3BnW5Tf07wDg5FZDpTN4bKXfBs90sJI7ZnbSzf9y85BXDSElaB1k7icn182jmo1eAn3j1s6Ktdw/640?wx_fmt=gif&amp;tp=webp&amp;wxfrom=5&amp;wx_lazy=1&amp;wx_co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 descr="C:\Users\david\Downloads\77965110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3" b="54830"/>
          <a:stretch/>
        </p:blipFill>
        <p:spPr bwMode="auto">
          <a:xfrm>
            <a:off x="1019175" y="1829083"/>
            <a:ext cx="2932023" cy="43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david\Downloads\77965110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3" b="16029"/>
          <a:stretch/>
        </p:blipFill>
        <p:spPr bwMode="auto">
          <a:xfrm>
            <a:off x="4060402" y="1829083"/>
            <a:ext cx="2932023" cy="43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/>
          <p:nvPr/>
        </p:nvSpPr>
        <p:spPr>
          <a:xfrm>
            <a:off x="828568" y="4414002"/>
            <a:ext cx="1162494" cy="174296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828568" y="2373468"/>
            <a:ext cx="1162494" cy="1934376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2133599" y="4429283"/>
            <a:ext cx="3833708" cy="172768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2133599" y="2385615"/>
            <a:ext cx="3833707" cy="192222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6095999" y="2373468"/>
            <a:ext cx="5298355" cy="3783495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  是基础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计算机，是实现数学映射的物理模型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29" y="3140601"/>
            <a:ext cx="1124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硬件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1177" y="2714116"/>
            <a:ext cx="343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 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CISC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RISC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7404" y="1718340"/>
            <a:ext cx="8577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哈佛</a:t>
            </a:r>
            <a:r>
              <a:rPr lang="zh-CN" altLang="en-US" sz="2400" dirty="0" smtClean="0"/>
              <a:t>结构 </a:t>
            </a:r>
            <a:r>
              <a:rPr lang="en-US" altLang="zh-CN" sz="2400" dirty="0" smtClean="0"/>
              <a:t>/ </a:t>
            </a:r>
            <a:r>
              <a:rPr lang="zh-CN" altLang="en-US" sz="24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冯诺依曼体系结构 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非冯诺依曼体系结构</a:t>
            </a:r>
            <a:endParaRPr lang="zh-CN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9817" y="3166181"/>
            <a:ext cx="1361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传输  带宽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727013" y="3618245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存储  容量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访问速度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033187" y="502823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Compiled </a:t>
            </a:r>
            <a:r>
              <a:rPr lang="zh-CN" altLang="en-US" sz="2000" dirty="0" smtClean="0"/>
              <a:t>编译 </a:t>
            </a:r>
            <a:endParaRPr lang="en-US" altLang="zh-CN" sz="2000" dirty="0" smtClean="0"/>
          </a:p>
        </p:txBody>
      </p:sp>
      <p:sp>
        <p:nvSpPr>
          <p:cNvPr id="11" name="矩形 10"/>
          <p:cNvSpPr/>
          <p:nvPr/>
        </p:nvSpPr>
        <p:spPr>
          <a:xfrm>
            <a:off x="6991156" y="3179218"/>
            <a:ext cx="2474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Fixed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定点数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91156" y="3644320"/>
            <a:ext cx="2474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Float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浮点数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28978" y="4109422"/>
            <a:ext cx="2755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Single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单精度浮点数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8978" y="4574524"/>
            <a:ext cx="2755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Double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双精度浮点数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7629" y="5085428"/>
            <a:ext cx="1124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</a:t>
            </a:r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53806" y="5039626"/>
            <a:ext cx="2755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并行 </a:t>
            </a:r>
            <a:r>
              <a:rPr lang="en-US" altLang="zh-CN" sz="20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</a:t>
            </a:r>
            <a:r>
              <a:rPr lang="zh-CN" altLang="en-US" sz="20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并发</a:t>
            </a:r>
            <a:endParaRPr lang="zh-CN" altLang="zh-CN" sz="20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806" y="5504728"/>
            <a:ext cx="376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CPU / GPU / FPGA / ASIC</a:t>
            </a:r>
            <a:endParaRPr lang="zh-CN" altLang="zh-CN" sz="20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53806" y="2714116"/>
            <a:ext cx="2755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FF66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数据格式</a:t>
            </a:r>
            <a:endParaRPr lang="zh-CN" altLang="zh-CN" sz="2000" dirty="0">
              <a:solidFill>
                <a:srgbClr val="FF66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9598" y="4551734"/>
            <a:ext cx="2021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Assembly </a:t>
            </a:r>
            <a:r>
              <a:rPr lang="zh-CN" altLang="en-US" sz="2000" dirty="0"/>
              <a:t>汇编 </a:t>
            </a:r>
            <a:endParaRPr lang="en-US" altLang="zh-CN" sz="2000" dirty="0"/>
          </a:p>
        </p:txBody>
      </p:sp>
      <p:sp>
        <p:nvSpPr>
          <p:cNvPr id="9" name="矩形 8"/>
          <p:cNvSpPr/>
          <p:nvPr/>
        </p:nvSpPr>
        <p:spPr>
          <a:xfrm>
            <a:off x="2932999" y="5504728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Interpreted </a:t>
            </a:r>
            <a:r>
              <a:rPr lang="zh-CN" altLang="en-US" sz="2000" dirty="0"/>
              <a:t>解释 </a:t>
            </a:r>
          </a:p>
        </p:txBody>
      </p:sp>
    </p:spTree>
    <p:extLst>
      <p:ext uri="{BB962C8B-B14F-4D97-AF65-F5344CB8AC3E}">
        <p14:creationId xmlns:p14="http://schemas.microsoft.com/office/powerpoint/2010/main" val="25499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/>
          <p:cNvSpPr/>
          <p:nvPr/>
        </p:nvSpPr>
        <p:spPr>
          <a:xfrm>
            <a:off x="761787" y="4291609"/>
            <a:ext cx="3406987" cy="89676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4392506" y="4291609"/>
            <a:ext cx="3406987" cy="89676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7999307" y="4291609"/>
            <a:ext cx="3406987" cy="89676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761787" y="2549368"/>
            <a:ext cx="3406987" cy="1658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392506" y="2549368"/>
            <a:ext cx="3406987" cy="1658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7999307" y="2549368"/>
            <a:ext cx="3406987" cy="1658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030870" y="5276424"/>
            <a:ext cx="3406987" cy="615268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4412109" y="5276424"/>
            <a:ext cx="3406987" cy="615268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793349" y="5276424"/>
            <a:ext cx="3406987" cy="615268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场景  是关键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不一样的场景，不一样的问题空间，不一样的解空间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84545" y="2798121"/>
            <a:ext cx="2236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6600"/>
                </a:solidFill>
              </a:rPr>
              <a:t>数据</a:t>
            </a:r>
            <a:r>
              <a:rPr lang="zh-CN" altLang="en-US" sz="2000" dirty="0" smtClean="0">
                <a:solidFill>
                  <a:srgbClr val="FF6600"/>
                </a:solidFill>
              </a:rPr>
              <a:t>量很大</a:t>
            </a:r>
            <a:endParaRPr lang="en-US" altLang="zh-CN" sz="2000" dirty="0" smtClean="0">
              <a:solidFill>
                <a:srgbClr val="FF6600"/>
              </a:solidFill>
            </a:endParaRPr>
          </a:p>
          <a:p>
            <a:pPr algn="ctr"/>
            <a:r>
              <a:rPr lang="zh-CN" altLang="en-US" sz="2000" dirty="0" smtClean="0"/>
              <a:t>难以给出规则描述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希望预测新数据</a:t>
            </a:r>
            <a:endParaRPr lang="zh-CN" altLang="en-US" sz="2000" dirty="0"/>
          </a:p>
        </p:txBody>
      </p:sp>
      <p:sp>
        <p:nvSpPr>
          <p:cNvPr id="6" name="AutoShape 2" descr="https://mmbiz.qpic.cn/mmbiz_jpg/E0QicAcaHMicDUCmbmibVcE1K5ERfTONeRRODCOVyN7rwDok2DXXibWFL3dNFEN786W6Zrltgf7FFZy24WgSicsjcoA/640?wx_fmt=jpe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C:\work\work3\classkull\ref\640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977744" y="2798121"/>
            <a:ext cx="2236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6600"/>
                </a:solidFill>
              </a:rPr>
              <a:t>数据量小</a:t>
            </a:r>
            <a:endParaRPr lang="en-US" altLang="zh-CN" sz="2000" dirty="0" smtClean="0">
              <a:solidFill>
                <a:srgbClr val="FF6600"/>
              </a:solidFill>
            </a:endParaRPr>
          </a:p>
          <a:p>
            <a:pPr algn="ctr"/>
            <a:r>
              <a:rPr lang="zh-CN" altLang="en-US" sz="2000" dirty="0" smtClean="0"/>
              <a:t>难以给出规则描述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希望发现关联关系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>
          <a:xfrm>
            <a:off x="1475266" y="2798121"/>
            <a:ext cx="19800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6600"/>
                </a:solidFill>
              </a:rPr>
              <a:t>规则明确</a:t>
            </a:r>
            <a:endParaRPr lang="en-US" altLang="zh-CN" sz="2000" dirty="0" smtClean="0">
              <a:solidFill>
                <a:srgbClr val="FF6600"/>
              </a:solidFill>
            </a:endParaRPr>
          </a:p>
          <a:p>
            <a:pPr algn="ctr"/>
            <a:r>
              <a:rPr lang="zh-CN" altLang="en-US" sz="2000" dirty="0" smtClean="0"/>
              <a:t>变化不频繁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希望预测新数据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5407716" y="537005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机器学习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9026477" y="537005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深度学习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1788956" y="537005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传统</a:t>
            </a:r>
            <a:r>
              <a:rPr lang="zh-CN" altLang="en-US" sz="2000" dirty="0" smtClean="0"/>
              <a:t>算法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8417034" y="4497316"/>
            <a:ext cx="2571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视觉分析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语言处理 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4847903" y="4497316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价格预测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对象分类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1217186" y="4497316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金融管理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决策支持</a:t>
            </a:r>
            <a:endParaRPr lang="zh-CN" altLang="en-US" sz="2000" dirty="0"/>
          </a:p>
        </p:txBody>
      </p:sp>
      <p:sp>
        <p:nvSpPr>
          <p:cNvPr id="24" name="Rectangle 5"/>
          <p:cNvSpPr/>
          <p:nvPr/>
        </p:nvSpPr>
        <p:spPr>
          <a:xfrm>
            <a:off x="761786" y="2020450"/>
            <a:ext cx="10644507" cy="43827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9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/>
          <p:nvPr/>
        </p:nvSpPr>
        <p:spPr>
          <a:xfrm>
            <a:off x="774956" y="2781741"/>
            <a:ext cx="3099392" cy="1658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4380738" y="2781741"/>
            <a:ext cx="3099392" cy="1658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Rectangle 5"/>
          <p:cNvSpPr/>
          <p:nvPr/>
        </p:nvSpPr>
        <p:spPr>
          <a:xfrm>
            <a:off x="8010059" y="2781741"/>
            <a:ext cx="3099392" cy="1658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Rectangle 5"/>
          <p:cNvSpPr/>
          <p:nvPr/>
        </p:nvSpPr>
        <p:spPr>
          <a:xfrm>
            <a:off x="751416" y="2147054"/>
            <a:ext cx="3406987" cy="582599"/>
          </a:xfrm>
          <a:prstGeom prst="homePlate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380738" y="2147054"/>
            <a:ext cx="3406987" cy="582599"/>
          </a:xfrm>
          <a:prstGeom prst="homePlate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8010059" y="2147054"/>
            <a:ext cx="3406987" cy="582599"/>
          </a:xfrm>
          <a:prstGeom prst="homePlate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774955" y="4553276"/>
            <a:ext cx="10642091" cy="1780333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  </a:t>
            </a: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</a:t>
            </a: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连接一切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B6371-5D89-403C-9A29-8563B8D54DC5}"/>
              </a:ext>
            </a:extLst>
          </p:cNvPr>
          <p:cNvSpPr txBox="1"/>
          <p:nvPr/>
        </p:nvSpPr>
        <p:spPr>
          <a:xfrm>
            <a:off x="1236676" y="1143506"/>
            <a:ext cx="97186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在计算机的限制上，基于数学基础，实现特定场景中数据之间的转换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6900" y="2964442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时间复杂度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空间复杂度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977582" y="219972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分析数学工具的优劣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76345" y="57568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6600"/>
                </a:solidFill>
              </a:rPr>
              <a:t>持续优化</a:t>
            </a:r>
            <a:endParaRPr lang="zh-CN" altLang="en-US" sz="2400" dirty="0">
              <a:solidFill>
                <a:srgbClr val="FF66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56780" y="2964442"/>
            <a:ext cx="30059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没有完美统一的最优方案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只有适合场景的较优方案</a:t>
            </a:r>
            <a:endParaRPr lang="zh-CN" altLang="en-US" sz="2000" dirty="0"/>
          </a:p>
        </p:txBody>
      </p:sp>
      <p:sp>
        <p:nvSpPr>
          <p:cNvPr id="6" name="AutoShape 2" descr="https://mmbiz.qpic.cn/mmbiz_jpg/E0QicAcaHMicDUCmbmibVcE1K5ERfTONeRRODCOVyN7rwDok2DXXibWFL3dNFEN786W6Zrltgf7FFZy24WgSicsjcoA/640?wx_fmt=jpe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C:\work\work3\classkull\ref\640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817171" y="4719323"/>
            <a:ext cx="4557658" cy="971779"/>
            <a:chOff x="3817171" y="4839174"/>
            <a:chExt cx="4557658" cy="1140164"/>
          </a:xfrm>
        </p:grpSpPr>
        <p:sp>
          <p:nvSpPr>
            <p:cNvPr id="8" name="矩形 7"/>
            <p:cNvSpPr/>
            <p:nvPr/>
          </p:nvSpPr>
          <p:spPr>
            <a:xfrm>
              <a:off x="3817171" y="4839174"/>
              <a:ext cx="4557658" cy="400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/>
                <a:t>训练 </a:t>
              </a:r>
              <a:r>
                <a:rPr lang="en-US" altLang="zh-CN" sz="2000" dirty="0" smtClean="0"/>
                <a:t>-&gt; </a:t>
              </a:r>
              <a:r>
                <a:rPr lang="zh-CN" altLang="en-US" sz="2000" dirty="0" smtClean="0"/>
                <a:t>评估 </a:t>
              </a:r>
              <a:r>
                <a:rPr lang="en-US" altLang="zh-CN" sz="2000" dirty="0" smtClean="0"/>
                <a:t>-&gt; </a:t>
              </a:r>
              <a:r>
                <a:rPr lang="zh-CN" altLang="en-US" sz="2000" dirty="0" smtClean="0"/>
                <a:t>测试 </a:t>
              </a:r>
              <a:r>
                <a:rPr lang="en-US" altLang="zh-CN" sz="2000" dirty="0" smtClean="0"/>
                <a:t>-&gt; </a:t>
              </a:r>
              <a:r>
                <a:rPr lang="zh-CN" altLang="en-US" sz="2000" dirty="0" smtClean="0"/>
                <a:t>部署 </a:t>
              </a:r>
              <a:r>
                <a:rPr lang="en-US" altLang="zh-CN" sz="2000" dirty="0" smtClean="0"/>
                <a:t>-&gt; </a:t>
              </a:r>
              <a:r>
                <a:rPr lang="zh-CN" altLang="en-US" sz="2000" dirty="0" smtClean="0"/>
                <a:t>采集</a:t>
              </a:r>
              <a:endParaRPr lang="zh-CN" altLang="en-US" sz="2000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016163" y="5264390"/>
              <a:ext cx="3976370" cy="714948"/>
              <a:chOff x="4903893" y="5151120"/>
              <a:chExt cx="3530323" cy="477520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>
                <a:off x="8434216" y="5181600"/>
                <a:ext cx="0" cy="447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H="1">
                <a:off x="4903893" y="5628640"/>
                <a:ext cx="3530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V="1">
                <a:off x="4903893" y="5151120"/>
                <a:ext cx="0" cy="447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4158403" y="5264389"/>
              <a:ext cx="1966337" cy="541868"/>
              <a:chOff x="4903893" y="5151120"/>
              <a:chExt cx="3530323" cy="477520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>
                <a:off x="8434216" y="5181600"/>
                <a:ext cx="0" cy="447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H="1">
                <a:off x="4903893" y="5628640"/>
                <a:ext cx="3530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V="1">
                <a:off x="4903893" y="5151120"/>
                <a:ext cx="0" cy="447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4293869" y="5264389"/>
              <a:ext cx="847701" cy="369508"/>
              <a:chOff x="4903893" y="5151120"/>
              <a:chExt cx="3530323" cy="477520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8434216" y="5181600"/>
                <a:ext cx="0" cy="447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4903893" y="5628640"/>
                <a:ext cx="3530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4903893" y="5151120"/>
                <a:ext cx="0" cy="447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矩形 24"/>
          <p:cNvSpPr/>
          <p:nvPr/>
        </p:nvSpPr>
        <p:spPr>
          <a:xfrm>
            <a:off x="4760792" y="2199723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考虑计算机的限制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61275" y="2964442"/>
            <a:ext cx="1726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线性 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非线性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迭代逼近</a:t>
            </a:r>
            <a:endParaRPr lang="en-US" altLang="zh-CN" sz="2000" dirty="0" smtClean="0"/>
          </a:p>
        </p:txBody>
      </p:sp>
      <p:sp>
        <p:nvSpPr>
          <p:cNvPr id="9" name="矩形 8"/>
          <p:cNvSpPr/>
          <p:nvPr/>
        </p:nvSpPr>
        <p:spPr>
          <a:xfrm>
            <a:off x="8544002" y="219972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选择</a:t>
            </a:r>
            <a:r>
              <a:rPr lang="zh-CN" altLang="en-US" sz="2400" dirty="0" smtClean="0">
                <a:solidFill>
                  <a:schemeClr val="bg1"/>
                </a:solidFill>
              </a:rPr>
              <a:t>较优的方案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icrosoft YaHei UI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49227</TotalTime>
  <Words>1223</Words>
  <Application>Microsoft Office PowerPoint</Application>
  <PresentationFormat>自定义</PresentationFormat>
  <Paragraphs>264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david</cp:lastModifiedBy>
  <cp:revision>2317</cp:revision>
  <dcterms:created xsi:type="dcterms:W3CDTF">2016-09-28T22:08:47Z</dcterms:created>
  <dcterms:modified xsi:type="dcterms:W3CDTF">2019-07-25T13:32:23Z</dcterms:modified>
</cp:coreProperties>
</file>