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Arimo Bold" charset="1" panose="020B0704020202020204"/>
      <p:regular r:id="rId36"/>
    </p:embeddedFont>
    <p:embeddedFont>
      <p:font typeface="Poppins" charset="1" panose="00000500000000000000"/>
      <p:regular r:id="rId37"/>
    </p:embeddedFont>
    <p:embeddedFont>
      <p:font typeface="Open Sans Extra Bold" charset="1" panose="020B0906030804020204"/>
      <p:regular r:id="rId38"/>
    </p:embeddedFont>
    <p:embeddedFont>
      <p:font typeface="Poppins Bold Italics" charset="1" panose="00000800000000000000"/>
      <p:regular r:id="rId39"/>
    </p:embeddedFont>
    <p:embeddedFont>
      <p:font typeface="Arimo" charset="1" panose="020B06040202020202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9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ustomXml" Target="../customXml/item2.xml"/><Relationship Id="rId7" Type="http://schemas.openxmlformats.org/officeDocument/2006/relationships/slide" Target="slides/slide2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37.fntdata"/><Relationship Id="rId40" Type="http://schemas.openxmlformats.org/officeDocument/2006/relationships/font" Target="fonts/font40.fntdata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6.fntdata"/><Relationship Id="rId5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" Type="http://schemas.openxmlformats.org/officeDocument/2006/relationships/theme" Target="theme/theme1.xml"/><Relationship Id="rId9" Type="http://schemas.openxmlformats.org/officeDocument/2006/relationships/slide" Target="slides/slide4.xml"/><Relationship Id="rId43" Type="http://schemas.openxmlformats.org/officeDocument/2006/relationships/customXml" Target="../customXml/item3.xml"/><Relationship Id="rId8" Type="http://schemas.openxmlformats.org/officeDocument/2006/relationships/slide" Target="slides/slide3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38.fntdata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51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59.png" Type="http://schemas.openxmlformats.org/officeDocument/2006/relationships/image"/><Relationship Id="rId7" Target="../media/image60.png" Type="http://schemas.openxmlformats.org/officeDocument/2006/relationships/image"/><Relationship Id="rId8" Target="../media/image61.png" Type="http://schemas.openxmlformats.org/officeDocument/2006/relationships/image"/><Relationship Id="rId9" Target="../media/image62.gif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6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Relationship Id="rId3" Target="../media/image6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03809" y="6823062"/>
            <a:ext cx="14099416" cy="14099416"/>
          </a:xfrm>
          <a:custGeom>
            <a:avLst/>
            <a:gdLst/>
            <a:ahLst/>
            <a:cxnLst/>
            <a:rect r="r" b="b" t="t" l="l"/>
            <a:pathLst>
              <a:path h="14099416" w="14099416">
                <a:moveTo>
                  <a:pt x="0" y="0"/>
                </a:moveTo>
                <a:lnTo>
                  <a:pt x="14099416" y="0"/>
                </a:lnTo>
                <a:lnTo>
                  <a:pt x="14099416" y="14099416"/>
                </a:lnTo>
                <a:lnTo>
                  <a:pt x="0" y="14099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59320" y="470612"/>
            <a:ext cx="10076828" cy="160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</a:pPr>
            <a:r>
              <a:rPr lang="en-US" sz="9156" b="true">
                <a:solidFill>
                  <a:srgbClr val="051D40"/>
                </a:solidFill>
                <a:latin typeface="Arimo Bold"/>
                <a:ea typeface="Arimo Bold"/>
                <a:cs typeface="Arimo Bold"/>
                <a:sym typeface="Arimo Bold"/>
              </a:rPr>
              <a:t>Me-fi Prototype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37754" y="-2673561"/>
            <a:ext cx="8113106" cy="8113106"/>
          </a:xfrm>
          <a:custGeom>
            <a:avLst/>
            <a:gdLst/>
            <a:ahLst/>
            <a:cxnLst/>
            <a:rect r="r" b="b" t="t" l="l"/>
            <a:pathLst>
              <a:path h="8113106" w="8113106">
                <a:moveTo>
                  <a:pt x="0" y="0"/>
                </a:moveTo>
                <a:lnTo>
                  <a:pt x="8113106" y="0"/>
                </a:lnTo>
                <a:lnTo>
                  <a:pt x="8113106" y="8113107"/>
                </a:lnTo>
                <a:lnTo>
                  <a:pt x="0" y="8113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7857" y="-643475"/>
            <a:ext cx="1286950" cy="1286950"/>
          </a:xfrm>
          <a:custGeom>
            <a:avLst/>
            <a:gdLst/>
            <a:ahLst/>
            <a:cxnLst/>
            <a:rect r="r" b="b" t="t" l="l"/>
            <a:pathLst>
              <a:path h="1286950" w="1286950">
                <a:moveTo>
                  <a:pt x="0" y="0"/>
                </a:moveTo>
                <a:lnTo>
                  <a:pt x="1286950" y="0"/>
                </a:lnTo>
                <a:lnTo>
                  <a:pt x="1286950" y="1286950"/>
                </a:lnTo>
                <a:lnTo>
                  <a:pt x="0" y="1286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17983" y="6200783"/>
            <a:ext cx="8113106" cy="8113106"/>
          </a:xfrm>
          <a:custGeom>
            <a:avLst/>
            <a:gdLst/>
            <a:ahLst/>
            <a:cxnLst/>
            <a:rect r="r" b="b" t="t" l="l"/>
            <a:pathLst>
              <a:path h="8113106" w="8113106">
                <a:moveTo>
                  <a:pt x="0" y="0"/>
                </a:moveTo>
                <a:lnTo>
                  <a:pt x="8113107" y="0"/>
                </a:lnTo>
                <a:lnTo>
                  <a:pt x="8113107" y="8113107"/>
                </a:lnTo>
                <a:lnTo>
                  <a:pt x="0" y="8113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757394" y="7522582"/>
            <a:ext cx="8779632" cy="1733977"/>
            <a:chOff x="0" y="0"/>
            <a:chExt cx="11706176" cy="23119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706225" cy="2311908"/>
            </a:xfrm>
            <a:custGeom>
              <a:avLst/>
              <a:gdLst/>
              <a:ahLst/>
              <a:cxnLst/>
              <a:rect r="r" b="b" t="t" l="l"/>
              <a:pathLst>
                <a:path h="2311908" w="11706225">
                  <a:moveTo>
                    <a:pt x="0" y="0"/>
                  </a:moveTo>
                  <a:lnTo>
                    <a:pt x="11706225" y="0"/>
                  </a:lnTo>
                  <a:lnTo>
                    <a:pt x="11706225" y="2311908"/>
                  </a:lnTo>
                  <a:lnTo>
                    <a:pt x="0" y="23119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33" r="0" b="-13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646523" y="2686758"/>
            <a:ext cx="8114572" cy="458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b="true" sz="2586" spc="-51">
                <a:solidFill>
                  <a:srgbClr val="5B98BA"/>
                </a:solidFill>
                <a:latin typeface="Arimo Bold"/>
                <a:ea typeface="Arimo Bold"/>
                <a:cs typeface="Arimo Bold"/>
                <a:sym typeface="Arimo Bold"/>
              </a:rPr>
              <a:t>AC4150E- HUMAN MACHINE INTERACTION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57774" y="4400766"/>
            <a:ext cx="7392943" cy="4958220"/>
            <a:chOff x="0" y="0"/>
            <a:chExt cx="9857257" cy="66109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57232" cy="6610985"/>
            </a:xfrm>
            <a:custGeom>
              <a:avLst/>
              <a:gdLst/>
              <a:ahLst/>
              <a:cxnLst/>
              <a:rect r="r" b="b" t="t" l="l"/>
              <a:pathLst>
                <a:path h="6610985" w="9857232">
                  <a:moveTo>
                    <a:pt x="9509887" y="0"/>
                  </a:moveTo>
                  <a:lnTo>
                    <a:pt x="345440" y="0"/>
                  </a:lnTo>
                  <a:cubicBezTo>
                    <a:pt x="155194" y="0"/>
                    <a:pt x="0" y="155194"/>
                    <a:pt x="0" y="345440"/>
                  </a:cubicBezTo>
                  <a:lnTo>
                    <a:pt x="0" y="6610985"/>
                  </a:lnTo>
                  <a:lnTo>
                    <a:pt x="9857232" y="6610985"/>
                  </a:lnTo>
                  <a:lnTo>
                    <a:pt x="9857232" y="345440"/>
                  </a:lnTo>
                  <a:cubicBezTo>
                    <a:pt x="9855327" y="155194"/>
                    <a:pt x="9700133" y="0"/>
                    <a:pt x="9509887" y="0"/>
                  </a:cubicBezTo>
                  <a:close/>
                  <a:moveTo>
                    <a:pt x="9552559" y="6178296"/>
                  </a:moveTo>
                  <a:lnTo>
                    <a:pt x="300736" y="6178296"/>
                  </a:lnTo>
                  <a:lnTo>
                    <a:pt x="300736" y="390017"/>
                  </a:lnTo>
                  <a:lnTo>
                    <a:pt x="9552559" y="390017"/>
                  </a:lnTo>
                  <a:lnTo>
                    <a:pt x="9552559" y="6178296"/>
                  </a:lnTo>
                  <a:close/>
                </a:path>
              </a:pathLst>
            </a:custGeom>
            <a:solidFill>
              <a:srgbClr val="242424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180225" y="4376026"/>
            <a:ext cx="9146584" cy="5205621"/>
          </a:xfrm>
          <a:custGeom>
            <a:avLst/>
            <a:gdLst/>
            <a:ahLst/>
            <a:cxnLst/>
            <a:rect r="r" b="b" t="t" l="l"/>
            <a:pathLst>
              <a:path h="5205621" w="9146584">
                <a:moveTo>
                  <a:pt x="0" y="0"/>
                </a:moveTo>
                <a:lnTo>
                  <a:pt x="9146584" y="0"/>
                </a:lnTo>
                <a:lnTo>
                  <a:pt x="9146584" y="5205622"/>
                </a:lnTo>
                <a:lnTo>
                  <a:pt x="0" y="52056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539621" y="8127616"/>
            <a:ext cx="1213723" cy="110603"/>
            <a:chOff x="0" y="0"/>
            <a:chExt cx="1618298" cy="14747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18361" cy="147447"/>
            </a:xfrm>
            <a:custGeom>
              <a:avLst/>
              <a:gdLst/>
              <a:ahLst/>
              <a:cxnLst/>
              <a:rect r="r" b="b" t="t" l="l"/>
              <a:pathLst>
                <a:path h="147447" w="1618361">
                  <a:moveTo>
                    <a:pt x="147447" y="147447"/>
                  </a:moveTo>
                  <a:lnTo>
                    <a:pt x="1472819" y="147447"/>
                  </a:lnTo>
                  <a:cubicBezTo>
                    <a:pt x="1554353" y="147447"/>
                    <a:pt x="1618361" y="81534"/>
                    <a:pt x="1618361" y="1905"/>
                  </a:cubicBezTo>
                  <a:lnTo>
                    <a:pt x="1618361" y="0"/>
                  </a:lnTo>
                  <a:lnTo>
                    <a:pt x="0" y="0"/>
                  </a:lnTo>
                  <a:lnTo>
                    <a:pt x="0" y="1905"/>
                  </a:lnTo>
                  <a:cubicBezTo>
                    <a:pt x="0" y="81534"/>
                    <a:pt x="65913" y="147447"/>
                    <a:pt x="147447" y="1474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761652" y="8348822"/>
            <a:ext cx="8771116" cy="40749"/>
            <a:chOff x="0" y="0"/>
            <a:chExt cx="11694821" cy="543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694922" cy="54356"/>
            </a:xfrm>
            <a:custGeom>
              <a:avLst/>
              <a:gdLst/>
              <a:ahLst/>
              <a:cxnLst/>
              <a:rect r="r" b="b" t="t" l="l"/>
              <a:pathLst>
                <a:path h="54356" w="11694922">
                  <a:moveTo>
                    <a:pt x="0" y="0"/>
                  </a:moveTo>
                  <a:cubicBezTo>
                    <a:pt x="0" y="30988"/>
                    <a:pt x="25273" y="54356"/>
                    <a:pt x="54356" y="54356"/>
                  </a:cubicBezTo>
                  <a:lnTo>
                    <a:pt x="11640566" y="54356"/>
                  </a:lnTo>
                  <a:cubicBezTo>
                    <a:pt x="11671553" y="54356"/>
                    <a:pt x="11694922" y="29083"/>
                    <a:pt x="11694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283346" y="4693282"/>
            <a:ext cx="6938888" cy="4342626"/>
            <a:chOff x="0" y="0"/>
            <a:chExt cx="9251851" cy="57901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251823" cy="5790184"/>
            </a:xfrm>
            <a:custGeom>
              <a:avLst/>
              <a:gdLst/>
              <a:ahLst/>
              <a:cxnLst/>
              <a:rect r="r" b="b" t="t" l="l"/>
              <a:pathLst>
                <a:path h="5790184" w="9251823">
                  <a:moveTo>
                    <a:pt x="0" y="0"/>
                  </a:moveTo>
                  <a:lnTo>
                    <a:pt x="9251823" y="0"/>
                  </a:lnTo>
                  <a:lnTo>
                    <a:pt x="9251823" y="5790184"/>
                  </a:lnTo>
                  <a:lnTo>
                    <a:pt x="0" y="5790184"/>
                  </a:lnTo>
                  <a:close/>
                </a:path>
              </a:pathLst>
            </a:custGeom>
            <a:blipFill>
              <a:blip r:embed="rId11"/>
              <a:stretch>
                <a:fillRect l="0" t="-3261" r="0" b="-3261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3190043" y="3833859"/>
            <a:ext cx="8015383" cy="160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</a:pPr>
            <a:r>
              <a:rPr lang="en-US" sz="9156" b="true">
                <a:solidFill>
                  <a:srgbClr val="051D40"/>
                </a:solidFill>
                <a:latin typeface="Arimo Bold"/>
                <a:ea typeface="Arimo Bold"/>
                <a:cs typeface="Arimo Bold"/>
                <a:sym typeface="Arimo Bold"/>
              </a:rPr>
              <a:t>CAIN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442915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3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15807" y="228793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8" y="0"/>
                </a:lnTo>
                <a:lnTo>
                  <a:pt x="3856578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631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6384" y="365149"/>
            <a:ext cx="5093228" cy="74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4"/>
              </a:lnSpc>
            </a:pPr>
            <a:r>
              <a:rPr lang="en-US" sz="4181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Value Definition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10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Efficiency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4875" y="495654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Operation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78594" y="2510550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Transparency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258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Playfulness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8503" y="4353639"/>
            <a:ext cx="3856578" cy="122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  <a:spcBef>
                <a:spcPct val="0"/>
              </a:spcBef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CAIN should save users time by delivering fast and accurate results.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15807" y="4353639"/>
            <a:ext cx="3856578" cy="163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  <a:spcBef>
                <a:spcPct val="0"/>
              </a:spcBef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CAIN must maintain user trust by ensuring clarity in operations and data handling.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63110" y="4353639"/>
            <a:ext cx="3856578" cy="12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0"/>
              </a:lnSpc>
              <a:spcBef>
                <a:spcPct val="0"/>
              </a:spcBef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Interaction with CAIN should feel engaging and enjoyable for the user.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442915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3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15807" y="228793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8" y="0"/>
                </a:lnTo>
                <a:lnTo>
                  <a:pt x="3856578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631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6384" y="365149"/>
            <a:ext cx="7999251" cy="74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4"/>
              </a:lnSpc>
            </a:pPr>
            <a:r>
              <a:rPr lang="en-US" sz="4181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Value-Aligned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10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Inclusivity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4875" y="495654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Operation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78594" y="2510550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Intuitiveness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258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Flexibility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9654" y="3341495"/>
            <a:ext cx="4837750" cy="450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A user-friendly interface with intuitive navigation to support novice users.</a:t>
            </a:r>
          </a:p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Robust accessibility options such as screen reader compatibility, customizable text sizes, and high-contrast themes.</a:t>
            </a:r>
          </a:p>
          <a:p>
            <a:pPr algn="ctr" marL="505206" indent="-252603" lvl="1">
              <a:lnSpc>
                <a:spcPts val="3276"/>
              </a:lnSpc>
              <a:spcBef>
                <a:spcPct val="0"/>
              </a:spcBef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Features to onboard users of all technical levels with guided tutorials and tooltips.</a:t>
            </a:r>
          </a:p>
          <a:p>
            <a:pPr algn="ctr">
              <a:lnSpc>
                <a:spcPts val="327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767054" y="3341495"/>
            <a:ext cx="4882078" cy="450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Clear and distinct icons for features like notebook search, file uploads, and summaries.</a:t>
            </a:r>
          </a:p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Contextual suggestions and autofill options for document searches.</a:t>
            </a:r>
          </a:p>
          <a:p>
            <a:pPr algn="ctr" marL="505206" indent="-252603" lvl="1">
              <a:lnSpc>
                <a:spcPts val="3276"/>
              </a:lnSpc>
              <a:spcBef>
                <a:spcPct val="0"/>
              </a:spcBef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Streamlined user flows for task execution, reducing the number of clicks needed to complete actions.</a:t>
            </a:r>
          </a:p>
          <a:p>
            <a:pPr algn="ctr">
              <a:lnSpc>
                <a:spcPts val="327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662428" y="3341495"/>
            <a:ext cx="4596872" cy="409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4345" indent="-252172" lvl="1">
              <a:lnSpc>
                <a:spcPts val="3270"/>
              </a:lnSpc>
              <a:buFont typeface="Arial"/>
              <a:buChar char="•"/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Options to analyze multiple documents simultaneously or focus on a single file.</a:t>
            </a:r>
          </a:p>
          <a:p>
            <a:pPr algn="ctr" marL="504345" indent="-252172" lvl="1">
              <a:lnSpc>
                <a:spcPts val="3270"/>
              </a:lnSpc>
              <a:buFont typeface="Arial"/>
              <a:buChar char="•"/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Ability to tailor output styles for summaries (e.g., concise, detailed, or formal tone).</a:t>
            </a:r>
          </a:p>
          <a:p>
            <a:pPr algn="ctr" marL="504345" indent="-252172" lvl="1">
              <a:lnSpc>
                <a:spcPts val="3270"/>
              </a:lnSpc>
              <a:spcBef>
                <a:spcPct val="0"/>
              </a:spcBef>
              <a:buFont typeface="Arial"/>
              <a:buChar char="•"/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Adjustable preferences for task automation and manual control.</a:t>
            </a:r>
          </a:p>
          <a:p>
            <a:pPr algn="ctr">
              <a:lnSpc>
                <a:spcPts val="32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442915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3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15807" y="228793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8" y="0"/>
                </a:lnTo>
                <a:lnTo>
                  <a:pt x="3856578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631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6384" y="365149"/>
            <a:ext cx="7999251" cy="74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4"/>
              </a:lnSpc>
            </a:pPr>
            <a:r>
              <a:rPr lang="en-US" sz="4181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Value-Aligned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10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Efficiency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4875" y="495654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Operation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78594" y="2510550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Transparency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258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Flexibility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9654" y="3341495"/>
            <a:ext cx="4837750" cy="327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Quick response times for keyword searches, document comparisons, and summaries.</a:t>
            </a:r>
          </a:p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Visual progress indicators for analysis tasks.</a:t>
            </a:r>
          </a:p>
          <a:p>
            <a:pPr algn="ctr" marL="505206" indent="-252603" lvl="1">
              <a:lnSpc>
                <a:spcPts val="3276"/>
              </a:lnSpc>
              <a:spcBef>
                <a:spcPct val="0"/>
              </a:spcBef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Keyboard shortcuts for power users to perform repetitive tasks faster.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67054" y="3341495"/>
            <a:ext cx="4882078" cy="368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Clearly visible data handling policies and permissions.</a:t>
            </a:r>
          </a:p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Visual explanations of how analyses are conducted and how results are derived.</a:t>
            </a:r>
          </a:p>
          <a:p>
            <a:pPr algn="ctr" marL="505206" indent="-252603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Transparent limitations for hardcoded elements and simulated features in prototypes.</a:t>
            </a:r>
          </a:p>
          <a:p>
            <a:pPr algn="ctr">
              <a:lnSpc>
                <a:spcPts val="327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662428" y="3341495"/>
            <a:ext cx="4596872" cy="450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4345" indent="-252172" lvl="1">
              <a:lnSpc>
                <a:spcPts val="3270"/>
              </a:lnSpc>
              <a:buFont typeface="Arial"/>
              <a:buChar char="•"/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Personalized feedback and interactive visuals during document analysis.</a:t>
            </a:r>
          </a:p>
          <a:p>
            <a:pPr algn="ctr" marL="504345" indent="-252172" lvl="1">
              <a:lnSpc>
                <a:spcPts val="3270"/>
              </a:lnSpc>
              <a:buFont typeface="Arial"/>
              <a:buChar char="•"/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Animations, such as a loading bar that transforms into a progress tracker with encouraging messages.</a:t>
            </a:r>
          </a:p>
          <a:p>
            <a:pPr algn="ctr" marL="504345" indent="-252172" lvl="1">
              <a:lnSpc>
                <a:spcPts val="3270"/>
              </a:lnSpc>
              <a:buFont typeface="Arial"/>
              <a:buChar char="•"/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Gamified elements like badges for mastering features or completing tasks efficiently.</a:t>
            </a:r>
          </a:p>
          <a:p>
            <a:pPr algn="ctr">
              <a:lnSpc>
                <a:spcPts val="32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63800" y="3010852"/>
            <a:ext cx="9928390" cy="399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54"/>
              </a:lnSpc>
            </a:pPr>
            <a:r>
              <a:rPr lang="en-US" sz="113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Task Overview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04274" y="4171126"/>
            <a:ext cx="3985352" cy="175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365"/>
              </a:lnSpc>
              <a:spcBef>
                <a:spcPct val="0"/>
              </a:spcBef>
            </a:pPr>
            <a:r>
              <a:rPr lang="en-US" sz="1026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Tasks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18101" y="17679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0481" y="2024220"/>
            <a:ext cx="5768345" cy="6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Simple</a:t>
            </a:r>
          </a:p>
          <a:p>
            <a:pPr algn="l" marL="384814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Search notebook by name using search bar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63159" y="20412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330229" y="4501366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0906621" y="4873776"/>
            <a:ext cx="5768345" cy="6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oderate</a:t>
            </a:r>
          </a:p>
          <a:p>
            <a:pPr algn="l" marL="384814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Chat to ask about chosen file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75287" y="4774578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691442" y="7109256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0280481" y="7725847"/>
            <a:ext cx="5768345" cy="6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omplex</a:t>
            </a:r>
          </a:p>
          <a:p>
            <a:pPr algn="l" marL="384814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Upload File to Notebook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36500" y="7382468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17835" y="4956696"/>
            <a:ext cx="373607" cy="373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63800" y="3528417"/>
            <a:ext cx="9928390" cy="296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84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Usability Goals &amp; Key Measurements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56913" y="50745"/>
            <a:ext cx="8115300" cy="228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398" spc="-12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Efficient Task Completion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823886" y="5190645"/>
            <a:ext cx="10192709" cy="10192709"/>
          </a:xfrm>
          <a:custGeom>
            <a:avLst/>
            <a:gdLst/>
            <a:ahLst/>
            <a:cxnLst/>
            <a:rect r="r" b="b" t="t" l="l"/>
            <a:pathLst>
              <a:path h="10192709" w="10192709">
                <a:moveTo>
                  <a:pt x="0" y="0"/>
                </a:moveTo>
                <a:lnTo>
                  <a:pt x="10192710" y="0"/>
                </a:lnTo>
                <a:lnTo>
                  <a:pt x="10192710" y="10192710"/>
                </a:lnTo>
                <a:lnTo>
                  <a:pt x="0" y="1019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27034" y="3731418"/>
            <a:ext cx="5833945" cy="168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7"/>
              </a:lnSpc>
            </a:pPr>
            <a:r>
              <a:rPr lang="en-US" sz="2397" spc="-47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CAIN allows users to upload documents and instantly provides accurate answers to their questions, streamlining access to critical information.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2336085"/>
            <a:ext cx="8115300" cy="7428003"/>
          </a:xfrm>
          <a:custGeom>
            <a:avLst/>
            <a:gdLst/>
            <a:ahLst/>
            <a:cxnLst/>
            <a:rect r="r" b="b" t="t" l="l"/>
            <a:pathLst>
              <a:path h="7428003" w="8115300">
                <a:moveTo>
                  <a:pt x="0" y="0"/>
                </a:moveTo>
                <a:lnTo>
                  <a:pt x="8115300" y="0"/>
                </a:lnTo>
                <a:lnTo>
                  <a:pt x="8115300" y="7428002"/>
                </a:lnTo>
                <a:lnTo>
                  <a:pt x="0" y="742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95809"/>
            <a:ext cx="8003136" cy="517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856" indent="-265428" lvl="1">
              <a:lnSpc>
                <a:spcPts val="3442"/>
              </a:lnSpc>
              <a:buFont typeface="Arial"/>
              <a:buChar char="•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Rationale: Ensure users can easily navigate CAIN’s interface to perform tasks like searching notebooks, asking questions, and uploading files without confusion.</a:t>
            </a:r>
          </a:p>
          <a:p>
            <a:pPr algn="l" marL="530856" indent="-265428" lvl="1">
              <a:lnSpc>
                <a:spcPts val="3442"/>
              </a:lnSpc>
              <a:buFont typeface="Arial"/>
              <a:buChar char="•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Key Measurement:</a:t>
            </a:r>
          </a:p>
          <a:p>
            <a:pPr algn="l" marL="1061712" indent="-353904" lvl="2">
              <a:lnSpc>
                <a:spcPts val="3442"/>
              </a:lnSpc>
              <a:buFont typeface="Arial"/>
              <a:buChar char="⚬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Mis-clicks: Track the number of incorrect interactions during tasks. (Target: ≤ 2 mis-clicks per task)</a:t>
            </a:r>
          </a:p>
          <a:p>
            <a:pPr algn="l" marL="1061712" indent="-353904" lvl="2">
              <a:lnSpc>
                <a:spcPts val="3442"/>
              </a:lnSpc>
              <a:buFont typeface="Arial"/>
              <a:buChar char="⚬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Navigation Time: Measure the time taken to locate key features (search bar, chat interface, file upload). (Target: ≤ 10 seconds)</a:t>
            </a:r>
          </a:p>
          <a:p>
            <a:pPr algn="l">
              <a:lnSpc>
                <a:spcPts val="344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49810" y="50745"/>
            <a:ext cx="7273080" cy="228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398" spc="-12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Intuitive Navigation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256913" y="2336085"/>
            <a:ext cx="8115300" cy="7428003"/>
          </a:xfrm>
          <a:custGeom>
            <a:avLst/>
            <a:gdLst/>
            <a:ahLst/>
            <a:cxnLst/>
            <a:rect r="r" b="b" t="t" l="l"/>
            <a:pathLst>
              <a:path h="7428003" w="8115300">
                <a:moveTo>
                  <a:pt x="0" y="0"/>
                </a:moveTo>
                <a:lnTo>
                  <a:pt x="8115300" y="0"/>
                </a:lnTo>
                <a:lnTo>
                  <a:pt x="8115300" y="7428002"/>
                </a:lnTo>
                <a:lnTo>
                  <a:pt x="0" y="742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56913" y="2771481"/>
            <a:ext cx="7699439" cy="689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856" indent="-265428" lvl="1">
              <a:lnSpc>
                <a:spcPts val="3442"/>
              </a:lnSpc>
              <a:buFont typeface="Arial"/>
              <a:buChar char="•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Rationale: Users should complete document-related tasks (searching, chatting, uploading) quickly and accurately with minimal effort.</a:t>
            </a:r>
          </a:p>
          <a:p>
            <a:pPr algn="l" marL="530856" indent="-265428" lvl="1">
              <a:lnSpc>
                <a:spcPts val="3442"/>
              </a:lnSpc>
              <a:buFont typeface="Arial"/>
              <a:buChar char="•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Key Measurement:</a:t>
            </a:r>
          </a:p>
          <a:p>
            <a:pPr algn="l" marL="1061712" indent="-353904" lvl="2">
              <a:lnSpc>
                <a:spcPts val="3442"/>
              </a:lnSpc>
              <a:buFont typeface="Arial"/>
              <a:buChar char="⚬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Task Completion Time: Time taken for each task:</a:t>
            </a:r>
          </a:p>
          <a:p>
            <a:pPr algn="l" marL="1592567" indent="-398142" lvl="3">
              <a:lnSpc>
                <a:spcPts val="3442"/>
              </a:lnSpc>
              <a:buFont typeface="Arial"/>
              <a:buChar char="￭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Simple Task (Search Notebook): (Target: ≤ 5 seconds)</a:t>
            </a:r>
          </a:p>
          <a:p>
            <a:pPr algn="l" marL="1592567" indent="-398142" lvl="3">
              <a:lnSpc>
                <a:spcPts val="3442"/>
              </a:lnSpc>
              <a:buFont typeface="Arial"/>
              <a:buChar char="￭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Moderate Task (Chat with File): (Target: ≤ 15 seconds)</a:t>
            </a:r>
          </a:p>
          <a:p>
            <a:pPr algn="l" marL="1592567" indent="-398142" lvl="3">
              <a:lnSpc>
                <a:spcPts val="3442"/>
              </a:lnSpc>
              <a:buFont typeface="Arial"/>
              <a:buChar char="￭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Complex Task (Upload File): (Target: ≤ 20 seconds)</a:t>
            </a:r>
          </a:p>
          <a:p>
            <a:pPr algn="l" marL="1061712" indent="-353904" lvl="2">
              <a:lnSpc>
                <a:spcPts val="3442"/>
              </a:lnSpc>
              <a:buFont typeface="Arial"/>
              <a:buChar char="⚬"/>
            </a:pPr>
            <a:r>
              <a:rPr lang="en-US" sz="2458" spc="-4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Task Success Rate: Percentage of tasks successfully completed on the first attempt. (Target: ≥ 95%)</a:t>
            </a:r>
          </a:p>
          <a:p>
            <a:pPr algn="l">
              <a:lnSpc>
                <a:spcPts val="3443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86375" y="3344523"/>
            <a:ext cx="6115263" cy="5597352"/>
          </a:xfrm>
          <a:custGeom>
            <a:avLst/>
            <a:gdLst/>
            <a:ahLst/>
            <a:cxnLst/>
            <a:rect r="r" b="b" t="t" l="l"/>
            <a:pathLst>
              <a:path h="5597352" w="6115263">
                <a:moveTo>
                  <a:pt x="0" y="0"/>
                </a:moveTo>
                <a:lnTo>
                  <a:pt x="6115263" y="0"/>
                </a:lnTo>
                <a:lnTo>
                  <a:pt x="6115263" y="5597352"/>
                </a:lnTo>
                <a:lnTo>
                  <a:pt x="0" y="5597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23886" y="5190645"/>
            <a:ext cx="10192709" cy="10192709"/>
          </a:xfrm>
          <a:custGeom>
            <a:avLst/>
            <a:gdLst/>
            <a:ahLst/>
            <a:cxnLst/>
            <a:rect r="r" b="b" t="t" l="l"/>
            <a:pathLst>
              <a:path h="10192709" w="10192709">
                <a:moveTo>
                  <a:pt x="0" y="0"/>
                </a:moveTo>
                <a:lnTo>
                  <a:pt x="10192710" y="0"/>
                </a:lnTo>
                <a:lnTo>
                  <a:pt x="10192710" y="10192710"/>
                </a:lnTo>
                <a:lnTo>
                  <a:pt x="0" y="1019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27034" y="3731418"/>
            <a:ext cx="5833945" cy="5454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7512" indent="-258756" lvl="1">
              <a:lnSpc>
                <a:spcPts val="3355"/>
              </a:lnSpc>
              <a:buFont typeface="Arial"/>
              <a:buChar char="•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Progress Toward Goal:</a:t>
            </a:r>
          </a:p>
          <a:p>
            <a:pPr algn="l" marL="1035025" indent="-345008" lvl="2">
              <a:lnSpc>
                <a:spcPts val="3355"/>
              </a:lnSpc>
              <a:buFont typeface="Arial"/>
              <a:buChar char="⚬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Optimized search algorithm for faster notebook retrieval by name.</a:t>
            </a:r>
          </a:p>
          <a:p>
            <a:pPr algn="l" marL="1035025" indent="-345008" lvl="2">
              <a:lnSpc>
                <a:spcPts val="3355"/>
              </a:lnSpc>
              <a:buFont typeface="Arial"/>
              <a:buChar char="⚬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Enhanced chat system to provide real-time, accurate responses with clear prompts for file-related queries.</a:t>
            </a:r>
          </a:p>
          <a:p>
            <a:pPr algn="l" marL="1035025" indent="-345008" lvl="2">
              <a:lnSpc>
                <a:spcPts val="3355"/>
              </a:lnSpc>
              <a:buFont typeface="Arial"/>
              <a:buChar char="⚬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Simplified upload interface with drag-and-drop support and progress indicators to improve speed and user satisfaction.</a:t>
            </a:r>
          </a:p>
          <a:p>
            <a:pPr algn="l">
              <a:lnSpc>
                <a:spcPts val="335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70920" y="3344523"/>
            <a:ext cx="6115263" cy="5597352"/>
          </a:xfrm>
          <a:custGeom>
            <a:avLst/>
            <a:gdLst/>
            <a:ahLst/>
            <a:cxnLst/>
            <a:rect r="r" b="b" t="t" l="l"/>
            <a:pathLst>
              <a:path h="5597352" w="6115263">
                <a:moveTo>
                  <a:pt x="0" y="0"/>
                </a:moveTo>
                <a:lnTo>
                  <a:pt x="6115263" y="0"/>
                </a:lnTo>
                <a:lnTo>
                  <a:pt x="6115263" y="5597352"/>
                </a:lnTo>
                <a:lnTo>
                  <a:pt x="0" y="5597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92420" y="3731418"/>
            <a:ext cx="5672263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7512" indent="-258756" lvl="1">
              <a:lnSpc>
                <a:spcPts val="3355"/>
              </a:lnSpc>
              <a:buFont typeface="Arial"/>
              <a:buChar char="•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Progress Toward Goal:</a:t>
            </a:r>
          </a:p>
          <a:p>
            <a:pPr algn="l" marL="1035025" indent="-345008" lvl="2">
              <a:lnSpc>
                <a:spcPts val="3355"/>
              </a:lnSpc>
              <a:buFont typeface="Arial"/>
              <a:buChar char="⚬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Clear search bar placement with autocomplete suggestions to simplify notebook searches.</a:t>
            </a:r>
          </a:p>
          <a:p>
            <a:pPr algn="l" marL="1035025" indent="-345008" lvl="2">
              <a:lnSpc>
                <a:spcPts val="3355"/>
              </a:lnSpc>
              <a:buFont typeface="Arial"/>
              <a:buChar char="⚬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Chat interface refined for seamless interaction with chosen files, including visual file indicators.</a:t>
            </a:r>
          </a:p>
          <a:p>
            <a:pPr algn="l" marL="1035025" indent="-345008" lvl="2">
              <a:lnSpc>
                <a:spcPts val="3355"/>
              </a:lnSpc>
              <a:buFont typeface="Arial"/>
              <a:buChar char="⚬"/>
            </a:pPr>
            <a:r>
              <a:rPr lang="en-US" sz="2397" spc="-4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Reorganized file upload flow to reduce steps, making it faster and more intuitive.</a:t>
            </a:r>
          </a:p>
          <a:p>
            <a:pPr algn="l">
              <a:lnSpc>
                <a:spcPts val="335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086375" y="435307"/>
            <a:ext cx="6115263" cy="228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398" spc="-12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Efficient Task Completion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0920" y="435307"/>
            <a:ext cx="6115263" cy="228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398" spc="-12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Intuitive Navigation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07718" y="3528417"/>
            <a:ext cx="10040554" cy="296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84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Interface Revisions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8497" y="1134230"/>
            <a:ext cx="6446805" cy="74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0"/>
              </a:lnSpc>
              <a:spcBef>
                <a:spcPct val="0"/>
              </a:spcBef>
            </a:pPr>
            <a:r>
              <a:rPr lang="en-US" b="true" sz="43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</a:t>
            </a:r>
            <a:r>
              <a:rPr lang="en-US" b="true" sz="43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ajor design change #1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92538" y="2737513"/>
            <a:ext cx="5867504" cy="4811974"/>
          </a:xfrm>
          <a:custGeom>
            <a:avLst/>
            <a:gdLst/>
            <a:ahLst/>
            <a:cxnLst/>
            <a:rect r="r" b="b" t="t" l="l"/>
            <a:pathLst>
              <a:path h="4811974" w="5867504">
                <a:moveTo>
                  <a:pt x="0" y="0"/>
                </a:moveTo>
                <a:lnTo>
                  <a:pt x="5867504" y="0"/>
                </a:lnTo>
                <a:lnTo>
                  <a:pt x="5867504" y="4811974"/>
                </a:lnTo>
                <a:lnTo>
                  <a:pt x="0" y="4811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68294" y="3670122"/>
            <a:ext cx="4691006" cy="343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  <a:spcBef>
                <a:spcPct val="0"/>
              </a:spcBef>
            </a:pPr>
            <a:r>
              <a:rPr lang="en-US" sz="32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Change the radio buttons to checkboxes for selection so that users know they can select multiple files simultaneously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919859" y="2786671"/>
            <a:ext cx="6448283" cy="4713657"/>
          </a:xfrm>
          <a:custGeom>
            <a:avLst/>
            <a:gdLst/>
            <a:ahLst/>
            <a:cxnLst/>
            <a:rect r="r" b="b" t="t" l="l"/>
            <a:pathLst>
              <a:path h="4713657" w="6448283">
                <a:moveTo>
                  <a:pt x="0" y="0"/>
                </a:moveTo>
                <a:lnTo>
                  <a:pt x="6448282" y="0"/>
                </a:lnTo>
                <a:lnTo>
                  <a:pt x="6448282" y="4713658"/>
                </a:lnTo>
                <a:lnTo>
                  <a:pt x="0" y="47136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971613" y="3265244"/>
            <a:ext cx="5213689" cy="6088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2130" y="6713609"/>
            <a:ext cx="3296071" cy="1082886"/>
          </a:xfrm>
          <a:custGeom>
            <a:avLst/>
            <a:gdLst/>
            <a:ahLst/>
            <a:cxnLst/>
            <a:rect r="r" b="b" t="t" l="l"/>
            <a:pathLst>
              <a:path h="1082886" w="3296071">
                <a:moveTo>
                  <a:pt x="0" y="0"/>
                </a:moveTo>
                <a:lnTo>
                  <a:pt x="3296071" y="0"/>
                </a:lnTo>
                <a:lnTo>
                  <a:pt x="3296071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06781" y="1269233"/>
            <a:ext cx="7274437" cy="876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51D40"/>
                </a:solidFill>
                <a:latin typeface="Arimo Bold"/>
                <a:ea typeface="Arimo Bold"/>
                <a:cs typeface="Arimo Bold"/>
                <a:sym typeface="Arimo Bold"/>
              </a:rPr>
              <a:t>Our Team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52130" y="3688581"/>
            <a:ext cx="3296071" cy="3161089"/>
            <a:chOff x="0" y="0"/>
            <a:chExt cx="4394761" cy="42147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94708" cy="4214749"/>
            </a:xfrm>
            <a:custGeom>
              <a:avLst/>
              <a:gdLst/>
              <a:ahLst/>
              <a:cxnLst/>
              <a:rect r="r" b="b" t="t" l="l"/>
              <a:pathLst>
                <a:path h="4214749" w="4394708">
                  <a:moveTo>
                    <a:pt x="0" y="0"/>
                  </a:moveTo>
                  <a:lnTo>
                    <a:pt x="4394708" y="0"/>
                  </a:lnTo>
                  <a:lnTo>
                    <a:pt x="4394708" y="4214749"/>
                  </a:lnTo>
                  <a:lnTo>
                    <a:pt x="0" y="4214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249" t="0" r="-3525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495965" y="6713609"/>
            <a:ext cx="3296071" cy="1082886"/>
          </a:xfrm>
          <a:custGeom>
            <a:avLst/>
            <a:gdLst/>
            <a:ahLst/>
            <a:cxnLst/>
            <a:rect r="r" b="b" t="t" l="l"/>
            <a:pathLst>
              <a:path h="1082886" w="3296071">
                <a:moveTo>
                  <a:pt x="0" y="0"/>
                </a:moveTo>
                <a:lnTo>
                  <a:pt x="3296071" y="0"/>
                </a:lnTo>
                <a:lnTo>
                  <a:pt x="3296071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95965" y="3688581"/>
            <a:ext cx="3296071" cy="3161089"/>
            <a:chOff x="0" y="0"/>
            <a:chExt cx="4394761" cy="4214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94708" cy="4214749"/>
            </a:xfrm>
            <a:custGeom>
              <a:avLst/>
              <a:gdLst/>
              <a:ahLst/>
              <a:cxnLst/>
              <a:rect r="r" b="b" t="t" l="l"/>
              <a:pathLst>
                <a:path h="4214749" w="4394708">
                  <a:moveTo>
                    <a:pt x="0" y="0"/>
                  </a:moveTo>
                  <a:lnTo>
                    <a:pt x="4394708" y="0"/>
                  </a:lnTo>
                  <a:lnTo>
                    <a:pt x="4394708" y="4214749"/>
                  </a:lnTo>
                  <a:lnTo>
                    <a:pt x="0" y="4214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1099" r="-1" b="-3110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280814" y="6713609"/>
            <a:ext cx="3296071" cy="1082886"/>
          </a:xfrm>
          <a:custGeom>
            <a:avLst/>
            <a:gdLst/>
            <a:ahLst/>
            <a:cxnLst/>
            <a:rect r="r" b="b" t="t" l="l"/>
            <a:pathLst>
              <a:path h="1082886" w="3296071">
                <a:moveTo>
                  <a:pt x="0" y="0"/>
                </a:moveTo>
                <a:lnTo>
                  <a:pt x="3296071" y="0"/>
                </a:lnTo>
                <a:lnTo>
                  <a:pt x="3296071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280814" y="3688581"/>
            <a:ext cx="3296071" cy="3161089"/>
            <a:chOff x="0" y="0"/>
            <a:chExt cx="4394761" cy="42147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94708" cy="4214749"/>
            </a:xfrm>
            <a:custGeom>
              <a:avLst/>
              <a:gdLst/>
              <a:ahLst/>
              <a:cxnLst/>
              <a:rect r="r" b="b" t="t" l="l"/>
              <a:pathLst>
                <a:path h="4214749" w="4394708">
                  <a:moveTo>
                    <a:pt x="0" y="0"/>
                  </a:moveTo>
                  <a:lnTo>
                    <a:pt x="4394708" y="0"/>
                  </a:lnTo>
                  <a:lnTo>
                    <a:pt x="4394708" y="4214749"/>
                  </a:lnTo>
                  <a:lnTo>
                    <a:pt x="0" y="4214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901" r="-1" b="-290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79442" y="6905173"/>
            <a:ext cx="2641447" cy="36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2"/>
              </a:lnSpc>
            </a:pPr>
            <a:r>
              <a:rPr lang="en-US" b="true" sz="2087" spc="38">
                <a:solidFill>
                  <a:srgbClr val="FDFDFD"/>
                </a:solidFill>
                <a:latin typeface="Arimo Bold"/>
                <a:ea typeface="Arimo Bold"/>
                <a:cs typeface="Arimo Bold"/>
                <a:sym typeface="Arimo Bold"/>
              </a:rPr>
              <a:t>Phung Minh Chien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79442" y="7286026"/>
            <a:ext cx="2641447" cy="33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3"/>
              </a:lnSpc>
            </a:pPr>
            <a:r>
              <a:rPr lang="en-US" sz="1587" spc="-3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20213565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23276" y="6905173"/>
            <a:ext cx="2641447" cy="36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2"/>
              </a:lnSpc>
            </a:pPr>
            <a:r>
              <a:rPr lang="en-US" b="true" sz="2087" spc="38">
                <a:solidFill>
                  <a:srgbClr val="FDFDFD"/>
                </a:solidFill>
                <a:latin typeface="Arimo Bold"/>
                <a:ea typeface="Arimo Bold"/>
                <a:cs typeface="Arimo Bold"/>
                <a:sym typeface="Arimo Bold"/>
              </a:rPr>
              <a:t>Ma Khoa Hoc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23276" y="7286026"/>
            <a:ext cx="2641447" cy="33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3"/>
              </a:lnSpc>
            </a:pPr>
            <a:r>
              <a:rPr lang="en-US" sz="1587" spc="-3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20210388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08125" y="6905173"/>
            <a:ext cx="2641447" cy="36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2"/>
              </a:lnSpc>
            </a:pPr>
            <a:r>
              <a:rPr lang="en-US" b="true" sz="2087" spc="38">
                <a:solidFill>
                  <a:srgbClr val="FDFDFD"/>
                </a:solidFill>
                <a:latin typeface="Arimo Bold"/>
                <a:ea typeface="Arimo Bold"/>
                <a:cs typeface="Arimo Bold"/>
                <a:sym typeface="Arimo Bold"/>
              </a:rPr>
              <a:t>Nguyen Danh Huy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08125" y="7286026"/>
            <a:ext cx="2641447" cy="33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3"/>
              </a:lnSpc>
            </a:pPr>
            <a:r>
              <a:rPr lang="en-US" sz="1587" spc="-3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20213571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8497" y="1134230"/>
            <a:ext cx="6446805" cy="74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0"/>
              </a:lnSpc>
              <a:spcBef>
                <a:spcPct val="0"/>
              </a:spcBef>
            </a:pPr>
            <a:r>
              <a:rPr lang="en-US" b="true" sz="43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</a:t>
            </a:r>
            <a:r>
              <a:rPr lang="en-US" b="true" sz="43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ajor design change #2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68294" y="3670122"/>
            <a:ext cx="4691006" cy="286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  <a:spcBef>
                <a:spcPct val="0"/>
              </a:spcBef>
            </a:pPr>
            <a:r>
              <a:rPr lang="en-US" sz="32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Add a pop-up that disappears after 5 seconds to notify the user that the file was uploaded successfully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3144626"/>
            <a:ext cx="9589191" cy="3997747"/>
          </a:xfrm>
          <a:custGeom>
            <a:avLst/>
            <a:gdLst/>
            <a:ahLst/>
            <a:cxnLst/>
            <a:rect r="r" b="b" t="t" l="l"/>
            <a:pathLst>
              <a:path h="3997747" w="9589191">
                <a:moveTo>
                  <a:pt x="0" y="0"/>
                </a:moveTo>
                <a:lnTo>
                  <a:pt x="9589191" y="0"/>
                </a:lnTo>
                <a:lnTo>
                  <a:pt x="9589191" y="3997748"/>
                </a:lnTo>
                <a:lnTo>
                  <a:pt x="0" y="3997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91695" y="4312294"/>
            <a:ext cx="10072601" cy="147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84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Med-fi Task Flows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3011" y="2164205"/>
            <a:ext cx="10567109" cy="5877954"/>
          </a:xfrm>
          <a:custGeom>
            <a:avLst/>
            <a:gdLst/>
            <a:ahLst/>
            <a:cxnLst/>
            <a:rect r="r" b="b" t="t" l="l"/>
            <a:pathLst>
              <a:path h="5877954" w="10567109">
                <a:moveTo>
                  <a:pt x="0" y="0"/>
                </a:moveTo>
                <a:lnTo>
                  <a:pt x="10567109" y="0"/>
                </a:lnTo>
                <a:lnTo>
                  <a:pt x="10567109" y="5877955"/>
                </a:lnTo>
                <a:lnTo>
                  <a:pt x="0" y="5877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95355" y="4595907"/>
            <a:ext cx="4697868" cy="1547089"/>
          </a:xfrm>
          <a:custGeom>
            <a:avLst/>
            <a:gdLst/>
            <a:ahLst/>
            <a:cxnLst/>
            <a:rect r="r" b="b" t="t" l="l"/>
            <a:pathLst>
              <a:path h="1547089" w="4697868">
                <a:moveTo>
                  <a:pt x="0" y="0"/>
                </a:moveTo>
                <a:lnTo>
                  <a:pt x="4697868" y="0"/>
                </a:lnTo>
                <a:lnTo>
                  <a:pt x="4697868" y="1547090"/>
                </a:lnTo>
                <a:lnTo>
                  <a:pt x="0" y="15470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662417" y="1731572"/>
            <a:ext cx="6102174" cy="1448918"/>
          </a:xfrm>
          <a:custGeom>
            <a:avLst/>
            <a:gdLst/>
            <a:ahLst/>
            <a:cxnLst/>
            <a:rect r="r" b="b" t="t" l="l"/>
            <a:pathLst>
              <a:path h="1448918" w="6102174">
                <a:moveTo>
                  <a:pt x="0" y="0"/>
                </a:moveTo>
                <a:lnTo>
                  <a:pt x="6102175" y="0"/>
                </a:lnTo>
                <a:lnTo>
                  <a:pt x="6102175" y="1448919"/>
                </a:lnTo>
                <a:lnTo>
                  <a:pt x="0" y="1448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98087" y="4163275"/>
            <a:ext cx="3454384" cy="4398440"/>
          </a:xfrm>
          <a:custGeom>
            <a:avLst/>
            <a:gdLst/>
            <a:ahLst/>
            <a:cxnLst/>
            <a:rect r="r" b="b" t="t" l="l"/>
            <a:pathLst>
              <a:path h="4398440" w="3454384">
                <a:moveTo>
                  <a:pt x="0" y="0"/>
                </a:moveTo>
                <a:lnTo>
                  <a:pt x="3454384" y="0"/>
                </a:lnTo>
                <a:lnTo>
                  <a:pt x="3454384" y="4398439"/>
                </a:lnTo>
                <a:lnTo>
                  <a:pt x="0" y="43984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3011" y="-44411"/>
            <a:ext cx="6843578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Simple Task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3011" y="1394658"/>
            <a:ext cx="7731278" cy="45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  <a:spcBef>
                <a:spcPct val="0"/>
              </a:spcBef>
            </a:pPr>
            <a:r>
              <a:rPr lang="en-US" sz="2582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Search notebook by name using search bar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5337" y="3310935"/>
            <a:ext cx="4973963" cy="63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Allow the user to type in a notebook name, and display the corresponding notebook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32550" y="1904053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89732" y="4925120"/>
            <a:ext cx="3499519" cy="900165"/>
          </a:xfrm>
          <a:custGeom>
            <a:avLst/>
            <a:gdLst/>
            <a:ahLst/>
            <a:cxnLst/>
            <a:rect r="r" b="b" t="t" l="l"/>
            <a:pathLst>
              <a:path h="900165" w="3499519">
                <a:moveTo>
                  <a:pt x="0" y="0"/>
                </a:moveTo>
                <a:lnTo>
                  <a:pt x="3499518" y="0"/>
                </a:lnTo>
                <a:lnTo>
                  <a:pt x="3499518" y="900166"/>
                </a:lnTo>
                <a:lnTo>
                  <a:pt x="0" y="9001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483047" y="6060615"/>
            <a:ext cx="6065419" cy="1253424"/>
          </a:xfrm>
          <a:custGeom>
            <a:avLst/>
            <a:gdLst/>
            <a:ahLst/>
            <a:cxnLst/>
            <a:rect r="r" b="b" t="t" l="l"/>
            <a:pathLst>
              <a:path h="1253424" w="6065419">
                <a:moveTo>
                  <a:pt x="0" y="0"/>
                </a:moveTo>
                <a:lnTo>
                  <a:pt x="6065419" y="0"/>
                </a:lnTo>
                <a:lnTo>
                  <a:pt x="6065419" y="1253424"/>
                </a:lnTo>
                <a:lnTo>
                  <a:pt x="0" y="12534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13011" y="-44411"/>
            <a:ext cx="6843578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Simple Task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3011" y="962025"/>
            <a:ext cx="7731278" cy="45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  <a:spcBef>
                <a:spcPct val="0"/>
              </a:spcBef>
            </a:pPr>
            <a:r>
              <a:rPr lang="en-US" sz="2582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Search notebook by name using search bar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40112" y="8359751"/>
            <a:ext cx="6608354" cy="84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spc="-4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 there no match notebook name, it appear “NO NOTEBOOK FOUND!”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3011" y="3566474"/>
            <a:ext cx="10112359" cy="5637640"/>
          </a:xfrm>
          <a:custGeom>
            <a:avLst/>
            <a:gdLst/>
            <a:ahLst/>
            <a:cxnLst/>
            <a:rect r="r" b="b" t="t" l="l"/>
            <a:pathLst>
              <a:path h="5637640" w="10112359">
                <a:moveTo>
                  <a:pt x="0" y="0"/>
                </a:moveTo>
                <a:lnTo>
                  <a:pt x="10112359" y="0"/>
                </a:lnTo>
                <a:lnTo>
                  <a:pt x="10112359" y="5637640"/>
                </a:lnTo>
                <a:lnTo>
                  <a:pt x="0" y="56376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412827" y="1420308"/>
            <a:ext cx="9305885" cy="5153134"/>
          </a:xfrm>
          <a:custGeom>
            <a:avLst/>
            <a:gdLst/>
            <a:ahLst/>
            <a:cxnLst/>
            <a:rect r="r" b="b" t="t" l="l"/>
            <a:pathLst>
              <a:path h="5153134" w="9305885">
                <a:moveTo>
                  <a:pt x="0" y="0"/>
                </a:moveTo>
                <a:lnTo>
                  <a:pt x="9305885" y="0"/>
                </a:lnTo>
                <a:lnTo>
                  <a:pt x="9305885" y="5153134"/>
                </a:lnTo>
                <a:lnTo>
                  <a:pt x="0" y="51531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AutoShape 6" id="6"/>
          <p:cNvSpPr/>
          <p:nvPr/>
        </p:nvSpPr>
        <p:spPr>
          <a:xfrm flipH="true" flipV="true">
            <a:off x="8632506" y="1681882"/>
            <a:ext cx="1718184" cy="1149535"/>
          </a:xfrm>
          <a:prstGeom prst="line">
            <a:avLst/>
          </a:prstGeom>
          <a:ln cap="flat" w="228600">
            <a:solidFill>
              <a:srgbClr val="F34E2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625370" y="1553724"/>
            <a:ext cx="1078631" cy="4388218"/>
          </a:xfrm>
          <a:custGeom>
            <a:avLst/>
            <a:gdLst/>
            <a:ahLst/>
            <a:cxnLst/>
            <a:rect r="r" b="b" t="t" l="l"/>
            <a:pathLst>
              <a:path h="4388218" w="1078631">
                <a:moveTo>
                  <a:pt x="0" y="0"/>
                </a:moveTo>
                <a:lnTo>
                  <a:pt x="1078630" y="0"/>
                </a:lnTo>
                <a:lnTo>
                  <a:pt x="1078630" y="4388217"/>
                </a:lnTo>
                <a:lnTo>
                  <a:pt x="0" y="43882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513011" y="-44411"/>
            <a:ext cx="10112359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Moderate Task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3011" y="962025"/>
            <a:ext cx="7731278" cy="45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  <a:spcBef>
                <a:spcPct val="0"/>
              </a:spcBef>
            </a:pPr>
            <a:r>
              <a:rPr lang="en-US" sz="2582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Chat to ask about chosen file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708236"/>
            <a:ext cx="4702302" cy="63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First, allow the user to choose one chatbox to start with.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04639" y="7002067"/>
            <a:ext cx="4702302" cy="125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Then, the first UI of the chatbox appears. The user can select the three-dash icon in the top-left corner to display the document list.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3832" y="3638105"/>
            <a:ext cx="9961538" cy="5566009"/>
          </a:xfrm>
          <a:custGeom>
            <a:avLst/>
            <a:gdLst/>
            <a:ahLst/>
            <a:cxnLst/>
            <a:rect r="r" b="b" t="t" l="l"/>
            <a:pathLst>
              <a:path h="5566009" w="9961538">
                <a:moveTo>
                  <a:pt x="0" y="0"/>
                </a:moveTo>
                <a:lnTo>
                  <a:pt x="9961538" y="0"/>
                </a:lnTo>
                <a:lnTo>
                  <a:pt x="9961538" y="5566009"/>
                </a:lnTo>
                <a:lnTo>
                  <a:pt x="0" y="55660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37832" y="3074498"/>
            <a:ext cx="1601597" cy="1800142"/>
          </a:xfrm>
          <a:custGeom>
            <a:avLst/>
            <a:gdLst/>
            <a:ahLst/>
            <a:cxnLst/>
            <a:rect r="r" b="b" t="t" l="l"/>
            <a:pathLst>
              <a:path h="1800142" w="1601597">
                <a:moveTo>
                  <a:pt x="0" y="0"/>
                </a:moveTo>
                <a:lnTo>
                  <a:pt x="1601597" y="0"/>
                </a:lnTo>
                <a:lnTo>
                  <a:pt x="1601597" y="1800142"/>
                </a:lnTo>
                <a:lnTo>
                  <a:pt x="0" y="18001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538631" y="8083964"/>
            <a:ext cx="3291448" cy="1174336"/>
          </a:xfrm>
          <a:custGeom>
            <a:avLst/>
            <a:gdLst/>
            <a:ahLst/>
            <a:cxnLst/>
            <a:rect r="r" b="b" t="t" l="l"/>
            <a:pathLst>
              <a:path h="1174336" w="3291448">
                <a:moveTo>
                  <a:pt x="0" y="0"/>
                </a:moveTo>
                <a:lnTo>
                  <a:pt x="3291448" y="0"/>
                </a:lnTo>
                <a:lnTo>
                  <a:pt x="3291448" y="1174336"/>
                </a:lnTo>
                <a:lnTo>
                  <a:pt x="0" y="11743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1804639" y="7002067"/>
            <a:ext cx="4796620" cy="31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Type something to ask about the document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4944818" y="7184218"/>
            <a:ext cx="6859821" cy="1671670"/>
          </a:xfrm>
          <a:prstGeom prst="line">
            <a:avLst/>
          </a:prstGeom>
          <a:ln cap="flat" w="104775">
            <a:solidFill>
              <a:srgbClr val="F34E2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352709" y="1252780"/>
            <a:ext cx="8760872" cy="4895137"/>
          </a:xfrm>
          <a:custGeom>
            <a:avLst/>
            <a:gdLst/>
            <a:ahLst/>
            <a:cxnLst/>
            <a:rect r="r" b="b" t="t" l="l"/>
            <a:pathLst>
              <a:path h="4895137" w="8760872">
                <a:moveTo>
                  <a:pt x="0" y="0"/>
                </a:moveTo>
                <a:lnTo>
                  <a:pt x="8760871" y="0"/>
                </a:lnTo>
                <a:lnTo>
                  <a:pt x="8760871" y="4895137"/>
                </a:lnTo>
                <a:lnTo>
                  <a:pt x="0" y="48951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057317" y="7484545"/>
            <a:ext cx="1321333" cy="498616"/>
          </a:xfrm>
          <a:custGeom>
            <a:avLst/>
            <a:gdLst/>
            <a:ahLst/>
            <a:cxnLst/>
            <a:rect r="r" b="b" t="t" l="l"/>
            <a:pathLst>
              <a:path h="498616" w="1321333">
                <a:moveTo>
                  <a:pt x="0" y="0"/>
                </a:moveTo>
                <a:lnTo>
                  <a:pt x="1321333" y="0"/>
                </a:lnTo>
                <a:lnTo>
                  <a:pt x="1321333" y="498616"/>
                </a:lnTo>
                <a:lnTo>
                  <a:pt x="0" y="498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dash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513011" y="-44411"/>
            <a:ext cx="10112359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Moderate Task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3011" y="962025"/>
            <a:ext cx="7731278" cy="45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  <a:spcBef>
                <a:spcPct val="0"/>
              </a:spcBef>
            </a:pPr>
            <a:r>
              <a:rPr lang="en-US" sz="2582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Chat to ask about chosen file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3011" y="1953151"/>
            <a:ext cx="2950683" cy="94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user can select one or multiple files to start chatting with CAIN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3717984" y="3347330"/>
            <a:ext cx="2695439" cy="4137216"/>
          </a:xfrm>
          <a:prstGeom prst="line">
            <a:avLst/>
          </a:prstGeom>
          <a:ln cap="flat" w="38100">
            <a:solidFill>
              <a:srgbClr val="F34E2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4944818" y="2402002"/>
            <a:ext cx="2937209" cy="94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While the bot is processing, a three-dot loading indicator pops up.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3237" y="3906058"/>
            <a:ext cx="9236974" cy="5125918"/>
          </a:xfrm>
          <a:custGeom>
            <a:avLst/>
            <a:gdLst/>
            <a:ahLst/>
            <a:cxnLst/>
            <a:rect r="r" b="b" t="t" l="l"/>
            <a:pathLst>
              <a:path h="5125918" w="9236974">
                <a:moveTo>
                  <a:pt x="0" y="0"/>
                </a:moveTo>
                <a:lnTo>
                  <a:pt x="9236974" y="0"/>
                </a:lnTo>
                <a:lnTo>
                  <a:pt x="9236974" y="5125918"/>
                </a:lnTo>
                <a:lnTo>
                  <a:pt x="0" y="5125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3798" y="4245444"/>
            <a:ext cx="2634735" cy="524188"/>
          </a:xfrm>
          <a:custGeom>
            <a:avLst/>
            <a:gdLst/>
            <a:ahLst/>
            <a:cxnLst/>
            <a:rect r="r" b="b" t="t" l="l"/>
            <a:pathLst>
              <a:path h="524188" w="2634735">
                <a:moveTo>
                  <a:pt x="0" y="0"/>
                </a:moveTo>
                <a:lnTo>
                  <a:pt x="2634735" y="0"/>
                </a:lnTo>
                <a:lnTo>
                  <a:pt x="2634735" y="524188"/>
                </a:lnTo>
                <a:lnTo>
                  <a:pt x="0" y="5241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951125" y="1524696"/>
            <a:ext cx="10625860" cy="5965685"/>
          </a:xfrm>
          <a:custGeom>
            <a:avLst/>
            <a:gdLst/>
            <a:ahLst/>
            <a:cxnLst/>
            <a:rect r="r" b="b" t="t" l="l"/>
            <a:pathLst>
              <a:path h="5965685" w="10625860">
                <a:moveTo>
                  <a:pt x="0" y="0"/>
                </a:moveTo>
                <a:lnTo>
                  <a:pt x="10625860" y="0"/>
                </a:lnTo>
                <a:lnTo>
                  <a:pt x="10625860" y="5965685"/>
                </a:lnTo>
                <a:lnTo>
                  <a:pt x="0" y="59656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13011" y="-44411"/>
            <a:ext cx="10112359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Complex Task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3011" y="962025"/>
            <a:ext cx="7731278" cy="45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  <a:spcBef>
                <a:spcPct val="0"/>
              </a:spcBef>
            </a:pPr>
            <a:r>
              <a:rPr lang="en-US" sz="2582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Upload File to Notebook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49578"/>
            <a:ext cx="4432822" cy="125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Inside the chatbox, the user can choose to add a new document, located right above the document list and below the three-dash menu option.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24908" y="7693609"/>
            <a:ext cx="4432822" cy="63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the Upload Document UI will appear.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3109" y="3365663"/>
            <a:ext cx="9832261" cy="5549825"/>
          </a:xfrm>
          <a:custGeom>
            <a:avLst/>
            <a:gdLst/>
            <a:ahLst/>
            <a:cxnLst/>
            <a:rect r="r" b="b" t="t" l="l"/>
            <a:pathLst>
              <a:path h="5549825" w="9832261">
                <a:moveTo>
                  <a:pt x="0" y="0"/>
                </a:moveTo>
                <a:lnTo>
                  <a:pt x="9832261" y="0"/>
                </a:lnTo>
                <a:lnTo>
                  <a:pt x="9832261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67584" y="2771143"/>
            <a:ext cx="1321178" cy="1476176"/>
          </a:xfrm>
          <a:custGeom>
            <a:avLst/>
            <a:gdLst/>
            <a:ahLst/>
            <a:cxnLst/>
            <a:rect r="r" b="b" t="t" l="l"/>
            <a:pathLst>
              <a:path h="1476176" w="1321178">
                <a:moveTo>
                  <a:pt x="0" y="0"/>
                </a:moveTo>
                <a:lnTo>
                  <a:pt x="1321178" y="0"/>
                </a:lnTo>
                <a:lnTo>
                  <a:pt x="1321178" y="1476176"/>
                </a:lnTo>
                <a:lnTo>
                  <a:pt x="0" y="14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dash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432833" y="2771143"/>
            <a:ext cx="1321178" cy="1476176"/>
          </a:xfrm>
          <a:custGeom>
            <a:avLst/>
            <a:gdLst/>
            <a:ahLst/>
            <a:cxnLst/>
            <a:rect r="r" b="b" t="t" l="l"/>
            <a:pathLst>
              <a:path h="1476176" w="1321178">
                <a:moveTo>
                  <a:pt x="0" y="0"/>
                </a:moveTo>
                <a:lnTo>
                  <a:pt x="1321178" y="0"/>
                </a:lnTo>
                <a:lnTo>
                  <a:pt x="1321178" y="1476176"/>
                </a:lnTo>
                <a:lnTo>
                  <a:pt x="0" y="14761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dash"/>
            <a:miter/>
          </a:ln>
        </p:spPr>
      </p:sp>
      <p:sp>
        <p:nvSpPr>
          <p:cNvPr name="AutoShape 7" id="7"/>
          <p:cNvSpPr/>
          <p:nvPr/>
        </p:nvSpPr>
        <p:spPr>
          <a:xfrm flipH="true">
            <a:off x="5709239" y="4247319"/>
            <a:ext cx="1018933" cy="1893256"/>
          </a:xfrm>
          <a:prstGeom prst="line">
            <a:avLst/>
          </a:prstGeom>
          <a:ln cap="flat" w="38100">
            <a:solidFill>
              <a:srgbClr val="F34E2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 flipH="true">
            <a:off x="5897875" y="4247319"/>
            <a:ext cx="2195547" cy="1893256"/>
          </a:xfrm>
          <a:prstGeom prst="line">
            <a:avLst/>
          </a:prstGeom>
          <a:ln cap="flat" w="38100">
            <a:solidFill>
              <a:srgbClr val="F34E2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299365" y="6623663"/>
            <a:ext cx="646576" cy="710523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flipV="true">
            <a:off x="7945941" y="5657073"/>
            <a:ext cx="1493870" cy="1321851"/>
          </a:xfrm>
          <a:prstGeom prst="line">
            <a:avLst/>
          </a:prstGeom>
          <a:ln cap="flat" w="38100">
            <a:solidFill>
              <a:srgbClr val="F34E2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439811" y="1224504"/>
            <a:ext cx="7030971" cy="4432569"/>
          </a:xfrm>
          <a:custGeom>
            <a:avLst/>
            <a:gdLst/>
            <a:ahLst/>
            <a:cxnLst/>
            <a:rect r="r" b="b" t="t" l="l"/>
            <a:pathLst>
              <a:path h="4432569" w="7030971">
                <a:moveTo>
                  <a:pt x="0" y="0"/>
                </a:moveTo>
                <a:lnTo>
                  <a:pt x="7030971" y="0"/>
                </a:lnTo>
                <a:lnTo>
                  <a:pt x="7030971" y="4432569"/>
                </a:lnTo>
                <a:lnTo>
                  <a:pt x="0" y="44325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331487" y="6359651"/>
            <a:ext cx="4374457" cy="1342857"/>
          </a:xfrm>
          <a:custGeom>
            <a:avLst/>
            <a:gdLst/>
            <a:ahLst/>
            <a:cxnLst/>
            <a:rect r="r" b="b" t="t" l="l"/>
            <a:pathLst>
              <a:path h="1342857" w="4374457">
                <a:moveTo>
                  <a:pt x="0" y="0"/>
                </a:moveTo>
                <a:lnTo>
                  <a:pt x="4374457" y="0"/>
                </a:lnTo>
                <a:lnTo>
                  <a:pt x="4374457" y="1342856"/>
                </a:lnTo>
                <a:lnTo>
                  <a:pt x="0" y="134285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3011" y="-44411"/>
            <a:ext cx="10112359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Complex Task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3011" y="962025"/>
            <a:ext cx="7731278" cy="45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  <a:spcBef>
                <a:spcPct val="0"/>
              </a:spcBef>
            </a:pPr>
            <a:r>
              <a:rPr lang="en-US" sz="2582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Upload File to Notebook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7856" y="2134586"/>
            <a:ext cx="4432822" cy="94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user can drag a document from their computer or click the area, which will open a familiar browser window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73122" y="5823898"/>
            <a:ext cx="4432822" cy="31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Familiar browser window appear.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73122" y="7768339"/>
            <a:ext cx="4432822" cy="94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  <a:spcBef>
                <a:spcPct val="0"/>
              </a:spcBef>
            </a:pPr>
            <a:r>
              <a:rPr lang="en-US" sz="1782" spc="-3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Clicking 'Open' triggers a popup to notify the user whether the file was uploaded successfully or not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63120" y="3528417"/>
            <a:ext cx="10072601" cy="296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84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Prototype Implementation 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952137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33751"/>
            <a:ext cx="9792012" cy="618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46" indent="-291473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Pros:</a:t>
            </a:r>
          </a:p>
          <a:p>
            <a:pPr algn="l" marL="1165892" indent="-38863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Easy to collaborate with team members using comments and shared libraries.</a:t>
            </a:r>
          </a:p>
          <a:p>
            <a:pPr algn="l" marL="1165892" indent="-38863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Allows for interactive prototyping to simulate user flows for all tasks (search, chat, and upload).</a:t>
            </a:r>
          </a:p>
          <a:p>
            <a:pPr algn="l" marL="1165892" indent="-38863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Supports design consistency with reusable components and grid systems.</a:t>
            </a:r>
          </a:p>
          <a:p>
            <a:pPr algn="l" marL="582946" indent="-291473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Cons:</a:t>
            </a:r>
          </a:p>
          <a:p>
            <a:pPr algn="l" marL="1165892" indent="-38863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Complex prototypes with multiple interactions may become difficult to manage.</a:t>
            </a:r>
          </a:p>
          <a:p>
            <a:pPr algn="l" marL="1165892" indent="-38863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Requires duplicating screens to simulate dynamic interactions (e.g., chat responses or file uploads).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497463" y="2167096"/>
            <a:ext cx="3802790" cy="5704186"/>
          </a:xfrm>
          <a:custGeom>
            <a:avLst/>
            <a:gdLst/>
            <a:ahLst/>
            <a:cxnLst/>
            <a:rect r="r" b="b" t="t" l="l"/>
            <a:pathLst>
              <a:path h="5704186" w="3802790">
                <a:moveTo>
                  <a:pt x="0" y="0"/>
                </a:moveTo>
                <a:lnTo>
                  <a:pt x="3802790" y="0"/>
                </a:lnTo>
                <a:lnTo>
                  <a:pt x="3802790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8497" y="933450"/>
            <a:ext cx="7497776" cy="74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0"/>
              </a:lnSpc>
              <a:spcBef>
                <a:spcPct val="0"/>
              </a:spcBef>
            </a:pPr>
            <a:r>
              <a:rPr lang="en-US" b="true" sz="43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Design &amp; Prototyping Tools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23441"/>
            <a:ext cx="2331095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Figma: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17814" y="-460065"/>
            <a:ext cx="3964281" cy="11062470"/>
          </a:xfrm>
          <a:custGeom>
            <a:avLst/>
            <a:gdLst/>
            <a:ahLst/>
            <a:cxnLst/>
            <a:rect r="r" b="b" t="t" l="l"/>
            <a:pathLst>
              <a:path h="11062470" w="3964281">
                <a:moveTo>
                  <a:pt x="0" y="0"/>
                </a:moveTo>
                <a:lnTo>
                  <a:pt x="3964281" y="0"/>
                </a:lnTo>
                <a:lnTo>
                  <a:pt x="3964281" y="11062470"/>
                </a:lnTo>
                <a:lnTo>
                  <a:pt x="0" y="11062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3362" y="668505"/>
            <a:ext cx="11488472" cy="128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7"/>
              </a:lnSpc>
            </a:pPr>
            <a:r>
              <a:rPr lang="en-US" sz="7319" b="true">
                <a:solidFill>
                  <a:srgbClr val="051D40"/>
                </a:solidFill>
                <a:latin typeface="Arimo Bold"/>
                <a:ea typeface="Arimo Bold"/>
                <a:cs typeface="Arimo Bold"/>
                <a:sym typeface="Arimo Bold"/>
              </a:rPr>
              <a:t>Today, we’ll talked about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056554" y="-3803005"/>
            <a:ext cx="8113106" cy="8113106"/>
          </a:xfrm>
          <a:custGeom>
            <a:avLst/>
            <a:gdLst/>
            <a:ahLst/>
            <a:cxnLst/>
            <a:rect r="r" b="b" t="t" l="l"/>
            <a:pathLst>
              <a:path h="8113106" w="8113106">
                <a:moveTo>
                  <a:pt x="0" y="0"/>
                </a:moveTo>
                <a:lnTo>
                  <a:pt x="8113107" y="0"/>
                </a:lnTo>
                <a:lnTo>
                  <a:pt x="8113107" y="8113107"/>
                </a:lnTo>
                <a:lnTo>
                  <a:pt x="0" y="8113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912435" y="347245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63160" y="3401422"/>
            <a:ext cx="5480840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Project Intro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40147" y="3432763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2912435" y="409795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43066" y="4022776"/>
            <a:ext cx="7659604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 &amp;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40147" y="4058270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2912435" y="472319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43066" y="4625518"/>
            <a:ext cx="8148589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Encoding Values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40147" y="4683507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5400000">
            <a:off x="2912435" y="534870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43066" y="5312860"/>
            <a:ext cx="439777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40147" y="5309014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400000">
            <a:off x="2912435" y="597017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43066" y="5934335"/>
            <a:ext cx="439777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Usability Goals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40147" y="5930490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15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5400000">
            <a:off x="2912435" y="659165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643066" y="6555810"/>
            <a:ext cx="439777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Interface Revisions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40147" y="6551965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18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5400000">
            <a:off x="2912435" y="721312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643066" y="7177286"/>
            <a:ext cx="439777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Med-fi Task Flows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40147" y="7173440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21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5400000">
            <a:off x="2912435" y="783460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1" r="0" b="-9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643066" y="7798761"/>
            <a:ext cx="5807834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Prototype Implementation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40147" y="7794915"/>
            <a:ext cx="660851" cy="5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</a:pPr>
            <a:r>
              <a:rPr lang="en-US" sz="2853" spc="-5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28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34204" y="4010104"/>
            <a:ext cx="8819592" cy="201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10"/>
              </a:lnSpc>
            </a:pPr>
            <a:r>
              <a:rPr lang="en-US" sz="10364" b="true">
                <a:solidFill>
                  <a:srgbClr val="051D40"/>
                </a:solidFill>
                <a:latin typeface="Arimo Bold"/>
                <a:ea typeface="Arimo Bold"/>
                <a:cs typeface="Arimo Bold"/>
                <a:sym typeface="Arimo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7"/>
                </a:lnTo>
                <a:lnTo>
                  <a:pt x="0" y="9529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9" t="0" r="-69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63800" y="3979575"/>
            <a:ext cx="9928390" cy="198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54"/>
              </a:lnSpc>
            </a:pPr>
            <a:r>
              <a:rPr lang="en-US" sz="113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Project Intro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83153"/>
            <a:ext cx="15830191" cy="7546156"/>
            <a:chOff x="0" y="0"/>
            <a:chExt cx="4432806" cy="2113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2806" cy="2113092"/>
            </a:xfrm>
            <a:custGeom>
              <a:avLst/>
              <a:gdLst/>
              <a:ahLst/>
              <a:cxnLst/>
              <a:rect r="r" b="b" t="t" l="l"/>
              <a:pathLst>
                <a:path h="2113092" w="4432806">
                  <a:moveTo>
                    <a:pt x="0" y="0"/>
                  </a:moveTo>
                  <a:lnTo>
                    <a:pt x="4432806" y="0"/>
                  </a:lnTo>
                  <a:lnTo>
                    <a:pt x="4432806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32806" cy="2151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829309"/>
            <a:ext cx="7523780" cy="428991"/>
            <a:chOff x="0" y="0"/>
            <a:chExt cx="2106826" cy="1201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6826" cy="120127"/>
            </a:xfrm>
            <a:custGeom>
              <a:avLst/>
              <a:gdLst/>
              <a:ahLst/>
              <a:cxnLst/>
              <a:rect r="r" b="b" t="t" l="l"/>
              <a:pathLst>
                <a:path h="120127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552480" y="2370634"/>
            <a:ext cx="3199981" cy="2551985"/>
          </a:xfrm>
          <a:custGeom>
            <a:avLst/>
            <a:gdLst/>
            <a:ahLst/>
            <a:cxnLst/>
            <a:rect r="r" b="b" t="t" l="l"/>
            <a:pathLst>
              <a:path h="2551985" w="3199981">
                <a:moveTo>
                  <a:pt x="0" y="0"/>
                </a:moveTo>
                <a:lnTo>
                  <a:pt x="3199980" y="0"/>
                </a:lnTo>
                <a:lnTo>
                  <a:pt x="3199980" y="2551985"/>
                </a:lnTo>
                <a:lnTo>
                  <a:pt x="0" y="2551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51592" y="2256334"/>
            <a:ext cx="1877996" cy="974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CAIN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918" y="5578488"/>
            <a:ext cx="11185391" cy="197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Connecting Answers &amp; Inspiring New possibilities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63800" y="3010852"/>
            <a:ext cx="9928390" cy="399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54"/>
              </a:lnSpc>
            </a:pPr>
            <a:r>
              <a:rPr lang="en-US" sz="113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Problem &amp; Solution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86375" y="3344523"/>
            <a:ext cx="6115263" cy="5597352"/>
          </a:xfrm>
          <a:custGeom>
            <a:avLst/>
            <a:gdLst/>
            <a:ahLst/>
            <a:cxnLst/>
            <a:rect r="r" b="b" t="t" l="l"/>
            <a:pathLst>
              <a:path h="5597352" w="6115263">
                <a:moveTo>
                  <a:pt x="0" y="0"/>
                </a:moveTo>
                <a:lnTo>
                  <a:pt x="6115263" y="0"/>
                </a:lnTo>
                <a:lnTo>
                  <a:pt x="6115263" y="5597352"/>
                </a:lnTo>
                <a:lnTo>
                  <a:pt x="0" y="5597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86375" y="932034"/>
            <a:ext cx="6115263" cy="115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398" spc="-12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Solu</a:t>
            </a:r>
            <a:r>
              <a:rPr lang="en-US" sz="6398" spc="-12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823886" y="5190645"/>
            <a:ext cx="10192709" cy="10192709"/>
          </a:xfrm>
          <a:custGeom>
            <a:avLst/>
            <a:gdLst/>
            <a:ahLst/>
            <a:cxnLst/>
            <a:rect r="r" b="b" t="t" l="l"/>
            <a:pathLst>
              <a:path h="10192709" w="10192709">
                <a:moveTo>
                  <a:pt x="0" y="0"/>
                </a:moveTo>
                <a:lnTo>
                  <a:pt x="10192710" y="0"/>
                </a:lnTo>
                <a:lnTo>
                  <a:pt x="10192710" y="10192710"/>
                </a:lnTo>
                <a:lnTo>
                  <a:pt x="0" y="1019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27034" y="3731418"/>
            <a:ext cx="5833945" cy="168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7"/>
              </a:lnSpc>
            </a:pPr>
            <a:r>
              <a:rPr lang="en-US" sz="2397" spc="-47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CAIN allows users to upload documents and instantly provides accurate answers to their questions, streamlining access to critical information.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70920" y="3344523"/>
            <a:ext cx="6115263" cy="5597352"/>
          </a:xfrm>
          <a:custGeom>
            <a:avLst/>
            <a:gdLst/>
            <a:ahLst/>
            <a:cxnLst/>
            <a:rect r="r" b="b" t="t" l="l"/>
            <a:pathLst>
              <a:path h="5597352" w="6115263">
                <a:moveTo>
                  <a:pt x="0" y="0"/>
                </a:moveTo>
                <a:lnTo>
                  <a:pt x="6115263" y="0"/>
                </a:lnTo>
                <a:lnTo>
                  <a:pt x="6115263" y="5597352"/>
                </a:lnTo>
                <a:lnTo>
                  <a:pt x="0" y="5597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2420" y="3731418"/>
            <a:ext cx="5672263" cy="210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7"/>
              </a:lnSpc>
            </a:pPr>
            <a:r>
              <a:rPr lang="en-US" sz="2397" spc="-47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397" spc="-47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Many individuals struggle to locate specific information within lengthy or complex documents, often wasting valuable time and effort.</a:t>
            </a:r>
          </a:p>
          <a:p>
            <a:pPr algn="l">
              <a:lnSpc>
                <a:spcPts val="335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70920" y="932034"/>
            <a:ext cx="6115263" cy="115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398" spc="-12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2420" y="6380838"/>
            <a:ext cx="5610007" cy="152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4"/>
              </a:lnSpc>
              <a:spcBef>
                <a:spcPct val="0"/>
              </a:spcBef>
            </a:pPr>
            <a:r>
              <a:rPr lang="en-US" b="true" sz="2853" i="true" spc="-57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Can CAIN help users instantly find answers by querying uploaded documents?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9" t="0" r="-5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9199" y="2792728"/>
            <a:ext cx="12309602" cy="4629214"/>
          </a:xfrm>
          <a:custGeom>
            <a:avLst/>
            <a:gdLst/>
            <a:ahLst/>
            <a:cxnLst/>
            <a:rect r="r" b="b" t="t" l="l"/>
            <a:pathLst>
              <a:path h="4629214" w="12309602">
                <a:moveTo>
                  <a:pt x="0" y="0"/>
                </a:moveTo>
                <a:lnTo>
                  <a:pt x="12309601" y="0"/>
                </a:lnTo>
                <a:lnTo>
                  <a:pt x="12309601" y="4629214"/>
                </a:lnTo>
                <a:lnTo>
                  <a:pt x="0" y="4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63800" y="3010852"/>
            <a:ext cx="9928390" cy="399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54"/>
              </a:lnSpc>
            </a:pPr>
            <a:r>
              <a:rPr lang="en-US" sz="113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Encoding Values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6494" y="9204114"/>
            <a:ext cx="21820987" cy="1082886"/>
          </a:xfrm>
          <a:custGeom>
            <a:avLst/>
            <a:gdLst/>
            <a:ahLst/>
            <a:cxnLst/>
            <a:rect r="r" b="b" t="t" l="l"/>
            <a:pathLst>
              <a:path h="1082886" w="21820987">
                <a:moveTo>
                  <a:pt x="0" y="0"/>
                </a:moveTo>
                <a:lnTo>
                  <a:pt x="21820987" y="0"/>
                </a:lnTo>
                <a:lnTo>
                  <a:pt x="21820987" y="1082886"/>
                </a:lnTo>
                <a:lnTo>
                  <a:pt x="0" y="108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6494" y="-442915"/>
            <a:ext cx="21820987" cy="1898961"/>
          </a:xfrm>
          <a:custGeom>
            <a:avLst/>
            <a:gdLst/>
            <a:ahLst/>
            <a:cxnLst/>
            <a:rect r="r" b="b" t="t" l="l"/>
            <a:pathLst>
              <a:path h="1898961" w="21820987">
                <a:moveTo>
                  <a:pt x="0" y="0"/>
                </a:moveTo>
                <a:lnTo>
                  <a:pt x="21820987" y="0"/>
                </a:lnTo>
                <a:lnTo>
                  <a:pt x="21820987" y="1898961"/>
                </a:lnTo>
                <a:lnTo>
                  <a:pt x="0" y="189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3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15807" y="228793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8" y="0"/>
                </a:lnTo>
                <a:lnTo>
                  <a:pt x="3856578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63110" y="2251055"/>
            <a:ext cx="3856578" cy="1016734"/>
          </a:xfrm>
          <a:custGeom>
            <a:avLst/>
            <a:gdLst/>
            <a:ahLst/>
            <a:cxnLst/>
            <a:rect r="r" b="b" t="t" l="l"/>
            <a:pathLst>
              <a:path h="1016734" w="3856578">
                <a:moveTo>
                  <a:pt x="0" y="0"/>
                </a:moveTo>
                <a:lnTo>
                  <a:pt x="3856579" y="0"/>
                </a:lnTo>
                <a:lnTo>
                  <a:pt x="3856579" y="1016734"/>
                </a:lnTo>
                <a:lnTo>
                  <a:pt x="0" y="1016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6384" y="365149"/>
            <a:ext cx="5093228" cy="74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4"/>
              </a:lnSpc>
            </a:pPr>
            <a:r>
              <a:rPr lang="en-US" sz="4181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Value Definition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10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Inclusivity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4875" y="495654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Operation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78594" y="2510550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Intuitiveness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25897" y="2473671"/>
            <a:ext cx="2731005" cy="57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Flexibility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8503" y="4353639"/>
            <a:ext cx="3856578" cy="204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  <a:spcBef>
                <a:spcPct val="0"/>
              </a:spcBef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CAIN must be accessible and useful to a wide variety of users, including novice, expert, and disabled individuals.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15807" y="4353639"/>
            <a:ext cx="3856578" cy="204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  <a:spcBef>
                <a:spcPct val="0"/>
              </a:spcBef>
            </a:pPr>
            <a:r>
              <a:rPr lang="en-US" sz="2340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Users should be able to navigate, search, and utilize CAIN's functionalities without confusion or unnecessary effort.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63110" y="4353639"/>
            <a:ext cx="3856578" cy="163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0"/>
              </a:lnSpc>
              <a:spcBef>
                <a:spcPct val="0"/>
              </a:spcBef>
            </a:pPr>
            <a:r>
              <a:rPr lang="en-US" sz="2336">
                <a:solidFill>
                  <a:srgbClr val="5B98BA"/>
                </a:solidFill>
                <a:latin typeface="Arimo"/>
                <a:ea typeface="Arimo"/>
                <a:cs typeface="Arimo"/>
                <a:sym typeface="Arimo"/>
              </a:rPr>
              <a:t>CAIN must adapt to diverse user needs, supporting both simple tasks and complex workflows.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D67ECEBC55E74E963A992D7946A617" ma:contentTypeVersion="0" ma:contentTypeDescription="Create a new document." ma:contentTypeScope="" ma:versionID="0c1721f0e927de32d7524d1088f02b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49F6EE-436C-48CF-8132-1AC2D2EB2578}"/>
</file>

<file path=customXml/itemProps2.xml><?xml version="1.0" encoding="utf-8"?>
<ds:datastoreItem xmlns:ds="http://schemas.openxmlformats.org/officeDocument/2006/customXml" ds:itemID="{FAF0BD40-AF93-450F-92B6-36EF6B303668}"/>
</file>

<file path=customXml/itemProps3.xml><?xml version="1.0" encoding="utf-8"?>
<ds:datastoreItem xmlns:ds="http://schemas.openxmlformats.org/officeDocument/2006/customXml" ds:itemID="{426BDB57-CCB7-471B-AD17-2DFF46A5A77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Me-fi Prototype</dc:title>
  <cp:revision>1</cp:revision>
  <dcterms:created xsi:type="dcterms:W3CDTF">2006-08-16T00:00:00Z</dcterms:created>
  <dcterms:modified xsi:type="dcterms:W3CDTF">2011-08-01T06:04:30Z</dcterms:modified>
  <dc:identifier>DAGZdG4AOug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0x0101007ED67ECEBC55E74E963A992D7946A617</vt:lpwstr>
  </property>
</Properties>
</file>