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400" r:id="rId2"/>
    <p:sldId id="401" r:id="rId3"/>
    <p:sldId id="399" r:id="rId4"/>
    <p:sldId id="391" r:id="rId5"/>
    <p:sldId id="403" r:id="rId6"/>
    <p:sldId id="396" r:id="rId7"/>
    <p:sldId id="392" r:id="rId8"/>
    <p:sldId id="395" r:id="rId9"/>
    <p:sldId id="402" r:id="rId10"/>
  </p:sldIdLst>
  <p:sldSz cx="8961438" cy="6721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2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E6B8"/>
    <a:srgbClr val="002C46"/>
    <a:srgbClr val="FDDA95"/>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05" d="100"/>
          <a:sy n="105" d="100"/>
        </p:scale>
        <p:origin x="936" y="96"/>
      </p:cViewPr>
      <p:guideLst>
        <p:guide orient="horz" pos="2117"/>
        <p:guide pos="2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dmin\Documents\Springboard\Southern%20Water%20Corp%20Economics%20Case%20Study%20MCU%20%5bDori%20Fackler%5d.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cuments\Springboard\Southern%20Water%20Corp%20Economics%20Case%20Study%20updated%20for%20present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cuments\Springboard\Southern%20Water%20Corp%20Economics%20Case%20Study%20updated%20for%20presenta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cuments\Springboard\Southern%20Water%20Corp%20Financial%20Case%20Study%20MCU%20%5bDori%20Fackler%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Total Revenue and Expenses</a:t>
            </a:r>
            <a:r>
              <a:rPr lang="en-US" sz="1600" baseline="0"/>
              <a:t> for FY Ending June 2014 by Unit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'Revenue Analysis'!$B$68</c:f>
              <c:strCache>
                <c:ptCount val="1"/>
                <c:pt idx="0">
                  <c:v>Revenue</c:v>
                </c:pt>
              </c:strCache>
            </c:strRef>
          </c:tx>
          <c:spPr>
            <a:solidFill>
              <a:schemeClr val="accent1"/>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Analysis'!$A$69:$A$71</c:f>
              <c:strCache>
                <c:ptCount val="3"/>
                <c:pt idx="0">
                  <c:v>Kootha</c:v>
                </c:pt>
                <c:pt idx="1">
                  <c:v>Surjek</c:v>
                </c:pt>
                <c:pt idx="2">
                  <c:v>Jutik</c:v>
                </c:pt>
              </c:strCache>
            </c:strRef>
          </c:cat>
          <c:val>
            <c:numRef>
              <c:f>'Revenue Analysis'!$B$69:$B$71</c:f>
              <c:numCache>
                <c:formatCode>"$"#,##0.00;[Red]\-"$"#,##0.00</c:formatCode>
                <c:ptCount val="3"/>
                <c:pt idx="0">
                  <c:v>70944957.298152953</c:v>
                </c:pt>
                <c:pt idx="1">
                  <c:v>202255349.169</c:v>
                </c:pt>
                <c:pt idx="2">
                  <c:v>163665225.377</c:v>
                </c:pt>
              </c:numCache>
            </c:numRef>
          </c:val>
          <c:extLst>
            <c:ext xmlns:c16="http://schemas.microsoft.com/office/drawing/2014/chart" uri="{C3380CC4-5D6E-409C-BE32-E72D297353CC}">
              <c16:uniqueId val="{00000000-BF74-4F9B-B817-79CE3ED4E7C6}"/>
            </c:ext>
          </c:extLst>
        </c:ser>
        <c:ser>
          <c:idx val="1"/>
          <c:order val="1"/>
          <c:tx>
            <c:strRef>
              <c:f>'Revenue Analysis'!$C$68</c:f>
              <c:strCache>
                <c:ptCount val="1"/>
                <c:pt idx="0">
                  <c:v>Expenses</c:v>
                </c:pt>
              </c:strCache>
            </c:strRef>
          </c:tx>
          <c:spPr>
            <a:solidFill>
              <a:schemeClr val="accent2"/>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Analysis'!$A$69:$A$71</c:f>
              <c:strCache>
                <c:ptCount val="3"/>
                <c:pt idx="0">
                  <c:v>Kootha</c:v>
                </c:pt>
                <c:pt idx="1">
                  <c:v>Surjek</c:v>
                </c:pt>
                <c:pt idx="2">
                  <c:v>Jutik</c:v>
                </c:pt>
              </c:strCache>
            </c:strRef>
          </c:cat>
          <c:val>
            <c:numRef>
              <c:f>'Revenue Analysis'!$C$69:$C$71</c:f>
              <c:numCache>
                <c:formatCode>"$"#,##0.00;[Red]\-"$"#,##0.00</c:formatCode>
                <c:ptCount val="3"/>
                <c:pt idx="0">
                  <c:v>51223824.092327476</c:v>
                </c:pt>
                <c:pt idx="1">
                  <c:v>179319099.03996587</c:v>
                </c:pt>
                <c:pt idx="2">
                  <c:v>90723489.279805601</c:v>
                </c:pt>
              </c:numCache>
            </c:numRef>
          </c:val>
          <c:extLst>
            <c:ext xmlns:c16="http://schemas.microsoft.com/office/drawing/2014/chart" uri="{C3380CC4-5D6E-409C-BE32-E72D297353CC}">
              <c16:uniqueId val="{00000001-BF74-4F9B-B817-79CE3ED4E7C6}"/>
            </c:ext>
          </c:extLst>
        </c:ser>
        <c:dLbls>
          <c:showLegendKey val="0"/>
          <c:showVal val="0"/>
          <c:showCatName val="0"/>
          <c:showSerName val="0"/>
          <c:showPercent val="0"/>
          <c:showBubbleSize val="0"/>
        </c:dLbls>
        <c:gapWidth val="219"/>
        <c:overlap val="-27"/>
        <c:axId val="598419008"/>
        <c:axId val="598425568"/>
      </c:barChart>
      <c:catAx>
        <c:axId val="5984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98425568"/>
        <c:crosses val="autoZero"/>
        <c:auto val="1"/>
        <c:lblAlgn val="ctr"/>
        <c:lblOffset val="100"/>
        <c:noMultiLvlLbl val="0"/>
      </c:catAx>
      <c:valAx>
        <c:axId val="59842556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98419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Kootha Monthly Chemical Expense and Water Production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Actual Chemical Expenses (USD)</c:v>
          </c:tx>
          <c:spPr>
            <a:solidFill>
              <a:schemeClr val="accent1"/>
            </a:solidFill>
            <a:ln>
              <a:noFill/>
            </a:ln>
            <a:effectLst/>
          </c:spPr>
          <c:invertIfNegative val="0"/>
          <c:cat>
            <c:numRef>
              <c:f>'Expenses Analysis'!$F$109:$Q$109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Analysis'!$F$111:$Q$111</c:f>
              <c:numCache>
                <c:formatCode>"$"#,##0.00;[Red]\-"$"#,##0.00</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A6C3-408B-9574-36D9374083E3}"/>
            </c:ext>
          </c:extLst>
        </c:ser>
        <c:dLbls>
          <c:showLegendKey val="0"/>
          <c:showVal val="0"/>
          <c:showCatName val="0"/>
          <c:showSerName val="0"/>
          <c:showPercent val="0"/>
          <c:showBubbleSize val="0"/>
        </c:dLbls>
        <c:gapWidth val="219"/>
        <c:overlap val="-27"/>
        <c:axId val="519185808"/>
        <c:axId val="519179536"/>
      </c:barChart>
      <c:lineChart>
        <c:grouping val="standard"/>
        <c:varyColors val="0"/>
        <c:ser>
          <c:idx val="1"/>
          <c:order val="1"/>
          <c:tx>
            <c:v>Water Production (Giga Liter)</c:v>
          </c:tx>
          <c:spPr>
            <a:ln w="28575" cap="rnd">
              <a:solidFill>
                <a:schemeClr val="accent2"/>
              </a:solidFill>
              <a:round/>
            </a:ln>
            <a:effectLst/>
          </c:spPr>
          <c:marker>
            <c:symbol val="none"/>
          </c:marker>
          <c:val>
            <c:numRef>
              <c:f>'Expenses Analysis'!$F$114:$Q$114</c:f>
              <c:numCache>
                <c:formatCode>#,##0.00;[Red]#,##0.00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1-A6C3-408B-9574-36D9374083E3}"/>
            </c:ext>
          </c:extLst>
        </c:ser>
        <c:dLbls>
          <c:showLegendKey val="0"/>
          <c:showVal val="0"/>
          <c:showCatName val="0"/>
          <c:showSerName val="0"/>
          <c:showPercent val="0"/>
          <c:showBubbleSize val="0"/>
        </c:dLbls>
        <c:marker val="1"/>
        <c:smooth val="0"/>
        <c:axId val="519181104"/>
        <c:axId val="519180320"/>
      </c:lineChart>
      <c:dateAx>
        <c:axId val="51918580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19179536"/>
        <c:crosses val="autoZero"/>
        <c:auto val="1"/>
        <c:lblOffset val="100"/>
        <c:baseTimeUnit val="months"/>
      </c:dateAx>
      <c:valAx>
        <c:axId val="519179536"/>
        <c:scaling>
          <c:orientation val="minMax"/>
          <c:min val="4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19185808"/>
        <c:crosses val="autoZero"/>
        <c:crossBetween val="between"/>
      </c:valAx>
      <c:valAx>
        <c:axId val="519180320"/>
        <c:scaling>
          <c:orientation val="minMax"/>
          <c:max val="200"/>
          <c:min val="90"/>
        </c:scaling>
        <c:delete val="0"/>
        <c:axPos val="r"/>
        <c:numFmt formatCode="#,##0;[Red]#,##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19181104"/>
        <c:crosses val="max"/>
        <c:crossBetween val="between"/>
      </c:valAx>
      <c:catAx>
        <c:axId val="519181104"/>
        <c:scaling>
          <c:orientation val="minMax"/>
        </c:scaling>
        <c:delete val="1"/>
        <c:axPos val="b"/>
        <c:majorTickMark val="out"/>
        <c:minorTickMark val="none"/>
        <c:tickLblPos val="nextTo"/>
        <c:crossAx val="5191803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Surjek Monthly Chemical Expense and Water Production</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Chemical Expenses (USD)</c:v>
          </c:tx>
          <c:spPr>
            <a:solidFill>
              <a:schemeClr val="accent1"/>
            </a:solidFill>
            <a:ln>
              <a:noFill/>
            </a:ln>
            <a:effectLst/>
          </c:spPr>
          <c:invertIfNegative val="0"/>
          <c:cat>
            <c:numRef>
              <c:f>'Expenses Analysis'!$F$109:$Q$109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Analysis'!$F$112:$Q$112</c:f>
              <c:numCache>
                <c:formatCode>"$"#,##0.00;[Red]\-"$"#,##0.00</c:formatCode>
                <c:ptCount val="12"/>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0-7562-4964-B1D9-0A3499D93957}"/>
            </c:ext>
          </c:extLst>
        </c:ser>
        <c:dLbls>
          <c:showLegendKey val="0"/>
          <c:showVal val="0"/>
          <c:showCatName val="0"/>
          <c:showSerName val="0"/>
          <c:showPercent val="0"/>
          <c:showBubbleSize val="0"/>
        </c:dLbls>
        <c:gapWidth val="219"/>
        <c:overlap val="-27"/>
        <c:axId val="517223488"/>
        <c:axId val="517222312"/>
      </c:barChart>
      <c:lineChart>
        <c:grouping val="standard"/>
        <c:varyColors val="0"/>
        <c:ser>
          <c:idx val="1"/>
          <c:order val="1"/>
          <c:tx>
            <c:v>Water Production (Giga-Liters)</c:v>
          </c:tx>
          <c:spPr>
            <a:ln w="28575" cap="rnd">
              <a:solidFill>
                <a:schemeClr val="accent2"/>
              </a:solidFill>
              <a:round/>
            </a:ln>
            <a:effectLst/>
          </c:spPr>
          <c:marker>
            <c:symbol val="none"/>
          </c:marker>
          <c:val>
            <c:numRef>
              <c:f>'Expenses Analysis'!$F$115:$Q$115</c:f>
              <c:numCache>
                <c:formatCode>#,##0.00;[Red]#,##0.00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1-7562-4964-B1D9-0A3499D93957}"/>
            </c:ext>
          </c:extLst>
        </c:ser>
        <c:dLbls>
          <c:showLegendKey val="0"/>
          <c:showVal val="0"/>
          <c:showCatName val="0"/>
          <c:showSerName val="0"/>
          <c:showPercent val="0"/>
          <c:showBubbleSize val="0"/>
        </c:dLbls>
        <c:marker val="1"/>
        <c:smooth val="0"/>
        <c:axId val="517223096"/>
        <c:axId val="517225448"/>
      </c:lineChart>
      <c:dateAx>
        <c:axId val="51722348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22312"/>
        <c:crosses val="autoZero"/>
        <c:auto val="1"/>
        <c:lblOffset val="100"/>
        <c:baseTimeUnit val="months"/>
      </c:dateAx>
      <c:valAx>
        <c:axId val="51722231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23488"/>
        <c:crosses val="autoZero"/>
        <c:crossBetween val="between"/>
      </c:valAx>
      <c:valAx>
        <c:axId val="517225448"/>
        <c:scaling>
          <c:orientation val="minMax"/>
          <c:max val="400"/>
          <c:min val="175"/>
        </c:scaling>
        <c:delete val="0"/>
        <c:axPos val="r"/>
        <c:numFmt formatCode="#,##0;[Red]#,##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23096"/>
        <c:crosses val="max"/>
        <c:crossBetween val="between"/>
      </c:valAx>
      <c:catAx>
        <c:axId val="517223096"/>
        <c:scaling>
          <c:orientation val="minMax"/>
        </c:scaling>
        <c:delete val="1"/>
        <c:axPos val="b"/>
        <c:majorTickMark val="out"/>
        <c:minorTickMark val="none"/>
        <c:tickLblPos val="nextTo"/>
        <c:crossAx val="5172254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a:solidFill>
                  <a:schemeClr val="tx1"/>
                </a:solidFill>
              </a:rPr>
              <a:t>Total Annual</a:t>
            </a:r>
            <a:r>
              <a:rPr lang="en-US" sz="1200" b="1" baseline="0">
                <a:solidFill>
                  <a:schemeClr val="tx1"/>
                </a:solidFill>
              </a:rPr>
              <a:t> Expenses by Unit</a:t>
            </a:r>
            <a:endParaRPr lang="en-US" sz="1200" b="1">
              <a:solidFill>
                <a:schemeClr val="tx1"/>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5599816640989708"/>
          <c:y val="0.21263561487520241"/>
          <c:w val="0.80867179123664512"/>
          <c:h val="0.60122696391124653"/>
        </c:manualLayout>
      </c:layout>
      <c:lineChart>
        <c:grouping val="standard"/>
        <c:varyColors val="0"/>
        <c:ser>
          <c:idx val="3"/>
          <c:order val="0"/>
          <c:tx>
            <c:strRef>
              <c:f>'Expenses Analysis'!$D$60</c:f>
              <c:strCache>
                <c:ptCount val="1"/>
                <c:pt idx="0">
                  <c:v>Jutik</c:v>
                </c:pt>
              </c:strCache>
            </c:strRef>
          </c:tx>
          <c:spPr>
            <a:ln w="28575" cap="rnd">
              <a:solidFill>
                <a:srgbClr val="00B0F0"/>
              </a:solidFill>
              <a:round/>
            </a:ln>
            <a:effectLst/>
          </c:spPr>
          <c:marker>
            <c:symbol val="circle"/>
            <c:size val="5"/>
            <c:spPr>
              <a:solidFill>
                <a:schemeClr val="accent4"/>
              </a:solidFill>
              <a:ln w="9525">
                <a:solidFill>
                  <a:schemeClr val="accent4"/>
                </a:solidFill>
              </a:ln>
              <a:effectLst/>
            </c:spPr>
          </c:marker>
          <c:cat>
            <c:numRef>
              <c:f>'Expenses Analysis'!$F$59:$Q$59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Analysis'!$F$60:$Q$60</c:f>
              <c:numCache>
                <c:formatCode>"$"#,##0.00;[Red]\-"$"#,##0.00</c:formatCode>
                <c:ptCount val="12"/>
                <c:pt idx="0">
                  <c:v>8168998.5802924205</c:v>
                </c:pt>
                <c:pt idx="1">
                  <c:v>6508016.2729576789</c:v>
                </c:pt>
                <c:pt idx="2">
                  <c:v>8797296.0201469176</c:v>
                </c:pt>
                <c:pt idx="3">
                  <c:v>7399801.6649996387</c:v>
                </c:pt>
                <c:pt idx="4">
                  <c:v>6292597.87327509</c:v>
                </c:pt>
                <c:pt idx="5">
                  <c:v>5862551.4695474999</c:v>
                </c:pt>
                <c:pt idx="6">
                  <c:v>7198677.8148285002</c:v>
                </c:pt>
                <c:pt idx="7">
                  <c:v>7481708.9511677492</c:v>
                </c:pt>
                <c:pt idx="8">
                  <c:v>8690888.6165351253</c:v>
                </c:pt>
                <c:pt idx="9">
                  <c:v>6732277.631081</c:v>
                </c:pt>
                <c:pt idx="10">
                  <c:v>8110761.1219654996</c:v>
                </c:pt>
                <c:pt idx="11">
                  <c:v>9479913.2630085014</c:v>
                </c:pt>
              </c:numCache>
            </c:numRef>
          </c:val>
          <c:smooth val="0"/>
          <c:extLst>
            <c:ext xmlns:c16="http://schemas.microsoft.com/office/drawing/2014/chart" uri="{C3380CC4-5D6E-409C-BE32-E72D297353CC}">
              <c16:uniqueId val="{00000000-A764-4DEA-A849-E8AA880B6FD7}"/>
            </c:ext>
          </c:extLst>
        </c:ser>
        <c:ser>
          <c:idx val="0"/>
          <c:order val="1"/>
          <c:tx>
            <c:strRef>
              <c:f>'Expenses Analysis'!$D$61</c:f>
              <c:strCache>
                <c:ptCount val="1"/>
                <c:pt idx="0">
                  <c:v>Surjek</c:v>
                </c:pt>
              </c:strCache>
            </c:strRef>
          </c:tx>
          <c:spPr>
            <a:ln w="28575" cap="rnd">
              <a:solidFill>
                <a:srgbClr val="FF0000"/>
              </a:solidFill>
              <a:round/>
            </a:ln>
            <a:effectLst/>
          </c:spPr>
          <c:marker>
            <c:symbol val="circle"/>
            <c:size val="5"/>
            <c:spPr>
              <a:solidFill>
                <a:schemeClr val="accent1"/>
              </a:solidFill>
              <a:ln w="9525">
                <a:solidFill>
                  <a:schemeClr val="accent1"/>
                </a:solidFill>
              </a:ln>
              <a:effectLst/>
            </c:spPr>
          </c:marker>
          <c:cat>
            <c:numRef>
              <c:f>'Expenses Analysis'!$F$59:$Q$59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Analysis'!$F$61:$Q$61</c:f>
              <c:numCache>
                <c:formatCode>"$"#,##0.00;[Red]\-"$"#,##0.00</c:formatCode>
                <c:ptCount val="12"/>
                <c:pt idx="0">
                  <c:v>11339551.170386208</c:v>
                </c:pt>
                <c:pt idx="1">
                  <c:v>13660880.3343936</c:v>
                </c:pt>
                <c:pt idx="2">
                  <c:v>13806947.680280834</c:v>
                </c:pt>
                <c:pt idx="3">
                  <c:v>18511924.382331077</c:v>
                </c:pt>
                <c:pt idx="4">
                  <c:v>20025365.089240894</c:v>
                </c:pt>
                <c:pt idx="5">
                  <c:v>12958942.643539203</c:v>
                </c:pt>
                <c:pt idx="6">
                  <c:v>13987466.323076401</c:v>
                </c:pt>
                <c:pt idx="7">
                  <c:v>16468493.156715602</c:v>
                </c:pt>
                <c:pt idx="8">
                  <c:v>15013580.580213603</c:v>
                </c:pt>
                <c:pt idx="9">
                  <c:v>16135503.054039603</c:v>
                </c:pt>
                <c:pt idx="10">
                  <c:v>18921373.302216005</c:v>
                </c:pt>
                <c:pt idx="11">
                  <c:v>8489071.3235327993</c:v>
                </c:pt>
              </c:numCache>
            </c:numRef>
          </c:val>
          <c:smooth val="0"/>
          <c:extLst>
            <c:ext xmlns:c16="http://schemas.microsoft.com/office/drawing/2014/chart" uri="{C3380CC4-5D6E-409C-BE32-E72D297353CC}">
              <c16:uniqueId val="{00000001-A764-4DEA-A849-E8AA880B6FD7}"/>
            </c:ext>
          </c:extLst>
        </c:ser>
        <c:ser>
          <c:idx val="1"/>
          <c:order val="2"/>
          <c:tx>
            <c:strRef>
              <c:f>'Expenses Analysis'!$D$62</c:f>
              <c:strCache>
                <c:ptCount val="1"/>
                <c:pt idx="0">
                  <c:v>Kootha</c:v>
                </c:pt>
              </c:strCache>
            </c:strRef>
          </c:tx>
          <c:spPr>
            <a:ln w="28575" cap="rnd">
              <a:solidFill>
                <a:srgbClr val="00B050"/>
              </a:solidFill>
              <a:round/>
            </a:ln>
            <a:effectLst/>
          </c:spPr>
          <c:marker>
            <c:symbol val="circle"/>
            <c:size val="5"/>
            <c:spPr>
              <a:solidFill>
                <a:schemeClr val="accent2"/>
              </a:solidFill>
              <a:ln w="9525">
                <a:solidFill>
                  <a:schemeClr val="accent2"/>
                </a:solidFill>
              </a:ln>
              <a:effectLst/>
            </c:spPr>
          </c:marker>
          <c:cat>
            <c:numRef>
              <c:f>'Expenses Analysis'!$F$59:$Q$59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Analysis'!$F$62:$Q$62</c:f>
              <c:numCache>
                <c:formatCode>"$"#,##0.00;[Red]\-"$"#,##0.00</c:formatCode>
                <c:ptCount val="12"/>
                <c:pt idx="0">
                  <c:v>3458288.8701338647</c:v>
                </c:pt>
                <c:pt idx="1">
                  <c:v>4778353.3521016249</c:v>
                </c:pt>
                <c:pt idx="2">
                  <c:v>3741007.0627661142</c:v>
                </c:pt>
                <c:pt idx="3">
                  <c:v>3550828.7945508747</c:v>
                </c:pt>
                <c:pt idx="4">
                  <c:v>3646543.42684625</c:v>
                </c:pt>
                <c:pt idx="5">
                  <c:v>3507223.3581475001</c:v>
                </c:pt>
                <c:pt idx="6">
                  <c:v>5249820.3494999986</c:v>
                </c:pt>
                <c:pt idx="7">
                  <c:v>4419792.6823125007</c:v>
                </c:pt>
                <c:pt idx="8">
                  <c:v>4409725.4715</c:v>
                </c:pt>
                <c:pt idx="9">
                  <c:v>4419304.3184062503</c:v>
                </c:pt>
                <c:pt idx="10">
                  <c:v>4692799.18359375</c:v>
                </c:pt>
                <c:pt idx="11">
                  <c:v>5350137.2224687496</c:v>
                </c:pt>
              </c:numCache>
            </c:numRef>
          </c:val>
          <c:smooth val="0"/>
          <c:extLst>
            <c:ext xmlns:c16="http://schemas.microsoft.com/office/drawing/2014/chart" uri="{C3380CC4-5D6E-409C-BE32-E72D297353CC}">
              <c16:uniqueId val="{00000002-A764-4DEA-A849-E8AA880B6FD7}"/>
            </c:ext>
          </c:extLst>
        </c:ser>
        <c:ser>
          <c:idx val="2"/>
          <c:order val="3"/>
          <c:tx>
            <c:v>Overall Costs</c:v>
          </c:tx>
          <c:spPr>
            <a:ln w="28575" cap="rnd">
              <a:solidFill>
                <a:schemeClr val="tx1"/>
              </a:solidFill>
              <a:round/>
            </a:ln>
            <a:effectLst/>
          </c:spPr>
          <c:marker>
            <c:symbol val="circle"/>
            <c:size val="5"/>
            <c:spPr>
              <a:solidFill>
                <a:schemeClr val="accent3"/>
              </a:solidFill>
              <a:ln w="9525">
                <a:solidFill>
                  <a:schemeClr val="accent3"/>
                </a:solidFill>
              </a:ln>
              <a:effectLst/>
            </c:spPr>
          </c:marker>
          <c:dLbls>
            <c:dLbl>
              <c:idx val="5"/>
              <c:layout>
                <c:manualLayout>
                  <c:x val="-4.6638276425303236E-2"/>
                  <c:y val="-8.17056409580376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64-4DEA-A849-E8AA880B6FD7}"/>
                </c:ext>
              </c:extLst>
            </c:dLbl>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'Expenses Analysis'!$F$57:$Q$57</c:f>
              <c:numCache>
                <c:formatCode>"$"#,##0.00;[Red]\-"$"#,##0.00</c:formatCode>
                <c:ptCount val="12"/>
                <c:pt idx="0">
                  <c:v>22966838.620812498</c:v>
                </c:pt>
                <c:pt idx="1">
                  <c:v>24947249.959452901</c:v>
                </c:pt>
                <c:pt idx="2">
                  <c:v>26345250.763193868</c:v>
                </c:pt>
                <c:pt idx="3">
                  <c:v>29462554.841881588</c:v>
                </c:pt>
                <c:pt idx="4">
                  <c:v>29964506.389362231</c:v>
                </c:pt>
                <c:pt idx="5">
                  <c:v>22328717.471234206</c:v>
                </c:pt>
                <c:pt idx="6">
                  <c:v>26435964.487404898</c:v>
                </c:pt>
                <c:pt idx="7">
                  <c:v>28369994.790195849</c:v>
                </c:pt>
                <c:pt idx="8">
                  <c:v>28114194.668248728</c:v>
                </c:pt>
                <c:pt idx="9">
                  <c:v>27287085.003526852</c:v>
                </c:pt>
                <c:pt idx="10">
                  <c:v>31724933.607775252</c:v>
                </c:pt>
                <c:pt idx="11">
                  <c:v>23319121.809010051</c:v>
                </c:pt>
              </c:numCache>
            </c:numRef>
          </c:val>
          <c:smooth val="0"/>
          <c:extLst>
            <c:ext xmlns:c16="http://schemas.microsoft.com/office/drawing/2014/chart" uri="{C3380CC4-5D6E-409C-BE32-E72D297353CC}">
              <c16:uniqueId val="{00000004-A764-4DEA-A849-E8AA880B6FD7}"/>
            </c:ext>
          </c:extLst>
        </c:ser>
        <c:dLbls>
          <c:showLegendKey val="0"/>
          <c:showVal val="0"/>
          <c:showCatName val="0"/>
          <c:showSerName val="0"/>
          <c:showPercent val="0"/>
          <c:showBubbleSize val="0"/>
        </c:dLbls>
        <c:marker val="1"/>
        <c:smooth val="0"/>
        <c:axId val="518629720"/>
        <c:axId val="518627368"/>
      </c:lineChart>
      <c:dateAx>
        <c:axId val="51862972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192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627368"/>
        <c:crosses val="autoZero"/>
        <c:auto val="1"/>
        <c:lblOffset val="100"/>
        <c:baseTimeUnit val="months"/>
      </c:dateAx>
      <c:valAx>
        <c:axId val="518627368"/>
        <c:scaling>
          <c:orientation val="minMax"/>
          <c:max val="35000000"/>
          <c:min val="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86297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a:solidFill>
                  <a:schemeClr val="tx1"/>
                </a:solidFill>
              </a:rPr>
              <a:t>Aggregated Cost Center Costs [2013-2014]</a:t>
            </a:r>
          </a:p>
        </c:rich>
      </c:tx>
      <c:layout>
        <c:manualLayout>
          <c:xMode val="edge"/>
          <c:yMode val="edge"/>
          <c:x val="0.17216904773130906"/>
          <c:y val="2.2792022792022793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'Expenses Analysis'!$D$49</c:f>
              <c:strCache>
                <c:ptCount val="1"/>
                <c:pt idx="0">
                  <c:v>Chem-Exp (001)</c:v>
                </c:pt>
              </c:strCache>
            </c:strRef>
          </c:tx>
          <c:spPr>
            <a:solidFill>
              <a:schemeClr val="accent1"/>
            </a:solidFill>
            <a:ln>
              <a:noFill/>
            </a:ln>
            <a:effectLst/>
          </c:spPr>
          <c:invertIfNegative val="0"/>
          <c:cat>
            <c:strRef>
              <c:f>'Expenses Analysis'!$D$49:$D$56</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Analysis'!$D$50:$D$56</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0-E016-4544-9865-0ED7B2E37B23}"/>
            </c:ext>
          </c:extLst>
        </c:ser>
        <c:ser>
          <c:idx val="1"/>
          <c:order val="1"/>
          <c:tx>
            <c:strRef>
              <c:f>'Expenses Analysis'!$R$49</c:f>
              <c:strCache>
                <c:ptCount val="1"/>
                <c:pt idx="0">
                  <c:v>$78,413,350.26</c:v>
                </c:pt>
              </c:strCache>
            </c:strRef>
          </c:tx>
          <c:spPr>
            <a:solidFill>
              <a:schemeClr val="accent2"/>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Analysis'!$D$49:$D$56</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Analysis'!$R$49:$R$56</c:f>
              <c:numCache>
                <c:formatCode>"$"#,##0.00;[Red]\-"$"#,##0.00</c:formatCode>
                <c:ptCount val="8"/>
                <c:pt idx="0">
                  <c:v>78413350.257664919</c:v>
                </c:pt>
                <c:pt idx="1">
                  <c:v>38717591.397570275</c:v>
                </c:pt>
                <c:pt idx="2">
                  <c:v>36414827.690372624</c:v>
                </c:pt>
                <c:pt idx="3">
                  <c:v>31752797.278513506</c:v>
                </c:pt>
                <c:pt idx="4">
                  <c:v>16735122.996921198</c:v>
                </c:pt>
                <c:pt idx="5">
                  <c:v>21090666.556378298</c:v>
                </c:pt>
                <c:pt idx="6">
                  <c:v>10813424.6638656</c:v>
                </c:pt>
                <c:pt idx="7">
                  <c:v>87328631.570812494</c:v>
                </c:pt>
              </c:numCache>
            </c:numRef>
          </c:val>
          <c:extLst>
            <c:ext xmlns:c16="http://schemas.microsoft.com/office/drawing/2014/chart" uri="{C3380CC4-5D6E-409C-BE32-E72D297353CC}">
              <c16:uniqueId val="{00000001-E016-4544-9865-0ED7B2E37B23}"/>
            </c:ext>
          </c:extLst>
        </c:ser>
        <c:dLbls>
          <c:showLegendKey val="0"/>
          <c:showVal val="0"/>
          <c:showCatName val="0"/>
          <c:showSerName val="0"/>
          <c:showPercent val="0"/>
          <c:showBubbleSize val="0"/>
        </c:dLbls>
        <c:gapWidth val="0"/>
        <c:overlap val="-11"/>
        <c:axId val="455891200"/>
        <c:axId val="455888848"/>
      </c:barChart>
      <c:catAx>
        <c:axId val="45589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5888848"/>
        <c:crosses val="autoZero"/>
        <c:auto val="1"/>
        <c:lblAlgn val="ctr"/>
        <c:lblOffset val="100"/>
        <c:noMultiLvlLbl val="0"/>
      </c:catAx>
      <c:valAx>
        <c:axId val="4558888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5891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Expenses as a Percent of Total by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'Expenses Analysis'!$K$85</c:f>
              <c:strCache>
                <c:ptCount val="1"/>
                <c:pt idx="0">
                  <c:v>Chemical Costs</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Analysis'!$L$84:$N$84</c:f>
              <c:strCache>
                <c:ptCount val="3"/>
                <c:pt idx="0">
                  <c:v>Jutik</c:v>
                </c:pt>
                <c:pt idx="1">
                  <c:v>Surjek</c:v>
                </c:pt>
                <c:pt idx="2">
                  <c:v>Kootha</c:v>
                </c:pt>
              </c:strCache>
            </c:strRef>
          </c:cat>
          <c:val>
            <c:numRef>
              <c:f>'Expenses Analysis'!$L$85:$N$85</c:f>
              <c:numCache>
                <c:formatCode>General</c:formatCode>
                <c:ptCount val="3"/>
                <c:pt idx="0">
                  <c:v>0.23872039735659334</c:v>
                </c:pt>
                <c:pt idx="1">
                  <c:v>0.26116527610996443</c:v>
                </c:pt>
                <c:pt idx="2">
                  <c:v>0.20776125953225272</c:v>
                </c:pt>
              </c:numCache>
            </c:numRef>
          </c:val>
          <c:extLst>
            <c:ext xmlns:c16="http://schemas.microsoft.com/office/drawing/2014/chart" uri="{C3380CC4-5D6E-409C-BE32-E72D297353CC}">
              <c16:uniqueId val="{00000000-33A1-41A5-883F-B29673AD9A07}"/>
            </c:ext>
          </c:extLst>
        </c:ser>
        <c:ser>
          <c:idx val="1"/>
          <c:order val="1"/>
          <c:tx>
            <c:strRef>
              <c:f>'Expenses Analysis'!$K$86</c:f>
              <c:strCache>
                <c:ptCount val="1"/>
                <c:pt idx="0">
                  <c:v>Facility Costs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Analysis'!$L$84:$N$84</c:f>
              <c:strCache>
                <c:ptCount val="3"/>
                <c:pt idx="0">
                  <c:v>Jutik</c:v>
                </c:pt>
                <c:pt idx="1">
                  <c:v>Surjek</c:v>
                </c:pt>
                <c:pt idx="2">
                  <c:v>Kootha</c:v>
                </c:pt>
              </c:strCache>
            </c:strRef>
          </c:cat>
          <c:val>
            <c:numRef>
              <c:f>'Expenses Analysis'!$L$86:$N$86</c:f>
              <c:numCache>
                <c:formatCode>General</c:formatCode>
                <c:ptCount val="3"/>
                <c:pt idx="0">
                  <c:v>0.24179454860696548</c:v>
                </c:pt>
                <c:pt idx="1">
                  <c:v>0.24081717910545963</c:v>
                </c:pt>
                <c:pt idx="2">
                  <c:v>0.24091406710016305</c:v>
                </c:pt>
              </c:numCache>
            </c:numRef>
          </c:val>
          <c:extLst>
            <c:ext xmlns:c16="http://schemas.microsoft.com/office/drawing/2014/chart" uri="{C3380CC4-5D6E-409C-BE32-E72D297353CC}">
              <c16:uniqueId val="{00000001-33A1-41A5-883F-B29673AD9A07}"/>
            </c:ext>
          </c:extLst>
        </c:ser>
        <c:ser>
          <c:idx val="2"/>
          <c:order val="2"/>
          <c:tx>
            <c:strRef>
              <c:f>'Expenses Analysis'!$K$87</c:f>
              <c:strCache>
                <c:ptCount val="1"/>
                <c:pt idx="0">
                  <c:v>Operational Maintenance Costs</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Analysis'!$L$84:$N$84</c:f>
              <c:strCache>
                <c:ptCount val="3"/>
                <c:pt idx="0">
                  <c:v>Jutik</c:v>
                </c:pt>
                <c:pt idx="1">
                  <c:v>Surjek</c:v>
                </c:pt>
                <c:pt idx="2">
                  <c:v>Kootha</c:v>
                </c:pt>
              </c:strCache>
            </c:strRef>
          </c:cat>
          <c:val>
            <c:numRef>
              <c:f>'Expenses Analysis'!$L$87:$N$87</c:f>
              <c:numCache>
                <c:formatCode>General</c:formatCode>
                <c:ptCount val="3"/>
                <c:pt idx="0">
                  <c:v>0.20609627219156201</c:v>
                </c:pt>
                <c:pt idx="1">
                  <c:v>0.26743048280513154</c:v>
                </c:pt>
                <c:pt idx="2">
                  <c:v>0.25689854522590361</c:v>
                </c:pt>
              </c:numCache>
            </c:numRef>
          </c:val>
          <c:extLst>
            <c:ext xmlns:c16="http://schemas.microsoft.com/office/drawing/2014/chart" uri="{C3380CC4-5D6E-409C-BE32-E72D297353CC}">
              <c16:uniqueId val="{00000002-33A1-41A5-883F-B29673AD9A07}"/>
            </c:ext>
          </c:extLst>
        </c:ser>
        <c:ser>
          <c:idx val="3"/>
          <c:order val="3"/>
          <c:tx>
            <c:strRef>
              <c:f>'Expenses Analysis'!$K$88</c:f>
              <c:strCache>
                <c:ptCount val="1"/>
                <c:pt idx="0">
                  <c:v>Labour Costs</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Analysis'!$L$84:$N$84</c:f>
              <c:strCache>
                <c:ptCount val="3"/>
                <c:pt idx="0">
                  <c:v>Jutik</c:v>
                </c:pt>
                <c:pt idx="1">
                  <c:v>Surjek</c:v>
                </c:pt>
                <c:pt idx="2">
                  <c:v>Kootha</c:v>
                </c:pt>
              </c:strCache>
            </c:strRef>
          </c:cat>
          <c:val>
            <c:numRef>
              <c:f>'Expenses Analysis'!$L$88:$N$88</c:f>
              <c:numCache>
                <c:formatCode>General</c:formatCode>
                <c:ptCount val="3"/>
                <c:pt idx="0">
                  <c:v>0.31338878184487917</c:v>
                </c:pt>
                <c:pt idx="1">
                  <c:v>0.23058706197944437</c:v>
                </c:pt>
                <c:pt idx="2">
                  <c:v>0.29442612814168062</c:v>
                </c:pt>
              </c:numCache>
            </c:numRef>
          </c:val>
          <c:extLst>
            <c:ext xmlns:c16="http://schemas.microsoft.com/office/drawing/2014/chart" uri="{C3380CC4-5D6E-409C-BE32-E72D297353CC}">
              <c16:uniqueId val="{00000003-33A1-41A5-883F-B29673AD9A07}"/>
            </c:ext>
          </c:extLst>
        </c:ser>
        <c:dLbls>
          <c:dLblPos val="ctr"/>
          <c:showLegendKey val="0"/>
          <c:showVal val="1"/>
          <c:showCatName val="0"/>
          <c:showSerName val="0"/>
          <c:showPercent val="0"/>
          <c:showBubbleSize val="0"/>
        </c:dLbls>
        <c:gapWidth val="150"/>
        <c:overlap val="100"/>
        <c:axId val="600403992"/>
        <c:axId val="600401368"/>
      </c:barChart>
      <c:catAx>
        <c:axId val="600403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401368"/>
        <c:crosses val="autoZero"/>
        <c:auto val="1"/>
        <c:lblAlgn val="ctr"/>
        <c:lblOffset val="100"/>
        <c:noMultiLvlLbl val="0"/>
      </c:catAx>
      <c:valAx>
        <c:axId val="6004013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403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Revenue with Outage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'What-If Analysis'!$D$60:$D$63</c:f>
              <c:strCache>
                <c:ptCount val="4"/>
                <c:pt idx="0">
                  <c:v>Q1 Outage</c:v>
                </c:pt>
                <c:pt idx="1">
                  <c:v>Q2 Outage</c:v>
                </c:pt>
                <c:pt idx="2">
                  <c:v>Q3 Outage</c:v>
                </c:pt>
                <c:pt idx="3">
                  <c:v>Q4 Outage</c:v>
                </c:pt>
              </c:strCache>
            </c:strRef>
          </c:cat>
          <c:val>
            <c:numRef>
              <c:f>'What-If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349A-4C6F-8AC8-80772CE0C388}"/>
            </c:ext>
          </c:extLst>
        </c:ser>
        <c:dLbls>
          <c:showLegendKey val="0"/>
          <c:showVal val="0"/>
          <c:showCatName val="0"/>
          <c:showSerName val="0"/>
          <c:showPercent val="0"/>
          <c:showBubbleSize val="0"/>
        </c:dLbls>
        <c:gapWidth val="219"/>
        <c:overlap val="-27"/>
        <c:axId val="540082504"/>
        <c:axId val="540082896"/>
      </c:barChart>
      <c:catAx>
        <c:axId val="540082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082896"/>
        <c:crosses val="autoZero"/>
        <c:auto val="1"/>
        <c:lblAlgn val="ctr"/>
        <c:lblOffset val="100"/>
        <c:noMultiLvlLbl val="0"/>
      </c:catAx>
      <c:valAx>
        <c:axId val="5400828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082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i="0" baseline="0" dirty="0" err="1">
                <a:solidFill>
                  <a:schemeClr val="tx1"/>
                </a:solidFill>
                <a:effectLst/>
              </a:rPr>
              <a:t>Jutik</a:t>
            </a:r>
            <a:endParaRPr lang="en-US" sz="1200" b="1" dirty="0">
              <a:solidFill>
                <a:schemeClr val="tx1"/>
              </a:solidFill>
              <a:effectLst/>
            </a:endParaRPr>
          </a:p>
        </c:rich>
      </c:tx>
      <c:layout>
        <c:manualLayout>
          <c:xMode val="edge"/>
          <c:yMode val="edge"/>
          <c:x val="0.45310584599890757"/>
          <c:y val="3.6219389268692809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5679022853297919"/>
          <c:y val="0.15907780884701764"/>
          <c:w val="0.79390098295999256"/>
          <c:h val="0.72032402782780636"/>
        </c:manualLayout>
      </c:layout>
      <c:lineChart>
        <c:grouping val="standard"/>
        <c:varyColors val="0"/>
        <c:ser>
          <c:idx val="0"/>
          <c:order val="0"/>
          <c:tx>
            <c:strRef>
              <c:f>'Revenue Analysis'!$C$40</c:f>
              <c:strCache>
                <c:ptCount val="1"/>
                <c:pt idx="0">
                  <c:v>001 Private Water Hedge Sales</c:v>
                </c:pt>
              </c:strCache>
            </c:strRef>
          </c:tx>
          <c:spPr>
            <a:ln w="28575" cap="rnd">
              <a:solidFill>
                <a:srgbClr val="FF000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Analysis'!$D$40:$P$40</c:f>
              <c:numCache>
                <c:formatCode>"$"#,##0.00;[Red]\-"$"#,##0.00</c:formatCode>
                <c:ptCount val="13"/>
                <c:pt idx="1">
                  <c:v>5298686.1637500003</c:v>
                </c:pt>
                <c:pt idx="2">
                  <c:v>5854268.2837499995</c:v>
                </c:pt>
                <c:pt idx="3">
                  <c:v>5098113.7162500005</c:v>
                </c:pt>
                <c:pt idx="4">
                  <c:v>4506567.6112500001</c:v>
                </c:pt>
                <c:pt idx="5">
                  <c:v>4950718.5187500007</c:v>
                </c:pt>
                <c:pt idx="6">
                  <c:v>4219638.2549999999</c:v>
                </c:pt>
                <c:pt idx="7">
                  <c:v>6454620.584999999</c:v>
                </c:pt>
                <c:pt idx="8">
                  <c:v>6573684.678749999</c:v>
                </c:pt>
                <c:pt idx="9">
                  <c:v>5896579.8487499999</c:v>
                </c:pt>
                <c:pt idx="10">
                  <c:v>6254734.0800000001</c:v>
                </c:pt>
                <c:pt idx="11">
                  <c:v>6161098.0612500003</c:v>
                </c:pt>
                <c:pt idx="12">
                  <c:v>6591800.7712500002</c:v>
                </c:pt>
              </c:numCache>
            </c:numRef>
          </c:val>
          <c:smooth val="0"/>
          <c:extLst>
            <c:ext xmlns:c16="http://schemas.microsoft.com/office/drawing/2014/chart" uri="{C3380CC4-5D6E-409C-BE32-E72D297353CC}">
              <c16:uniqueId val="{00000000-FC6E-41F2-9CF0-C421B75F5045}"/>
            </c:ext>
          </c:extLst>
        </c:ser>
        <c:ser>
          <c:idx val="1"/>
          <c:order val="1"/>
          <c:tx>
            <c:strRef>
              <c:f>'Revenue Analysis'!$C$41</c:f>
              <c:strCache>
                <c:ptCount val="1"/>
                <c:pt idx="0">
                  <c:v>002 Public Sales</c:v>
                </c:pt>
              </c:strCache>
            </c:strRef>
          </c:tx>
          <c:spPr>
            <a:ln w="28575" cap="rnd">
              <a:solidFill>
                <a:srgbClr val="00B0F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Analysis'!$D$41:$P$41</c:f>
              <c:numCache>
                <c:formatCode>"$"#,##0.00;[Red]\-"$"#,##0.00</c:formatCode>
                <c:ptCount val="13"/>
                <c:pt idx="1">
                  <c:v>4380247.2286999999</c:v>
                </c:pt>
                <c:pt idx="2">
                  <c:v>3839528.4479</c:v>
                </c:pt>
                <c:pt idx="3">
                  <c:v>5214440.6721000001</c:v>
                </c:pt>
                <c:pt idx="4">
                  <c:v>4725429.2253</c:v>
                </c:pt>
                <c:pt idx="5">
                  <c:v>4092593.9755000006</c:v>
                </c:pt>
                <c:pt idx="6">
                  <c:v>4488234.2907999996</c:v>
                </c:pt>
                <c:pt idx="7">
                  <c:v>5335819.6836000001</c:v>
                </c:pt>
                <c:pt idx="8">
                  <c:v>5434246.0011</c:v>
                </c:pt>
                <c:pt idx="9">
                  <c:v>4874506.0082999999</c:v>
                </c:pt>
                <c:pt idx="10">
                  <c:v>5170580.1728000008</c:v>
                </c:pt>
                <c:pt idx="11">
                  <c:v>5093174.3973000003</c:v>
                </c:pt>
                <c:pt idx="12">
                  <c:v>5449221.9709000001</c:v>
                </c:pt>
              </c:numCache>
            </c:numRef>
          </c:val>
          <c:smooth val="0"/>
          <c:extLst>
            <c:ext xmlns:c16="http://schemas.microsoft.com/office/drawing/2014/chart" uri="{C3380CC4-5D6E-409C-BE32-E72D297353CC}">
              <c16:uniqueId val="{00000001-FC6E-41F2-9CF0-C421B75F5045}"/>
            </c:ext>
          </c:extLst>
        </c:ser>
        <c:ser>
          <c:idx val="2"/>
          <c:order val="2"/>
          <c:tx>
            <c:strRef>
              <c:f>'Revenue Analysis'!$C$42</c:f>
              <c:strCache>
                <c:ptCount val="1"/>
                <c:pt idx="0">
                  <c:v>003 Residential Sales</c:v>
                </c:pt>
              </c:strCache>
            </c:strRef>
          </c:tx>
          <c:spPr>
            <a:ln w="28575" cap="rnd">
              <a:solidFill>
                <a:srgbClr val="00B05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Analysis'!$D$42:$P$42</c:f>
              <c:numCache>
                <c:formatCode>"$"#,##0.00;[Red]\-"$"#,##0.00</c:formatCode>
                <c:ptCount val="13"/>
                <c:pt idx="1">
                  <c:v>3037913.400549999</c:v>
                </c:pt>
                <c:pt idx="2">
                  <c:v>3356447.1493499991</c:v>
                </c:pt>
                <c:pt idx="3">
                  <c:v>2922918.5306499992</c:v>
                </c:pt>
                <c:pt idx="4">
                  <c:v>2583765.4304499994</c:v>
                </c:pt>
                <c:pt idx="5">
                  <c:v>2838411.9507499994</c:v>
                </c:pt>
                <c:pt idx="6">
                  <c:v>2419259.2661999995</c:v>
                </c:pt>
                <c:pt idx="7">
                  <c:v>3700649.1353999986</c:v>
                </c:pt>
                <c:pt idx="8">
                  <c:v>3768912.5491499985</c:v>
                </c:pt>
                <c:pt idx="9">
                  <c:v>3380705.7799499989</c:v>
                </c:pt>
                <c:pt idx="10">
                  <c:v>3586047.5391999991</c:v>
                </c:pt>
                <c:pt idx="11">
                  <c:v>3032362.88845</c:v>
                </c:pt>
                <c:pt idx="12">
                  <c:v>3079299.10885</c:v>
                </c:pt>
              </c:numCache>
            </c:numRef>
          </c:val>
          <c:smooth val="0"/>
          <c:extLst>
            <c:ext xmlns:c16="http://schemas.microsoft.com/office/drawing/2014/chart" uri="{C3380CC4-5D6E-409C-BE32-E72D297353CC}">
              <c16:uniqueId val="{00000002-FC6E-41F2-9CF0-C421B75F5045}"/>
            </c:ext>
          </c:extLst>
        </c:ser>
        <c:dLbls>
          <c:showLegendKey val="0"/>
          <c:showVal val="0"/>
          <c:showCatName val="0"/>
          <c:showSerName val="0"/>
          <c:showPercent val="0"/>
          <c:showBubbleSize val="0"/>
        </c:dLbls>
        <c:smooth val="0"/>
        <c:axId val="459678392"/>
        <c:axId val="459674864"/>
      </c:lineChart>
      <c:dateAx>
        <c:axId val="459678392"/>
        <c:scaling>
          <c:orientation val="minMax"/>
        </c:scaling>
        <c:delete val="0"/>
        <c:axPos val="b"/>
        <c:numFmt formatCode="[$-409]mm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9674864"/>
        <c:crosses val="autoZero"/>
        <c:auto val="0"/>
        <c:lblOffset val="100"/>
        <c:baseTimeUnit val="months"/>
      </c:dateAx>
      <c:valAx>
        <c:axId val="459674864"/>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9678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err="1">
                <a:solidFill>
                  <a:schemeClr val="tx1"/>
                </a:solidFill>
              </a:rPr>
              <a:t>Kootha</a:t>
            </a:r>
            <a:endParaRPr lang="en-US" sz="1200" b="1" dirty="0">
              <a:solidFill>
                <a:schemeClr val="tx1"/>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9292412098035847"/>
          <c:y val="0.13038548717548115"/>
          <c:w val="0.81754873403540218"/>
          <c:h val="0.79201711976568545"/>
        </c:manualLayout>
      </c:layout>
      <c:lineChart>
        <c:grouping val="standard"/>
        <c:varyColors val="0"/>
        <c:ser>
          <c:idx val="0"/>
          <c:order val="0"/>
          <c:tx>
            <c:strRef>
              <c:f>'Revenue Analysis'!$C$45</c:f>
              <c:strCache>
                <c:ptCount val="1"/>
                <c:pt idx="0">
                  <c:v>001 Private Water Hedge Sales</c:v>
                </c:pt>
              </c:strCache>
            </c:strRef>
          </c:tx>
          <c:spPr>
            <a:ln w="28575" cap="rnd">
              <a:solidFill>
                <a:srgbClr val="FF0000"/>
              </a:solidFill>
              <a:round/>
            </a:ln>
            <a:effectLst/>
          </c:spPr>
          <c:marker>
            <c:symbol val="none"/>
          </c:marker>
          <c:cat>
            <c:numRef>
              <c:f>'Revenue Analysis'!$D$44:$P$44</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Analysis'!$D$45:$P$45</c:f>
              <c:numCache>
                <c:formatCode>"$"#,##0.00;[Red]"$"#,##0.00</c:formatCode>
                <c:ptCount val="13"/>
                <c:pt idx="1">
                  <c:v>15613244.4012</c:v>
                </c:pt>
                <c:pt idx="2">
                  <c:v>14919921.109275</c:v>
                </c:pt>
                <c:pt idx="3">
                  <c:v>14573819.173500001</c:v>
                </c:pt>
                <c:pt idx="4">
                  <c:v>13551900.07845</c:v>
                </c:pt>
                <c:pt idx="5">
                  <c:v>13599455.198550001</c:v>
                </c:pt>
                <c:pt idx="6">
                  <c:v>13519513.143224999</c:v>
                </c:pt>
                <c:pt idx="7">
                  <c:v>19861632.619724996</c:v>
                </c:pt>
                <c:pt idx="8">
                  <c:v>16946920.379949998</c:v>
                </c:pt>
                <c:pt idx="9">
                  <c:v>17900101.608449999</c:v>
                </c:pt>
                <c:pt idx="10">
                  <c:v>15823102.217325</c:v>
                </c:pt>
                <c:pt idx="11">
                  <c:v>15078452.057399999</c:v>
                </c:pt>
                <c:pt idx="12">
                  <c:v>16039249.6491</c:v>
                </c:pt>
              </c:numCache>
            </c:numRef>
          </c:val>
          <c:smooth val="0"/>
          <c:extLst>
            <c:ext xmlns:c16="http://schemas.microsoft.com/office/drawing/2014/chart" uri="{C3380CC4-5D6E-409C-BE32-E72D297353CC}">
              <c16:uniqueId val="{00000000-0C4A-40DE-8DCC-01C7B1F99A7B}"/>
            </c:ext>
          </c:extLst>
        </c:ser>
        <c:ser>
          <c:idx val="1"/>
          <c:order val="1"/>
          <c:tx>
            <c:strRef>
              <c:f>'Revenue Analysis'!$C$46</c:f>
              <c:strCache>
                <c:ptCount val="1"/>
                <c:pt idx="0">
                  <c:v>002 Public Sales</c:v>
                </c:pt>
              </c:strCache>
            </c:strRef>
          </c:tx>
          <c:spPr>
            <a:ln w="28575" cap="rnd">
              <a:solidFill>
                <a:srgbClr val="00B0F0"/>
              </a:solidFill>
              <a:round/>
            </a:ln>
            <a:effectLst/>
          </c:spPr>
          <c:marker>
            <c:symbol val="none"/>
          </c:marker>
          <c:cat>
            <c:numRef>
              <c:f>'Revenue Analysis'!$D$44:$P$44</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Analysis'!$D$46:$P$46</c:f>
              <c:numCache>
                <c:formatCode>"$"#,##0.00;[Red]"$"#,##0.00</c:formatCode>
                <c:ptCount val="13"/>
                <c:pt idx="1">
                  <c:v>11872083.957010075</c:v>
                </c:pt>
                <c:pt idx="2">
                  <c:v>10337065.281530932</c:v>
                </c:pt>
                <c:pt idx="3">
                  <c:v>12127237.488207251</c:v>
                </c:pt>
                <c:pt idx="4">
                  <c:v>11289226.9211867</c:v>
                </c:pt>
                <c:pt idx="5">
                  <c:v>10277414.846354676</c:v>
                </c:pt>
                <c:pt idx="6">
                  <c:v>11234644.821581256</c:v>
                </c:pt>
                <c:pt idx="7">
                  <c:v>15050241.95592463</c:v>
                </c:pt>
                <c:pt idx="8">
                  <c:v>14203249.583331324</c:v>
                </c:pt>
                <c:pt idx="9">
                  <c:v>13520534.871392637</c:v>
                </c:pt>
                <c:pt idx="10">
                  <c:v>13147457.646717608</c:v>
                </c:pt>
                <c:pt idx="11">
                  <c:v>11520913.736918587</c:v>
                </c:pt>
                <c:pt idx="12">
                  <c:v>12352048.239027288</c:v>
                </c:pt>
              </c:numCache>
            </c:numRef>
          </c:val>
          <c:smooth val="0"/>
          <c:extLst>
            <c:ext xmlns:c16="http://schemas.microsoft.com/office/drawing/2014/chart" uri="{C3380CC4-5D6E-409C-BE32-E72D297353CC}">
              <c16:uniqueId val="{00000001-0C4A-40DE-8DCC-01C7B1F99A7B}"/>
            </c:ext>
          </c:extLst>
        </c:ser>
        <c:ser>
          <c:idx val="2"/>
          <c:order val="2"/>
          <c:tx>
            <c:strRef>
              <c:f>'Revenue Analysis'!$C$47</c:f>
              <c:strCache>
                <c:ptCount val="1"/>
                <c:pt idx="0">
                  <c:v>003 Residential Sales</c:v>
                </c:pt>
              </c:strCache>
            </c:strRef>
          </c:tx>
          <c:spPr>
            <a:ln w="28575" cap="rnd">
              <a:solidFill>
                <a:srgbClr val="00B050"/>
              </a:solidFill>
              <a:round/>
            </a:ln>
            <a:effectLst/>
          </c:spPr>
          <c:marker>
            <c:symbol val="none"/>
          </c:marker>
          <c:cat>
            <c:numRef>
              <c:f>'Revenue Analysis'!$D$44:$P$44</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Analysis'!$D$47:$P$47</c:f>
              <c:numCache>
                <c:formatCode>"$"#,##0.00;[Red]"$"#,##0.00</c:formatCode>
                <c:ptCount val="13"/>
                <c:pt idx="1">
                  <c:v>8474150.6054599974</c:v>
                </c:pt>
                <c:pt idx="2">
                  <c:v>8094236.1661699973</c:v>
                </c:pt>
                <c:pt idx="3">
                  <c:v>7930998.2060999982</c:v>
                </c:pt>
                <c:pt idx="4">
                  <c:v>7348224.0318099987</c:v>
                </c:pt>
                <c:pt idx="5">
                  <c:v>7351902.3728899974</c:v>
                </c:pt>
                <c:pt idx="6">
                  <c:v>7316825.6713799993</c:v>
                </c:pt>
                <c:pt idx="7">
                  <c:v>10755872.168379998</c:v>
                </c:pt>
                <c:pt idx="8">
                  <c:v>10131948.628009997</c:v>
                </c:pt>
                <c:pt idx="9">
                  <c:v>9673625.3294599988</c:v>
                </c:pt>
                <c:pt idx="10">
                  <c:v>9641477.3925599996</c:v>
                </c:pt>
                <c:pt idx="11">
                  <c:v>7709485.1803699993</c:v>
                </c:pt>
                <c:pt idx="12">
                  <c:v>8077355.1062299982</c:v>
                </c:pt>
              </c:numCache>
            </c:numRef>
          </c:val>
          <c:smooth val="0"/>
          <c:extLst>
            <c:ext xmlns:c16="http://schemas.microsoft.com/office/drawing/2014/chart" uri="{C3380CC4-5D6E-409C-BE32-E72D297353CC}">
              <c16:uniqueId val="{00000002-0C4A-40DE-8DCC-01C7B1F99A7B}"/>
            </c:ext>
          </c:extLst>
        </c:ser>
        <c:dLbls>
          <c:showLegendKey val="0"/>
          <c:showVal val="0"/>
          <c:showCatName val="0"/>
          <c:showSerName val="0"/>
          <c:showPercent val="0"/>
          <c:showBubbleSize val="0"/>
        </c:dLbls>
        <c:smooth val="0"/>
        <c:axId val="459943280"/>
        <c:axId val="459940536"/>
      </c:lineChart>
      <c:dateAx>
        <c:axId val="459943280"/>
        <c:scaling>
          <c:orientation val="minMax"/>
        </c:scaling>
        <c:delete val="0"/>
        <c:axPos val="b"/>
        <c:numFmt formatCode="[$-409]mm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59940536"/>
        <c:crosses val="autoZero"/>
        <c:auto val="1"/>
        <c:lblOffset val="100"/>
        <c:baseTimeUnit val="months"/>
      </c:dateAx>
      <c:valAx>
        <c:axId val="459940536"/>
        <c:scaling>
          <c:orientation val="minMax"/>
          <c:max val="22000000"/>
          <c:min val="50000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9943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just">
              <a:defRPr sz="1200" b="1" i="0" u="none" strike="noStrike" kern="1200" spc="0" baseline="0">
                <a:solidFill>
                  <a:schemeClr val="tx1"/>
                </a:solidFill>
                <a:latin typeface="+mn-lt"/>
                <a:ea typeface="+mn-ea"/>
                <a:cs typeface="+mn-cs"/>
              </a:defRPr>
            </a:pPr>
            <a:r>
              <a:rPr lang="en-US" sz="1200" b="1" dirty="0" err="1">
                <a:solidFill>
                  <a:schemeClr val="tx1"/>
                </a:solidFill>
              </a:rPr>
              <a:t>Surjek</a:t>
            </a:r>
            <a:endParaRPr lang="en-US" sz="1200" b="1" dirty="0">
              <a:solidFill>
                <a:schemeClr val="tx1"/>
              </a:solidFill>
            </a:endParaRPr>
          </a:p>
        </c:rich>
      </c:tx>
      <c:layout>
        <c:manualLayout>
          <c:xMode val="edge"/>
          <c:yMode val="edge"/>
          <c:x val="0.45964190414111994"/>
          <c:y val="3.6109853829974177E-2"/>
        </c:manualLayout>
      </c:layout>
      <c:overlay val="0"/>
      <c:spPr>
        <a:noFill/>
        <a:ln>
          <a:noFill/>
        </a:ln>
        <a:effectLst/>
      </c:spPr>
      <c:txPr>
        <a:bodyPr rot="0" spcFirstLastPara="1" vertOverflow="ellipsis" vert="horz" wrap="square" anchor="ctr" anchorCtr="1"/>
        <a:lstStyle/>
        <a:p>
          <a:pPr algn="just">
            <a:defRPr sz="1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012697413242441"/>
          <c:y val="0.13563988741373409"/>
          <c:w val="0.8279817896645143"/>
          <c:h val="0.73590218056923773"/>
        </c:manualLayout>
      </c:layout>
      <c:lineChart>
        <c:grouping val="standard"/>
        <c:varyColors val="0"/>
        <c:ser>
          <c:idx val="0"/>
          <c:order val="0"/>
          <c:tx>
            <c:strRef>
              <c:f>'Revenue Analysis'!$C$37</c:f>
              <c:strCache>
                <c:ptCount val="1"/>
                <c:pt idx="0">
                  <c:v>001 Private Water Hedge Sales</c:v>
                </c:pt>
              </c:strCache>
            </c:strRef>
          </c:tx>
          <c:spPr>
            <a:ln w="28575" cap="rnd">
              <a:solidFill>
                <a:srgbClr val="FF000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Analysis'!$D$37:$P$37</c:f>
              <c:numCache>
                <c:formatCode>"$"#,##0.00;[Red]\-"$"#,##0.00</c:formatCode>
                <c:ptCount val="13"/>
                <c:pt idx="1">
                  <c:v>7220021.2387499996</c:v>
                </c:pt>
                <c:pt idx="2">
                  <c:v>6085131.0149999997</c:v>
                </c:pt>
                <c:pt idx="3">
                  <c:v>6723291.7162500005</c:v>
                </c:pt>
                <c:pt idx="4">
                  <c:v>6313180.5299999993</c:v>
                </c:pt>
                <c:pt idx="5">
                  <c:v>5763708.6674999995</c:v>
                </c:pt>
                <c:pt idx="6">
                  <c:v>6484566.5099999998</c:v>
                </c:pt>
                <c:pt idx="7">
                  <c:v>9314190.6750000007</c:v>
                </c:pt>
                <c:pt idx="8">
                  <c:v>6750396.1374999993</c:v>
                </c:pt>
                <c:pt idx="9">
                  <c:v>8185283.6587499995</c:v>
                </c:pt>
                <c:pt idx="10">
                  <c:v>6778514.602500001</c:v>
                </c:pt>
                <c:pt idx="11">
                  <c:v>6094707.7050000001</c:v>
                </c:pt>
                <c:pt idx="12">
                  <c:v>6735069.6974999998</c:v>
                </c:pt>
              </c:numCache>
            </c:numRef>
          </c:val>
          <c:smooth val="0"/>
          <c:extLst>
            <c:ext xmlns:c16="http://schemas.microsoft.com/office/drawing/2014/chart" uri="{C3380CC4-5D6E-409C-BE32-E72D297353CC}">
              <c16:uniqueId val="{00000000-B7E9-4F00-BCEE-86F8920352D5}"/>
            </c:ext>
          </c:extLst>
        </c:ser>
        <c:ser>
          <c:idx val="1"/>
          <c:order val="1"/>
          <c:tx>
            <c:strRef>
              <c:f>'Revenue Analysis'!$C$38</c:f>
              <c:strCache>
                <c:ptCount val="1"/>
                <c:pt idx="0">
                  <c:v>002 Public Sales</c:v>
                </c:pt>
              </c:strCache>
            </c:strRef>
          </c:tx>
          <c:spPr>
            <a:ln w="28575" cap="rnd">
              <a:solidFill>
                <a:srgbClr val="00B0F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Analysis'!$D$38:$P$38</c:f>
              <c:numCache>
                <c:formatCode>"$"#,##0.00;[Red]\-"$"#,##0.00</c:formatCode>
                <c:ptCount val="13"/>
                <c:pt idx="1">
                  <c:v>5968550.8906999994</c:v>
                </c:pt>
                <c:pt idx="2">
                  <c:v>5030374.9724000003</c:v>
                </c:pt>
                <c:pt idx="3">
                  <c:v>5557921.1521000005</c:v>
                </c:pt>
                <c:pt idx="4">
                  <c:v>5218895.9047999997</c:v>
                </c:pt>
                <c:pt idx="5">
                  <c:v>4764665.8318000007</c:v>
                </c:pt>
                <c:pt idx="6">
                  <c:v>5360574.9815999996</c:v>
                </c:pt>
                <c:pt idx="7">
                  <c:v>7699730.9580000006</c:v>
                </c:pt>
                <c:pt idx="8">
                  <c:v>6985660.807</c:v>
                </c:pt>
                <c:pt idx="9">
                  <c:v>6766501.1579</c:v>
                </c:pt>
                <c:pt idx="10">
                  <c:v>6603572.0713999998</c:v>
                </c:pt>
                <c:pt idx="11">
                  <c:v>5038291.7028000001</c:v>
                </c:pt>
                <c:pt idx="12">
                  <c:v>5567657.6166000003</c:v>
                </c:pt>
              </c:numCache>
            </c:numRef>
          </c:val>
          <c:smooth val="0"/>
          <c:extLst>
            <c:ext xmlns:c16="http://schemas.microsoft.com/office/drawing/2014/chart" uri="{C3380CC4-5D6E-409C-BE32-E72D297353CC}">
              <c16:uniqueId val="{00000001-B7E9-4F00-BCEE-86F8920352D5}"/>
            </c:ext>
          </c:extLst>
        </c:ser>
        <c:ser>
          <c:idx val="2"/>
          <c:order val="2"/>
          <c:tx>
            <c:strRef>
              <c:f>'Revenue Analysis'!$C$39</c:f>
              <c:strCache>
                <c:ptCount val="1"/>
                <c:pt idx="0">
                  <c:v>003 Residential Sales</c:v>
                </c:pt>
              </c:strCache>
            </c:strRef>
          </c:tx>
          <c:spPr>
            <a:ln w="28575" cap="rnd">
              <a:solidFill>
                <a:srgbClr val="00B050"/>
              </a:solidFill>
              <a:round/>
            </a:ln>
            <a:effectLst/>
          </c:spPr>
          <c:marker>
            <c:symbol val="none"/>
          </c:marker>
          <c:cat>
            <c:numRef>
              <c:f>'Revenue Analysis'!$D$33:$P$33</c:f>
              <c:numCache>
                <c:formatCode>mmm\-yy</c:formatCode>
                <c:ptCount val="13"/>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numCache>
            </c:numRef>
          </c:cat>
          <c:val>
            <c:numRef>
              <c:f>'Revenue Analysis'!$D$39:$P$39</c:f>
              <c:numCache>
                <c:formatCode>"$"#,##0.00;[Red]\-"$"#,##0.00</c:formatCode>
                <c:ptCount val="13"/>
                <c:pt idx="1">
                  <c:v>4139478.8435499985</c:v>
                </c:pt>
                <c:pt idx="2">
                  <c:v>3488808.4485999988</c:v>
                </c:pt>
                <c:pt idx="3">
                  <c:v>3854687.2506499989</c:v>
                </c:pt>
                <c:pt idx="4">
                  <c:v>3619556.8371999986</c:v>
                </c:pt>
                <c:pt idx="5">
                  <c:v>3304526.302699999</c:v>
                </c:pt>
                <c:pt idx="6">
                  <c:v>3717818.1323999991</c:v>
                </c:pt>
                <c:pt idx="7">
                  <c:v>5340135.9869999988</c:v>
                </c:pt>
                <c:pt idx="8">
                  <c:v>4844893.7854999984</c:v>
                </c:pt>
                <c:pt idx="9">
                  <c:v>4692895.9643499991</c:v>
                </c:pt>
                <c:pt idx="10">
                  <c:v>4886348.3721000003</c:v>
                </c:pt>
                <c:pt idx="11">
                  <c:v>3494299.084199999</c:v>
                </c:pt>
                <c:pt idx="12">
                  <c:v>3861439.9598999987</c:v>
                </c:pt>
              </c:numCache>
            </c:numRef>
          </c:val>
          <c:smooth val="0"/>
          <c:extLst>
            <c:ext xmlns:c16="http://schemas.microsoft.com/office/drawing/2014/chart" uri="{C3380CC4-5D6E-409C-BE32-E72D297353CC}">
              <c16:uniqueId val="{00000002-B7E9-4F00-BCEE-86F8920352D5}"/>
            </c:ext>
          </c:extLst>
        </c:ser>
        <c:dLbls>
          <c:showLegendKey val="0"/>
          <c:showVal val="0"/>
          <c:showCatName val="0"/>
          <c:showSerName val="0"/>
          <c:showPercent val="0"/>
          <c:showBubbleSize val="0"/>
        </c:dLbls>
        <c:smooth val="0"/>
        <c:axId val="515127064"/>
        <c:axId val="515136472"/>
      </c:lineChart>
      <c:dateAx>
        <c:axId val="515127064"/>
        <c:scaling>
          <c:orientation val="minMax"/>
        </c:scaling>
        <c:delete val="0"/>
        <c:axPos val="b"/>
        <c:numFmt formatCode="[$-409]mm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515136472"/>
        <c:crosses val="autoZero"/>
        <c:auto val="0"/>
        <c:lblOffset val="100"/>
        <c:baseTimeUnit val="months"/>
      </c:dateAx>
      <c:valAx>
        <c:axId val="515136472"/>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515127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EBIT by Unit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 Analysis'!$A$23:$A$25</c:f>
              <c:strCache>
                <c:ptCount val="3"/>
                <c:pt idx="0">
                  <c:v>Kootha</c:v>
                </c:pt>
                <c:pt idx="1">
                  <c:v>Surjek</c:v>
                </c:pt>
                <c:pt idx="2">
                  <c:v>Jutik</c:v>
                </c:pt>
              </c:strCache>
            </c:strRef>
          </c:cat>
          <c:val>
            <c:numRef>
              <c:f>'EBIT Analysis'!$Q$23:$Q$25</c:f>
              <c:numCache>
                <c:formatCode>"$"#,##0.00;[Red]\-"$"#,##0.00</c:formatCode>
                <c:ptCount val="3"/>
                <c:pt idx="0">
                  <c:v>19721133.205825485</c:v>
                </c:pt>
                <c:pt idx="1">
                  <c:v>22936250.12903415</c:v>
                </c:pt>
                <c:pt idx="2">
                  <c:v>72941736.097194374</c:v>
                </c:pt>
              </c:numCache>
            </c:numRef>
          </c:val>
          <c:extLst>
            <c:ext xmlns:c16="http://schemas.microsoft.com/office/drawing/2014/chart" uri="{C3380CC4-5D6E-409C-BE32-E72D297353CC}">
              <c16:uniqueId val="{00000000-530A-412D-AE56-E14299C5EBF8}"/>
            </c:ext>
          </c:extLst>
        </c:ser>
        <c:dLbls>
          <c:showLegendKey val="0"/>
          <c:showVal val="0"/>
          <c:showCatName val="0"/>
          <c:showSerName val="0"/>
          <c:showPercent val="0"/>
          <c:showBubbleSize val="0"/>
        </c:dLbls>
        <c:gapWidth val="219"/>
        <c:overlap val="-27"/>
        <c:axId val="456582288"/>
        <c:axId val="456591304"/>
      </c:barChart>
      <c:catAx>
        <c:axId val="4565822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456591304"/>
        <c:crosses val="autoZero"/>
        <c:auto val="1"/>
        <c:lblAlgn val="ctr"/>
        <c:lblOffset val="100"/>
        <c:noMultiLvlLbl val="0"/>
      </c:catAx>
      <c:valAx>
        <c:axId val="4565913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582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EBIT</a:t>
            </a:r>
            <a:r>
              <a:rPr lang="en-US" b="1" baseline="0">
                <a:solidFill>
                  <a:schemeClr val="tx1"/>
                </a:solidFill>
              </a:rPr>
              <a:t> Monthly Trend by Unit</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'EBIT Analysis'!$A$23</c:f>
              <c:strCache>
                <c:ptCount val="1"/>
                <c:pt idx="0">
                  <c:v>Kootha</c:v>
                </c:pt>
              </c:strCache>
            </c:strRef>
          </c:tx>
          <c:spPr>
            <a:ln w="28575" cap="rnd">
              <a:solidFill>
                <a:srgbClr val="00B050"/>
              </a:solidFill>
              <a:round/>
            </a:ln>
            <a:effectLst/>
          </c:spPr>
          <c:marker>
            <c:symbol val="circle"/>
            <c:size val="5"/>
            <c:spPr>
              <a:solidFill>
                <a:schemeClr val="accent1"/>
              </a:solidFill>
              <a:ln w="9525">
                <a:solidFill>
                  <a:schemeClr val="accent1"/>
                </a:solidFill>
              </a:ln>
              <a:effectLst/>
            </c:spPr>
          </c:marker>
          <c:cat>
            <c:numRef>
              <c:f>'EBIT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Analysis'!$E$23:$P$23</c:f>
              <c:numCache>
                <c:formatCode>"$"#,##0.00;[Red]\-"$"#,##0.00</c:formatCode>
                <c:ptCount val="12"/>
                <c:pt idx="0">
                  <c:v>2456292.3275362095</c:v>
                </c:pt>
                <c:pt idx="1">
                  <c:v>918310.88787430618</c:v>
                </c:pt>
                <c:pt idx="2">
                  <c:v>1519674.7670411356</c:v>
                </c:pt>
                <c:pt idx="3">
                  <c:v>1671126.6978958244</c:v>
                </c:pt>
                <c:pt idx="4">
                  <c:v>1867603.7439484252</c:v>
                </c:pt>
                <c:pt idx="5">
                  <c:v>1873668.8420387572</c:v>
                </c:pt>
                <c:pt idx="6">
                  <c:v>2572779.3705296321</c:v>
                </c:pt>
                <c:pt idx="7">
                  <c:v>2504531.9499788238</c:v>
                </c:pt>
                <c:pt idx="8">
                  <c:v>2888063.9198026378</c:v>
                </c:pt>
                <c:pt idx="9">
                  <c:v>912936.10019635595</c:v>
                </c:pt>
                <c:pt idx="10">
                  <c:v>702117.95209483802</c:v>
                </c:pt>
                <c:pt idx="11">
                  <c:v>-165973.35311146174</c:v>
                </c:pt>
              </c:numCache>
            </c:numRef>
          </c:val>
          <c:smooth val="0"/>
          <c:extLst>
            <c:ext xmlns:c16="http://schemas.microsoft.com/office/drawing/2014/chart" uri="{C3380CC4-5D6E-409C-BE32-E72D297353CC}">
              <c16:uniqueId val="{00000000-85C1-44E9-9898-CD654F503B12}"/>
            </c:ext>
          </c:extLst>
        </c:ser>
        <c:ser>
          <c:idx val="1"/>
          <c:order val="1"/>
          <c:tx>
            <c:strRef>
              <c:f>'EBIT Analysis'!$A$24</c:f>
              <c:strCache>
                <c:ptCount val="1"/>
                <c:pt idx="0">
                  <c:v>Surjek</c:v>
                </c:pt>
              </c:strCache>
            </c:strRef>
          </c:tx>
          <c:spPr>
            <a:ln w="28575" cap="rnd">
              <a:solidFill>
                <a:srgbClr val="00B0F0"/>
              </a:solidFill>
              <a:round/>
            </a:ln>
            <a:effectLst/>
          </c:spPr>
          <c:marker>
            <c:symbol val="circle"/>
            <c:size val="5"/>
            <c:spPr>
              <a:solidFill>
                <a:schemeClr val="accent2"/>
              </a:solidFill>
              <a:ln w="9525">
                <a:solidFill>
                  <a:schemeClr val="accent2"/>
                </a:solidFill>
              </a:ln>
              <a:effectLst/>
            </c:spPr>
          </c:marker>
          <c:cat>
            <c:numRef>
              <c:f>'EBIT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Analysis'!$E$24:$P$24</c:f>
              <c:numCache>
                <c:formatCode>"$"#,##0.00;[Red]\-"$"#,##0.00</c:formatCode>
                <c:ptCount val="12"/>
                <c:pt idx="0">
                  <c:v>5988499.8026137892</c:v>
                </c:pt>
                <c:pt idx="1">
                  <c:v>943434.10160639696</c:v>
                </c:pt>
                <c:pt idx="2">
                  <c:v>2328952.4387191646</c:v>
                </c:pt>
                <c:pt idx="3">
                  <c:v>-3360291.110331079</c:v>
                </c:pt>
                <c:pt idx="4">
                  <c:v>-6192464.2872408964</c:v>
                </c:pt>
                <c:pt idx="5">
                  <c:v>2604016.9804607946</c:v>
                </c:pt>
                <c:pt idx="6">
                  <c:v>8366591.2969236001</c:v>
                </c:pt>
                <c:pt idx="7">
                  <c:v>2112457.573284395</c:v>
                </c:pt>
                <c:pt idx="8">
                  <c:v>4631100.2007863969</c:v>
                </c:pt>
                <c:pt idx="9">
                  <c:v>2132931.991960397</c:v>
                </c:pt>
                <c:pt idx="10">
                  <c:v>-4294074.8102160059</c:v>
                </c:pt>
                <c:pt idx="11">
                  <c:v>7675095.9504671991</c:v>
                </c:pt>
              </c:numCache>
            </c:numRef>
          </c:val>
          <c:smooth val="0"/>
          <c:extLst>
            <c:ext xmlns:c16="http://schemas.microsoft.com/office/drawing/2014/chart" uri="{C3380CC4-5D6E-409C-BE32-E72D297353CC}">
              <c16:uniqueId val="{00000001-85C1-44E9-9898-CD654F503B12}"/>
            </c:ext>
          </c:extLst>
        </c:ser>
        <c:ser>
          <c:idx val="2"/>
          <c:order val="2"/>
          <c:tx>
            <c:strRef>
              <c:f>'EBIT Analysis'!$A$25</c:f>
              <c:strCache>
                <c:ptCount val="1"/>
                <c:pt idx="0">
                  <c:v>Jutik</c:v>
                </c:pt>
              </c:strCache>
            </c:strRef>
          </c:tx>
          <c:spPr>
            <a:ln w="28575" cap="rnd">
              <a:solidFill>
                <a:srgbClr val="FF0000"/>
              </a:solidFill>
              <a:round/>
            </a:ln>
            <a:effectLst/>
          </c:spPr>
          <c:marker>
            <c:symbol val="circle"/>
            <c:size val="5"/>
            <c:spPr>
              <a:solidFill>
                <a:schemeClr val="accent3"/>
              </a:solidFill>
              <a:ln w="9525">
                <a:solidFill>
                  <a:schemeClr val="accent3"/>
                </a:solidFill>
              </a:ln>
              <a:effectLst/>
            </c:spPr>
          </c:marker>
          <c:cat>
            <c:numRef>
              <c:f>'EBIT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Analysis'!$E$25:$P$25</c:f>
              <c:numCache>
                <c:formatCode>"$"#,##0.00;[Red]\-"$"#,##0.00</c:formatCode>
                <c:ptCount val="12"/>
                <c:pt idx="0">
                  <c:v>4547848.2127075791</c:v>
                </c:pt>
                <c:pt idx="1">
                  <c:v>6542227.6080423184</c:v>
                </c:pt>
                <c:pt idx="2">
                  <c:v>4438176.8988530822</c:v>
                </c:pt>
                <c:pt idx="3">
                  <c:v>4415960.6020003622</c:v>
                </c:pt>
                <c:pt idx="4">
                  <c:v>5589126.5717249103</c:v>
                </c:pt>
                <c:pt idx="5">
                  <c:v>5264580.3424524991</c:v>
                </c:pt>
                <c:pt idx="6">
                  <c:v>8292411.5891714972</c:v>
                </c:pt>
                <c:pt idx="7">
                  <c:v>8295134.2778322492</c:v>
                </c:pt>
                <c:pt idx="8">
                  <c:v>5460903.0204648729</c:v>
                </c:pt>
                <c:pt idx="9">
                  <c:v>8279084.1609189995</c:v>
                </c:pt>
                <c:pt idx="10">
                  <c:v>6175874.2250345014</c:v>
                </c:pt>
                <c:pt idx="11">
                  <c:v>5640408.5879914984</c:v>
                </c:pt>
              </c:numCache>
            </c:numRef>
          </c:val>
          <c:smooth val="0"/>
          <c:extLst>
            <c:ext xmlns:c16="http://schemas.microsoft.com/office/drawing/2014/chart" uri="{C3380CC4-5D6E-409C-BE32-E72D297353CC}">
              <c16:uniqueId val="{00000002-85C1-44E9-9898-CD654F503B12}"/>
            </c:ext>
          </c:extLst>
        </c:ser>
        <c:dLbls>
          <c:showLegendKey val="0"/>
          <c:showVal val="0"/>
          <c:showCatName val="0"/>
          <c:showSerName val="0"/>
          <c:showPercent val="0"/>
          <c:showBubbleSize val="0"/>
        </c:dLbls>
        <c:marker val="1"/>
        <c:smooth val="0"/>
        <c:axId val="515134512"/>
        <c:axId val="515135296"/>
      </c:lineChart>
      <c:dateAx>
        <c:axId val="515134512"/>
        <c:scaling>
          <c:orientation val="minMax"/>
        </c:scaling>
        <c:delete val="0"/>
        <c:axPos val="b"/>
        <c:numFmt formatCode="mmm\-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135296"/>
        <c:crosses val="autoZero"/>
        <c:auto val="1"/>
        <c:lblOffset val="100"/>
        <c:baseTimeUnit val="months"/>
      </c:dateAx>
      <c:valAx>
        <c:axId val="515135296"/>
        <c:scaling>
          <c:orientation val="minMax"/>
          <c:max val="9000000"/>
          <c:min val="-7000000"/>
        </c:scaling>
        <c:delete val="0"/>
        <c:axPos val="l"/>
        <c:majorGridlines>
          <c:spPr>
            <a:ln w="9525" cap="flat" cmpd="sng" algn="ctr">
              <a:solidFill>
                <a:schemeClr val="tx1">
                  <a:lumMod val="15000"/>
                  <a:lumOff val="85000"/>
                </a:schemeClr>
              </a:solidFill>
              <a:round/>
            </a:ln>
            <a:effectLst/>
          </c:spPr>
        </c:majorGridlines>
        <c:numFmt formatCode="&quot;$&quot;#,##0.0;[Red]\-&quot;$&quot;#,##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134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Aggregate Cost to Produce vs Kootha, Surjek and Jutik</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2A9C-4639-824D-BCFB8149D9D3}"/>
            </c:ext>
          </c:extLst>
        </c:ser>
        <c:ser>
          <c:idx val="1"/>
          <c:order val="1"/>
          <c:tx>
            <c:v>Overall</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2A9C-4639-824D-BCFB8149D9D3}"/>
            </c:ext>
          </c:extLst>
        </c:ser>
        <c:ser>
          <c:idx val="2"/>
          <c:order val="2"/>
          <c:tx>
            <c:v>Jutik</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2A9C-4639-824D-BCFB8149D9D3}"/>
            </c:ext>
          </c:extLst>
        </c:ser>
        <c:ser>
          <c:idx val="3"/>
          <c:order val="3"/>
          <c:tx>
            <c:v>Surjek</c:v>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2A9C-4639-824D-BCFB8149D9D3}"/>
            </c:ext>
          </c:extLst>
        </c:ser>
        <c:dLbls>
          <c:showLegendKey val="0"/>
          <c:showVal val="0"/>
          <c:showCatName val="0"/>
          <c:showSerName val="0"/>
          <c:showPercent val="0"/>
          <c:showBubbleSize val="0"/>
        </c:dLbls>
        <c:marker val="1"/>
        <c:smooth val="0"/>
        <c:axId val="540078584"/>
        <c:axId val="540073096"/>
      </c:lineChart>
      <c:dateAx>
        <c:axId val="54007858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073096"/>
        <c:crosses val="autoZero"/>
        <c:auto val="1"/>
        <c:lblOffset val="100"/>
        <c:baseTimeUnit val="months"/>
      </c:dateAx>
      <c:valAx>
        <c:axId val="540073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078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Water Production</a:t>
            </a:r>
            <a:r>
              <a:rPr lang="en-US" sz="1200" baseline="0"/>
              <a:t> Budget vs. Actual All Units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Water Prod Budget</c:v>
          </c:tx>
          <c:spPr>
            <a:ln w="28575" cap="rnd">
              <a:solidFill>
                <a:schemeClr val="accent1"/>
              </a:solidFill>
              <a:round/>
            </a:ln>
            <a:effectLst/>
          </c:spPr>
          <c:marker>
            <c:symbol val="none"/>
          </c:marker>
          <c:cat>
            <c:numRef>
              <c:f>'Economic Cost Analysis'!$F$257:$Q$257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Analysis'!$F$258:$Q$258</c:f>
              <c:numCache>
                <c:formatCode>#,##0.0;[Red]#,##0.0</c:formatCode>
                <c:ptCount val="12"/>
                <c:pt idx="0">
                  <c:v>618.14428099999998</c:v>
                </c:pt>
                <c:pt idx="1">
                  <c:v>613.38369699999998</c:v>
                </c:pt>
                <c:pt idx="2">
                  <c:v>599.54558499999996</c:v>
                </c:pt>
                <c:pt idx="3">
                  <c:v>673.67093499999999</c:v>
                </c:pt>
                <c:pt idx="4">
                  <c:v>561.23997600000007</c:v>
                </c:pt>
                <c:pt idx="5">
                  <c:v>565.8385796</c:v>
                </c:pt>
                <c:pt idx="6">
                  <c:v>654.26448500000004</c:v>
                </c:pt>
                <c:pt idx="7">
                  <c:v>671.90148799999997</c:v>
                </c:pt>
                <c:pt idx="8">
                  <c:v>670.86889899999994</c:v>
                </c:pt>
                <c:pt idx="9">
                  <c:v>631.48916599999995</c:v>
                </c:pt>
                <c:pt idx="10">
                  <c:v>582.87949800000001</c:v>
                </c:pt>
                <c:pt idx="11">
                  <c:v>550.80905099999995</c:v>
                </c:pt>
              </c:numCache>
            </c:numRef>
          </c:val>
          <c:smooth val="0"/>
          <c:extLst>
            <c:ext xmlns:c16="http://schemas.microsoft.com/office/drawing/2014/chart" uri="{C3380CC4-5D6E-409C-BE32-E72D297353CC}">
              <c16:uniqueId val="{00000000-781B-4BFF-AD34-0E880BC39AA6}"/>
            </c:ext>
          </c:extLst>
        </c:ser>
        <c:ser>
          <c:idx val="1"/>
          <c:order val="1"/>
          <c:tx>
            <c:v>Water Prod Actual</c:v>
          </c:tx>
          <c:spPr>
            <a:ln w="28575" cap="rnd">
              <a:solidFill>
                <a:schemeClr val="accent2"/>
              </a:solidFill>
              <a:round/>
            </a:ln>
            <a:effectLst/>
          </c:spPr>
          <c:marker>
            <c:symbol val="none"/>
          </c:marker>
          <c:cat>
            <c:numRef>
              <c:f>'Economic Cost Analysis'!$F$257:$Q$257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Analysis'!$F$259:$Q$259</c:f>
              <c:numCache>
                <c:formatCode>#,##0.0;[Red]#,##0.0</c:formatCode>
                <c:ptCount val="12"/>
                <c:pt idx="0">
                  <c:v>647.14428099999998</c:v>
                </c:pt>
                <c:pt idx="1">
                  <c:v>622.38369699999998</c:v>
                </c:pt>
                <c:pt idx="2">
                  <c:v>602.54558499999996</c:v>
                </c:pt>
                <c:pt idx="3">
                  <c:v>602.67093499999999</c:v>
                </c:pt>
                <c:pt idx="4">
                  <c:v>534.23997600000007</c:v>
                </c:pt>
                <c:pt idx="5">
                  <c:v>571.87367900000004</c:v>
                </c:pt>
                <c:pt idx="6">
                  <c:v>679.26448500000004</c:v>
                </c:pt>
                <c:pt idx="7">
                  <c:v>682.90148799999997</c:v>
                </c:pt>
                <c:pt idx="8">
                  <c:v>790.03688200000011</c:v>
                </c:pt>
                <c:pt idx="9">
                  <c:v>759.48916599999995</c:v>
                </c:pt>
                <c:pt idx="10">
                  <c:v>773.51636800000006</c:v>
                </c:pt>
                <c:pt idx="11">
                  <c:v>623.20135099999993</c:v>
                </c:pt>
              </c:numCache>
            </c:numRef>
          </c:val>
          <c:smooth val="0"/>
          <c:extLst>
            <c:ext xmlns:c16="http://schemas.microsoft.com/office/drawing/2014/chart" uri="{C3380CC4-5D6E-409C-BE32-E72D297353CC}">
              <c16:uniqueId val="{00000001-781B-4BFF-AD34-0E880BC39AA6}"/>
            </c:ext>
          </c:extLst>
        </c:ser>
        <c:dLbls>
          <c:showLegendKey val="0"/>
          <c:showVal val="0"/>
          <c:showCatName val="0"/>
          <c:showSerName val="0"/>
          <c:showPercent val="0"/>
          <c:showBubbleSize val="0"/>
        </c:dLbls>
        <c:smooth val="0"/>
        <c:axId val="799246720"/>
        <c:axId val="799248032"/>
      </c:lineChart>
      <c:dateAx>
        <c:axId val="79924672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248032"/>
        <c:crosses val="autoZero"/>
        <c:auto val="1"/>
        <c:lblOffset val="100"/>
        <c:baseTimeUnit val="months"/>
      </c:dateAx>
      <c:valAx>
        <c:axId val="799248032"/>
        <c:scaling>
          <c:orientation val="minMax"/>
          <c:min val="500"/>
        </c:scaling>
        <c:delete val="0"/>
        <c:axPos val="l"/>
        <c:majorGridlines>
          <c:spPr>
            <a:ln w="9525" cap="flat" cmpd="sng" algn="ctr">
              <a:solidFill>
                <a:schemeClr val="tx1">
                  <a:lumMod val="15000"/>
                  <a:lumOff val="85000"/>
                </a:schemeClr>
              </a:solidFill>
              <a:round/>
            </a:ln>
            <a:effectLst/>
          </c:spPr>
        </c:majorGridlines>
        <c:numFmt formatCode="#,##0.0;[Red]#,##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246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Jutik Monthly Chemical Expense and Water Production</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Chemical Expenses (USD)</c:v>
          </c:tx>
          <c:spPr>
            <a:solidFill>
              <a:schemeClr val="accent1"/>
            </a:solidFill>
            <a:ln>
              <a:noFill/>
            </a:ln>
            <a:effectLst/>
          </c:spPr>
          <c:invertIfNegative val="0"/>
          <c:cat>
            <c:numRef>
              <c:f>'Expenses Analysis'!$F$109:$Q$109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Analysis'!$F$113:$Q$113</c:f>
              <c:numCache>
                <c:formatCode>"$"#,##0.00;[Red]\-"$"#,##0.00</c:formatCode>
                <c:ptCount val="12"/>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0-E117-403B-9CDB-4C88E46B751A}"/>
            </c:ext>
          </c:extLst>
        </c:ser>
        <c:dLbls>
          <c:showLegendKey val="0"/>
          <c:showVal val="0"/>
          <c:showCatName val="0"/>
          <c:showSerName val="0"/>
          <c:showPercent val="0"/>
          <c:showBubbleSize val="0"/>
        </c:dLbls>
        <c:gapWidth val="219"/>
        <c:overlap val="-27"/>
        <c:axId val="456589736"/>
        <c:axId val="456588952"/>
      </c:barChart>
      <c:lineChart>
        <c:grouping val="standard"/>
        <c:varyColors val="0"/>
        <c:ser>
          <c:idx val="1"/>
          <c:order val="1"/>
          <c:tx>
            <c:v>Water Production (Giga-Liters)</c:v>
          </c:tx>
          <c:spPr>
            <a:ln w="28575" cap="rnd">
              <a:solidFill>
                <a:schemeClr val="accent2"/>
              </a:solidFill>
              <a:round/>
            </a:ln>
            <a:effectLst/>
          </c:spPr>
          <c:marker>
            <c:symbol val="none"/>
          </c:marker>
          <c:cat>
            <c:numRef>
              <c:f>'Expenses Analysis'!$F$109:$Q$109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Analysis'!$F$116:$Q$116</c:f>
              <c:numCache>
                <c:formatCode>#,##0.00;[Red]#,##0.00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1-E117-403B-9CDB-4C88E46B751A}"/>
            </c:ext>
          </c:extLst>
        </c:ser>
        <c:dLbls>
          <c:showLegendKey val="0"/>
          <c:showVal val="0"/>
          <c:showCatName val="0"/>
          <c:showSerName val="0"/>
          <c:showPercent val="0"/>
          <c:showBubbleSize val="0"/>
        </c:dLbls>
        <c:marker val="1"/>
        <c:smooth val="0"/>
        <c:axId val="456592872"/>
        <c:axId val="456583464"/>
      </c:lineChart>
      <c:dateAx>
        <c:axId val="45658973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6588952"/>
        <c:crosses val="autoZero"/>
        <c:auto val="1"/>
        <c:lblOffset val="100"/>
        <c:baseTimeUnit val="months"/>
      </c:dateAx>
      <c:valAx>
        <c:axId val="45658895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6589736"/>
        <c:crosses val="autoZero"/>
        <c:crossBetween val="between"/>
      </c:valAx>
      <c:valAx>
        <c:axId val="456583464"/>
        <c:scaling>
          <c:orientation val="minMax"/>
          <c:max val="260"/>
          <c:min val="130"/>
        </c:scaling>
        <c:delete val="0"/>
        <c:axPos val="r"/>
        <c:numFmt formatCode="#,##0;[Red]#,##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56592872"/>
        <c:crosses val="max"/>
        <c:crossBetween val="between"/>
      </c:valAx>
      <c:dateAx>
        <c:axId val="456592872"/>
        <c:scaling>
          <c:orientation val="minMax"/>
        </c:scaling>
        <c:delete val="1"/>
        <c:axPos val="b"/>
        <c:numFmt formatCode="mmm\-yy" sourceLinked="1"/>
        <c:majorTickMark val="out"/>
        <c:minorTickMark val="none"/>
        <c:tickLblPos val="nextTo"/>
        <c:crossAx val="45658346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10/09/2021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2108" y="1100020"/>
            <a:ext cx="7617222" cy="2340069"/>
          </a:xfrm>
        </p:spPr>
        <p:txBody>
          <a:bodyPr anchor="b"/>
          <a:lstStyle>
            <a:lvl1pPr algn="ctr">
              <a:defRPr sz="5880"/>
            </a:lvl1pPr>
          </a:lstStyle>
          <a:p>
            <a:r>
              <a:rPr lang="en-US"/>
              <a:t>Click to edit Master title style</a:t>
            </a:r>
            <a:endParaRPr lang="en-US" dirty="0"/>
          </a:p>
        </p:txBody>
      </p:sp>
      <p:sp>
        <p:nvSpPr>
          <p:cNvPr id="3" name="Subtitle 2"/>
          <p:cNvSpPr>
            <a:spLocks noGrp="1"/>
          </p:cNvSpPr>
          <p:nvPr>
            <p:ph type="subTitle" idx="1"/>
          </p:nvPr>
        </p:nvSpPr>
        <p:spPr>
          <a:xfrm>
            <a:off x="1120180" y="3530331"/>
            <a:ext cx="6721079" cy="1622800"/>
          </a:xfrm>
        </p:spPr>
        <p:txBody>
          <a:bodyPr/>
          <a:lstStyle>
            <a:lvl1pPr marL="0" indent="0" algn="ctr">
              <a:buNone/>
              <a:defRPr sz="2352"/>
            </a:lvl1pPr>
            <a:lvl2pPr marL="448056" indent="0" algn="ctr">
              <a:buNone/>
              <a:defRPr sz="1960"/>
            </a:lvl2pPr>
            <a:lvl3pPr marL="896112" indent="0" algn="ctr">
              <a:buNone/>
              <a:defRPr sz="1764"/>
            </a:lvl3pPr>
            <a:lvl4pPr marL="1344168" indent="0" algn="ctr">
              <a:buNone/>
              <a:defRPr sz="1568"/>
            </a:lvl4pPr>
            <a:lvl5pPr marL="1792224" indent="0" algn="ctr">
              <a:buNone/>
              <a:defRPr sz="1568"/>
            </a:lvl5pPr>
            <a:lvl6pPr marL="2240280" indent="0" algn="ctr">
              <a:buNone/>
              <a:defRPr sz="1568"/>
            </a:lvl6pPr>
            <a:lvl7pPr marL="2688336" indent="0" algn="ctr">
              <a:buNone/>
              <a:defRPr sz="1568"/>
            </a:lvl7pPr>
            <a:lvl8pPr marL="3136392" indent="0" algn="ctr">
              <a:buNone/>
              <a:defRPr sz="1568"/>
            </a:lvl8pPr>
            <a:lvl9pPr marL="3584448" indent="0" algn="ctr">
              <a:buNone/>
              <a:defRPr sz="15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2935E-7D9D-4EA4-ABE7-21EDDCB47BA2}" type="datetime1">
              <a:rPr lang="en-US" smtClean="0"/>
              <a:t>9/13/2021</a:t>
            </a:fld>
            <a:endParaRPr lang="en-US" dirty="0"/>
          </a:p>
        </p:txBody>
      </p:sp>
      <p:sp>
        <p:nvSpPr>
          <p:cNvPr id="5" name="Footer Placeholder 4"/>
          <p:cNvSpPr>
            <a:spLocks noGrp="1"/>
          </p:cNvSpPr>
          <p:nvPr>
            <p:ph type="ftr" sz="quarter" idx="11"/>
          </p:nvPr>
        </p:nvSpPr>
        <p:spPr/>
        <p:txBody>
          <a:bodyPr/>
          <a:lstStyle/>
          <a:p>
            <a:r>
              <a:rPr lang="en-US"/>
              <a:t>Source:  Southern Water Corp Data Repository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aphicFrame>
        <p:nvGraphicFramePr>
          <p:cNvPr id="7" name="Object 6" hidden="1">
            <a:extLst>
              <a:ext uri="{FF2B5EF4-FFF2-40B4-BE49-F238E27FC236}">
                <a16:creationId xmlns:a16="http://schemas.microsoft.com/office/drawing/2014/main" id="{05D13932-A0B1-4CEE-973D-C5F9F21FDB22}"/>
              </a:ext>
            </a:extLst>
          </p:cNvPr>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7" name="Object 6" hidden="1">
                        <a:extLst>
                          <a:ext uri="{FF2B5EF4-FFF2-40B4-BE49-F238E27FC236}">
                            <a16:creationId xmlns:a16="http://schemas.microsoft.com/office/drawing/2014/main" id="{8BC708A1-7792-4483-A227-20463C574E0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doc id">
            <a:extLst>
              <a:ext uri="{FF2B5EF4-FFF2-40B4-BE49-F238E27FC236}">
                <a16:creationId xmlns:a16="http://schemas.microsoft.com/office/drawing/2014/main" id="{DC2C29AB-CF4D-4CFE-B89C-04580FE70ECB}"/>
              </a:ext>
            </a:extLst>
          </p:cNvPr>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9" name="Rectangle 8">
            <a:extLst>
              <a:ext uri="{FF2B5EF4-FFF2-40B4-BE49-F238E27FC236}">
                <a16:creationId xmlns:a16="http://schemas.microsoft.com/office/drawing/2014/main" id="{5E8F6718-5DB1-4024-91E1-48052F53603B}"/>
              </a:ext>
            </a:extLst>
          </p:cNvPr>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0" name="Rectangle 9">
            <a:extLst>
              <a:ext uri="{FF2B5EF4-FFF2-40B4-BE49-F238E27FC236}">
                <a16:creationId xmlns:a16="http://schemas.microsoft.com/office/drawing/2014/main" id="{E06CD1E2-D2DD-4484-BF4E-583C1D603347}"/>
              </a:ext>
            </a:extLst>
          </p:cNvPr>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279945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5B898-3DF9-438D-9BEF-2D3670A33F19}" type="datetime1">
              <a:rPr lang="en-US" smtClean="0"/>
              <a:t>9/13/2021</a:t>
            </a:fld>
            <a:endParaRPr lang="en-US" dirty="0"/>
          </a:p>
        </p:txBody>
      </p:sp>
      <p:sp>
        <p:nvSpPr>
          <p:cNvPr id="5" name="Footer Placeholder 4"/>
          <p:cNvSpPr>
            <a:spLocks noGrp="1"/>
          </p:cNvSpPr>
          <p:nvPr>
            <p:ph type="ftr" sz="quarter" idx="11"/>
          </p:nvPr>
        </p:nvSpPr>
        <p:spPr/>
        <p:txBody>
          <a:bodyPr/>
          <a:lstStyle/>
          <a:p>
            <a:r>
              <a:rPr lang="en-US"/>
              <a:t>Source:  Southern Water Corp Data Repository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98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030" y="357856"/>
            <a:ext cx="1932310" cy="569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6099" y="357856"/>
            <a:ext cx="5684912" cy="569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BAB22-46FA-4C7B-A3A9-7D2088F1384C}" type="datetime1">
              <a:rPr lang="en-US" smtClean="0"/>
              <a:t>9/13/2021</a:t>
            </a:fld>
            <a:endParaRPr lang="en-US" dirty="0"/>
          </a:p>
        </p:txBody>
      </p:sp>
      <p:sp>
        <p:nvSpPr>
          <p:cNvPr id="5" name="Footer Placeholder 4"/>
          <p:cNvSpPr>
            <a:spLocks noGrp="1"/>
          </p:cNvSpPr>
          <p:nvPr>
            <p:ph type="ftr" sz="quarter" idx="11"/>
          </p:nvPr>
        </p:nvSpPr>
        <p:spPr/>
        <p:txBody>
          <a:bodyPr/>
          <a:lstStyle/>
          <a:p>
            <a:r>
              <a:rPr lang="en-US"/>
              <a:t>Source:  Southern Water Corp Data Repository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46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1E89E-589C-4A56-8AFD-D0E7CDB8E800}" type="datetime1">
              <a:rPr lang="en-US" smtClean="0"/>
              <a:t>9/13/2021</a:t>
            </a:fld>
            <a:endParaRPr lang="en-US" dirty="0"/>
          </a:p>
        </p:txBody>
      </p:sp>
      <p:sp>
        <p:nvSpPr>
          <p:cNvPr id="5" name="Footer Placeholder 4"/>
          <p:cNvSpPr>
            <a:spLocks noGrp="1"/>
          </p:cNvSpPr>
          <p:nvPr>
            <p:ph type="ftr" sz="quarter" idx="11"/>
          </p:nvPr>
        </p:nvSpPr>
        <p:spPr/>
        <p:txBody>
          <a:bodyPr/>
          <a:lstStyle/>
          <a:p>
            <a:r>
              <a:rPr lang="en-US"/>
              <a:t>Source:  Southern Water Corp Data Repository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31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432" y="1675703"/>
            <a:ext cx="7729240" cy="2795946"/>
          </a:xfrm>
        </p:spPr>
        <p:txBody>
          <a:bodyPr anchor="b"/>
          <a:lstStyle>
            <a:lvl1pPr>
              <a:defRPr sz="5880"/>
            </a:lvl1pPr>
          </a:lstStyle>
          <a:p>
            <a:r>
              <a:rPr lang="en-US"/>
              <a:t>Click to edit Master title style</a:t>
            </a:r>
            <a:endParaRPr lang="en-US" dirty="0"/>
          </a:p>
        </p:txBody>
      </p:sp>
      <p:sp>
        <p:nvSpPr>
          <p:cNvPr id="3" name="Text Placeholder 2"/>
          <p:cNvSpPr>
            <a:spLocks noGrp="1"/>
          </p:cNvSpPr>
          <p:nvPr>
            <p:ph type="body" idx="1"/>
          </p:nvPr>
        </p:nvSpPr>
        <p:spPr>
          <a:xfrm>
            <a:off x="611432" y="4498100"/>
            <a:ext cx="7729240" cy="1470322"/>
          </a:xfrm>
        </p:spPr>
        <p:txBody>
          <a:bodyPr/>
          <a:lstStyle>
            <a:lvl1pPr marL="0" indent="0">
              <a:buNone/>
              <a:defRPr sz="2352">
                <a:solidFill>
                  <a:schemeClr val="tx1"/>
                </a:solidFill>
              </a:defRPr>
            </a:lvl1pPr>
            <a:lvl2pPr marL="448056" indent="0">
              <a:buNone/>
              <a:defRPr sz="1960">
                <a:solidFill>
                  <a:schemeClr val="tx1">
                    <a:tint val="75000"/>
                  </a:schemeClr>
                </a:solidFill>
              </a:defRPr>
            </a:lvl2pPr>
            <a:lvl3pPr marL="896112" indent="0">
              <a:buNone/>
              <a:defRPr sz="1764">
                <a:solidFill>
                  <a:schemeClr val="tx1">
                    <a:tint val="75000"/>
                  </a:schemeClr>
                </a:solidFill>
              </a:defRPr>
            </a:lvl3pPr>
            <a:lvl4pPr marL="1344168" indent="0">
              <a:buNone/>
              <a:defRPr sz="1568">
                <a:solidFill>
                  <a:schemeClr val="tx1">
                    <a:tint val="75000"/>
                  </a:schemeClr>
                </a:solidFill>
              </a:defRPr>
            </a:lvl4pPr>
            <a:lvl5pPr marL="1792224" indent="0">
              <a:buNone/>
              <a:defRPr sz="1568">
                <a:solidFill>
                  <a:schemeClr val="tx1">
                    <a:tint val="75000"/>
                  </a:schemeClr>
                </a:solidFill>
              </a:defRPr>
            </a:lvl5pPr>
            <a:lvl6pPr marL="2240280" indent="0">
              <a:buNone/>
              <a:defRPr sz="1568">
                <a:solidFill>
                  <a:schemeClr val="tx1">
                    <a:tint val="75000"/>
                  </a:schemeClr>
                </a:solidFill>
              </a:defRPr>
            </a:lvl6pPr>
            <a:lvl7pPr marL="2688336" indent="0">
              <a:buNone/>
              <a:defRPr sz="1568">
                <a:solidFill>
                  <a:schemeClr val="tx1">
                    <a:tint val="75000"/>
                  </a:schemeClr>
                </a:solidFill>
              </a:defRPr>
            </a:lvl7pPr>
            <a:lvl8pPr marL="3136392" indent="0">
              <a:buNone/>
              <a:defRPr sz="1568">
                <a:solidFill>
                  <a:schemeClr val="tx1">
                    <a:tint val="75000"/>
                  </a:schemeClr>
                </a:solidFill>
              </a:defRPr>
            </a:lvl8pPr>
            <a:lvl9pPr marL="3584448" indent="0">
              <a:buNone/>
              <a:defRPr sz="156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75F64-9B3E-492D-89B5-6CE9CDA4732A}" type="datetime1">
              <a:rPr lang="en-US" smtClean="0"/>
              <a:t>9/13/2021</a:t>
            </a:fld>
            <a:endParaRPr lang="en-US" dirty="0"/>
          </a:p>
        </p:txBody>
      </p:sp>
      <p:sp>
        <p:nvSpPr>
          <p:cNvPr id="5" name="Footer Placeholder 4"/>
          <p:cNvSpPr>
            <a:spLocks noGrp="1"/>
          </p:cNvSpPr>
          <p:nvPr>
            <p:ph type="ftr" sz="quarter" idx="11"/>
          </p:nvPr>
        </p:nvSpPr>
        <p:spPr/>
        <p:txBody>
          <a:bodyPr/>
          <a:lstStyle/>
          <a:p>
            <a:r>
              <a:rPr lang="en-US"/>
              <a:t>Source:  Southern Water Corp Data Repository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93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6099" y="1789282"/>
            <a:ext cx="3808611" cy="4264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36728" y="1789282"/>
            <a:ext cx="3808611" cy="4264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D4986-8C6E-40D0-A9D9-E9730529BAA1}" type="datetime1">
              <a:rPr lang="en-US" smtClean="0"/>
              <a:t>9/13/2021</a:t>
            </a:fld>
            <a:endParaRPr lang="en-US" dirty="0"/>
          </a:p>
        </p:txBody>
      </p:sp>
      <p:sp>
        <p:nvSpPr>
          <p:cNvPr id="6" name="Footer Placeholder 5"/>
          <p:cNvSpPr>
            <a:spLocks noGrp="1"/>
          </p:cNvSpPr>
          <p:nvPr>
            <p:ph type="ftr" sz="quarter" idx="11"/>
          </p:nvPr>
        </p:nvSpPr>
        <p:spPr/>
        <p:txBody>
          <a:bodyPr/>
          <a:lstStyle/>
          <a:p>
            <a:r>
              <a:rPr lang="en-US"/>
              <a:t>Source:  Southern Water Corp Data Repository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41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66" y="357858"/>
            <a:ext cx="7729240" cy="12991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7267" y="1647695"/>
            <a:ext cx="3791108" cy="807510"/>
          </a:xfrm>
        </p:spPr>
        <p:txBody>
          <a:bodyPr anchor="b"/>
          <a:lstStyle>
            <a:lvl1pPr marL="0" indent="0">
              <a:buNone/>
              <a:defRPr sz="2352" b="1"/>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4" name="Content Placeholder 3"/>
          <p:cNvSpPr>
            <a:spLocks noGrp="1"/>
          </p:cNvSpPr>
          <p:nvPr>
            <p:ph sz="half" idx="2"/>
          </p:nvPr>
        </p:nvSpPr>
        <p:spPr>
          <a:xfrm>
            <a:off x="617267" y="2455206"/>
            <a:ext cx="3791108" cy="3611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729" y="1647695"/>
            <a:ext cx="3809778" cy="807510"/>
          </a:xfrm>
        </p:spPr>
        <p:txBody>
          <a:bodyPr anchor="b"/>
          <a:lstStyle>
            <a:lvl1pPr marL="0" indent="0">
              <a:buNone/>
              <a:defRPr sz="2352" b="1"/>
            </a:lvl1pPr>
            <a:lvl2pPr marL="448056" indent="0">
              <a:buNone/>
              <a:defRPr sz="1960" b="1"/>
            </a:lvl2pPr>
            <a:lvl3pPr marL="896112" indent="0">
              <a:buNone/>
              <a:defRPr sz="1764" b="1"/>
            </a:lvl3pPr>
            <a:lvl4pPr marL="1344168" indent="0">
              <a:buNone/>
              <a:defRPr sz="1568" b="1"/>
            </a:lvl4pPr>
            <a:lvl5pPr marL="1792224" indent="0">
              <a:buNone/>
              <a:defRPr sz="1568" b="1"/>
            </a:lvl5pPr>
            <a:lvl6pPr marL="2240280" indent="0">
              <a:buNone/>
              <a:defRPr sz="1568" b="1"/>
            </a:lvl6pPr>
            <a:lvl7pPr marL="2688336" indent="0">
              <a:buNone/>
              <a:defRPr sz="1568" b="1"/>
            </a:lvl7pPr>
            <a:lvl8pPr marL="3136392" indent="0">
              <a:buNone/>
              <a:defRPr sz="1568" b="1"/>
            </a:lvl8pPr>
            <a:lvl9pPr marL="3584448" indent="0">
              <a:buNone/>
              <a:defRPr sz="1568" b="1"/>
            </a:lvl9pPr>
          </a:lstStyle>
          <a:p>
            <a:pPr lvl="0"/>
            <a:r>
              <a:rPr lang="en-US"/>
              <a:t>Click to edit Master text styles</a:t>
            </a:r>
          </a:p>
        </p:txBody>
      </p:sp>
      <p:sp>
        <p:nvSpPr>
          <p:cNvPr id="6" name="Content Placeholder 5"/>
          <p:cNvSpPr>
            <a:spLocks noGrp="1"/>
          </p:cNvSpPr>
          <p:nvPr>
            <p:ph sz="quarter" idx="4"/>
          </p:nvPr>
        </p:nvSpPr>
        <p:spPr>
          <a:xfrm>
            <a:off x="4536729" y="2455206"/>
            <a:ext cx="3809778" cy="3611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E863E-920D-4615-A0E3-3EADFBB970EC}" type="datetime1">
              <a:rPr lang="en-US" smtClean="0"/>
              <a:t>9/13/2021</a:t>
            </a:fld>
            <a:endParaRPr lang="en-US" dirty="0"/>
          </a:p>
        </p:txBody>
      </p:sp>
      <p:sp>
        <p:nvSpPr>
          <p:cNvPr id="8" name="Footer Placeholder 7"/>
          <p:cNvSpPr>
            <a:spLocks noGrp="1"/>
          </p:cNvSpPr>
          <p:nvPr>
            <p:ph type="ftr" sz="quarter" idx="11"/>
          </p:nvPr>
        </p:nvSpPr>
        <p:spPr/>
        <p:txBody>
          <a:bodyPr/>
          <a:lstStyle/>
          <a:p>
            <a:r>
              <a:rPr lang="en-US"/>
              <a:t>Source:  Southern Water Corp Data Repository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760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E511F-B2D3-47F8-A525-D73641F955EA}" type="datetime1">
              <a:rPr lang="en-US" smtClean="0"/>
              <a:t>9/13/2021</a:t>
            </a:fld>
            <a:endParaRPr lang="en-US" dirty="0"/>
          </a:p>
        </p:txBody>
      </p:sp>
      <p:sp>
        <p:nvSpPr>
          <p:cNvPr id="4" name="Footer Placeholder 3"/>
          <p:cNvSpPr>
            <a:spLocks noGrp="1"/>
          </p:cNvSpPr>
          <p:nvPr>
            <p:ph type="ftr" sz="quarter" idx="11"/>
          </p:nvPr>
        </p:nvSpPr>
        <p:spPr/>
        <p:txBody>
          <a:bodyPr/>
          <a:lstStyle/>
          <a:p>
            <a:r>
              <a:rPr lang="en-US"/>
              <a:t>Source:  Southern Water Corp Data Repository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73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2A969-E0D8-4B14-B3F4-E3AA6FED5B08}" type="datetime1">
              <a:rPr lang="en-US" smtClean="0"/>
              <a:t>9/13/2021</a:t>
            </a:fld>
            <a:endParaRPr lang="en-US" dirty="0"/>
          </a:p>
        </p:txBody>
      </p:sp>
      <p:sp>
        <p:nvSpPr>
          <p:cNvPr id="3" name="Footer Placeholder 2"/>
          <p:cNvSpPr>
            <a:spLocks noGrp="1"/>
          </p:cNvSpPr>
          <p:nvPr>
            <p:ph type="ftr" sz="quarter" idx="11"/>
          </p:nvPr>
        </p:nvSpPr>
        <p:spPr/>
        <p:txBody>
          <a:bodyPr/>
          <a:lstStyle/>
          <a:p>
            <a:r>
              <a:rPr lang="en-US"/>
              <a:t>Source:  Southern Water Corp Data Repository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043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66" y="448098"/>
            <a:ext cx="2890297" cy="1568344"/>
          </a:xfrm>
        </p:spPr>
        <p:txBody>
          <a:bodyPr anchor="b"/>
          <a:lstStyle>
            <a:lvl1pPr>
              <a:defRPr sz="3136"/>
            </a:lvl1pPr>
          </a:lstStyle>
          <a:p>
            <a:r>
              <a:rPr lang="en-US"/>
              <a:t>Click to edit Master title style</a:t>
            </a:r>
            <a:endParaRPr lang="en-US" dirty="0"/>
          </a:p>
        </p:txBody>
      </p:sp>
      <p:sp>
        <p:nvSpPr>
          <p:cNvPr id="3" name="Content Placeholder 2"/>
          <p:cNvSpPr>
            <a:spLocks noGrp="1"/>
          </p:cNvSpPr>
          <p:nvPr>
            <p:ph idx="1"/>
          </p:nvPr>
        </p:nvSpPr>
        <p:spPr>
          <a:xfrm>
            <a:off x="3809778" y="967769"/>
            <a:ext cx="4536728" cy="4776604"/>
          </a:xfrm>
        </p:spPr>
        <p:txBody>
          <a:bodyPr/>
          <a:lstStyle>
            <a:lvl1pPr>
              <a:defRPr sz="3136"/>
            </a:lvl1pPr>
            <a:lvl2pPr>
              <a:defRPr sz="2744"/>
            </a:lvl2pPr>
            <a:lvl3pPr>
              <a:defRPr sz="2352"/>
            </a:lvl3pPr>
            <a:lvl4pPr>
              <a:defRPr sz="1960"/>
            </a:lvl4pPr>
            <a:lvl5pPr>
              <a:defRPr sz="1960"/>
            </a:lvl5pPr>
            <a:lvl6pPr>
              <a:defRPr sz="1960"/>
            </a:lvl6pPr>
            <a:lvl7pPr>
              <a:defRPr sz="1960"/>
            </a:lvl7pPr>
            <a:lvl8pPr>
              <a:defRPr sz="1960"/>
            </a:lvl8pPr>
            <a:lvl9pPr>
              <a:defRPr sz="1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7266" y="2016443"/>
            <a:ext cx="2890297" cy="3735709"/>
          </a:xfrm>
        </p:spPr>
        <p:txBody>
          <a:bodyPr/>
          <a:lstStyle>
            <a:lvl1pPr marL="0" indent="0">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B5CAAC42-DC12-403D-9BAD-A7E4E4D056A5}" type="datetime1">
              <a:rPr lang="en-US" smtClean="0"/>
              <a:t>9/13/2021</a:t>
            </a:fld>
            <a:endParaRPr lang="en-US" dirty="0"/>
          </a:p>
        </p:txBody>
      </p:sp>
      <p:sp>
        <p:nvSpPr>
          <p:cNvPr id="6" name="Footer Placeholder 5"/>
          <p:cNvSpPr>
            <a:spLocks noGrp="1"/>
          </p:cNvSpPr>
          <p:nvPr>
            <p:ph type="ftr" sz="quarter" idx="11"/>
          </p:nvPr>
        </p:nvSpPr>
        <p:spPr/>
        <p:txBody>
          <a:bodyPr/>
          <a:lstStyle/>
          <a:p>
            <a:r>
              <a:rPr lang="en-US"/>
              <a:t>Source:  Southern Water Corp Data Repository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70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66" y="448098"/>
            <a:ext cx="2890297" cy="1568344"/>
          </a:xfrm>
        </p:spPr>
        <p:txBody>
          <a:bodyPr anchor="b"/>
          <a:lstStyle>
            <a:lvl1pPr>
              <a:defRPr sz="3136"/>
            </a:lvl1pPr>
          </a:lstStyle>
          <a:p>
            <a:r>
              <a:rPr lang="en-US"/>
              <a:t>Click to edit Master title style</a:t>
            </a:r>
            <a:endParaRPr lang="en-US" dirty="0"/>
          </a:p>
        </p:txBody>
      </p:sp>
      <p:sp>
        <p:nvSpPr>
          <p:cNvPr id="3" name="Picture Placeholder 2"/>
          <p:cNvSpPr>
            <a:spLocks noGrp="1" noChangeAspect="1"/>
          </p:cNvSpPr>
          <p:nvPr>
            <p:ph type="pic" idx="1"/>
          </p:nvPr>
        </p:nvSpPr>
        <p:spPr>
          <a:xfrm>
            <a:off x="3809778" y="967769"/>
            <a:ext cx="4536728" cy="4776604"/>
          </a:xfrm>
        </p:spPr>
        <p:txBody>
          <a:bodyPr anchor="t"/>
          <a:lstStyle>
            <a:lvl1pPr marL="0" indent="0">
              <a:buNone/>
              <a:defRPr sz="3136"/>
            </a:lvl1pPr>
            <a:lvl2pPr marL="448056" indent="0">
              <a:buNone/>
              <a:defRPr sz="2744"/>
            </a:lvl2pPr>
            <a:lvl3pPr marL="896112" indent="0">
              <a:buNone/>
              <a:defRPr sz="2352"/>
            </a:lvl3pPr>
            <a:lvl4pPr marL="1344168" indent="0">
              <a:buNone/>
              <a:defRPr sz="1960"/>
            </a:lvl4pPr>
            <a:lvl5pPr marL="1792224" indent="0">
              <a:buNone/>
              <a:defRPr sz="1960"/>
            </a:lvl5pPr>
            <a:lvl6pPr marL="2240280" indent="0">
              <a:buNone/>
              <a:defRPr sz="1960"/>
            </a:lvl6pPr>
            <a:lvl7pPr marL="2688336" indent="0">
              <a:buNone/>
              <a:defRPr sz="1960"/>
            </a:lvl7pPr>
            <a:lvl8pPr marL="3136392" indent="0">
              <a:buNone/>
              <a:defRPr sz="1960"/>
            </a:lvl8pPr>
            <a:lvl9pPr marL="3584448" indent="0">
              <a:buNone/>
              <a:defRPr sz="1960"/>
            </a:lvl9pPr>
          </a:lstStyle>
          <a:p>
            <a:r>
              <a:rPr lang="en-US"/>
              <a:t>Click icon to add picture</a:t>
            </a:r>
            <a:endParaRPr lang="en-US" dirty="0"/>
          </a:p>
        </p:txBody>
      </p:sp>
      <p:sp>
        <p:nvSpPr>
          <p:cNvPr id="4" name="Text Placeholder 3"/>
          <p:cNvSpPr>
            <a:spLocks noGrp="1"/>
          </p:cNvSpPr>
          <p:nvPr>
            <p:ph type="body" sz="half" idx="2"/>
          </p:nvPr>
        </p:nvSpPr>
        <p:spPr>
          <a:xfrm>
            <a:off x="617266" y="2016443"/>
            <a:ext cx="2890297" cy="3735709"/>
          </a:xfrm>
        </p:spPr>
        <p:txBody>
          <a:bodyPr/>
          <a:lstStyle>
            <a:lvl1pPr marL="0" indent="0">
              <a:buNone/>
              <a:defRPr sz="1568"/>
            </a:lvl1pPr>
            <a:lvl2pPr marL="448056" indent="0">
              <a:buNone/>
              <a:defRPr sz="1372"/>
            </a:lvl2pPr>
            <a:lvl3pPr marL="896112" indent="0">
              <a:buNone/>
              <a:defRPr sz="1176"/>
            </a:lvl3pPr>
            <a:lvl4pPr marL="1344168" indent="0">
              <a:buNone/>
              <a:defRPr sz="980"/>
            </a:lvl4pPr>
            <a:lvl5pPr marL="1792224" indent="0">
              <a:buNone/>
              <a:defRPr sz="980"/>
            </a:lvl5pPr>
            <a:lvl6pPr marL="2240280" indent="0">
              <a:buNone/>
              <a:defRPr sz="980"/>
            </a:lvl6pPr>
            <a:lvl7pPr marL="2688336" indent="0">
              <a:buNone/>
              <a:defRPr sz="980"/>
            </a:lvl7pPr>
            <a:lvl8pPr marL="3136392" indent="0">
              <a:buNone/>
              <a:defRPr sz="980"/>
            </a:lvl8pPr>
            <a:lvl9pPr marL="3584448" indent="0">
              <a:buNone/>
              <a:defRPr sz="980"/>
            </a:lvl9pPr>
          </a:lstStyle>
          <a:p>
            <a:pPr lvl="0"/>
            <a:r>
              <a:rPr lang="en-US"/>
              <a:t>Click to edit Master text styles</a:t>
            </a:r>
          </a:p>
        </p:txBody>
      </p:sp>
      <p:sp>
        <p:nvSpPr>
          <p:cNvPr id="5" name="Date Placeholder 4"/>
          <p:cNvSpPr>
            <a:spLocks noGrp="1"/>
          </p:cNvSpPr>
          <p:nvPr>
            <p:ph type="dt" sz="half" idx="10"/>
          </p:nvPr>
        </p:nvSpPr>
        <p:spPr/>
        <p:txBody>
          <a:bodyPr/>
          <a:lstStyle/>
          <a:p>
            <a:fld id="{743F3551-6CF8-422B-BFCB-B4BADE20421E}" type="datetime1">
              <a:rPr lang="en-US" smtClean="0"/>
              <a:t>9/13/2021</a:t>
            </a:fld>
            <a:endParaRPr lang="en-US" dirty="0"/>
          </a:p>
        </p:txBody>
      </p:sp>
      <p:sp>
        <p:nvSpPr>
          <p:cNvPr id="6" name="Footer Placeholder 5"/>
          <p:cNvSpPr>
            <a:spLocks noGrp="1"/>
          </p:cNvSpPr>
          <p:nvPr>
            <p:ph type="ftr" sz="quarter" idx="11"/>
          </p:nvPr>
        </p:nvSpPr>
        <p:spPr/>
        <p:txBody>
          <a:bodyPr/>
          <a:lstStyle/>
          <a:p>
            <a:r>
              <a:rPr lang="en-US"/>
              <a:t>Source:  Southern Water Corp Data Repository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02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6099" y="357858"/>
            <a:ext cx="7729240" cy="12991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6099" y="1789282"/>
            <a:ext cx="7729240" cy="4264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099" y="6229813"/>
            <a:ext cx="2016324" cy="357856"/>
          </a:xfrm>
          <a:prstGeom prst="rect">
            <a:avLst/>
          </a:prstGeom>
        </p:spPr>
        <p:txBody>
          <a:bodyPr vert="horz" lIns="91440" tIns="45720" rIns="91440" bIns="45720" rtlCol="0" anchor="ctr"/>
          <a:lstStyle>
            <a:lvl1pPr algn="l">
              <a:defRPr sz="1176">
                <a:solidFill>
                  <a:schemeClr val="tx1">
                    <a:tint val="75000"/>
                  </a:schemeClr>
                </a:solidFill>
              </a:defRPr>
            </a:lvl1pPr>
          </a:lstStyle>
          <a:p>
            <a:fld id="{EC2C73F9-3605-4EBC-A7C4-0D37F43DCEE5}" type="datetime1">
              <a:rPr lang="en-US" smtClean="0"/>
              <a:t>9/13/2021</a:t>
            </a:fld>
            <a:endParaRPr lang="en-US" dirty="0"/>
          </a:p>
        </p:txBody>
      </p:sp>
      <p:sp>
        <p:nvSpPr>
          <p:cNvPr id="5" name="Footer Placeholder 4"/>
          <p:cNvSpPr>
            <a:spLocks noGrp="1"/>
          </p:cNvSpPr>
          <p:nvPr>
            <p:ph type="ftr" sz="quarter" idx="3"/>
          </p:nvPr>
        </p:nvSpPr>
        <p:spPr>
          <a:xfrm>
            <a:off x="2968477" y="6229813"/>
            <a:ext cx="3024485" cy="357856"/>
          </a:xfrm>
          <a:prstGeom prst="rect">
            <a:avLst/>
          </a:prstGeom>
        </p:spPr>
        <p:txBody>
          <a:bodyPr vert="horz" lIns="91440" tIns="45720" rIns="91440" bIns="45720" rtlCol="0" anchor="ctr"/>
          <a:lstStyle>
            <a:lvl1pPr algn="ctr">
              <a:defRPr sz="1176">
                <a:solidFill>
                  <a:schemeClr val="tx1">
                    <a:tint val="75000"/>
                  </a:schemeClr>
                </a:solidFill>
              </a:defRPr>
            </a:lvl1pPr>
          </a:lstStyle>
          <a:p>
            <a:r>
              <a:rPr lang="en-US"/>
              <a:t>Source:  Southern Water Corp Data Repository</a:t>
            </a:r>
            <a:endParaRPr lang="en-US" dirty="0"/>
          </a:p>
        </p:txBody>
      </p:sp>
      <p:sp>
        <p:nvSpPr>
          <p:cNvPr id="6" name="Slide Number Placeholder 5"/>
          <p:cNvSpPr>
            <a:spLocks noGrp="1"/>
          </p:cNvSpPr>
          <p:nvPr>
            <p:ph type="sldNum" sz="quarter" idx="4"/>
          </p:nvPr>
        </p:nvSpPr>
        <p:spPr>
          <a:xfrm>
            <a:off x="6329015" y="6229813"/>
            <a:ext cx="2016324" cy="357856"/>
          </a:xfrm>
          <a:prstGeom prst="rect">
            <a:avLst/>
          </a:prstGeom>
        </p:spPr>
        <p:txBody>
          <a:bodyPr vert="horz" lIns="91440" tIns="45720" rIns="91440" bIns="45720" rtlCol="0" anchor="ctr"/>
          <a:lstStyle>
            <a:lvl1pPr algn="r">
              <a:defRPr sz="1176">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995825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688" r:id="rId12"/>
  </p:sldLayoutIdLst>
  <p:hf sldNum="0" hdr="0" dt="0"/>
  <p:txStyles>
    <p:titleStyle>
      <a:lvl1pPr algn="l" defTabSz="896112" rtl="0" eaLnBrk="1" latinLnBrk="0" hangingPunct="1">
        <a:lnSpc>
          <a:spcPct val="90000"/>
        </a:lnSpc>
        <a:spcBef>
          <a:spcPct val="0"/>
        </a:spcBef>
        <a:buNone/>
        <a:defRPr sz="4312" kern="1200">
          <a:solidFill>
            <a:schemeClr val="tx1"/>
          </a:solidFill>
          <a:latin typeface="+mj-lt"/>
          <a:ea typeface="+mj-ea"/>
          <a:cs typeface="+mj-cs"/>
        </a:defRPr>
      </a:lvl1pPr>
    </p:titleStyle>
    <p:bodyStyle>
      <a:lvl1pPr marL="224028" indent="-224028" algn="l" defTabSz="896112" rtl="0" eaLnBrk="1" latinLnBrk="0" hangingPunct="1">
        <a:lnSpc>
          <a:spcPct val="90000"/>
        </a:lnSpc>
        <a:spcBef>
          <a:spcPts val="980"/>
        </a:spcBef>
        <a:buFont typeface="Arial" panose="020B0604020202020204" pitchFamily="34" charset="0"/>
        <a:buChar char="•"/>
        <a:defRPr sz="2744" kern="1200">
          <a:solidFill>
            <a:schemeClr val="tx1"/>
          </a:solidFill>
          <a:latin typeface="+mn-lt"/>
          <a:ea typeface="+mn-ea"/>
          <a:cs typeface="+mn-cs"/>
        </a:defRPr>
      </a:lvl1pPr>
      <a:lvl2pPr marL="672084" indent="-224028" algn="l" defTabSz="896112" rtl="0" eaLnBrk="1" latinLnBrk="0" hangingPunct="1">
        <a:lnSpc>
          <a:spcPct val="90000"/>
        </a:lnSpc>
        <a:spcBef>
          <a:spcPts val="490"/>
        </a:spcBef>
        <a:buFont typeface="Arial" panose="020B0604020202020204" pitchFamily="34" charset="0"/>
        <a:buChar char="•"/>
        <a:defRPr sz="2352" kern="1200">
          <a:solidFill>
            <a:schemeClr val="tx1"/>
          </a:solidFill>
          <a:latin typeface="+mn-lt"/>
          <a:ea typeface="+mn-ea"/>
          <a:cs typeface="+mn-cs"/>
        </a:defRPr>
      </a:lvl2pPr>
      <a:lvl3pPr marL="1120140" indent="-224028" algn="l" defTabSz="896112" rtl="0" eaLnBrk="1" latinLnBrk="0" hangingPunct="1">
        <a:lnSpc>
          <a:spcPct val="90000"/>
        </a:lnSpc>
        <a:spcBef>
          <a:spcPts val="490"/>
        </a:spcBef>
        <a:buFont typeface="Arial" panose="020B0604020202020204" pitchFamily="34" charset="0"/>
        <a:buChar char="•"/>
        <a:defRPr sz="1960" kern="1200">
          <a:solidFill>
            <a:schemeClr val="tx1"/>
          </a:solidFill>
          <a:latin typeface="+mn-lt"/>
          <a:ea typeface="+mn-ea"/>
          <a:cs typeface="+mn-cs"/>
        </a:defRPr>
      </a:lvl3pPr>
      <a:lvl4pPr marL="1568196"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4pPr>
      <a:lvl5pPr marL="2016252"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5pPr>
      <a:lvl6pPr marL="2464308"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6pPr>
      <a:lvl7pPr marL="2912364"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7pPr>
      <a:lvl8pPr marL="3360420"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8pPr>
      <a:lvl9pPr marL="3808476" indent="-224028" algn="l" defTabSz="896112" rtl="0" eaLnBrk="1" latinLnBrk="0" hangingPunct="1">
        <a:lnSpc>
          <a:spcPct val="90000"/>
        </a:lnSpc>
        <a:spcBef>
          <a:spcPts val="490"/>
        </a:spcBef>
        <a:buFont typeface="Arial" panose="020B0604020202020204" pitchFamily="34" charset="0"/>
        <a:buChar char="•"/>
        <a:defRPr sz="1764" kern="1200">
          <a:solidFill>
            <a:schemeClr val="tx1"/>
          </a:solidFill>
          <a:latin typeface="+mn-lt"/>
          <a:ea typeface="+mn-ea"/>
          <a:cs typeface="+mn-cs"/>
        </a:defRPr>
      </a:lvl9pPr>
    </p:bodyStyle>
    <p:otherStyle>
      <a:defPPr>
        <a:defRPr lang="en-US"/>
      </a:defPPr>
      <a:lvl1pPr marL="0" algn="l" defTabSz="896112" rtl="0" eaLnBrk="1" latinLnBrk="0" hangingPunct="1">
        <a:defRPr sz="1764" kern="1200">
          <a:solidFill>
            <a:schemeClr val="tx1"/>
          </a:solidFill>
          <a:latin typeface="+mn-lt"/>
          <a:ea typeface="+mn-ea"/>
          <a:cs typeface="+mn-cs"/>
        </a:defRPr>
      </a:lvl1pPr>
      <a:lvl2pPr marL="448056" algn="l" defTabSz="896112" rtl="0" eaLnBrk="1" latinLnBrk="0" hangingPunct="1">
        <a:defRPr sz="1764" kern="1200">
          <a:solidFill>
            <a:schemeClr val="tx1"/>
          </a:solidFill>
          <a:latin typeface="+mn-lt"/>
          <a:ea typeface="+mn-ea"/>
          <a:cs typeface="+mn-cs"/>
        </a:defRPr>
      </a:lvl2pPr>
      <a:lvl3pPr marL="896112" algn="l" defTabSz="896112" rtl="0" eaLnBrk="1" latinLnBrk="0" hangingPunct="1">
        <a:defRPr sz="1764" kern="1200">
          <a:solidFill>
            <a:schemeClr val="tx1"/>
          </a:solidFill>
          <a:latin typeface="+mn-lt"/>
          <a:ea typeface="+mn-ea"/>
          <a:cs typeface="+mn-cs"/>
        </a:defRPr>
      </a:lvl3pPr>
      <a:lvl4pPr marL="1344168" algn="l" defTabSz="896112" rtl="0" eaLnBrk="1" latinLnBrk="0" hangingPunct="1">
        <a:defRPr sz="1764" kern="1200">
          <a:solidFill>
            <a:schemeClr val="tx1"/>
          </a:solidFill>
          <a:latin typeface="+mn-lt"/>
          <a:ea typeface="+mn-ea"/>
          <a:cs typeface="+mn-cs"/>
        </a:defRPr>
      </a:lvl4pPr>
      <a:lvl5pPr marL="1792224" algn="l" defTabSz="896112" rtl="0" eaLnBrk="1" latinLnBrk="0" hangingPunct="1">
        <a:defRPr sz="1764" kern="1200">
          <a:solidFill>
            <a:schemeClr val="tx1"/>
          </a:solidFill>
          <a:latin typeface="+mn-lt"/>
          <a:ea typeface="+mn-ea"/>
          <a:cs typeface="+mn-cs"/>
        </a:defRPr>
      </a:lvl5pPr>
      <a:lvl6pPr marL="2240280" algn="l" defTabSz="896112" rtl="0" eaLnBrk="1" latinLnBrk="0" hangingPunct="1">
        <a:defRPr sz="1764" kern="1200">
          <a:solidFill>
            <a:schemeClr val="tx1"/>
          </a:solidFill>
          <a:latin typeface="+mn-lt"/>
          <a:ea typeface="+mn-ea"/>
          <a:cs typeface="+mn-cs"/>
        </a:defRPr>
      </a:lvl6pPr>
      <a:lvl7pPr marL="2688336" algn="l" defTabSz="896112" rtl="0" eaLnBrk="1" latinLnBrk="0" hangingPunct="1">
        <a:defRPr sz="1764" kern="1200">
          <a:solidFill>
            <a:schemeClr val="tx1"/>
          </a:solidFill>
          <a:latin typeface="+mn-lt"/>
          <a:ea typeface="+mn-ea"/>
          <a:cs typeface="+mn-cs"/>
        </a:defRPr>
      </a:lvl7pPr>
      <a:lvl8pPr marL="3136392" algn="l" defTabSz="896112" rtl="0" eaLnBrk="1" latinLnBrk="0" hangingPunct="1">
        <a:defRPr sz="1764" kern="1200">
          <a:solidFill>
            <a:schemeClr val="tx1"/>
          </a:solidFill>
          <a:latin typeface="+mn-lt"/>
          <a:ea typeface="+mn-ea"/>
          <a:cs typeface="+mn-cs"/>
        </a:defRPr>
      </a:lvl8pPr>
      <a:lvl9pPr marL="3584448" algn="l" defTabSz="896112"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6.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FB13-18A8-43D6-8BD6-E3A9E6BA07BE}"/>
              </a:ext>
            </a:extLst>
          </p:cNvPr>
          <p:cNvSpPr>
            <a:spLocks noGrp="1"/>
          </p:cNvSpPr>
          <p:nvPr>
            <p:ph type="title"/>
          </p:nvPr>
        </p:nvSpPr>
        <p:spPr>
          <a:xfrm>
            <a:off x="1307793" y="1330365"/>
            <a:ext cx="3805746" cy="3738785"/>
          </a:xfrm>
        </p:spPr>
        <p:txBody>
          <a:bodyPr>
            <a:normAutofit/>
          </a:bodyPr>
          <a:lstStyle/>
          <a:p>
            <a:r>
              <a:rPr lang="en-US" sz="4000" b="1" dirty="0"/>
              <a:t>Southern Water Corp Financial Results Fiscal Year Ending June 2014</a:t>
            </a:r>
          </a:p>
        </p:txBody>
      </p:sp>
      <p:pic>
        <p:nvPicPr>
          <p:cNvPr id="3074" name="Picture 2" descr="Could This Giant Desalination Plant Solve Water Shortages? | Time">
            <a:extLst>
              <a:ext uri="{FF2B5EF4-FFF2-40B4-BE49-F238E27FC236}">
                <a16:creationId xmlns:a16="http://schemas.microsoft.com/office/drawing/2014/main" id="{EB9C9B80-4C7B-4040-AE9F-BEE8881F1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719" y="2328219"/>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CEE2CC-24D2-4D9B-96A8-8FD43FB6DD1F}"/>
              </a:ext>
            </a:extLst>
          </p:cNvPr>
          <p:cNvSpPr txBox="1"/>
          <p:nvPr/>
        </p:nvSpPr>
        <p:spPr>
          <a:xfrm>
            <a:off x="6926355" y="6098960"/>
            <a:ext cx="1295739" cy="369332"/>
          </a:xfrm>
          <a:prstGeom prst="rect">
            <a:avLst/>
          </a:prstGeom>
          <a:noFill/>
        </p:spPr>
        <p:txBody>
          <a:bodyPr wrap="none" rtlCol="0">
            <a:spAutoFit/>
          </a:bodyPr>
          <a:lstStyle/>
          <a:p>
            <a:r>
              <a:rPr lang="en-US" dirty="0">
                <a:solidFill>
                  <a:schemeClr val="tx1">
                    <a:lumMod val="50000"/>
                    <a:lumOff val="50000"/>
                  </a:schemeClr>
                </a:solidFill>
              </a:rPr>
              <a:t>Dori Fackler</a:t>
            </a:r>
          </a:p>
        </p:txBody>
      </p:sp>
      <p:sp>
        <p:nvSpPr>
          <p:cNvPr id="4" name="Footer Placeholder 3">
            <a:extLst>
              <a:ext uri="{FF2B5EF4-FFF2-40B4-BE49-F238E27FC236}">
                <a16:creationId xmlns:a16="http://schemas.microsoft.com/office/drawing/2014/main" id="{7C82F525-B288-4E4E-B6CF-79C63463A069}"/>
              </a:ext>
            </a:extLst>
          </p:cNvPr>
          <p:cNvSpPr>
            <a:spLocks noGrp="1"/>
          </p:cNvSpPr>
          <p:nvPr>
            <p:ph type="ftr" sz="quarter" idx="11"/>
          </p:nvPr>
        </p:nvSpPr>
        <p:spPr/>
        <p:txBody>
          <a:bodyPr/>
          <a:lstStyle/>
          <a:p>
            <a:r>
              <a:rPr lang="en-US"/>
              <a:t>Source:  Southern Water Corp Data Repository</a:t>
            </a:r>
            <a:endParaRPr lang="en-US" dirty="0"/>
          </a:p>
        </p:txBody>
      </p:sp>
    </p:spTree>
    <p:extLst>
      <p:ext uri="{BB962C8B-B14F-4D97-AF65-F5344CB8AC3E}">
        <p14:creationId xmlns:p14="http://schemas.microsoft.com/office/powerpoint/2010/main" val="181936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9E964-E16D-4E88-92F1-81248AFE2285}"/>
              </a:ext>
            </a:extLst>
          </p:cNvPr>
          <p:cNvSpPr txBox="1"/>
          <p:nvPr/>
        </p:nvSpPr>
        <p:spPr>
          <a:xfrm>
            <a:off x="698667" y="257452"/>
            <a:ext cx="7564104" cy="923330"/>
          </a:xfrm>
          <a:prstGeom prst="rect">
            <a:avLst/>
          </a:prstGeom>
          <a:noFill/>
        </p:spPr>
        <p:txBody>
          <a:bodyPr wrap="square" rtlCol="0">
            <a:spAutoFit/>
          </a:bodyPr>
          <a:lstStyle/>
          <a:p>
            <a:pPr algn="ctr"/>
            <a:r>
              <a:rPr lang="en-US" b="1" dirty="0">
                <a:latin typeface="+mj-lt"/>
                <a:ea typeface="+mj-ea"/>
                <a:cs typeface="+mj-cs"/>
              </a:rPr>
              <a:t>Revenue was over $436.9M, boosted by higher than expected water demand and improved cost controls in the second half resulting in EBIT of $115.6M, a 26.5% Profit Margin for the June 2014 Reporting Period.</a:t>
            </a:r>
          </a:p>
        </p:txBody>
      </p:sp>
      <p:graphicFrame>
        <p:nvGraphicFramePr>
          <p:cNvPr id="8" name="Chart 7">
            <a:extLst>
              <a:ext uri="{FF2B5EF4-FFF2-40B4-BE49-F238E27FC236}">
                <a16:creationId xmlns:a16="http://schemas.microsoft.com/office/drawing/2014/main" id="{49AEA3FA-4829-449E-86C9-A73AF4049030}"/>
              </a:ext>
            </a:extLst>
          </p:cNvPr>
          <p:cNvGraphicFramePr>
            <a:graphicFrameLocks/>
          </p:cNvGraphicFramePr>
          <p:nvPr>
            <p:extLst>
              <p:ext uri="{D42A27DB-BD31-4B8C-83A1-F6EECF244321}">
                <p14:modId xmlns:p14="http://schemas.microsoft.com/office/powerpoint/2010/main" val="1121879308"/>
              </p:ext>
            </p:extLst>
          </p:nvPr>
        </p:nvGraphicFramePr>
        <p:xfrm>
          <a:off x="1014984" y="1180782"/>
          <a:ext cx="6992673" cy="372040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A6BAB51-5316-4F57-BCC1-C8E521386763}"/>
              </a:ext>
            </a:extLst>
          </p:cNvPr>
          <p:cNvSpPr txBox="1"/>
          <p:nvPr/>
        </p:nvSpPr>
        <p:spPr>
          <a:xfrm>
            <a:off x="392552" y="4962740"/>
            <a:ext cx="8176334" cy="1015663"/>
          </a:xfrm>
          <a:prstGeom prst="rect">
            <a:avLst/>
          </a:prstGeom>
          <a:noFill/>
        </p:spPr>
        <p:txBody>
          <a:bodyPr wrap="square" rtlCol="0">
            <a:spAutoFit/>
          </a:bodyPr>
          <a:lstStyle/>
          <a:p>
            <a:pPr marL="342900" indent="-342900">
              <a:buAutoNum type="arabicParenR"/>
            </a:pPr>
            <a:r>
              <a:rPr lang="en-US" sz="1200" dirty="0"/>
              <a:t>Water Production was higher than budgeted for most months of the year, with 7,889.3 ML produced across all units</a:t>
            </a:r>
          </a:p>
          <a:p>
            <a:pPr marL="342900" indent="-342900">
              <a:buAutoNum type="arabicParenR"/>
            </a:pPr>
            <a:r>
              <a:rPr lang="en-US" sz="1200" dirty="0" err="1"/>
              <a:t>Labour</a:t>
            </a:r>
            <a:r>
              <a:rPr lang="en-US" sz="1200" dirty="0"/>
              <a:t> costs accounted for over a quarter of total expenses, and </a:t>
            </a:r>
            <a:r>
              <a:rPr lang="en-US" sz="1200" dirty="0" err="1"/>
              <a:t>Surjek’s</a:t>
            </a:r>
            <a:r>
              <a:rPr lang="en-US" sz="1200" dirty="0"/>
              <a:t> Plant Maintenance and Plant outages contributed a significantly higher proportion of total expenses compared to </a:t>
            </a:r>
            <a:r>
              <a:rPr lang="en-US" sz="1200" dirty="0" err="1"/>
              <a:t>Kootha</a:t>
            </a:r>
            <a:r>
              <a:rPr lang="en-US" sz="1200" dirty="0"/>
              <a:t> and </a:t>
            </a:r>
            <a:r>
              <a:rPr lang="en-US" sz="1200" dirty="0" err="1"/>
              <a:t>Jutik</a:t>
            </a:r>
            <a:r>
              <a:rPr lang="en-US" sz="1200" dirty="0"/>
              <a:t>, negatively affecting EBIT overall</a:t>
            </a:r>
          </a:p>
          <a:p>
            <a:pPr marL="342900" indent="-342900">
              <a:buAutoNum type="arabicParenR"/>
            </a:pPr>
            <a:r>
              <a:rPr lang="en-US" sz="1200" dirty="0"/>
              <a:t>Higher production levels can lead to increased maintenance costs, which should be monitored, recommended </a:t>
            </a:r>
            <a:r>
              <a:rPr lang="en-US" sz="1200" dirty="0" err="1"/>
              <a:t>Surjek</a:t>
            </a:r>
            <a:r>
              <a:rPr lang="en-US" sz="1200" dirty="0"/>
              <a:t> shut down in next FY will affect cost to produce and EBIT</a:t>
            </a:r>
          </a:p>
        </p:txBody>
      </p:sp>
      <p:sp>
        <p:nvSpPr>
          <p:cNvPr id="10" name="Footer Placeholder 9">
            <a:extLst>
              <a:ext uri="{FF2B5EF4-FFF2-40B4-BE49-F238E27FC236}">
                <a16:creationId xmlns:a16="http://schemas.microsoft.com/office/drawing/2014/main" id="{DC031A36-31DD-4B2F-885D-3506DAD9CE5F}"/>
              </a:ext>
            </a:extLst>
          </p:cNvPr>
          <p:cNvSpPr>
            <a:spLocks noGrp="1"/>
          </p:cNvSpPr>
          <p:nvPr>
            <p:ph type="ftr" sz="quarter" idx="11"/>
          </p:nvPr>
        </p:nvSpPr>
        <p:spPr>
          <a:xfrm>
            <a:off x="216400" y="6304437"/>
            <a:ext cx="3024485" cy="357856"/>
          </a:xfrm>
        </p:spPr>
        <p:txBody>
          <a:bodyPr/>
          <a:lstStyle/>
          <a:p>
            <a:r>
              <a:rPr lang="en-US" dirty="0"/>
              <a:t>Source:  Southern Water Corp Data Repository</a:t>
            </a:r>
          </a:p>
        </p:txBody>
      </p:sp>
    </p:spTree>
    <p:extLst>
      <p:ext uri="{BB962C8B-B14F-4D97-AF65-F5344CB8AC3E}">
        <p14:creationId xmlns:p14="http://schemas.microsoft.com/office/powerpoint/2010/main" val="389624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normAutofit fontScale="90000"/>
          </a:bodyPr>
          <a:lstStyle/>
          <a:p>
            <a:r>
              <a:rPr lang="en-GB" sz="1400" b="1" dirty="0"/>
              <a:t>Of the ($436.9M)¹ in Revenue Sales over the July-2013 to June-2014 Period, </a:t>
            </a:r>
            <a:r>
              <a:rPr lang="en-GB" sz="1400" b="1" dirty="0" err="1"/>
              <a:t>Surjek</a:t>
            </a:r>
            <a:r>
              <a:rPr lang="en-GB" sz="1400" b="1" dirty="0"/>
              <a:t> provides close to 50% of Sales Volumes ($202.2M), with </a:t>
            </a:r>
            <a:r>
              <a:rPr lang="en-GB" sz="1400" b="1" dirty="0" err="1"/>
              <a:t>Jutik</a:t>
            </a:r>
            <a:r>
              <a:rPr lang="en-GB" sz="1400" b="1" dirty="0"/>
              <a:t> ($163.7M) and </a:t>
            </a:r>
            <a:r>
              <a:rPr lang="en-GB" sz="1400" b="1" dirty="0" err="1"/>
              <a:t>Kootha</a:t>
            </a:r>
            <a:r>
              <a:rPr lang="en-GB" sz="1400" b="1" dirty="0"/>
              <a:t> ($70.9M)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graphicFrame>
        <p:nvGraphicFramePr>
          <p:cNvPr id="7" name="Chart 6"/>
          <p:cNvGraphicFramePr>
            <a:graphicFrameLocks/>
          </p:cNvGraphicFramePr>
          <p:nvPr>
            <p:extLst>
              <p:ext uri="{D42A27DB-BD31-4B8C-83A1-F6EECF244321}">
                <p14:modId xmlns:p14="http://schemas.microsoft.com/office/powerpoint/2010/main" val="3751232204"/>
              </p:ext>
            </p:extLst>
          </p:nvPr>
        </p:nvGraphicFramePr>
        <p:xfrm>
          <a:off x="448584" y="1211070"/>
          <a:ext cx="3942441" cy="26842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810304556"/>
              </p:ext>
            </p:extLst>
          </p:nvPr>
        </p:nvGraphicFramePr>
        <p:xfrm>
          <a:off x="4819302" y="3114316"/>
          <a:ext cx="3889035" cy="26814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3348063923"/>
              </p:ext>
            </p:extLst>
          </p:nvPr>
        </p:nvGraphicFramePr>
        <p:xfrm>
          <a:off x="484834" y="3909082"/>
          <a:ext cx="3951356" cy="254489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84834" y="826501"/>
            <a:ext cx="7148111" cy="369332"/>
          </a:xfrm>
          <a:prstGeom prst="rect">
            <a:avLst/>
          </a:prstGeom>
          <a:noFill/>
        </p:spPr>
        <p:txBody>
          <a:bodyPr wrap="none" rtlCol="0">
            <a:spAutoFit/>
          </a:bodyPr>
          <a:lstStyle/>
          <a:p>
            <a:r>
              <a:rPr lang="en-US" dirty="0"/>
              <a:t>Monthly Revenue by Profit Center by Unit for July 2013 – June 2014</a:t>
            </a:r>
          </a:p>
        </p:txBody>
      </p:sp>
      <p:cxnSp>
        <p:nvCxnSpPr>
          <p:cNvPr id="6" name="Straight Connector 5"/>
          <p:cNvCxnSpPr/>
          <p:nvPr/>
        </p:nvCxnSpPr>
        <p:spPr>
          <a:xfrm>
            <a:off x="5592932" y="1686757"/>
            <a:ext cx="86113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8837" y="1548257"/>
            <a:ext cx="2223287" cy="276999"/>
          </a:xfrm>
          <a:prstGeom prst="rect">
            <a:avLst/>
          </a:prstGeom>
          <a:noFill/>
        </p:spPr>
        <p:txBody>
          <a:bodyPr wrap="square" rtlCol="0">
            <a:spAutoFit/>
          </a:bodyPr>
          <a:lstStyle/>
          <a:p>
            <a:r>
              <a:rPr lang="en-US" sz="1200" dirty="0"/>
              <a:t>Private Water Hedge Sales</a:t>
            </a:r>
          </a:p>
        </p:txBody>
      </p:sp>
      <p:cxnSp>
        <p:nvCxnSpPr>
          <p:cNvPr id="18" name="Straight Connector 17"/>
          <p:cNvCxnSpPr/>
          <p:nvPr/>
        </p:nvCxnSpPr>
        <p:spPr>
          <a:xfrm>
            <a:off x="5592932" y="2069977"/>
            <a:ext cx="861134"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85051" y="1905089"/>
            <a:ext cx="2223287" cy="276999"/>
          </a:xfrm>
          <a:prstGeom prst="rect">
            <a:avLst/>
          </a:prstGeom>
          <a:noFill/>
        </p:spPr>
        <p:txBody>
          <a:bodyPr wrap="square" rtlCol="0">
            <a:spAutoFit/>
          </a:bodyPr>
          <a:lstStyle/>
          <a:p>
            <a:r>
              <a:rPr lang="en-US" sz="1200" dirty="0"/>
              <a:t>Public Sales</a:t>
            </a:r>
          </a:p>
        </p:txBody>
      </p:sp>
      <p:sp>
        <p:nvSpPr>
          <p:cNvPr id="20" name="TextBox 19"/>
          <p:cNvSpPr txBox="1"/>
          <p:nvPr/>
        </p:nvSpPr>
        <p:spPr>
          <a:xfrm>
            <a:off x="6485051" y="2331286"/>
            <a:ext cx="2223287" cy="276999"/>
          </a:xfrm>
          <a:prstGeom prst="rect">
            <a:avLst/>
          </a:prstGeom>
          <a:noFill/>
        </p:spPr>
        <p:txBody>
          <a:bodyPr wrap="square" rtlCol="0">
            <a:spAutoFit/>
          </a:bodyPr>
          <a:lstStyle/>
          <a:p>
            <a:r>
              <a:rPr lang="en-US" sz="1200" dirty="0"/>
              <a:t>Residential Sales</a:t>
            </a:r>
          </a:p>
        </p:txBody>
      </p:sp>
      <p:cxnSp>
        <p:nvCxnSpPr>
          <p:cNvPr id="21" name="Straight Connector 20"/>
          <p:cNvCxnSpPr/>
          <p:nvPr/>
        </p:nvCxnSpPr>
        <p:spPr>
          <a:xfrm>
            <a:off x="5592932" y="2469785"/>
            <a:ext cx="861134"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AB10A48-E542-4431-9469-8164E5EAD2FE}"/>
              </a:ext>
            </a:extLst>
          </p:cNvPr>
          <p:cNvSpPr>
            <a:spLocks noGrp="1"/>
          </p:cNvSpPr>
          <p:nvPr>
            <p:ph type="ftr" sz="quarter" idx="11"/>
          </p:nvPr>
        </p:nvSpPr>
        <p:spPr>
          <a:xfrm>
            <a:off x="4480719" y="6357402"/>
            <a:ext cx="3024485" cy="357856"/>
          </a:xfrm>
        </p:spPr>
        <p:txBody>
          <a:bodyPr/>
          <a:lstStyle/>
          <a:p>
            <a:r>
              <a:rPr lang="en-US"/>
              <a:t>Source:  Southern Water Corp Data Repository</a:t>
            </a:r>
            <a:endParaRPr lang="en-US" dirty="0"/>
          </a:p>
        </p:txBody>
      </p:sp>
    </p:spTree>
    <p:extLst>
      <p:ext uri="{BB962C8B-B14F-4D97-AF65-F5344CB8AC3E}">
        <p14:creationId xmlns:p14="http://schemas.microsoft.com/office/powerpoint/2010/main" val="66765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normAutofit fontScale="90000"/>
          </a:bodyPr>
          <a:lstStyle/>
          <a:p>
            <a:r>
              <a:rPr lang="en-AU" sz="1350" b="1" dirty="0" err="1"/>
              <a:t>Jutik</a:t>
            </a:r>
            <a:r>
              <a:rPr lang="en-AU" sz="1350" b="1" dirty="0"/>
              <a:t> has the highest overall EBIT contributions ($72.9M), followed by </a:t>
            </a:r>
            <a:r>
              <a:rPr lang="en-AU" sz="1350" b="1" dirty="0" err="1"/>
              <a:t>Surjek</a:t>
            </a:r>
            <a:r>
              <a:rPr lang="en-AU" sz="1350" b="1" dirty="0"/>
              <a:t> ($22.9M) , and lastly </a:t>
            </a:r>
            <a:r>
              <a:rPr lang="en-AU" sz="1350" b="1" dirty="0" err="1"/>
              <a:t>Kootha</a:t>
            </a:r>
            <a:r>
              <a:rPr lang="en-AU" sz="1350" b="1" dirty="0"/>
              <a:t> ($19.7M). However, from an EBIT  Margin (%) perspective, Kootha has a higher margin than that of </a:t>
            </a:r>
            <a:r>
              <a:rPr lang="en-AU" sz="1350" b="1" dirty="0" err="1"/>
              <a:t>Surjek</a:t>
            </a:r>
            <a:r>
              <a:rPr lang="en-AU" sz="1350" b="1" dirty="0"/>
              <a:t>,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p:cNvGraphicFramePr>
            <a:graphicFrameLocks/>
          </p:cNvGraphicFramePr>
          <p:nvPr>
            <p:extLst>
              <p:ext uri="{D42A27DB-BD31-4B8C-83A1-F6EECF244321}">
                <p14:modId xmlns:p14="http://schemas.microsoft.com/office/powerpoint/2010/main" val="1485868238"/>
              </p:ext>
            </p:extLst>
          </p:nvPr>
        </p:nvGraphicFramePr>
        <p:xfrm>
          <a:off x="171451" y="1017768"/>
          <a:ext cx="4026080" cy="27182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097835459"/>
              </p:ext>
            </p:extLst>
          </p:nvPr>
        </p:nvGraphicFramePr>
        <p:xfrm>
          <a:off x="1297577" y="3596640"/>
          <a:ext cx="7313023" cy="2650336"/>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D30F9052-1A4B-407D-8E4C-5E46F9E63B51}"/>
              </a:ext>
            </a:extLst>
          </p:cNvPr>
          <p:cNvSpPr>
            <a:spLocks noGrp="1"/>
          </p:cNvSpPr>
          <p:nvPr>
            <p:ph type="ftr" sz="quarter" idx="11"/>
          </p:nvPr>
        </p:nvSpPr>
        <p:spPr/>
        <p:txBody>
          <a:bodyPr/>
          <a:lstStyle/>
          <a:p>
            <a:r>
              <a:rPr lang="en-US"/>
              <a:t>Source:  Southern Water Corp Data Repository</a:t>
            </a:r>
            <a:endParaRPr lang="en-US" dirty="0"/>
          </a:p>
        </p:txBody>
      </p:sp>
    </p:spTree>
    <p:extLst>
      <p:ext uri="{BB962C8B-B14F-4D97-AF65-F5344CB8AC3E}">
        <p14:creationId xmlns:p14="http://schemas.microsoft.com/office/powerpoint/2010/main" val="4448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6663-B8A4-4857-AE48-5516990507BD}"/>
              </a:ext>
            </a:extLst>
          </p:cNvPr>
          <p:cNvSpPr>
            <a:spLocks noGrp="1"/>
          </p:cNvSpPr>
          <p:nvPr>
            <p:ph type="ftr" sz="quarter" idx="11"/>
          </p:nvPr>
        </p:nvSpPr>
        <p:spPr/>
        <p:txBody>
          <a:bodyPr/>
          <a:lstStyle/>
          <a:p>
            <a:r>
              <a:rPr lang="en-US"/>
              <a:t>Source:  Southern Water Corp Data Repository</a:t>
            </a:r>
            <a:endParaRPr lang="en-US" dirty="0"/>
          </a:p>
        </p:txBody>
      </p:sp>
      <p:graphicFrame>
        <p:nvGraphicFramePr>
          <p:cNvPr id="3" name="Chart 2">
            <a:extLst>
              <a:ext uri="{FF2B5EF4-FFF2-40B4-BE49-F238E27FC236}">
                <a16:creationId xmlns:a16="http://schemas.microsoft.com/office/drawing/2014/main" id="{BAF45B60-6211-4EBF-99BC-406F242A5D53}"/>
              </a:ext>
            </a:extLst>
          </p:cNvPr>
          <p:cNvGraphicFramePr>
            <a:graphicFrameLocks/>
          </p:cNvGraphicFramePr>
          <p:nvPr>
            <p:extLst>
              <p:ext uri="{D42A27DB-BD31-4B8C-83A1-F6EECF244321}">
                <p14:modId xmlns:p14="http://schemas.microsoft.com/office/powerpoint/2010/main" val="1804708295"/>
              </p:ext>
            </p:extLst>
          </p:nvPr>
        </p:nvGraphicFramePr>
        <p:xfrm>
          <a:off x="859695" y="3922777"/>
          <a:ext cx="7242048" cy="23049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367B8E4-3B3D-4B89-8A17-15C8C607C0E7}"/>
              </a:ext>
            </a:extLst>
          </p:cNvPr>
          <p:cNvGraphicFramePr>
            <a:graphicFrameLocks/>
          </p:cNvGraphicFramePr>
          <p:nvPr>
            <p:extLst>
              <p:ext uri="{D42A27DB-BD31-4B8C-83A1-F6EECF244321}">
                <p14:modId xmlns:p14="http://schemas.microsoft.com/office/powerpoint/2010/main" val="1864665382"/>
              </p:ext>
            </p:extLst>
          </p:nvPr>
        </p:nvGraphicFramePr>
        <p:xfrm>
          <a:off x="859695" y="1161288"/>
          <a:ext cx="7095425" cy="2432436"/>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4BEFEB0D-19F7-4903-9BEF-E903F74C5440}"/>
              </a:ext>
            </a:extLst>
          </p:cNvPr>
          <p:cNvSpPr/>
          <p:nvPr/>
        </p:nvSpPr>
        <p:spPr>
          <a:xfrm>
            <a:off x="5413248" y="1636775"/>
            <a:ext cx="2185416" cy="11791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3585C2-8620-44D6-87F2-EFCAED980289}"/>
              </a:ext>
            </a:extLst>
          </p:cNvPr>
          <p:cNvSpPr txBox="1"/>
          <p:nvPr/>
        </p:nvSpPr>
        <p:spPr>
          <a:xfrm>
            <a:off x="786384" y="493776"/>
            <a:ext cx="7242048" cy="492443"/>
          </a:xfrm>
          <a:prstGeom prst="rect">
            <a:avLst/>
          </a:prstGeom>
          <a:noFill/>
        </p:spPr>
        <p:txBody>
          <a:bodyPr wrap="square" rtlCol="0">
            <a:spAutoFit/>
          </a:bodyPr>
          <a:lstStyle/>
          <a:p>
            <a:r>
              <a:rPr lang="en-US" sz="1300" b="1" dirty="0">
                <a:latin typeface="+mj-lt"/>
                <a:ea typeface="+mj-ea"/>
                <a:cs typeface="+mj-cs"/>
              </a:rPr>
              <a:t>Higher than expected water production from Jan – June (546ML+) resulted in economies of scale, pushing down the cost to produce during that time frame.</a:t>
            </a:r>
          </a:p>
        </p:txBody>
      </p:sp>
      <p:sp>
        <p:nvSpPr>
          <p:cNvPr id="7" name="Rectangle 6">
            <a:extLst>
              <a:ext uri="{FF2B5EF4-FFF2-40B4-BE49-F238E27FC236}">
                <a16:creationId xmlns:a16="http://schemas.microsoft.com/office/drawing/2014/main" id="{1DABEDE2-B2DE-4EC8-B74C-0AE03D6E6FC3}"/>
              </a:ext>
            </a:extLst>
          </p:cNvPr>
          <p:cNvSpPr/>
          <p:nvPr/>
        </p:nvSpPr>
        <p:spPr>
          <a:xfrm>
            <a:off x="5861144" y="4372800"/>
            <a:ext cx="2185416" cy="11791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normAutofit fontScale="90000"/>
          </a:bodyPr>
          <a:lstStyle/>
          <a:p>
            <a:r>
              <a:rPr lang="en-GB" sz="1400" b="1" dirty="0"/>
              <a:t>Drilling-down to the cost-element level, reveals an indicative relationship between water production and chemical expenditure with this being particularly pronounced for the </a:t>
            </a:r>
            <a:r>
              <a:rPr lang="en-GB" sz="1400" b="1" dirty="0" err="1"/>
              <a:t>Surjek</a:t>
            </a:r>
            <a:r>
              <a:rPr lang="en-GB" sz="1400" b="1" dirty="0"/>
              <a:t>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56987201"/>
              </p:ext>
            </p:extLst>
          </p:nvPr>
        </p:nvGraphicFramePr>
        <p:xfrm>
          <a:off x="171451" y="99229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191790898"/>
              </p:ext>
            </p:extLst>
          </p:nvPr>
        </p:nvGraphicFramePr>
        <p:xfrm>
          <a:off x="4743451" y="1031902"/>
          <a:ext cx="416559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057027039"/>
              </p:ext>
            </p:extLst>
          </p:nvPr>
        </p:nvGraphicFramePr>
        <p:xfrm>
          <a:off x="2254250" y="385431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Footer Placeholder 2">
            <a:extLst>
              <a:ext uri="{FF2B5EF4-FFF2-40B4-BE49-F238E27FC236}">
                <a16:creationId xmlns:a16="http://schemas.microsoft.com/office/drawing/2014/main" id="{5246553F-3DE0-4F83-8A2C-5AE3F9314887}"/>
              </a:ext>
            </a:extLst>
          </p:cNvPr>
          <p:cNvSpPr>
            <a:spLocks noGrp="1"/>
          </p:cNvSpPr>
          <p:nvPr>
            <p:ph type="ftr" sz="quarter" idx="11"/>
          </p:nvPr>
        </p:nvSpPr>
        <p:spPr>
          <a:xfrm>
            <a:off x="65479" y="6239660"/>
            <a:ext cx="3024485" cy="357856"/>
          </a:xfrm>
        </p:spPr>
        <p:txBody>
          <a:bodyPr/>
          <a:lstStyle/>
          <a:p>
            <a:r>
              <a:rPr lang="en-US" dirty="0"/>
              <a:t>Source:  Southern Water Corp Data Repository</a:t>
            </a:r>
          </a:p>
        </p:txBody>
      </p:sp>
    </p:spTree>
    <p:extLst>
      <p:ext uri="{BB962C8B-B14F-4D97-AF65-F5344CB8AC3E}">
        <p14:creationId xmlns:p14="http://schemas.microsoft.com/office/powerpoint/2010/main" val="277699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normAutofit/>
          </a:bodyPr>
          <a:lstStyle/>
          <a:p>
            <a:r>
              <a:rPr lang="en-GB" sz="1400" b="1" dirty="0"/>
              <a:t>Labour costs of $87M account for over 25% of all costs, higher overall costs Jan – Jun reflect the higher water production</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1344484621"/>
              </p:ext>
            </p:extLst>
          </p:nvPr>
        </p:nvGraphicFramePr>
        <p:xfrm>
          <a:off x="-142043" y="728884"/>
          <a:ext cx="5174548" cy="28674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232316582"/>
              </p:ext>
            </p:extLst>
          </p:nvPr>
        </p:nvGraphicFramePr>
        <p:xfrm>
          <a:off x="4073718" y="3378200"/>
          <a:ext cx="4772025" cy="3343275"/>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89284727-7A10-4436-A449-253BC94853EE}"/>
              </a:ext>
            </a:extLst>
          </p:cNvPr>
          <p:cNvSpPr>
            <a:spLocks noGrp="1"/>
          </p:cNvSpPr>
          <p:nvPr>
            <p:ph type="ftr" sz="quarter" idx="11"/>
          </p:nvPr>
        </p:nvSpPr>
        <p:spPr>
          <a:xfrm>
            <a:off x="171451" y="6178474"/>
            <a:ext cx="3024485" cy="357856"/>
          </a:xfrm>
        </p:spPr>
        <p:txBody>
          <a:bodyPr/>
          <a:lstStyle/>
          <a:p>
            <a:r>
              <a:rPr lang="en-US" dirty="0"/>
              <a:t>Source:  Southern Water Corp Data Repository</a:t>
            </a:r>
          </a:p>
        </p:txBody>
      </p:sp>
    </p:spTree>
    <p:extLst>
      <p:ext uri="{BB962C8B-B14F-4D97-AF65-F5344CB8AC3E}">
        <p14:creationId xmlns:p14="http://schemas.microsoft.com/office/powerpoint/2010/main" val="28442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Further analysis singles-out </a:t>
            </a:r>
            <a:r>
              <a:rPr lang="en-GB" sz="1400" b="1" dirty="0" err="1"/>
              <a:t>Surjek</a:t>
            </a:r>
            <a:r>
              <a:rPr lang="en-GB" sz="1400" b="1" dirty="0"/>
              <a:t> with a higher percentage (26.74%) of Operational Maintenance Costs relative to the other two units.  This indicates the need for an overhaul of operational equipment some time during the next fiscal year.</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3147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69FBD924-2C6B-4994-A250-EF43915CAEC8}"/>
              </a:ext>
            </a:extLst>
          </p:cNvPr>
          <p:cNvGraphicFramePr>
            <a:graphicFrameLocks/>
          </p:cNvGraphicFramePr>
          <p:nvPr/>
        </p:nvGraphicFramePr>
        <p:xfrm>
          <a:off x="1322586" y="1183679"/>
          <a:ext cx="6316266" cy="4354116"/>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0F756D97-45F4-444C-A84C-083311A5067E}"/>
              </a:ext>
            </a:extLst>
          </p:cNvPr>
          <p:cNvSpPr>
            <a:spLocks noGrp="1"/>
          </p:cNvSpPr>
          <p:nvPr>
            <p:ph type="ftr" sz="quarter" idx="11"/>
          </p:nvPr>
        </p:nvSpPr>
        <p:spPr>
          <a:xfrm>
            <a:off x="0" y="6189717"/>
            <a:ext cx="3024485" cy="357856"/>
          </a:xfrm>
        </p:spPr>
        <p:txBody>
          <a:bodyPr/>
          <a:lstStyle/>
          <a:p>
            <a:r>
              <a:rPr lang="en-US"/>
              <a:t>Source:  Southern Water Corp Data Repository</a:t>
            </a:r>
            <a:endParaRPr lang="en-US" dirty="0"/>
          </a:p>
        </p:txBody>
      </p:sp>
    </p:spTree>
    <p:extLst>
      <p:ext uri="{BB962C8B-B14F-4D97-AF65-F5344CB8AC3E}">
        <p14:creationId xmlns:p14="http://schemas.microsoft.com/office/powerpoint/2010/main" val="91141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C156-9B6E-4FB5-B355-C6747C10B720}"/>
              </a:ext>
            </a:extLst>
          </p:cNvPr>
          <p:cNvSpPr>
            <a:spLocks noGrp="1"/>
          </p:cNvSpPr>
          <p:nvPr>
            <p:ph type="title"/>
          </p:nvPr>
        </p:nvSpPr>
        <p:spPr/>
        <p:txBody>
          <a:bodyPr>
            <a:normAutofit/>
          </a:bodyPr>
          <a:lstStyle/>
          <a:p>
            <a:r>
              <a:rPr lang="en-AU" sz="1400" b="1" dirty="0"/>
              <a:t>Concluding our analysis, </a:t>
            </a:r>
            <a:r>
              <a:rPr lang="en-US" sz="1400" b="1" dirty="0"/>
              <a:t>recommended </a:t>
            </a:r>
            <a:r>
              <a:rPr lang="en-US" sz="1400" b="1" dirty="0" err="1"/>
              <a:t>Surjek</a:t>
            </a:r>
            <a:r>
              <a:rPr lang="en-US" sz="1400" b="1" dirty="0"/>
              <a:t> maintenance should be performed during the 4th quarter, which should result in highest overall revenues based on water production and revenue data from the FY ending June 2014</a:t>
            </a:r>
          </a:p>
        </p:txBody>
      </p:sp>
      <p:graphicFrame>
        <p:nvGraphicFramePr>
          <p:cNvPr id="4" name="Chart 3">
            <a:extLst>
              <a:ext uri="{FF2B5EF4-FFF2-40B4-BE49-F238E27FC236}">
                <a16:creationId xmlns:a16="http://schemas.microsoft.com/office/drawing/2014/main" id="{00000000-0008-0000-0500-000004000000}"/>
              </a:ext>
            </a:extLst>
          </p:cNvPr>
          <p:cNvGraphicFramePr>
            <a:graphicFrameLocks/>
          </p:cNvGraphicFramePr>
          <p:nvPr>
            <p:extLst>
              <p:ext uri="{D42A27DB-BD31-4B8C-83A1-F6EECF244321}">
                <p14:modId xmlns:p14="http://schemas.microsoft.com/office/powerpoint/2010/main" val="297370247"/>
              </p:ext>
            </p:extLst>
          </p:nvPr>
        </p:nvGraphicFramePr>
        <p:xfrm>
          <a:off x="2194719" y="198913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2160765-00A9-4733-BFCD-00ED2D0229CE}"/>
              </a:ext>
            </a:extLst>
          </p:cNvPr>
          <p:cNvSpPr txBox="1"/>
          <p:nvPr/>
        </p:nvSpPr>
        <p:spPr>
          <a:xfrm>
            <a:off x="134995" y="6351664"/>
            <a:ext cx="8512060" cy="369332"/>
          </a:xfrm>
          <a:prstGeom prst="rect">
            <a:avLst/>
          </a:prstGeom>
          <a:noFill/>
        </p:spPr>
        <p:txBody>
          <a:bodyPr wrap="square" rtlCol="0">
            <a:spAutoFit/>
          </a:bodyPr>
          <a:lstStyle/>
          <a:p>
            <a:r>
              <a:rPr lang="en-AU" sz="900" b="1" dirty="0"/>
              <a:t>Note:¹ Revenue was calculated over four scenarios totalling all revenue for the year minus </a:t>
            </a:r>
            <a:r>
              <a:rPr lang="en-AU" sz="900" b="1" dirty="0" err="1"/>
              <a:t>Surjek</a:t>
            </a:r>
            <a:r>
              <a:rPr lang="en-AU" sz="900" b="1" dirty="0"/>
              <a:t> revenues for the indicated quarter.</a:t>
            </a:r>
          </a:p>
          <a:p>
            <a:r>
              <a:rPr lang="en-AU" sz="900" b="1" dirty="0"/>
              <a:t>Source:  Southern Water Corp Data Repository </a:t>
            </a:r>
          </a:p>
        </p:txBody>
      </p:sp>
      <p:sp>
        <p:nvSpPr>
          <p:cNvPr id="6" name="Footer Placeholder 5">
            <a:extLst>
              <a:ext uri="{FF2B5EF4-FFF2-40B4-BE49-F238E27FC236}">
                <a16:creationId xmlns:a16="http://schemas.microsoft.com/office/drawing/2014/main" id="{5A4E6C2C-814C-46CD-A439-C2D8557834A1}"/>
              </a:ext>
            </a:extLst>
          </p:cNvPr>
          <p:cNvSpPr>
            <a:spLocks noGrp="1"/>
          </p:cNvSpPr>
          <p:nvPr>
            <p:ph type="ftr" sz="quarter" idx="11"/>
          </p:nvPr>
        </p:nvSpPr>
        <p:spPr/>
        <p:txBody>
          <a:bodyPr/>
          <a:lstStyle/>
          <a:p>
            <a:r>
              <a:rPr lang="en-US"/>
              <a:t>Source:  Southern Water Corp Data Repository</a:t>
            </a:r>
            <a:endParaRPr lang="en-US" dirty="0"/>
          </a:p>
        </p:txBody>
      </p:sp>
    </p:spTree>
    <p:extLst>
      <p:ext uri="{BB962C8B-B14F-4D97-AF65-F5344CB8AC3E}">
        <p14:creationId xmlns:p14="http://schemas.microsoft.com/office/powerpoint/2010/main" val="3397057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20554</TotalTime>
  <Words>644</Words>
  <Application>Microsoft Office PowerPoint</Application>
  <PresentationFormat>Custom</PresentationFormat>
  <Paragraphs>46</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think-cell Slide</vt:lpstr>
      <vt:lpstr>Southern Water Corp Financial Results Fiscal Year Ending June 2014</vt:lpstr>
      <vt:lpstr>PowerPoint Presentation</vt:lpstr>
      <vt:lpstr>Of the ($436.9M)¹ in Revenue Sales over the July-2013 to June-2014 Period, Surjek provides close to 50% of Sales Volumes ($202.2M), with Jutik ($163.7M) and Kootha ($70.9M) providing the remaining.</vt:lpstr>
      <vt:lpstr>Jutik has the highest overall EBIT contributions ($72.9M), followed by Surjek ($22.9M) , and lastly Kootha ($19.7M). However, from an EBIT  Margin (%) perspective, Kootha has a higher margin than that of Surjek, indicative of a lower revenue-to-expense ratio.¹ </vt:lpstr>
      <vt:lpstr>PowerPoint Presentation</vt:lpstr>
      <vt:lpstr>Drilling-down to the cost-element level, reveals an indicative relationship between water production and chemical expenditure with this being particularly pronounced for the Surjek Unit which coincidentally has the highest rate of water production. </vt:lpstr>
      <vt:lpstr>Labour costs of $87M account for over 25% of all costs, higher overall costs Jan – Jun reflect the higher water production</vt:lpstr>
      <vt:lpstr>Further analysis singles-out Surjek with a higher percentage (26.74%) of Operational Maintenance Costs relative to the other two units.  This indicates the need for an overhaul of operational equipment some time during the next fiscal year.</vt:lpstr>
      <vt:lpstr>Concluding our analysis, recommended Surjek maintenance should be performed during the 4th quarter, which should result in highest overall revenues based on water production and revenue data from the FY ending June 2014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Dori Fackler</cp:lastModifiedBy>
  <cp:revision>79</cp:revision>
  <dcterms:created xsi:type="dcterms:W3CDTF">2020-04-12T13:23:13Z</dcterms:created>
  <dcterms:modified xsi:type="dcterms:W3CDTF">2021-09-14T16:11:11Z</dcterms:modified>
</cp:coreProperties>
</file>