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3.xml" ContentType="application/vnd.openxmlformats-officedocument.presentationml.comments+xml"/>
  <Override PartName="/ppt/notesSlides/notesSlide12.xml" ContentType="application/vnd.openxmlformats-officedocument.presentationml.notesSlide+xml"/>
  <Override PartName="/ppt/comments/comment4.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0"/>
  </p:notesMasterIdLst>
  <p:sldIdLst>
    <p:sldId id="263" r:id="rId2"/>
    <p:sldId id="257" r:id="rId3"/>
    <p:sldId id="264" r:id="rId4"/>
    <p:sldId id="260" r:id="rId5"/>
    <p:sldId id="266" r:id="rId6"/>
    <p:sldId id="267" r:id="rId7"/>
    <p:sldId id="268" r:id="rId8"/>
    <p:sldId id="269" r:id="rId9"/>
    <p:sldId id="270" r:id="rId10"/>
    <p:sldId id="272" r:id="rId11"/>
    <p:sldId id="274" r:id="rId12"/>
    <p:sldId id="271" r:id="rId13"/>
    <p:sldId id="276" r:id="rId14"/>
    <p:sldId id="277" r:id="rId15"/>
    <p:sldId id="279" r:id="rId16"/>
    <p:sldId id="282" r:id="rId17"/>
    <p:sldId id="280" r:id="rId18"/>
    <p:sldId id="281" r:id="rId19"/>
  </p:sldIdLst>
  <p:sldSz cx="9144000" cy="5143500" type="screen16x9"/>
  <p:notesSz cx="6858000" cy="9144000"/>
  <p:embeddedFontLst>
    <p:embeddedFont>
      <p:font typeface="Open Sans" panose="020B0606030504020204" pitchFamily="34" charset="0"/>
      <p:regular r:id="rId21"/>
      <p:bold r:id="rId22"/>
      <p:italic r:id="rId23"/>
      <p:boldItalic r:id="rId24"/>
    </p:embeddedFont>
    <p:embeddedFont>
      <p:font typeface="PT Sans Narrow" panose="020B0506020203020204" pitchFamily="34" charset="77"/>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stin Coffey"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86"/>
    <p:restoredTop sz="94715"/>
  </p:normalViewPr>
  <p:slideViewPr>
    <p:cSldViewPr snapToGrid="0">
      <p:cViewPr>
        <p:scale>
          <a:sx n="196" d="100"/>
          <a:sy n="196" d="100"/>
        </p:scale>
        <p:origin x="840" y="3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0-09-23T19:47:19.174" idx="1">
    <p:pos x="6000" y="0"/>
    <p:text>this is somethign I wrote up from the product description.  it may satisfy the project intro portion if not the team or the client.
The climate affects and has always affected everything, from ecosystems to societies. To better understand our climate now and in the future, it is essential we know how it has changed in the past. Many scientists work in the field of Paleoclimatology to increase this understanding. By studying everything from tree rings to ice cores these scientists have deciphered clues about our climate past.
Over the last 30 years thousands of paleoclimate data sets have been collected and are now being work integrated into unified “climate reconstructions”. the Paleoclimate Dynamics Laboratory at NAU, along
with collaborators at the University of Southern California, are launching a new project called PReSto
(Paleoclimate Reconstruction Storehouse), that will streamline the creation of these reconstructions. 
Presto Proxies' task is to take the data from these reconstructions and put them into the hands of scientists, educators, students, and the curious graphically and interactively.</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0-09-23T19:47:19.174" idx="1">
    <p:pos x="6000" y="0"/>
    <p:text>this is somethign I wrote up from the product description.  it may satisfy the project intro portion if not the team or the client.
The climate affects and has always affected everything, from ecosystems to societies. To better understand our climate now and in the future, it is essential we know how it has changed in the past. Many scientists work in the field of Paleoclimatology to increase this understanding. By studying everything from tree rings to ice cores these scientists have deciphered clues about our climate past.
Over the last 30 years thousands of paleoclimate data sets have been collected and are now being work integrated into unified “climate reconstructions”. the Paleoclimate Dynamics Laboratory at NAU, along
with collaborators at the University of Southern California, are launching a new project called PReSto
(Paleoclimate Reconstruction Storehouse), that will streamline the creation of these reconstructions. 
Presto Proxies' task is to take the data from these reconstructions and put them into the hands of scientists, educators, students, and the curious graphically and interactively.</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20-09-23T19:47:19.174" idx="1">
    <p:pos x="6000" y="0"/>
    <p:text>this is somethign I wrote up from the product description.  it may satisfy the project intro portion if not the team or the client.
The climate affects and has always affected everything, from ecosystems to societies. To better understand our climate now and in the future, it is essential we know how it has changed in the past. Many scientists work in the field of Paleoclimatology to increase this understanding. By studying everything from tree rings to ice cores these scientists have deciphered clues about our climate past.
Over the last 30 years thousands of paleoclimate data sets have been collected and are now being work integrated into unified “climate reconstructions”. the Paleoclimate Dynamics Laboratory at NAU, along
with collaborators at the University of Southern California, are launching a new project called PReSto
(Paleoclimate Reconstruction Storehouse), that will streamline the creation of these reconstructions. 
Presto Proxies' task is to take the data from these reconstructions and put them into the hands of scientists, educators, students, and the curious graphically and interactively.</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20-09-23T19:47:19.174" idx="1">
    <p:pos x="6000" y="0"/>
    <p:text>this is somethign I wrote up from the product description.  it may satisfy the project intro portion if not the team or the client.
The climate affects and has always affected everything, from ecosystems to societies. To better understand our climate now and in the future, it is essential we know how it has changed in the past. Many scientists work in the field of Paleoclimatology to increase this understanding. By studying everything from tree rings to ice cores these scientists have deciphered clues about our climate past.
Over the last 30 years thousands of paleoclimate data sets have been collected and are now being work integrated into unified “climate reconstructions”. the Paleoclimate Dynamics Laboratory at NAU, along
with collaborators at the University of Southern California, are launching a new project called PReSto
(Paleoclimate Reconstruction Storehouse), that will streamline the creation of these reconstructions. 
Presto Proxies' task is to take the data from these reconstructions and put them into the hands of scientists, educators, students, and the curious graphically and interactively.</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20-09-23T19:47:19.174" idx="1">
    <p:pos x="6000" y="0"/>
    <p:text>this is somethign I wrote up from the product description.  it may satisfy the project intro portion if not the team or the client.
The climate affects and has always affected everything, from ecosystems to societies. To better understand our climate now and in the future, it is essential we know how it has changed in the past. Many scientists work in the field of Paleoclimatology to increase this understanding. By studying everything from tree rings to ice cores these scientists have deciphered clues about our climate past.
Over the last 30 years thousands of paleoclimate data sets have been collected and are now being work integrated into unified “climate reconstructions”. the Paleoclimate Dynamics Laboratory at NAU, along
with collaborators at the University of Southern California, are launching a new project called PReSto
(Paleoclimate Reconstruction Storehouse), that will streamline the creation of these reconstructions. 
Presto Proxies' task is to take the data from these reconstructions and put them into the hands of scientists, educators, students, and the curious graphically and interactively.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britannica.com/place/North-America"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s://www.britannica.com/science/global-warming" TargetMode="External"/><Relationship Id="rId4" Type="http://schemas.openxmlformats.org/officeDocument/2006/relationships/hyperlink" Target="https://www.merriam-webster.com/dictionary/composition"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britannica.com/place/North-America"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www.britannica.com/science/global-warming" TargetMode="External"/><Relationship Id="rId4" Type="http://schemas.openxmlformats.org/officeDocument/2006/relationships/hyperlink" Target="https://www.merriam-webster.com/dictionary/composition"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5501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97fef26d54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97fef26d54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endParaRPr dirty="0"/>
          </a:p>
        </p:txBody>
      </p:sp>
    </p:spTree>
    <p:extLst>
      <p:ext uri="{BB962C8B-B14F-4D97-AF65-F5344CB8AC3E}">
        <p14:creationId xmlns:p14="http://schemas.microsoft.com/office/powerpoint/2010/main" val="695840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7fef26d5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7fef26d5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458608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7fef26d5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7fef26d5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854912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97fef26d54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97fef26d5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1600"/>
              </a:spcAft>
              <a:buClr>
                <a:schemeClr val="dk1"/>
              </a:buClr>
              <a:buSzPts val="1100"/>
              <a:buFont typeface="Arial"/>
              <a:buNone/>
              <a:tabLst/>
              <a:defRPr/>
            </a:pPr>
            <a:r>
              <a:rPr lang="en-US" sz="1100" b="0" i="0" u="none" strike="noStrike" cap="none" dirty="0">
                <a:solidFill>
                  <a:srgbClr val="000000"/>
                </a:solidFill>
                <a:effectLst/>
                <a:latin typeface="Arial"/>
                <a:ea typeface="Arial"/>
                <a:cs typeface="Arial"/>
                <a:sym typeface="Arial"/>
              </a:rPr>
              <a:t>"Given the neutrality of molecular markers, assessment of genetic adaptation to climate has relied on an experimental approach in which plants, transplanted from regions of differing climate, are grown together in common conditions."</a:t>
            </a:r>
          </a:p>
          <a:p>
            <a:pPr marL="0" lvl="0" indent="0" algn="l" rtl="0">
              <a:lnSpc>
                <a:spcPct val="115000"/>
              </a:lnSpc>
              <a:spcBef>
                <a:spcPts val="0"/>
              </a:spcBef>
              <a:spcAft>
                <a:spcPts val="1600"/>
              </a:spcAft>
              <a:buClr>
                <a:schemeClr val="dk1"/>
              </a:buClr>
              <a:buSzPts val="1100"/>
              <a:buFont typeface="Arial"/>
              <a:buNone/>
            </a:pPr>
            <a:endParaRPr sz="1800" dirty="0">
              <a:solidFill>
                <a:srgbClr val="695D46"/>
              </a:solidFill>
              <a:latin typeface="Open Sans"/>
              <a:ea typeface="Open Sans"/>
              <a:cs typeface="Open Sans"/>
              <a:sym typeface="Open Sans"/>
            </a:endParaRPr>
          </a:p>
        </p:txBody>
      </p:sp>
    </p:spTree>
    <p:extLst>
      <p:ext uri="{BB962C8B-B14F-4D97-AF65-F5344CB8AC3E}">
        <p14:creationId xmlns:p14="http://schemas.microsoft.com/office/powerpoint/2010/main" val="4122228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97fef26d54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97fef26d54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US" dirty="0"/>
              <a:t>The rise in |r| is explained (strongly) by the anomaly in global mean temperature.</a:t>
            </a:r>
            <a:endParaRPr dirty="0"/>
          </a:p>
        </p:txBody>
      </p:sp>
    </p:spTree>
    <p:extLst>
      <p:ext uri="{BB962C8B-B14F-4D97-AF65-F5344CB8AC3E}">
        <p14:creationId xmlns:p14="http://schemas.microsoft.com/office/powerpoint/2010/main" val="674153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97fef26d54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97fef26d5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1600"/>
              </a:spcAft>
              <a:buClr>
                <a:schemeClr val="dk1"/>
              </a:buClr>
              <a:buSzPts val="1100"/>
              <a:buFont typeface="Arial"/>
              <a:buNone/>
              <a:tabLst/>
              <a:defRPr/>
            </a:pPr>
            <a:r>
              <a:rPr lang="en-US" sz="1100" b="0" i="0" u="none" strike="noStrike" cap="none" dirty="0">
                <a:solidFill>
                  <a:srgbClr val="000000"/>
                </a:solidFill>
                <a:effectLst/>
                <a:latin typeface="Arial"/>
                <a:ea typeface="Arial"/>
                <a:cs typeface="Arial"/>
                <a:sym typeface="Arial"/>
              </a:rPr>
              <a:t>NOTE: GRAPH IN FIGURE 4 IS SUPPORT FOR MORAN’S EFFECT – TEMP BUT NOT PRECIP</a:t>
            </a:r>
            <a:endParaRPr sz="1800" dirty="0">
              <a:solidFill>
                <a:srgbClr val="695D46"/>
              </a:solidFill>
              <a:latin typeface="Open Sans"/>
              <a:ea typeface="Open Sans"/>
              <a:cs typeface="Open Sans"/>
              <a:sym typeface="Open Sans"/>
            </a:endParaRPr>
          </a:p>
        </p:txBody>
      </p:sp>
    </p:spTree>
    <p:extLst>
      <p:ext uri="{BB962C8B-B14F-4D97-AF65-F5344CB8AC3E}">
        <p14:creationId xmlns:p14="http://schemas.microsoft.com/office/powerpoint/2010/main" val="769694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97fef26d54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97fef26d54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endParaRPr dirty="0"/>
          </a:p>
        </p:txBody>
      </p:sp>
    </p:spTree>
    <p:extLst>
      <p:ext uri="{BB962C8B-B14F-4D97-AF65-F5344CB8AC3E}">
        <p14:creationId xmlns:p14="http://schemas.microsoft.com/office/powerpoint/2010/main" val="25909970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97fef26d54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97fef26d5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1600"/>
              </a:spcAft>
              <a:buClr>
                <a:schemeClr val="dk1"/>
              </a:buClr>
              <a:buSzPts val="1100"/>
              <a:buFont typeface="Arial"/>
              <a:buNone/>
              <a:tabLst/>
              <a:defRPr/>
            </a:pPr>
            <a:r>
              <a:rPr lang="en-US" sz="1100" b="0" i="0" u="none" strike="noStrike" cap="none" dirty="0">
                <a:solidFill>
                  <a:srgbClr val="000000"/>
                </a:solidFill>
                <a:effectLst/>
                <a:latin typeface="Arial"/>
                <a:ea typeface="Arial"/>
                <a:cs typeface="Arial"/>
                <a:sym typeface="Arial"/>
              </a:rPr>
              <a:t>Experimental approach (transplant trials) allow us to explore the fitness of present-day populations in future (rapidly shifted) climates. Those plants that perform well in the shift to lower latitudes / altitudes (lower mortality rate) may survive better as the Scots pine did, but examples of prairie annuals exist that produce fewer seeds when transplanted in the same climatological direction. We do not have much data from similar experiments performed to understand the rates of evolutionary response (adaptation) similar to the rates of migration. It is unclear from experimental evidence whether sufficiently rapid adaptation is possible.</a:t>
            </a:r>
          </a:p>
          <a:p>
            <a:pPr marL="0" lvl="0" indent="0" algn="l" rtl="0">
              <a:lnSpc>
                <a:spcPct val="115000"/>
              </a:lnSpc>
              <a:spcBef>
                <a:spcPts val="0"/>
              </a:spcBef>
              <a:spcAft>
                <a:spcPts val="1600"/>
              </a:spcAft>
              <a:buClr>
                <a:schemeClr val="dk1"/>
              </a:buClr>
              <a:buSzPts val="1100"/>
              <a:buFont typeface="Arial"/>
              <a:buNone/>
            </a:pPr>
            <a:endParaRPr sz="1800" dirty="0">
              <a:solidFill>
                <a:srgbClr val="695D46"/>
              </a:solidFill>
              <a:latin typeface="Open Sans"/>
              <a:ea typeface="Open Sans"/>
              <a:cs typeface="Open Sans"/>
              <a:sym typeface="Open Sans"/>
            </a:endParaRPr>
          </a:p>
        </p:txBody>
      </p:sp>
    </p:spTree>
    <p:extLst>
      <p:ext uri="{BB962C8B-B14F-4D97-AF65-F5344CB8AC3E}">
        <p14:creationId xmlns:p14="http://schemas.microsoft.com/office/powerpoint/2010/main" val="389524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7fef26d5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7fef26d5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dirty="0"/>
              <a:t>Focused on fossil pollen distribution as a proxy for population of species that produced it, pioneered certain study techniques in 1963 “On The Theory of Pollen Analysis” paper. </a:t>
            </a:r>
            <a:r>
              <a:rPr lang="en-US" sz="1100" b="0" i="0" u="none" strike="noStrike" cap="none" dirty="0">
                <a:solidFill>
                  <a:srgbClr val="000000"/>
                </a:solidFill>
                <a:effectLst/>
                <a:latin typeface="Arial"/>
                <a:ea typeface="Arial"/>
                <a:cs typeface="Arial"/>
                <a:sym typeface="Arial"/>
              </a:rPr>
              <a:t>revolutionized how pollen records were interpreted. Her subsequent research considered how various tree species and forest communities migrated back and forth across eastern </a:t>
            </a:r>
            <a:r>
              <a:rPr lang="en-US" sz="1100" b="0" i="0" u="none" strike="noStrike" cap="none" dirty="0">
                <a:solidFill>
                  <a:srgbClr val="000000"/>
                </a:solidFill>
                <a:effectLst/>
                <a:latin typeface="Arial"/>
                <a:ea typeface="Arial"/>
                <a:cs typeface="Arial"/>
                <a:sym typeface="Arial"/>
                <a:hlinkClick r:id="rId3"/>
              </a:rPr>
              <a:t>North America</a:t>
            </a:r>
            <a:r>
              <a:rPr lang="en-US" sz="1100" b="0" i="0" u="none" strike="noStrike" cap="none" dirty="0">
                <a:solidFill>
                  <a:srgbClr val="000000"/>
                </a:solidFill>
                <a:effectLst/>
                <a:latin typeface="Arial"/>
                <a:ea typeface="Arial"/>
                <a:cs typeface="Arial"/>
                <a:sym typeface="Arial"/>
              </a:rPr>
              <a:t> during the previous 14,000 years. This body of work helped to develop the modern theoretical basis for predicting changes in forest </a:t>
            </a:r>
            <a:r>
              <a:rPr lang="en-US" sz="1100" b="0" i="0" u="none" strike="noStrike" cap="none" dirty="0">
                <a:solidFill>
                  <a:srgbClr val="000000"/>
                </a:solidFill>
                <a:effectLst/>
                <a:latin typeface="Arial"/>
                <a:ea typeface="Arial"/>
                <a:cs typeface="Arial"/>
                <a:sym typeface="Arial"/>
                <a:hlinkClick r:id="rId4"/>
              </a:rPr>
              <a:t>composition</a:t>
            </a:r>
            <a:r>
              <a:rPr lang="en-US" sz="1100" b="0" i="0" u="none" strike="noStrike" cap="none" dirty="0">
                <a:solidFill>
                  <a:srgbClr val="000000"/>
                </a:solidFill>
                <a:effectLst/>
                <a:latin typeface="Arial"/>
                <a:ea typeface="Arial"/>
                <a:cs typeface="Arial"/>
                <a:sym typeface="Arial"/>
              </a:rPr>
              <a:t> in response to </a:t>
            </a:r>
            <a:r>
              <a:rPr lang="en-US" sz="1100" b="0" i="0" u="none" strike="noStrike" cap="none" dirty="0">
                <a:solidFill>
                  <a:srgbClr val="000000"/>
                </a:solidFill>
                <a:effectLst/>
                <a:latin typeface="Arial"/>
                <a:ea typeface="Arial"/>
                <a:cs typeface="Arial"/>
                <a:sym typeface="Arial"/>
                <a:hlinkClick r:id="rId5"/>
              </a:rPr>
              <a:t>global warming</a:t>
            </a:r>
            <a:r>
              <a:rPr lang="en-US" sz="1100" b="0" i="0" u="none" strike="noStrike" cap="none" dirty="0">
                <a:solidFill>
                  <a:srgbClr val="000000"/>
                </a:solidFill>
                <a:effectLst/>
                <a:latin typeface="Arial"/>
                <a:ea typeface="Arial"/>
                <a:cs typeface="Arial"/>
                <a:sym typeface="Arial"/>
              </a:rPr>
              <a:t>.</a:t>
            </a:r>
            <a:endParaRPr dirty="0"/>
          </a:p>
        </p:txBody>
      </p:sp>
    </p:spTree>
    <p:extLst>
      <p:ext uri="{BB962C8B-B14F-4D97-AF65-F5344CB8AC3E}">
        <p14:creationId xmlns:p14="http://schemas.microsoft.com/office/powerpoint/2010/main" val="3746164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7fef26d5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7fef26d5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dirty="0"/>
              <a:t>Focused on fossil pollen distribution as a proxy for population of species that produced it, pioneered certain study techniques in 1963 “On The Theory of Pollen Analysis” paper. </a:t>
            </a:r>
            <a:r>
              <a:rPr lang="en-US" sz="1100" b="0" i="0" u="none" strike="noStrike" cap="none" dirty="0">
                <a:solidFill>
                  <a:srgbClr val="000000"/>
                </a:solidFill>
                <a:effectLst/>
                <a:latin typeface="Arial"/>
                <a:ea typeface="Arial"/>
                <a:cs typeface="Arial"/>
                <a:sym typeface="Arial"/>
              </a:rPr>
              <a:t>revolutionized how pollen records were interpreted. Her subsequent research considered how various tree species and forest communities migrated back and forth across eastern </a:t>
            </a:r>
            <a:r>
              <a:rPr lang="en-US" sz="1100" b="0" i="0" u="none" strike="noStrike" cap="none" dirty="0">
                <a:solidFill>
                  <a:srgbClr val="000000"/>
                </a:solidFill>
                <a:effectLst/>
                <a:latin typeface="Arial"/>
                <a:ea typeface="Arial"/>
                <a:cs typeface="Arial"/>
                <a:sym typeface="Arial"/>
                <a:hlinkClick r:id="rId3"/>
              </a:rPr>
              <a:t>North America</a:t>
            </a:r>
            <a:r>
              <a:rPr lang="en-US" sz="1100" b="0" i="0" u="none" strike="noStrike" cap="none" dirty="0">
                <a:solidFill>
                  <a:srgbClr val="000000"/>
                </a:solidFill>
                <a:effectLst/>
                <a:latin typeface="Arial"/>
                <a:ea typeface="Arial"/>
                <a:cs typeface="Arial"/>
                <a:sym typeface="Arial"/>
              </a:rPr>
              <a:t> during the previous 14,000 years. This body of work helped to develop the modern theoretical basis for predicting changes in forest </a:t>
            </a:r>
            <a:r>
              <a:rPr lang="en-US" sz="1100" b="0" i="0" u="none" strike="noStrike" cap="none" dirty="0">
                <a:solidFill>
                  <a:srgbClr val="000000"/>
                </a:solidFill>
                <a:effectLst/>
                <a:latin typeface="Arial"/>
                <a:ea typeface="Arial"/>
                <a:cs typeface="Arial"/>
                <a:sym typeface="Arial"/>
                <a:hlinkClick r:id="rId4"/>
              </a:rPr>
              <a:t>composition</a:t>
            </a:r>
            <a:r>
              <a:rPr lang="en-US" sz="1100" b="0" i="0" u="none" strike="noStrike" cap="none" dirty="0">
                <a:solidFill>
                  <a:srgbClr val="000000"/>
                </a:solidFill>
                <a:effectLst/>
                <a:latin typeface="Arial"/>
                <a:ea typeface="Arial"/>
                <a:cs typeface="Arial"/>
                <a:sym typeface="Arial"/>
              </a:rPr>
              <a:t> in response to </a:t>
            </a:r>
            <a:r>
              <a:rPr lang="en-US" sz="1100" b="0" i="0" u="none" strike="noStrike" cap="none" dirty="0">
                <a:solidFill>
                  <a:srgbClr val="000000"/>
                </a:solidFill>
                <a:effectLst/>
                <a:latin typeface="Arial"/>
                <a:ea typeface="Arial"/>
                <a:cs typeface="Arial"/>
                <a:sym typeface="Arial"/>
                <a:hlinkClick r:id="rId5"/>
              </a:rPr>
              <a:t>global warming</a:t>
            </a:r>
            <a:r>
              <a:rPr lang="en-US" sz="1100" b="0" i="0" u="none" strike="noStrike" cap="none" dirty="0">
                <a:solidFill>
                  <a:srgbClr val="000000"/>
                </a:solidFill>
                <a:effectLst/>
                <a:latin typeface="Arial"/>
                <a:ea typeface="Arial"/>
                <a:cs typeface="Arial"/>
                <a:sym typeface="Arial"/>
              </a:rPr>
              <a:t>.</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7fef26d5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7fef26d5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1015298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97fef26d54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97fef26d5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sz="1800" dirty="0">
              <a:solidFill>
                <a:srgbClr val="695D46"/>
              </a:solidFill>
              <a:latin typeface="Open Sans"/>
              <a:ea typeface="Open Sans"/>
              <a:cs typeface="Open Sans"/>
              <a:sym typeface="Open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97fef26d54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97fef26d5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sz="1800" dirty="0">
              <a:solidFill>
                <a:srgbClr val="695D46"/>
              </a:solidFill>
              <a:latin typeface="Open Sans"/>
              <a:ea typeface="Open Sans"/>
              <a:cs typeface="Open Sans"/>
              <a:sym typeface="Open Sans"/>
            </a:endParaRPr>
          </a:p>
        </p:txBody>
      </p:sp>
    </p:spTree>
    <p:extLst>
      <p:ext uri="{BB962C8B-B14F-4D97-AF65-F5344CB8AC3E}">
        <p14:creationId xmlns:p14="http://schemas.microsoft.com/office/powerpoint/2010/main" val="4164457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97fef26d54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97fef26d5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US" sz="1800" dirty="0">
                <a:solidFill>
                  <a:srgbClr val="695D46"/>
                </a:solidFill>
                <a:latin typeface="Open Sans"/>
                <a:ea typeface="Open Sans"/>
                <a:cs typeface="Open Sans"/>
                <a:sym typeface="Open Sans"/>
              </a:rPr>
              <a:t>I am a mathematician, not a biologist, so the genetics section was in large part indecipherable to me. Discuss for a few minutes.</a:t>
            </a:r>
            <a:endParaRPr sz="1800" dirty="0">
              <a:solidFill>
                <a:srgbClr val="695D46"/>
              </a:solidFill>
              <a:latin typeface="Open Sans"/>
              <a:ea typeface="Open Sans"/>
              <a:cs typeface="Open Sans"/>
              <a:sym typeface="Open Sans"/>
            </a:endParaRPr>
          </a:p>
        </p:txBody>
      </p:sp>
    </p:spTree>
    <p:extLst>
      <p:ext uri="{BB962C8B-B14F-4D97-AF65-F5344CB8AC3E}">
        <p14:creationId xmlns:p14="http://schemas.microsoft.com/office/powerpoint/2010/main" val="2403485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97fef26d54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97fef26d5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1600"/>
              </a:spcAft>
              <a:buClr>
                <a:schemeClr val="dk1"/>
              </a:buClr>
              <a:buSzPts val="1100"/>
              <a:buFont typeface="Arial"/>
              <a:buNone/>
              <a:tabLst/>
              <a:defRPr/>
            </a:pPr>
            <a:r>
              <a:rPr lang="en-US" sz="1100" b="0" i="0" u="none" strike="noStrike" cap="none" dirty="0">
                <a:solidFill>
                  <a:srgbClr val="000000"/>
                </a:solidFill>
                <a:effectLst/>
                <a:latin typeface="Arial"/>
                <a:ea typeface="Arial"/>
                <a:cs typeface="Arial"/>
                <a:sym typeface="Arial"/>
              </a:rPr>
              <a:t>"Given the neutrality of molecular markers, assessment of genetic adaptation to climate has relied on an experimental approach in which plants, transplanted from regions of differing climate, are grown together in common conditions."</a:t>
            </a:r>
          </a:p>
          <a:p>
            <a:pPr marL="0" lvl="0" indent="0" algn="l" rtl="0">
              <a:lnSpc>
                <a:spcPct val="115000"/>
              </a:lnSpc>
              <a:spcBef>
                <a:spcPts val="0"/>
              </a:spcBef>
              <a:spcAft>
                <a:spcPts val="1600"/>
              </a:spcAft>
              <a:buClr>
                <a:schemeClr val="dk1"/>
              </a:buClr>
              <a:buSzPts val="1100"/>
              <a:buFont typeface="Arial"/>
              <a:buNone/>
            </a:pPr>
            <a:endParaRPr sz="1800" dirty="0">
              <a:solidFill>
                <a:srgbClr val="695D46"/>
              </a:solidFill>
              <a:latin typeface="Open Sans"/>
              <a:ea typeface="Open Sans"/>
              <a:cs typeface="Open Sans"/>
              <a:sym typeface="Open Sans"/>
            </a:endParaRPr>
          </a:p>
        </p:txBody>
      </p:sp>
    </p:spTree>
    <p:extLst>
      <p:ext uri="{BB962C8B-B14F-4D97-AF65-F5344CB8AC3E}">
        <p14:creationId xmlns:p14="http://schemas.microsoft.com/office/powerpoint/2010/main" val="886566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97fef26d54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97fef26d5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1600"/>
              </a:spcAft>
              <a:buClr>
                <a:schemeClr val="dk1"/>
              </a:buClr>
              <a:buSzPts val="1100"/>
              <a:buFont typeface="Arial"/>
              <a:buNone/>
              <a:tabLst/>
              <a:defRPr/>
            </a:pPr>
            <a:r>
              <a:rPr lang="en-US" sz="1100" b="0" i="0" u="none" strike="noStrike" cap="none" dirty="0">
                <a:solidFill>
                  <a:srgbClr val="000000"/>
                </a:solidFill>
                <a:effectLst/>
                <a:latin typeface="Arial"/>
                <a:ea typeface="Arial"/>
                <a:cs typeface="Arial"/>
                <a:sym typeface="Arial"/>
              </a:rPr>
              <a:t>Experimental approach (transplant trials) allow us to explore the fitness of present-day populations in future (rapidly shifted) climates. Those plants that perform well in the shift to lower latitudes / altitudes (lower mortality rate) may survive better as the Scots pine did, but examples of prairie annuals exist that produce fewer seeds when transplanted in the same climatological direction. We do not have much data from similar experiments performed to understand the rates of evolutionary response (adaptation) similar to the rates of migration. It is unclear from experimental evidence whether sufficiently rapid adaptation is possible.</a:t>
            </a:r>
          </a:p>
          <a:p>
            <a:pPr marL="0" lvl="0" indent="0" algn="l" rtl="0">
              <a:lnSpc>
                <a:spcPct val="115000"/>
              </a:lnSpc>
              <a:spcBef>
                <a:spcPts val="0"/>
              </a:spcBef>
              <a:spcAft>
                <a:spcPts val="1600"/>
              </a:spcAft>
              <a:buClr>
                <a:schemeClr val="dk1"/>
              </a:buClr>
              <a:buSzPts val="1100"/>
              <a:buFont typeface="Arial"/>
              <a:buNone/>
            </a:pPr>
            <a:endParaRPr sz="1800" dirty="0">
              <a:solidFill>
                <a:srgbClr val="695D46"/>
              </a:solidFill>
              <a:latin typeface="Open Sans"/>
              <a:ea typeface="Open Sans"/>
              <a:cs typeface="Open Sans"/>
              <a:sym typeface="Open Sans"/>
            </a:endParaRPr>
          </a:p>
        </p:txBody>
      </p:sp>
    </p:spTree>
    <p:extLst>
      <p:ext uri="{BB962C8B-B14F-4D97-AF65-F5344CB8AC3E}">
        <p14:creationId xmlns:p14="http://schemas.microsoft.com/office/powerpoint/2010/main" val="760371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97fef26d54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97fef26d5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sz="1800" dirty="0">
              <a:solidFill>
                <a:srgbClr val="695D46"/>
              </a:solidFill>
              <a:latin typeface="Open Sans"/>
              <a:ea typeface="Open Sans"/>
              <a:cs typeface="Open Sans"/>
              <a:sym typeface="Open Sans"/>
            </a:endParaRPr>
          </a:p>
        </p:txBody>
      </p:sp>
    </p:spTree>
    <p:extLst>
      <p:ext uri="{BB962C8B-B14F-4D97-AF65-F5344CB8AC3E}">
        <p14:creationId xmlns:p14="http://schemas.microsoft.com/office/powerpoint/2010/main" val="4252733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onlinelibrary.wiley.com/doi/epdf/10.1111/jbi.13488"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comments" Target="../comments/comment3.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hyperlink" Target="https://www.sciencedirect.com/science/article/pii/S1125786508000350" TargetMode="External"/><Relationship Id="rId7" Type="http://schemas.openxmlformats.org/officeDocument/2006/relationships/comments" Target="../comments/comment4.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8.jpg"/><Relationship Id="rId4" Type="http://schemas.openxmlformats.org/officeDocument/2006/relationships/hyperlink" Target="https://harvardforest.fas.harvard.edu/sites/default/files/Zhao_et_al-2018-Journal_of_Biogeography.pdf"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real-statistics.com/non-parametric-tests/goodness-of-fit-tests/two-sample-kolmogorov-smirnov-test/#:~:text=The%20two%2Dsample%20Kolmogorov%2DSmirnov,come%20from%20the%20same%20distribution.&amp;text=As%20for%20the%20Kolmogorov%2DSmirnov,%CE%B1%20is%20the%20critical%20value."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comments" Target="../comments/comment5.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hyperlink" Target="https://cbs.umn.edu/about/cbs-greats/davi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comments" Target="../comments/comment1.xml"/><Relationship Id="rId5" Type="http://schemas.openxmlformats.org/officeDocument/2006/relationships/image" Target="../media/image2.jpe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s://cbs.umn.edu/contacts/ruth-g-shaw" TargetMode="External"/><Relationship Id="rId7"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3.jpeg"/><Relationship Id="rId5" Type="http://schemas.openxmlformats.org/officeDocument/2006/relationships/image" Target="../media/image1.png"/><Relationship Id="rId4" Type="http://schemas.openxmlformats.org/officeDocument/2006/relationships/hyperlink" Target="http://www.stat.umn.edu/geyer/aste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Climate Change </a:t>
            </a:r>
            <a:br>
              <a:rPr lang="en" dirty="0"/>
            </a:br>
            <a:r>
              <a:rPr lang="en" dirty="0"/>
              <a:t>and Vegetation</a:t>
            </a:r>
            <a:endParaRPr dirty="0"/>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400" dirty="0"/>
              <a:t>David Failing – 11/12/2020</a:t>
            </a:r>
            <a:endParaRPr sz="2400" dirty="0"/>
          </a:p>
        </p:txBody>
      </p:sp>
      <p:pic>
        <p:nvPicPr>
          <p:cNvPr id="88" name="Google Shape;88;p13"/>
          <p:cNvPicPr preferRelativeResize="0"/>
          <p:nvPr/>
        </p:nvPicPr>
        <p:blipFill>
          <a:blip r:embed="rId3">
            <a:alphaModFix/>
          </a:blip>
          <a:stretch>
            <a:fillRect/>
          </a:stretch>
        </p:blipFill>
        <p:spPr>
          <a:xfrm>
            <a:off x="6476469" y="1808119"/>
            <a:ext cx="1574900" cy="1574900"/>
          </a:xfrm>
          <a:prstGeom prst="rect">
            <a:avLst/>
          </a:prstGeom>
          <a:noFill/>
          <a:ln>
            <a:noFill/>
          </a:ln>
        </p:spPr>
      </p:pic>
    </p:spTree>
    <p:extLst>
      <p:ext uri="{BB962C8B-B14F-4D97-AF65-F5344CB8AC3E}">
        <p14:creationId xmlns:p14="http://schemas.microsoft.com/office/powerpoint/2010/main" val="3323773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3" name="Picture 2" descr="A picture containing text&#10;&#10;Description automatically generated">
            <a:hlinkClick r:id="rId3"/>
            <a:extLst>
              <a:ext uri="{FF2B5EF4-FFF2-40B4-BE49-F238E27FC236}">
                <a16:creationId xmlns:a16="http://schemas.microsoft.com/office/drawing/2014/main" id="{713306EE-CE9D-734A-8E8F-62E6FCCD0D76}"/>
              </a:ext>
            </a:extLst>
          </p:cNvPr>
          <p:cNvPicPr>
            <a:picLocks noChangeAspect="1"/>
          </p:cNvPicPr>
          <p:nvPr/>
        </p:nvPicPr>
        <p:blipFill>
          <a:blip r:embed="rId4"/>
          <a:stretch>
            <a:fillRect/>
          </a:stretch>
        </p:blipFill>
        <p:spPr>
          <a:xfrm>
            <a:off x="77835" y="0"/>
            <a:ext cx="8988330" cy="5143500"/>
          </a:xfrm>
          <a:prstGeom prst="rect">
            <a:avLst/>
          </a:prstGeom>
        </p:spPr>
      </p:pic>
    </p:spTree>
    <p:extLst>
      <p:ext uri="{BB962C8B-B14F-4D97-AF65-F5344CB8AC3E}">
        <p14:creationId xmlns:p14="http://schemas.microsoft.com/office/powerpoint/2010/main" val="435156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Spatial Synchrony</a:t>
            </a:r>
            <a:endParaRPr dirty="0"/>
          </a:p>
        </p:txBody>
      </p:sp>
      <p:sp>
        <p:nvSpPr>
          <p:cNvPr id="79" name="Google Shape;79;p15"/>
          <p:cNvSpPr txBox="1">
            <a:spLocks noGrp="1"/>
          </p:cNvSpPr>
          <p:nvPr>
            <p:ph type="body" idx="1"/>
          </p:nvPr>
        </p:nvSpPr>
        <p:spPr>
          <a:xfrm>
            <a:off x="311700" y="912017"/>
            <a:ext cx="5752264" cy="3418739"/>
          </a:xfrm>
          <a:prstGeom prst="rect">
            <a:avLst/>
          </a:prstGeom>
        </p:spPr>
        <p:txBody>
          <a:bodyPr spcFirstLastPara="1" wrap="square" lIns="91425" tIns="91425" rIns="91425" bIns="91425" anchor="t" anchorCtr="0">
            <a:noAutofit/>
          </a:bodyPr>
          <a:lstStyle/>
          <a:p>
            <a:pPr marL="114300" lvl="0" indent="0">
              <a:buNone/>
            </a:pPr>
            <a:endParaRPr lang="en-US" sz="1450" dirty="0"/>
          </a:p>
          <a:p>
            <a:r>
              <a:rPr lang="en-US" dirty="0"/>
              <a:t>Concurrent changes in </a:t>
            </a:r>
            <a:r>
              <a:rPr lang="en-US" b="1" dirty="0"/>
              <a:t>abundance</a:t>
            </a:r>
            <a:r>
              <a:rPr lang="en-US" dirty="0"/>
              <a:t> </a:t>
            </a:r>
            <a:r>
              <a:rPr lang="en-US" u="sng" dirty="0"/>
              <a:t>or</a:t>
            </a:r>
            <a:r>
              <a:rPr lang="en-US" dirty="0"/>
              <a:t> performance (e.g. </a:t>
            </a:r>
            <a:r>
              <a:rPr lang="en-US" b="1" dirty="0"/>
              <a:t>growth</a:t>
            </a:r>
            <a:r>
              <a:rPr lang="en-US" dirty="0"/>
              <a:t>) over time between distinct populations.</a:t>
            </a:r>
          </a:p>
          <a:p>
            <a:r>
              <a:rPr lang="en-US" dirty="0"/>
              <a:t>Intraspecific synchrony across space is an indicator of species stability and persistence.</a:t>
            </a:r>
          </a:p>
          <a:p>
            <a:r>
              <a:rPr lang="en-US" dirty="0"/>
              <a:t>Driving question:</a:t>
            </a:r>
            <a:br>
              <a:rPr lang="en-US" dirty="0"/>
            </a:br>
            <a:r>
              <a:rPr lang="en-US" dirty="0"/>
              <a:t>Is spatial synchrony in forest growth increasing at the global scale, and do the recent trends go beyond the long-term historical variability captured in these records?</a:t>
            </a:r>
          </a:p>
          <a:p>
            <a:endParaRPr lang="en-US" dirty="0"/>
          </a:p>
          <a:p>
            <a:pPr lvl="0"/>
            <a:endParaRPr lang="en-US" sz="1600" dirty="0"/>
          </a:p>
          <a:p>
            <a:pPr marL="0" lvl="0" indent="0" algn="l" rtl="0">
              <a:spcBef>
                <a:spcPts val="1600"/>
              </a:spcBef>
              <a:spcAft>
                <a:spcPts val="1600"/>
              </a:spcAft>
              <a:buNone/>
            </a:pPr>
            <a:endParaRPr sz="1600" dirty="0"/>
          </a:p>
        </p:txBody>
      </p:sp>
      <p:pic>
        <p:nvPicPr>
          <p:cNvPr id="6" name="Google Shape;107;p18">
            <a:extLst>
              <a:ext uri="{FF2B5EF4-FFF2-40B4-BE49-F238E27FC236}">
                <a16:creationId xmlns:a16="http://schemas.microsoft.com/office/drawing/2014/main" id="{EBCD3BEA-69F9-E346-8C4F-8E145CB0301F}"/>
              </a:ext>
            </a:extLst>
          </p:cNvPr>
          <p:cNvPicPr preferRelativeResize="0"/>
          <p:nvPr/>
        </p:nvPicPr>
        <p:blipFill>
          <a:blip r:embed="rId3">
            <a:alphaModFix/>
          </a:blip>
          <a:stretch>
            <a:fillRect/>
          </a:stretch>
        </p:blipFill>
        <p:spPr>
          <a:xfrm>
            <a:off x="7658175" y="3657675"/>
            <a:ext cx="1485825" cy="1485825"/>
          </a:xfrm>
          <a:prstGeom prst="rect">
            <a:avLst/>
          </a:prstGeom>
          <a:noFill/>
          <a:ln>
            <a:noFill/>
          </a:ln>
        </p:spPr>
      </p:pic>
      <p:pic>
        <p:nvPicPr>
          <p:cNvPr id="1028" name="Picture 4" descr="Synchronicity (The Police album) - Wikipedia">
            <a:extLst>
              <a:ext uri="{FF2B5EF4-FFF2-40B4-BE49-F238E27FC236}">
                <a16:creationId xmlns:a16="http://schemas.microsoft.com/office/drawing/2014/main" id="{F97DB0F9-0DF3-4746-BB4D-2F239B1ED5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0019" y="1236784"/>
            <a:ext cx="2522281" cy="2522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988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Data Processing</a:t>
            </a:r>
            <a:endParaRPr dirty="0"/>
          </a:p>
        </p:txBody>
      </p:sp>
      <p:sp>
        <p:nvSpPr>
          <p:cNvPr id="79" name="Google Shape;79;p15"/>
          <p:cNvSpPr txBox="1">
            <a:spLocks noGrp="1"/>
          </p:cNvSpPr>
          <p:nvPr>
            <p:ph type="body" idx="1"/>
          </p:nvPr>
        </p:nvSpPr>
        <p:spPr>
          <a:xfrm>
            <a:off x="311700" y="912017"/>
            <a:ext cx="5752264" cy="3418739"/>
          </a:xfrm>
          <a:prstGeom prst="rect">
            <a:avLst/>
          </a:prstGeom>
        </p:spPr>
        <p:txBody>
          <a:bodyPr spcFirstLastPara="1" wrap="square" lIns="91425" tIns="91425" rIns="91425" bIns="91425" anchor="t" anchorCtr="0">
            <a:noAutofit/>
          </a:bodyPr>
          <a:lstStyle/>
          <a:p>
            <a:pPr marL="114300" lvl="0" indent="0">
              <a:buNone/>
            </a:pPr>
            <a:br>
              <a:rPr lang="en-US" sz="1450" dirty="0"/>
            </a:br>
            <a:endParaRPr lang="en-US" sz="1450" dirty="0"/>
          </a:p>
          <a:p>
            <a:pPr lvl="0"/>
            <a:r>
              <a:rPr lang="en-US" sz="1450" dirty="0"/>
              <a:t>Sample cores from individual </a:t>
            </a:r>
            <a:br>
              <a:rPr lang="en-US" sz="1450" dirty="0"/>
            </a:br>
            <a:r>
              <a:rPr lang="en-US" sz="1450" dirty="0"/>
              <a:t>trees of same species at a single site.</a:t>
            </a:r>
          </a:p>
          <a:p>
            <a:pPr lvl="0"/>
            <a:r>
              <a:rPr lang="en-US" sz="1450" dirty="0"/>
              <a:t>Series – time series of ring widths (mm)</a:t>
            </a:r>
          </a:p>
          <a:p>
            <a:pPr lvl="0"/>
            <a:r>
              <a:rPr lang="en-US" sz="1450" dirty="0"/>
              <a:t>Detrending – use </a:t>
            </a:r>
            <a:r>
              <a:rPr lang="en-US" sz="1450" dirty="0">
                <a:hlinkClick r:id="rId3"/>
              </a:rPr>
              <a:t>dplR</a:t>
            </a:r>
            <a:r>
              <a:rPr lang="en-US" sz="1450" dirty="0"/>
              <a:t>, construct RWI series</a:t>
            </a:r>
            <a:br>
              <a:rPr lang="en-US" sz="1450" dirty="0"/>
            </a:br>
            <a:r>
              <a:rPr lang="en-US" sz="1450" dirty="0"/>
              <a:t>Ratio of raw width to expected width</a:t>
            </a:r>
          </a:p>
          <a:p>
            <a:pPr lvl="0"/>
            <a:r>
              <a:rPr lang="en-US" sz="1450" dirty="0"/>
              <a:t>Chronology – an average of RWI series</a:t>
            </a:r>
            <a:br>
              <a:rPr lang="en-US" sz="1450" dirty="0"/>
            </a:br>
            <a:r>
              <a:rPr lang="en-US" sz="1450" dirty="0"/>
              <a:t>across a site’s series</a:t>
            </a:r>
            <a:br>
              <a:rPr lang="en-US" sz="1450" dirty="0"/>
            </a:br>
            <a:r>
              <a:rPr lang="en-US" sz="1450" dirty="0"/>
              <a:t>WHY? Remove trends related to age, geometric constraints, and ecological disturbances</a:t>
            </a:r>
          </a:p>
          <a:p>
            <a:pPr lvl="0"/>
            <a:r>
              <a:rPr lang="en-US" sz="1450" dirty="0"/>
              <a:t>This paper: 4042 tree populations in 226 tree taxa</a:t>
            </a:r>
            <a:br>
              <a:rPr lang="en-US" sz="1450" dirty="0"/>
            </a:br>
            <a:r>
              <a:rPr lang="en-US" sz="1450" dirty="0">
                <a:hlinkClick r:id="rId4"/>
              </a:rPr>
              <a:t>NOTE</a:t>
            </a:r>
            <a:r>
              <a:rPr lang="en-US" sz="1450" dirty="0"/>
              <a:t>: 5 species ~ 30% of records; conifers &gt;80% of records</a:t>
            </a:r>
          </a:p>
          <a:p>
            <a:pPr lvl="0"/>
            <a:endParaRPr lang="en-US" sz="1600" dirty="0"/>
          </a:p>
          <a:p>
            <a:pPr marL="0" lvl="0" indent="0" algn="l" rtl="0">
              <a:spcBef>
                <a:spcPts val="1600"/>
              </a:spcBef>
              <a:spcAft>
                <a:spcPts val="1600"/>
              </a:spcAft>
              <a:buNone/>
            </a:pPr>
            <a:endParaRPr sz="1600" dirty="0"/>
          </a:p>
        </p:txBody>
      </p:sp>
      <p:pic>
        <p:nvPicPr>
          <p:cNvPr id="3" name="Picture 2" descr="Chart, diagram, sunburst chart&#10;&#10;Description automatically generated">
            <a:extLst>
              <a:ext uri="{FF2B5EF4-FFF2-40B4-BE49-F238E27FC236}">
                <a16:creationId xmlns:a16="http://schemas.microsoft.com/office/drawing/2014/main" id="{896A1709-F5AE-BB42-9B8A-080CB3EEF3DE}"/>
              </a:ext>
            </a:extLst>
          </p:cNvPr>
          <p:cNvPicPr>
            <a:picLocks noChangeAspect="1"/>
          </p:cNvPicPr>
          <p:nvPr/>
        </p:nvPicPr>
        <p:blipFill>
          <a:blip r:embed="rId5"/>
          <a:stretch>
            <a:fillRect/>
          </a:stretch>
        </p:blipFill>
        <p:spPr>
          <a:xfrm>
            <a:off x="4571999" y="1216740"/>
            <a:ext cx="4407877" cy="2062130"/>
          </a:xfrm>
          <a:prstGeom prst="rect">
            <a:avLst/>
          </a:prstGeom>
        </p:spPr>
      </p:pic>
      <p:pic>
        <p:nvPicPr>
          <p:cNvPr id="9" name="Google Shape;107;p18">
            <a:extLst>
              <a:ext uri="{FF2B5EF4-FFF2-40B4-BE49-F238E27FC236}">
                <a16:creationId xmlns:a16="http://schemas.microsoft.com/office/drawing/2014/main" id="{4C5602A8-F164-394A-8462-803915AC9611}"/>
              </a:ext>
            </a:extLst>
          </p:cNvPr>
          <p:cNvPicPr preferRelativeResize="0"/>
          <p:nvPr/>
        </p:nvPicPr>
        <p:blipFill>
          <a:blip r:embed="rId6">
            <a:alphaModFix/>
          </a:blip>
          <a:stretch>
            <a:fillRect/>
          </a:stretch>
        </p:blipFill>
        <p:spPr>
          <a:xfrm>
            <a:off x="7658175" y="3657675"/>
            <a:ext cx="1485825" cy="1485825"/>
          </a:xfrm>
          <a:prstGeom prst="rect">
            <a:avLst/>
          </a:prstGeom>
          <a:noFill/>
          <a:ln>
            <a:noFill/>
          </a:ln>
        </p:spPr>
      </p:pic>
    </p:spTree>
    <p:extLst>
      <p:ext uri="{BB962C8B-B14F-4D97-AF65-F5344CB8AC3E}">
        <p14:creationId xmlns:p14="http://schemas.microsoft.com/office/powerpoint/2010/main" val="3915873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r>
              <a:rPr lang="en-US" sz="2600" dirty="0"/>
              <a:t>Comparing Chronologies</a:t>
            </a:r>
            <a:endParaRPr sz="2600" dirty="0"/>
          </a:p>
        </p:txBody>
      </p:sp>
      <p:sp>
        <p:nvSpPr>
          <p:cNvPr id="106" name="Google Shape;106;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285750" indent="-285750"/>
            <a:r>
              <a:rPr lang="en-US" sz="1600" dirty="0"/>
              <a:t>Compute mean (across all chronologies) absolute pairwise correlation |r|</a:t>
            </a:r>
            <a:br>
              <a:rPr lang="en-US" sz="1600" dirty="0"/>
            </a:br>
            <a:r>
              <a:rPr lang="en-US" sz="1600" dirty="0"/>
              <a:t>Value each year is for the (</a:t>
            </a:r>
            <a:r>
              <a:rPr lang="en-US" sz="1600" dirty="0" err="1"/>
              <a:t>subchronology</a:t>
            </a:r>
            <a:r>
              <a:rPr lang="en-US" sz="1600" dirty="0"/>
              <a:t>) 50 years ending that year.</a:t>
            </a:r>
          </a:p>
          <a:p>
            <a:pPr marL="285750" indent="-285750"/>
            <a:r>
              <a:rPr lang="en-US" sz="1600" dirty="0"/>
              <a:t>Common practice: compare raw correlation (r), but mean may obscure trends (and lead to contradictory conclusions dependent on scale, region).</a:t>
            </a:r>
          </a:p>
          <a:p>
            <a:pPr marL="285750" indent="-285750"/>
            <a:r>
              <a:rPr lang="en-US" sz="1600" dirty="0"/>
              <a:t>|r| range from 0.15-0.20 pre-1970, peak at |r|= 0.26 in 2016.</a:t>
            </a:r>
          </a:p>
          <a:p>
            <a:pPr marL="285750" indent="-285750"/>
            <a:r>
              <a:rPr lang="en-US" sz="1600" dirty="0">
                <a:hlinkClick r:id="rId3"/>
              </a:rPr>
              <a:t>Two-Sample Kolmogorov-Smirnov test</a:t>
            </a:r>
            <a:r>
              <a:rPr lang="en-US" sz="1600" dirty="0"/>
              <a:t>?</a:t>
            </a:r>
            <a:br>
              <a:rPr lang="en-US" sz="1600" dirty="0"/>
            </a:br>
            <a:r>
              <a:rPr lang="en-US" sz="1600" b="1" dirty="0"/>
              <a:t>Q: Do both samples (1000-1970 vs 1970-2016) come from the same distribution?</a:t>
            </a:r>
            <a:br>
              <a:rPr lang="en-US" sz="1600" b="1" dirty="0"/>
            </a:br>
            <a:endParaRPr lang="en-US" sz="1600" b="1" dirty="0"/>
          </a:p>
          <a:p>
            <a:pPr marL="285750" indent="-285750"/>
            <a:endParaRPr lang="en-US" sz="1600" dirty="0"/>
          </a:p>
        </p:txBody>
      </p:sp>
      <p:pic>
        <p:nvPicPr>
          <p:cNvPr id="107" name="Google Shape;107;p18"/>
          <p:cNvPicPr preferRelativeResize="0"/>
          <p:nvPr/>
        </p:nvPicPr>
        <p:blipFill>
          <a:blip r:embed="rId4">
            <a:alphaModFix/>
          </a:blip>
          <a:stretch>
            <a:fillRect/>
          </a:stretch>
        </p:blipFill>
        <p:spPr>
          <a:xfrm>
            <a:off x="7658175" y="3657675"/>
            <a:ext cx="1485825" cy="1485825"/>
          </a:xfrm>
          <a:prstGeom prst="rect">
            <a:avLst/>
          </a:prstGeom>
          <a:noFill/>
          <a:ln>
            <a:noFill/>
          </a:ln>
        </p:spPr>
      </p:pic>
      <p:pic>
        <p:nvPicPr>
          <p:cNvPr id="4" name="Picture 3" descr="Chart&#10;&#10;Description automatically generated">
            <a:extLst>
              <a:ext uri="{FF2B5EF4-FFF2-40B4-BE49-F238E27FC236}">
                <a16:creationId xmlns:a16="http://schemas.microsoft.com/office/drawing/2014/main" id="{89ED2D66-5094-F547-B0E1-BF4E9F96FDEC}"/>
              </a:ext>
            </a:extLst>
          </p:cNvPr>
          <p:cNvPicPr>
            <a:picLocks noChangeAspect="1"/>
          </p:cNvPicPr>
          <p:nvPr/>
        </p:nvPicPr>
        <p:blipFill>
          <a:blip r:embed="rId5"/>
          <a:stretch>
            <a:fillRect/>
          </a:stretch>
        </p:blipFill>
        <p:spPr>
          <a:xfrm>
            <a:off x="0" y="3283898"/>
            <a:ext cx="6465277" cy="2047179"/>
          </a:xfrm>
          <a:prstGeom prst="rect">
            <a:avLst/>
          </a:prstGeom>
        </p:spPr>
      </p:pic>
    </p:spTree>
    <p:extLst>
      <p:ext uri="{BB962C8B-B14F-4D97-AF65-F5344CB8AC3E}">
        <p14:creationId xmlns:p14="http://schemas.microsoft.com/office/powerpoint/2010/main" val="211930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4" name="Picture 3" descr="Graphical user interface&#10;&#10;Description automatically generated">
            <a:extLst>
              <a:ext uri="{FF2B5EF4-FFF2-40B4-BE49-F238E27FC236}">
                <a16:creationId xmlns:a16="http://schemas.microsoft.com/office/drawing/2014/main" id="{AADC029E-3535-7E4E-9C4C-D4DE6FF11EDC}"/>
              </a:ext>
            </a:extLst>
          </p:cNvPr>
          <p:cNvPicPr>
            <a:picLocks noChangeAspect="1"/>
          </p:cNvPicPr>
          <p:nvPr/>
        </p:nvPicPr>
        <p:blipFill>
          <a:blip r:embed="rId3"/>
          <a:stretch>
            <a:fillRect/>
          </a:stretch>
        </p:blipFill>
        <p:spPr>
          <a:xfrm>
            <a:off x="133350" y="869950"/>
            <a:ext cx="8877300" cy="3403600"/>
          </a:xfrm>
          <a:prstGeom prst="rect">
            <a:avLst/>
          </a:prstGeom>
        </p:spPr>
      </p:pic>
      <p:sp>
        <p:nvSpPr>
          <p:cNvPr id="5" name="TextBox 4">
            <a:extLst>
              <a:ext uri="{FF2B5EF4-FFF2-40B4-BE49-F238E27FC236}">
                <a16:creationId xmlns:a16="http://schemas.microsoft.com/office/drawing/2014/main" id="{96F62499-4EA7-F84B-A12A-D44E2E2E84B5}"/>
              </a:ext>
            </a:extLst>
          </p:cNvPr>
          <p:cNvSpPr txBox="1"/>
          <p:nvPr/>
        </p:nvSpPr>
        <p:spPr>
          <a:xfrm>
            <a:off x="304800" y="392723"/>
            <a:ext cx="5554726" cy="738664"/>
          </a:xfrm>
          <a:prstGeom prst="rect">
            <a:avLst/>
          </a:prstGeom>
          <a:noFill/>
        </p:spPr>
        <p:txBody>
          <a:bodyPr wrap="none" rtlCol="0">
            <a:spAutoFit/>
          </a:bodyPr>
          <a:lstStyle/>
          <a:p>
            <a:r>
              <a:rPr lang="en-US" dirty="0"/>
              <a:t>Increases in average temperature anomalies correspond</a:t>
            </a:r>
          </a:p>
          <a:p>
            <a:r>
              <a:rPr lang="en-US" dirty="0"/>
              <a:t>with higher global average correlation between forest populations </a:t>
            </a:r>
          </a:p>
          <a:p>
            <a:endParaRPr lang="en-US" dirty="0"/>
          </a:p>
        </p:txBody>
      </p:sp>
    </p:spTree>
    <p:extLst>
      <p:ext uri="{BB962C8B-B14F-4D97-AF65-F5344CB8AC3E}">
        <p14:creationId xmlns:p14="http://schemas.microsoft.com/office/powerpoint/2010/main" val="4072490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dirty="0"/>
              <a:t>Breakout Rooms  (~7 minutes)</a:t>
            </a:r>
            <a:endParaRPr sz="2600" dirty="0"/>
          </a:p>
        </p:txBody>
      </p:sp>
      <p:sp>
        <p:nvSpPr>
          <p:cNvPr id="106" name="Google Shape;106;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r>
              <a:rPr lang="en-US" dirty="0"/>
              <a:t>The authors discuss potential mechanisms driving spatial synchrony (bottom of 3</a:t>
            </a:r>
            <a:r>
              <a:rPr lang="en-US" baseline="30000" dirty="0"/>
              <a:t>rd</a:t>
            </a:r>
            <a:r>
              <a:rPr lang="en-US" dirty="0"/>
              <a:t> page). Summarize the evidence for (and/or against) the proposed mechanism that corresponds to your breakout room number. Do you agree with the authors’ conclusion about the primary driver?</a:t>
            </a:r>
          </a:p>
          <a:p>
            <a:pPr lvl="1" indent="-342900">
              <a:spcBef>
                <a:spcPts val="0"/>
              </a:spcBef>
              <a:buSzPts val="1800"/>
              <a:buChar char="●"/>
            </a:pPr>
            <a:endParaRPr lang="en-US" dirty="0"/>
          </a:p>
          <a:p>
            <a:pPr marL="45720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107" name="Google Shape;107;p18"/>
          <p:cNvPicPr preferRelativeResize="0"/>
          <p:nvPr/>
        </p:nvPicPr>
        <p:blipFill>
          <a:blip r:embed="rId3">
            <a:alphaModFix/>
          </a:blip>
          <a:stretch>
            <a:fillRect/>
          </a:stretch>
        </p:blipFill>
        <p:spPr>
          <a:xfrm>
            <a:off x="7658175" y="3657675"/>
            <a:ext cx="1485825" cy="1485825"/>
          </a:xfrm>
          <a:prstGeom prst="rect">
            <a:avLst/>
          </a:prstGeom>
          <a:noFill/>
          <a:ln>
            <a:noFill/>
          </a:ln>
        </p:spPr>
      </p:pic>
      <p:pic>
        <p:nvPicPr>
          <p:cNvPr id="3" name="Picture 2" descr="Text&#10;&#10;Description automatically generated">
            <a:extLst>
              <a:ext uri="{FF2B5EF4-FFF2-40B4-BE49-F238E27FC236}">
                <a16:creationId xmlns:a16="http://schemas.microsoft.com/office/drawing/2014/main" id="{C60BDE4D-0709-CC41-A822-8ECFC89CC574}"/>
              </a:ext>
            </a:extLst>
          </p:cNvPr>
          <p:cNvPicPr>
            <a:picLocks noChangeAspect="1"/>
          </p:cNvPicPr>
          <p:nvPr/>
        </p:nvPicPr>
        <p:blipFill>
          <a:blip r:embed="rId4"/>
          <a:stretch>
            <a:fillRect/>
          </a:stretch>
        </p:blipFill>
        <p:spPr>
          <a:xfrm>
            <a:off x="453781" y="3045025"/>
            <a:ext cx="4356100" cy="1524000"/>
          </a:xfrm>
          <a:prstGeom prst="rect">
            <a:avLst/>
          </a:prstGeom>
        </p:spPr>
      </p:pic>
    </p:spTree>
    <p:extLst>
      <p:ext uri="{BB962C8B-B14F-4D97-AF65-F5344CB8AC3E}">
        <p14:creationId xmlns:p14="http://schemas.microsoft.com/office/powerpoint/2010/main" val="394272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4" name="Picture 3">
            <a:extLst>
              <a:ext uri="{FF2B5EF4-FFF2-40B4-BE49-F238E27FC236}">
                <a16:creationId xmlns:a16="http://schemas.microsoft.com/office/drawing/2014/main" id="{0E9C860E-9229-174D-A3B2-5EB1ED35D025}"/>
              </a:ext>
            </a:extLst>
          </p:cNvPr>
          <p:cNvPicPr>
            <a:picLocks noChangeAspect="1"/>
          </p:cNvPicPr>
          <p:nvPr/>
        </p:nvPicPr>
        <p:blipFill>
          <a:blip r:embed="rId3"/>
          <a:stretch>
            <a:fillRect/>
          </a:stretch>
        </p:blipFill>
        <p:spPr>
          <a:xfrm>
            <a:off x="0" y="556397"/>
            <a:ext cx="9144000" cy="4030706"/>
          </a:xfrm>
          <a:prstGeom prst="rect">
            <a:avLst/>
          </a:prstGeom>
        </p:spPr>
      </p:pic>
    </p:spTree>
    <p:extLst>
      <p:ext uri="{BB962C8B-B14F-4D97-AF65-F5344CB8AC3E}">
        <p14:creationId xmlns:p14="http://schemas.microsoft.com/office/powerpoint/2010/main" val="2575482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dirty="0"/>
              <a:t>Breakout </a:t>
            </a:r>
            <a:r>
              <a:rPr lang="en" sz="2600"/>
              <a:t>Rooms  (~1</a:t>
            </a:r>
            <a:r>
              <a:rPr lang="en" sz="2600" dirty="0"/>
              <a:t>0</a:t>
            </a:r>
            <a:r>
              <a:rPr lang="en" sz="2600"/>
              <a:t> </a:t>
            </a:r>
            <a:r>
              <a:rPr lang="en" sz="2600" dirty="0"/>
              <a:t>minutes)</a:t>
            </a:r>
            <a:endParaRPr sz="2600" dirty="0"/>
          </a:p>
        </p:txBody>
      </p:sp>
      <p:sp>
        <p:nvSpPr>
          <p:cNvPr id="106" name="Google Shape;106;p18"/>
          <p:cNvSpPr txBox="1">
            <a:spLocks noGrp="1"/>
          </p:cNvSpPr>
          <p:nvPr>
            <p:ph type="body" idx="1"/>
          </p:nvPr>
        </p:nvSpPr>
        <p:spPr>
          <a:xfrm>
            <a:off x="311700" y="1091230"/>
            <a:ext cx="8520600" cy="3302700"/>
          </a:xfrm>
          <a:prstGeom prst="rect">
            <a:avLst/>
          </a:prstGeom>
        </p:spPr>
        <p:txBody>
          <a:bodyPr spcFirstLastPara="1" wrap="square" lIns="91425" tIns="91425" rIns="91425" bIns="91425" anchor="t" anchorCtr="0">
            <a:noAutofit/>
          </a:bodyPr>
          <a:lstStyle/>
          <a:p>
            <a:r>
              <a:rPr lang="en-US" dirty="0"/>
              <a:t>The authors discuss other factors that may play important roles or interact with our current main driver candidate, temperature. (4</a:t>
            </a:r>
            <a:r>
              <a:rPr lang="en-US" baseline="30000" dirty="0"/>
              <a:t>th</a:t>
            </a:r>
            <a:r>
              <a:rPr lang="en-US" dirty="0"/>
              <a:t> </a:t>
            </a:r>
            <a:r>
              <a:rPr lang="en-US" dirty="0" err="1"/>
              <a:t>pg</a:t>
            </a:r>
            <a:r>
              <a:rPr lang="en-US" dirty="0"/>
              <a:t>)</a:t>
            </a:r>
            <a:br>
              <a:rPr lang="en-US" dirty="0"/>
            </a:br>
            <a:r>
              <a:rPr lang="en-US" dirty="0"/>
              <a:t>(1) Rising atmospheric CO2 (2) Rising nitrogen deposition (3) Land use change (4) Shifting climate teleconnections and (5) Increasing frequency or intensity of extreme climate events.</a:t>
            </a:r>
            <a:br>
              <a:rPr lang="en-US" dirty="0"/>
            </a:br>
            <a:br>
              <a:rPr lang="en-US" dirty="0"/>
            </a:br>
            <a:r>
              <a:rPr lang="en-US" dirty="0"/>
              <a:t>In your group, discuss these factors, how likely you think they are to influence the observed global synchrony patterns based on the presented evidence, and how you might test these links (either observationally or experimentally).</a:t>
            </a:r>
          </a:p>
          <a:p>
            <a:pPr marL="939800" lvl="1" indent="-342900">
              <a:buFont typeface="+mj-lt"/>
              <a:buAutoNum type="arabicPeriod"/>
            </a:pPr>
            <a:endParaRPr lang="en-US" dirty="0"/>
          </a:p>
          <a:p>
            <a:pPr lvl="1" indent="-342900">
              <a:spcBef>
                <a:spcPts val="0"/>
              </a:spcBef>
              <a:buSzPts val="1800"/>
              <a:buChar char="●"/>
            </a:pPr>
            <a:endParaRPr lang="en-US" dirty="0"/>
          </a:p>
          <a:p>
            <a:pPr marL="45720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107" name="Google Shape;107;p18"/>
          <p:cNvPicPr preferRelativeResize="0"/>
          <p:nvPr/>
        </p:nvPicPr>
        <p:blipFill>
          <a:blip r:embed="rId3">
            <a:alphaModFix/>
          </a:blip>
          <a:stretch>
            <a:fillRect/>
          </a:stretch>
        </p:blipFill>
        <p:spPr>
          <a:xfrm>
            <a:off x="7658175" y="3657675"/>
            <a:ext cx="1485825" cy="1485825"/>
          </a:xfrm>
          <a:prstGeom prst="rect">
            <a:avLst/>
          </a:prstGeom>
          <a:noFill/>
          <a:ln>
            <a:noFill/>
          </a:ln>
        </p:spPr>
      </p:pic>
    </p:spTree>
    <p:extLst>
      <p:ext uri="{BB962C8B-B14F-4D97-AF65-F5344CB8AC3E}">
        <p14:creationId xmlns:p14="http://schemas.microsoft.com/office/powerpoint/2010/main" val="1639740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Discussion</a:t>
            </a:r>
            <a:endParaRPr dirty="0"/>
          </a:p>
        </p:txBody>
      </p:sp>
      <p:sp>
        <p:nvSpPr>
          <p:cNvPr id="79" name="Google Shape;79;p15"/>
          <p:cNvSpPr txBox="1">
            <a:spLocks noGrp="1"/>
          </p:cNvSpPr>
          <p:nvPr>
            <p:ph type="body" idx="1"/>
          </p:nvPr>
        </p:nvSpPr>
        <p:spPr>
          <a:xfrm>
            <a:off x="5761892" y="1111580"/>
            <a:ext cx="3135908" cy="3418739"/>
          </a:xfrm>
          <a:prstGeom prst="rect">
            <a:avLst/>
          </a:prstGeom>
        </p:spPr>
        <p:txBody>
          <a:bodyPr spcFirstLastPara="1" wrap="square" lIns="91425" tIns="91425" rIns="91425" bIns="91425" anchor="t" anchorCtr="0">
            <a:noAutofit/>
          </a:bodyPr>
          <a:lstStyle/>
          <a:p>
            <a:pPr marL="0" indent="0">
              <a:spcBef>
                <a:spcPts val="1600"/>
              </a:spcBef>
              <a:spcAft>
                <a:spcPts val="1600"/>
              </a:spcAft>
              <a:buNone/>
            </a:pPr>
            <a:r>
              <a:rPr lang="en-US" sz="1400" dirty="0"/>
              <a:t>What do you expect will be the effects of increasing growth synchrony? </a:t>
            </a:r>
            <a:br>
              <a:rPr lang="en-US" sz="1400" dirty="0"/>
            </a:br>
            <a:br>
              <a:rPr lang="en-US" sz="1400" dirty="0"/>
            </a:br>
            <a:r>
              <a:rPr lang="en-US" sz="1400" dirty="0"/>
              <a:t>How will adaptation and migration rates be effected? Extinction rates? </a:t>
            </a:r>
            <a:br>
              <a:rPr lang="en-US" sz="1400" dirty="0"/>
            </a:br>
            <a:br>
              <a:rPr lang="en-US" sz="1400"/>
            </a:br>
            <a:r>
              <a:rPr lang="en-US" sz="1400"/>
              <a:t>Is </a:t>
            </a:r>
            <a:r>
              <a:rPr lang="en-US" sz="1400" dirty="0"/>
              <a:t>the “new, uncharted terrain” that higher synchrony pushes trees toward the same as the “novel climate” in the classic paper?</a:t>
            </a:r>
          </a:p>
        </p:txBody>
      </p:sp>
      <p:pic>
        <p:nvPicPr>
          <p:cNvPr id="80" name="Google Shape;80;p15"/>
          <p:cNvPicPr preferRelativeResize="0"/>
          <p:nvPr/>
        </p:nvPicPr>
        <p:blipFill>
          <a:blip r:embed="rId3">
            <a:alphaModFix/>
          </a:blip>
          <a:stretch>
            <a:fillRect/>
          </a:stretch>
        </p:blipFill>
        <p:spPr>
          <a:xfrm>
            <a:off x="7658175" y="-222112"/>
            <a:ext cx="1485825" cy="1485825"/>
          </a:xfrm>
          <a:prstGeom prst="rect">
            <a:avLst/>
          </a:prstGeom>
          <a:noFill/>
          <a:ln>
            <a:noFill/>
          </a:ln>
        </p:spPr>
      </p:pic>
      <p:pic>
        <p:nvPicPr>
          <p:cNvPr id="3" name="Picture 2" descr="Graphical user interface, diagram&#10;&#10;Description automatically generated">
            <a:extLst>
              <a:ext uri="{FF2B5EF4-FFF2-40B4-BE49-F238E27FC236}">
                <a16:creationId xmlns:a16="http://schemas.microsoft.com/office/drawing/2014/main" id="{E128DAFF-2C8C-B54E-962C-24271184B6DC}"/>
              </a:ext>
            </a:extLst>
          </p:cNvPr>
          <p:cNvPicPr>
            <a:picLocks noChangeAspect="1"/>
          </p:cNvPicPr>
          <p:nvPr/>
        </p:nvPicPr>
        <p:blipFill>
          <a:blip r:embed="rId4"/>
          <a:stretch>
            <a:fillRect/>
          </a:stretch>
        </p:blipFill>
        <p:spPr>
          <a:xfrm>
            <a:off x="0" y="1348854"/>
            <a:ext cx="5298831" cy="3794646"/>
          </a:xfrm>
          <a:prstGeom prst="rect">
            <a:avLst/>
          </a:prstGeom>
        </p:spPr>
      </p:pic>
    </p:spTree>
    <p:extLst>
      <p:ext uri="{BB962C8B-B14F-4D97-AF65-F5344CB8AC3E}">
        <p14:creationId xmlns:p14="http://schemas.microsoft.com/office/powerpoint/2010/main" val="744508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Margaret B. Davis (b. 1931, </a:t>
            </a:r>
            <a:r>
              <a:rPr lang="en" dirty="0">
                <a:hlinkClick r:id="rId3"/>
              </a:rPr>
              <a:t>Bio</a:t>
            </a:r>
            <a:r>
              <a:rPr lang="en" dirty="0"/>
              <a:t>)</a:t>
            </a:r>
            <a:endParaRPr dirty="0"/>
          </a:p>
        </p:txBody>
      </p:sp>
      <p:sp>
        <p:nvSpPr>
          <p:cNvPr id="79" name="Google Shape;79;p15"/>
          <p:cNvSpPr txBox="1">
            <a:spLocks noGrp="1"/>
          </p:cNvSpPr>
          <p:nvPr>
            <p:ph type="body" idx="1"/>
          </p:nvPr>
        </p:nvSpPr>
        <p:spPr>
          <a:xfrm>
            <a:off x="3145536" y="1240536"/>
            <a:ext cx="5752264" cy="3418739"/>
          </a:xfrm>
          <a:prstGeom prst="rect">
            <a:avLst/>
          </a:prstGeom>
        </p:spPr>
        <p:txBody>
          <a:bodyPr spcFirstLastPara="1" wrap="square" lIns="91425" tIns="91425" rIns="91425" bIns="91425" anchor="t" anchorCtr="0">
            <a:noAutofit/>
          </a:bodyPr>
          <a:lstStyle/>
          <a:p>
            <a:pPr lvl="0"/>
            <a:r>
              <a:rPr lang="en-US" sz="1600" dirty="0"/>
              <a:t>Professor Emerita of Ecology</a:t>
            </a:r>
            <a:br>
              <a:rPr lang="en-US" sz="1600" dirty="0"/>
            </a:br>
            <a:r>
              <a:rPr lang="en-US" sz="1600" dirty="0"/>
              <a:t>University of Minnesota – Twin Cities (1976-2002)</a:t>
            </a:r>
            <a:br>
              <a:rPr lang="en-US" sz="1600" dirty="0"/>
            </a:br>
            <a:r>
              <a:rPr lang="en-US" sz="1600" dirty="0"/>
              <a:t>ESA President, 1987-1988</a:t>
            </a:r>
          </a:p>
          <a:p>
            <a:pPr lvl="0"/>
            <a:r>
              <a:rPr lang="en-US" sz="1600" dirty="0"/>
              <a:t>PhD in Biology, Harvard (1957)</a:t>
            </a:r>
            <a:br>
              <a:rPr lang="en-US" sz="1600" dirty="0"/>
            </a:br>
            <a:r>
              <a:rPr lang="en-US" sz="1600" dirty="0"/>
              <a:t>Positions at Caltech, Michigan, Washington, Yale</a:t>
            </a:r>
          </a:p>
          <a:p>
            <a:pPr marL="457200" lvl="0" indent="-342900" algn="l" rtl="0">
              <a:lnSpc>
                <a:spcPct val="115000"/>
              </a:lnSpc>
              <a:spcBef>
                <a:spcPts val="0"/>
              </a:spcBef>
              <a:spcAft>
                <a:spcPts val="0"/>
              </a:spcAft>
              <a:buSzPts val="1800"/>
              <a:buChar char="●"/>
            </a:pPr>
            <a:r>
              <a:rPr lang="en-US" sz="1600" dirty="0" err="1"/>
              <a:t>Paleoecologist</a:t>
            </a:r>
            <a:r>
              <a:rPr lang="en-US" sz="1600" dirty="0"/>
              <a:t> – studied the response of ecosystems to (anthropogenic) environmental change.</a:t>
            </a:r>
          </a:p>
          <a:p>
            <a:pPr lvl="1" indent="-342900">
              <a:spcBef>
                <a:spcPts val="0"/>
              </a:spcBef>
              <a:buSzPts val="1800"/>
              <a:buChar char="●"/>
            </a:pPr>
            <a:r>
              <a:rPr lang="en-US" sz="1200" dirty="0"/>
              <a:t>Challenged ideas about plant community stability w/tree pollen</a:t>
            </a:r>
          </a:p>
          <a:p>
            <a:pPr lvl="1" indent="-342900">
              <a:spcBef>
                <a:spcPts val="0"/>
              </a:spcBef>
              <a:buSzPts val="1800"/>
              <a:buChar char="●"/>
            </a:pPr>
            <a:r>
              <a:rPr lang="en-US" sz="1200" dirty="0"/>
              <a:t>Studied past changes in geographic distribution of forests</a:t>
            </a:r>
            <a:br>
              <a:rPr lang="en-US" sz="1200" dirty="0"/>
            </a:br>
            <a:r>
              <a:rPr lang="en-US" sz="1200" dirty="0"/>
              <a:t>(Separate the role of natural processes from human causes.)</a:t>
            </a:r>
          </a:p>
          <a:p>
            <a:pPr lvl="1" indent="-342900">
              <a:spcBef>
                <a:spcPts val="0"/>
              </a:spcBef>
              <a:buSzPts val="1800"/>
              <a:buChar char="●"/>
            </a:pPr>
            <a:r>
              <a:rPr lang="en-US" sz="1200" dirty="0"/>
              <a:t>Fine-scale forest dynamics (Metadata needs in ITRDB)</a:t>
            </a:r>
          </a:p>
          <a:p>
            <a:pPr lvl="0"/>
            <a:r>
              <a:rPr lang="en-US" sz="1600" dirty="0"/>
              <a:t>Equal pay:</a:t>
            </a:r>
            <a:br>
              <a:rPr lang="en-US" sz="1600" dirty="0"/>
            </a:br>
            <a:r>
              <a:rPr lang="en-US" sz="1600" dirty="0"/>
              <a:t>"Men can move. Everybody believes women can’t.”</a:t>
            </a:r>
            <a:endParaRPr sz="1600" dirty="0"/>
          </a:p>
          <a:p>
            <a:pPr marL="0" lvl="0" indent="0" algn="l" rtl="0">
              <a:spcBef>
                <a:spcPts val="1600"/>
              </a:spcBef>
              <a:spcAft>
                <a:spcPts val="1600"/>
              </a:spcAft>
              <a:buNone/>
            </a:pPr>
            <a:endParaRPr sz="1600" dirty="0"/>
          </a:p>
        </p:txBody>
      </p:sp>
      <p:pic>
        <p:nvPicPr>
          <p:cNvPr id="80" name="Google Shape;80;p15"/>
          <p:cNvPicPr preferRelativeResize="0"/>
          <p:nvPr/>
        </p:nvPicPr>
        <p:blipFill>
          <a:blip r:embed="rId4">
            <a:alphaModFix/>
          </a:blip>
          <a:stretch>
            <a:fillRect/>
          </a:stretch>
        </p:blipFill>
        <p:spPr>
          <a:xfrm>
            <a:off x="7658175" y="-222112"/>
            <a:ext cx="1485825" cy="1485825"/>
          </a:xfrm>
          <a:prstGeom prst="rect">
            <a:avLst/>
          </a:prstGeom>
          <a:noFill/>
          <a:ln>
            <a:noFill/>
          </a:ln>
        </p:spPr>
      </p:pic>
      <p:pic>
        <p:nvPicPr>
          <p:cNvPr id="1028" name="Picture 4">
            <a:extLst>
              <a:ext uri="{FF2B5EF4-FFF2-40B4-BE49-F238E27FC236}">
                <a16:creationId xmlns:a16="http://schemas.microsoft.com/office/drawing/2014/main" id="{A201E657-9440-A143-9306-EB9EE83151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428" y="1508760"/>
            <a:ext cx="2540000" cy="2857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Ruth G. Shaw (b. 1953, </a:t>
            </a:r>
            <a:r>
              <a:rPr lang="en" dirty="0">
                <a:hlinkClick r:id="rId3"/>
              </a:rPr>
              <a:t>Bio</a:t>
            </a:r>
            <a:r>
              <a:rPr lang="en" dirty="0"/>
              <a:t>)</a:t>
            </a:r>
            <a:endParaRPr dirty="0"/>
          </a:p>
        </p:txBody>
      </p:sp>
      <p:sp>
        <p:nvSpPr>
          <p:cNvPr id="79" name="Google Shape;79;p15"/>
          <p:cNvSpPr txBox="1">
            <a:spLocks noGrp="1"/>
          </p:cNvSpPr>
          <p:nvPr>
            <p:ph type="body" idx="1"/>
          </p:nvPr>
        </p:nvSpPr>
        <p:spPr>
          <a:xfrm>
            <a:off x="3145536" y="1240536"/>
            <a:ext cx="5752264" cy="3418739"/>
          </a:xfrm>
          <a:prstGeom prst="rect">
            <a:avLst/>
          </a:prstGeom>
        </p:spPr>
        <p:txBody>
          <a:bodyPr spcFirstLastPara="1" wrap="square" lIns="91425" tIns="91425" rIns="91425" bIns="91425" anchor="t" anchorCtr="0">
            <a:noAutofit/>
          </a:bodyPr>
          <a:lstStyle/>
          <a:p>
            <a:pPr lvl="0"/>
            <a:r>
              <a:rPr lang="en-US" sz="1600" dirty="0"/>
              <a:t>Professor of Ecology</a:t>
            </a:r>
            <a:br>
              <a:rPr lang="en-US" sz="1600" dirty="0"/>
            </a:br>
            <a:r>
              <a:rPr lang="en-US" sz="1600" dirty="0"/>
              <a:t>University of Minnesota – Twin Cities (1983 - )</a:t>
            </a:r>
          </a:p>
          <a:p>
            <a:pPr lvl="0"/>
            <a:r>
              <a:rPr lang="en-US" sz="1600" dirty="0"/>
              <a:t>PhD in Botany, Duke (1993 - )</a:t>
            </a:r>
            <a:br>
              <a:rPr lang="en-US" sz="1600" dirty="0"/>
            </a:br>
            <a:r>
              <a:rPr lang="en-US" sz="1600" dirty="0"/>
              <a:t>Positions at Caltech, Michigan, Washington, Yale</a:t>
            </a:r>
          </a:p>
          <a:p>
            <a:pPr marL="457200" lvl="0" indent="-342900" algn="l" rtl="0">
              <a:lnSpc>
                <a:spcPct val="115000"/>
              </a:lnSpc>
              <a:spcBef>
                <a:spcPts val="0"/>
              </a:spcBef>
              <a:spcAft>
                <a:spcPts val="0"/>
              </a:spcAft>
              <a:buSzPts val="1800"/>
              <a:buChar char="●"/>
            </a:pPr>
            <a:r>
              <a:rPr lang="en-US" sz="1600" dirty="0"/>
              <a:t>Evolutionary biologist</a:t>
            </a:r>
          </a:p>
          <a:p>
            <a:pPr lvl="1" indent="-342900">
              <a:spcBef>
                <a:spcPts val="0"/>
              </a:spcBef>
              <a:buSzPts val="1800"/>
              <a:buChar char="●"/>
            </a:pPr>
            <a:r>
              <a:rPr lang="en-US" sz="1200" dirty="0"/>
              <a:t>Work with Davis – evolutionary adaptation occurs in plants subjected to rapid environmental change.</a:t>
            </a:r>
          </a:p>
          <a:p>
            <a:pPr lvl="1" indent="-342900">
              <a:spcBef>
                <a:spcPts val="0"/>
              </a:spcBef>
              <a:buSzPts val="1800"/>
              <a:buChar char="●"/>
            </a:pPr>
            <a:r>
              <a:rPr lang="en-US" sz="1200" dirty="0"/>
              <a:t>Gene flow from cultivated plants to wild relatives</a:t>
            </a:r>
          </a:p>
          <a:p>
            <a:pPr lvl="1" indent="-342900">
              <a:spcBef>
                <a:spcPts val="0"/>
              </a:spcBef>
              <a:buSzPts val="1800"/>
              <a:buChar char="●"/>
            </a:pPr>
            <a:r>
              <a:rPr lang="en-US" sz="1200" dirty="0"/>
              <a:t>Quantitative geneticist (new statistical techniques to estimate fitness and population growth rates – </a:t>
            </a:r>
            <a:r>
              <a:rPr lang="en-US" sz="1200" dirty="0">
                <a:hlinkClick r:id="rId4"/>
              </a:rPr>
              <a:t>R Package</a:t>
            </a:r>
            <a:r>
              <a:rPr lang="en-US" sz="1200" dirty="0"/>
              <a:t>)</a:t>
            </a:r>
          </a:p>
          <a:p>
            <a:r>
              <a:rPr lang="en-US" sz="1600" dirty="0"/>
              <a:t>Graduate advising – 15+ PhD students, ~ # postdocs.</a:t>
            </a:r>
          </a:p>
          <a:p>
            <a:pPr marL="0" lvl="0" indent="0" algn="l" rtl="0">
              <a:spcBef>
                <a:spcPts val="1600"/>
              </a:spcBef>
              <a:spcAft>
                <a:spcPts val="1600"/>
              </a:spcAft>
              <a:buNone/>
            </a:pPr>
            <a:endParaRPr sz="1600" dirty="0"/>
          </a:p>
        </p:txBody>
      </p:sp>
      <p:pic>
        <p:nvPicPr>
          <p:cNvPr id="80" name="Google Shape;80;p15"/>
          <p:cNvPicPr preferRelativeResize="0"/>
          <p:nvPr/>
        </p:nvPicPr>
        <p:blipFill>
          <a:blip r:embed="rId5">
            <a:alphaModFix/>
          </a:blip>
          <a:stretch>
            <a:fillRect/>
          </a:stretch>
        </p:blipFill>
        <p:spPr>
          <a:xfrm>
            <a:off x="7658175" y="-222112"/>
            <a:ext cx="1485825" cy="1485825"/>
          </a:xfrm>
          <a:prstGeom prst="rect">
            <a:avLst/>
          </a:prstGeom>
          <a:noFill/>
          <a:ln>
            <a:noFill/>
          </a:ln>
        </p:spPr>
      </p:pic>
      <p:pic>
        <p:nvPicPr>
          <p:cNvPr id="2054" name="Picture 6">
            <a:extLst>
              <a:ext uri="{FF2B5EF4-FFF2-40B4-BE49-F238E27FC236}">
                <a16:creationId xmlns:a16="http://schemas.microsoft.com/office/drawing/2014/main" id="{5C1BDD9B-FD3D-5447-B660-B5C5AF30E1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8404" y="1434401"/>
            <a:ext cx="2304288" cy="2860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73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dirty="0"/>
              <a:t>Range Shifts and Adaptive Responses to Quaternary Climate Change</a:t>
            </a:r>
            <a:endParaRPr sz="2600" dirty="0"/>
          </a:p>
        </p:txBody>
      </p:sp>
      <p:sp>
        <p:nvSpPr>
          <p:cNvPr id="106" name="Google Shape;106;p18"/>
          <p:cNvSpPr txBox="1">
            <a:spLocks noGrp="1"/>
          </p:cNvSpPr>
          <p:nvPr>
            <p:ph type="body" idx="1"/>
          </p:nvPr>
        </p:nvSpPr>
        <p:spPr>
          <a:xfrm>
            <a:off x="188601"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Quaternary period: Last 2.5 million years, marked by several glaciations</a:t>
            </a:r>
          </a:p>
          <a:p>
            <a:pPr lvl="1" indent="-342900">
              <a:spcBef>
                <a:spcPts val="0"/>
              </a:spcBef>
              <a:buSzPts val="1800"/>
              <a:buChar char="●"/>
            </a:pPr>
            <a:r>
              <a:rPr lang="en-US" dirty="0"/>
              <a:t>Focus on </a:t>
            </a:r>
            <a:r>
              <a:rPr lang="en-US" i="1" dirty="0"/>
              <a:t>late </a:t>
            </a:r>
            <a:r>
              <a:rPr lang="en-US" dirty="0"/>
              <a:t>quaternary, last ~21,500 years, and esp. late Pleistocene / early Holocene</a:t>
            </a:r>
          </a:p>
          <a:p>
            <a:pPr lvl="1" indent="-342900">
              <a:spcBef>
                <a:spcPts val="0"/>
              </a:spcBef>
              <a:buSzPts val="1800"/>
              <a:buChar char="●"/>
            </a:pPr>
            <a:r>
              <a:rPr lang="en-US" dirty="0"/>
              <a:t>Variable climate change, as rapid as several ℃ in a decade, or slow as 1 ℃ per millennium.</a:t>
            </a:r>
            <a:br>
              <a:rPr lang="en-US" dirty="0"/>
            </a:br>
            <a:r>
              <a:rPr lang="en-US" dirty="0"/>
              <a:t>The authors review a variety of competing factors in response to change.</a:t>
            </a:r>
          </a:p>
          <a:p>
            <a:pPr lvl="6" indent="-342900">
              <a:spcBef>
                <a:spcPts val="0"/>
              </a:spcBef>
              <a:buSzPts val="1800"/>
            </a:pPr>
            <a:r>
              <a:rPr lang="en-US" dirty="0"/>
              <a:t>Responses to end of glacial interval varied by species.</a:t>
            </a:r>
          </a:p>
          <a:p>
            <a:pPr lvl="7" indent="-342900">
              <a:spcBef>
                <a:spcPts val="0"/>
              </a:spcBef>
              <a:buSzPts val="1800"/>
            </a:pPr>
            <a:r>
              <a:rPr lang="en-US" dirty="0"/>
              <a:t>Displacement (Spruce) vs. Expansion (Oak)</a:t>
            </a:r>
          </a:p>
          <a:p>
            <a:pPr lvl="7" indent="-342900">
              <a:spcBef>
                <a:spcPts val="0"/>
              </a:spcBef>
              <a:buSzPts val="1800"/>
            </a:pPr>
            <a:r>
              <a:rPr lang="en-US" dirty="0"/>
              <a:t>Population growth (Ponderosa) or decline (Bristlecone)</a:t>
            </a:r>
          </a:p>
          <a:p>
            <a:pPr lvl="7" indent="-342900">
              <a:spcBef>
                <a:spcPts val="0"/>
              </a:spcBef>
              <a:buSzPts val="1800"/>
            </a:pPr>
            <a:r>
              <a:rPr lang="en-US" dirty="0"/>
              <a:t>Elevation shift (Fig 2 – Nevada plants): Majority moved to higher elevations (in varying degrees)</a:t>
            </a:r>
          </a:p>
          <a:p>
            <a:pPr lvl="6" indent="-342900">
              <a:spcBef>
                <a:spcPts val="0"/>
              </a:spcBef>
              <a:buSzPts val="1800"/>
            </a:pPr>
            <a:r>
              <a:rPr lang="en-US" dirty="0"/>
              <a:t>Climate change is sufficient to explain these continental-scale patterns, and models can predict these movements.</a:t>
            </a:r>
          </a:p>
          <a:p>
            <a:pPr lvl="6" indent="-342900">
              <a:spcBef>
                <a:spcPts val="0"/>
              </a:spcBef>
              <a:buSzPts val="1800"/>
            </a:pPr>
            <a:r>
              <a:rPr lang="en-US" b="1" dirty="0"/>
              <a:t>Q: Can you think of other contrasting range shifts?</a:t>
            </a:r>
          </a:p>
          <a:p>
            <a:pPr lvl="6" indent="-342900">
              <a:spcBef>
                <a:spcPts val="0"/>
              </a:spcBef>
              <a:buSzPts val="1800"/>
            </a:pPr>
            <a:endParaRPr dirty="0"/>
          </a:p>
          <a:p>
            <a:pPr marL="45720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107" name="Google Shape;107;p18"/>
          <p:cNvPicPr preferRelativeResize="0"/>
          <p:nvPr/>
        </p:nvPicPr>
        <p:blipFill>
          <a:blip r:embed="rId3">
            <a:alphaModFix/>
          </a:blip>
          <a:stretch>
            <a:fillRect/>
          </a:stretch>
        </p:blipFill>
        <p:spPr>
          <a:xfrm>
            <a:off x="7658175" y="3657675"/>
            <a:ext cx="1485825" cy="1485825"/>
          </a:xfrm>
          <a:prstGeom prst="rect">
            <a:avLst/>
          </a:prstGeom>
          <a:noFill/>
          <a:ln>
            <a:noFill/>
          </a:ln>
        </p:spPr>
      </p:pic>
      <p:pic>
        <p:nvPicPr>
          <p:cNvPr id="3" name="Picture 2">
            <a:extLst>
              <a:ext uri="{FF2B5EF4-FFF2-40B4-BE49-F238E27FC236}">
                <a16:creationId xmlns:a16="http://schemas.microsoft.com/office/drawing/2014/main" id="{704BDDF1-7436-1D49-98CE-A43952DB0A8B}"/>
              </a:ext>
            </a:extLst>
          </p:cNvPr>
          <p:cNvPicPr>
            <a:picLocks noChangeAspect="1"/>
          </p:cNvPicPr>
          <p:nvPr/>
        </p:nvPicPr>
        <p:blipFill>
          <a:blip r:embed="rId4"/>
          <a:stretch>
            <a:fillRect/>
          </a:stretch>
        </p:blipFill>
        <p:spPr>
          <a:xfrm>
            <a:off x="311700" y="2470150"/>
            <a:ext cx="2755900" cy="2006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dirty="0"/>
              <a:t>Range Shifts</a:t>
            </a:r>
            <a:endParaRPr sz="2600" dirty="0"/>
          </a:p>
        </p:txBody>
      </p:sp>
      <p:sp>
        <p:nvSpPr>
          <p:cNvPr id="106" name="Google Shape;106;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Why might plants shift their range?</a:t>
            </a:r>
          </a:p>
          <a:p>
            <a:pPr lvl="1" indent="-342900">
              <a:spcBef>
                <a:spcPts val="0"/>
              </a:spcBef>
              <a:buSzPts val="1800"/>
              <a:buChar char="●"/>
            </a:pPr>
            <a:r>
              <a:rPr lang="en-US" dirty="0"/>
              <a:t>Warming or cooling trends, plus changes in seasonal variation</a:t>
            </a:r>
          </a:p>
          <a:p>
            <a:pPr lvl="1" indent="-342900">
              <a:spcBef>
                <a:spcPts val="0"/>
              </a:spcBef>
              <a:buSzPts val="1800"/>
              <a:buChar char="●"/>
            </a:pPr>
            <a:r>
              <a:rPr lang="en-US" dirty="0"/>
              <a:t>Precipitation patterns or amounts shift</a:t>
            </a:r>
          </a:p>
          <a:p>
            <a:pPr lvl="1" indent="-342900">
              <a:spcBef>
                <a:spcPts val="0"/>
              </a:spcBef>
              <a:buSzPts val="1800"/>
              <a:buChar char="●"/>
            </a:pPr>
            <a:r>
              <a:rPr lang="en-US" dirty="0"/>
              <a:t>Change in pressure from pests, disturbance, etc.</a:t>
            </a:r>
          </a:p>
          <a:p>
            <a:pPr lvl="1" indent="-342900">
              <a:spcBef>
                <a:spcPts val="0"/>
              </a:spcBef>
              <a:buSzPts val="1800"/>
              <a:buChar char="●"/>
            </a:pPr>
            <a:r>
              <a:rPr lang="en-US" dirty="0"/>
              <a:t>Ultimately, novel combinations of climate variables (think about fundamental niche)</a:t>
            </a:r>
          </a:p>
          <a:p>
            <a:pPr lvl="1" indent="-342900">
              <a:spcBef>
                <a:spcPts val="0"/>
              </a:spcBef>
              <a:buSzPts val="1800"/>
              <a:buChar char="●"/>
            </a:pPr>
            <a:r>
              <a:rPr lang="en-US" dirty="0"/>
              <a:t>Shifts are response to tolerance limits.</a:t>
            </a:r>
          </a:p>
          <a:p>
            <a:r>
              <a:rPr lang="en-US" dirty="0"/>
              <a:t>Do population-level adaptive differences matter in these shifts?</a:t>
            </a:r>
          </a:p>
          <a:p>
            <a:pPr lvl="1" indent="-342900">
              <a:spcBef>
                <a:spcPts val="0"/>
              </a:spcBef>
              <a:buSzPts val="1800"/>
              <a:buChar char="●"/>
            </a:pPr>
            <a:r>
              <a:rPr lang="en-US" dirty="0"/>
              <a:t>One opinion: No. Differences too small to affect model predictions.</a:t>
            </a:r>
          </a:p>
          <a:p>
            <a:pPr lvl="1" indent="-342900">
              <a:spcBef>
                <a:spcPts val="0"/>
              </a:spcBef>
              <a:buSzPts val="1800"/>
              <a:buChar char="●"/>
            </a:pPr>
            <a:r>
              <a:rPr lang="en-US" dirty="0"/>
              <a:t>Models referenced on last slide are coarse in spatial resolution (300-400km) and temporal resolution, and fossil pollen record is family/genus level, not species level.</a:t>
            </a:r>
          </a:p>
          <a:p>
            <a:pPr lvl="1" indent="-342900">
              <a:spcBef>
                <a:spcPts val="0"/>
              </a:spcBef>
              <a:buSzPts val="1800"/>
              <a:buChar char="●"/>
            </a:pPr>
            <a:r>
              <a:rPr lang="en-US" dirty="0"/>
              <a:t>In short: Genetics </a:t>
            </a:r>
            <a:r>
              <a:rPr lang="en-US" i="1" dirty="0"/>
              <a:t>does</a:t>
            </a:r>
            <a:r>
              <a:rPr lang="en-US" dirty="0"/>
              <a:t> matter, but climate reconstructions used in the studies</a:t>
            </a:r>
            <a:br>
              <a:rPr lang="en-US" dirty="0"/>
            </a:br>
            <a:r>
              <a:rPr lang="en-US" dirty="0"/>
              <a:t>reviewed do not display the effects.</a:t>
            </a:r>
          </a:p>
          <a:p>
            <a:pPr marL="45720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107" name="Google Shape;107;p18"/>
          <p:cNvPicPr preferRelativeResize="0"/>
          <p:nvPr/>
        </p:nvPicPr>
        <p:blipFill>
          <a:blip r:embed="rId3">
            <a:alphaModFix/>
          </a:blip>
          <a:stretch>
            <a:fillRect/>
          </a:stretch>
        </p:blipFill>
        <p:spPr>
          <a:xfrm>
            <a:off x="7658175" y="3657675"/>
            <a:ext cx="1485825" cy="1485825"/>
          </a:xfrm>
          <a:prstGeom prst="rect">
            <a:avLst/>
          </a:prstGeom>
          <a:noFill/>
          <a:ln>
            <a:noFill/>
          </a:ln>
        </p:spPr>
      </p:pic>
    </p:spTree>
    <p:extLst>
      <p:ext uri="{BB962C8B-B14F-4D97-AF65-F5344CB8AC3E}">
        <p14:creationId xmlns:p14="http://schemas.microsoft.com/office/powerpoint/2010/main" val="3688953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dirty="0"/>
              <a:t>Range Shifts and Genetics</a:t>
            </a:r>
            <a:endParaRPr sz="2600" dirty="0"/>
          </a:p>
        </p:txBody>
      </p:sp>
      <p:sp>
        <p:nvSpPr>
          <p:cNvPr id="106" name="Google Shape;106;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fontAlgn="ctr"/>
            <a:r>
              <a:rPr lang="en-US" dirty="0"/>
              <a:t>There is an apparent contradiction within the classic paper - p675 says that differences at the population or stand level are considered too small to affect model predictions of biotic response to climate change. Later (p677) they bring in a study (Rehfeldt et al) that gives a "dramatic demonstration that intraspecific differentiation is large enough to affect predictions of biotic response to climate."  </a:t>
            </a:r>
            <a:br>
              <a:rPr lang="en-US" dirty="0"/>
            </a:br>
            <a:br>
              <a:rPr lang="en-US" dirty="0"/>
            </a:br>
            <a:r>
              <a:rPr lang="en-US" dirty="0"/>
              <a:t>How would you explain / account for this in the context of the studies they reviewed, and your own prior knowledge?</a:t>
            </a:r>
          </a:p>
          <a:p>
            <a:pPr lvl="1" indent="-342900">
              <a:spcBef>
                <a:spcPts val="0"/>
              </a:spcBef>
              <a:buSzPts val="1800"/>
              <a:buChar char="●"/>
            </a:pPr>
            <a:endParaRPr lang="en-US" dirty="0"/>
          </a:p>
          <a:p>
            <a:pPr marL="45720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107" name="Google Shape;107;p18"/>
          <p:cNvPicPr preferRelativeResize="0"/>
          <p:nvPr/>
        </p:nvPicPr>
        <p:blipFill>
          <a:blip r:embed="rId3">
            <a:alphaModFix/>
          </a:blip>
          <a:stretch>
            <a:fillRect/>
          </a:stretch>
        </p:blipFill>
        <p:spPr>
          <a:xfrm>
            <a:off x="7658175" y="3657675"/>
            <a:ext cx="1485825" cy="1485825"/>
          </a:xfrm>
          <a:prstGeom prst="rect">
            <a:avLst/>
          </a:prstGeom>
          <a:noFill/>
          <a:ln>
            <a:noFill/>
          </a:ln>
        </p:spPr>
      </p:pic>
    </p:spTree>
    <p:extLst>
      <p:ext uri="{BB962C8B-B14F-4D97-AF65-F5344CB8AC3E}">
        <p14:creationId xmlns:p14="http://schemas.microsoft.com/office/powerpoint/2010/main" val="3850212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r>
              <a:rPr lang="en" sz="2600" dirty="0"/>
              <a:t>Transplant Trials - </a:t>
            </a:r>
            <a:r>
              <a:rPr lang="en-US" sz="2800" dirty="0"/>
              <a:t>Scots pine in </a:t>
            </a:r>
            <a:r>
              <a:rPr lang="en-US" sz="2800" dirty="0" err="1"/>
              <a:t>Nordnaas</a:t>
            </a:r>
            <a:r>
              <a:rPr lang="en-US" sz="2800" dirty="0"/>
              <a:t>, Sweden</a:t>
            </a:r>
            <a:endParaRPr sz="2600" dirty="0"/>
          </a:p>
        </p:txBody>
      </p:sp>
      <p:sp>
        <p:nvSpPr>
          <p:cNvPr id="106" name="Google Shape;106;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285750" indent="-285750"/>
            <a:r>
              <a:rPr lang="en-US" sz="1600" dirty="0"/>
              <a:t>Modern populations that migrated previously are now adapted to local conditions.</a:t>
            </a:r>
            <a:br>
              <a:rPr lang="en-US" sz="1600" dirty="0"/>
            </a:br>
            <a:r>
              <a:rPr lang="en-US" sz="1600" dirty="0"/>
              <a:t>Unique pollen evidence – Rapid N. Eur. migration ~15,000y before present</a:t>
            </a:r>
          </a:p>
          <a:p>
            <a:pPr marL="285750" indent="-285750"/>
            <a:r>
              <a:rPr lang="en-US" sz="1600" dirty="0"/>
              <a:t>Goal: Detect adaptation to local climate experimentally.</a:t>
            </a:r>
          </a:p>
          <a:p>
            <a:pPr marL="285750" indent="-285750"/>
            <a:r>
              <a:rPr lang="en-US" sz="1600" dirty="0"/>
              <a:t>“The more northerly a population’s origin, and the higher the elevation, the earlier it initiated winter dormancy,” and the lower its mortality rate in the common garden.</a:t>
            </a:r>
          </a:p>
          <a:p>
            <a:pPr marL="3943350" lvl="8" indent="-285750"/>
            <a:r>
              <a:rPr lang="en-US" dirty="0"/>
              <a:t>These adaptations occurred despite gene flow.</a:t>
            </a:r>
            <a:endParaRPr dirty="0"/>
          </a:p>
        </p:txBody>
      </p:sp>
      <p:pic>
        <p:nvPicPr>
          <p:cNvPr id="107" name="Google Shape;107;p18"/>
          <p:cNvPicPr preferRelativeResize="0"/>
          <p:nvPr/>
        </p:nvPicPr>
        <p:blipFill>
          <a:blip r:embed="rId3">
            <a:alphaModFix/>
          </a:blip>
          <a:stretch>
            <a:fillRect/>
          </a:stretch>
        </p:blipFill>
        <p:spPr>
          <a:xfrm>
            <a:off x="7658175" y="3657675"/>
            <a:ext cx="1485825" cy="1485825"/>
          </a:xfrm>
          <a:prstGeom prst="rect">
            <a:avLst/>
          </a:prstGeom>
          <a:noFill/>
          <a:ln>
            <a:noFill/>
          </a:ln>
        </p:spPr>
      </p:pic>
      <p:pic>
        <p:nvPicPr>
          <p:cNvPr id="3" name="Picture 2" descr="Diagram&#10;&#10;Description automatically generated">
            <a:extLst>
              <a:ext uri="{FF2B5EF4-FFF2-40B4-BE49-F238E27FC236}">
                <a16:creationId xmlns:a16="http://schemas.microsoft.com/office/drawing/2014/main" id="{200D1119-FAE7-204A-94D3-35DEA90FDDFE}"/>
              </a:ext>
            </a:extLst>
          </p:cNvPr>
          <p:cNvPicPr>
            <a:picLocks noChangeAspect="1"/>
          </p:cNvPicPr>
          <p:nvPr/>
        </p:nvPicPr>
        <p:blipFill>
          <a:blip r:embed="rId4"/>
          <a:stretch>
            <a:fillRect/>
          </a:stretch>
        </p:blipFill>
        <p:spPr>
          <a:xfrm>
            <a:off x="-1" y="2776883"/>
            <a:ext cx="4289389" cy="1792142"/>
          </a:xfrm>
          <a:prstGeom prst="rect">
            <a:avLst/>
          </a:prstGeom>
        </p:spPr>
      </p:pic>
    </p:spTree>
    <p:extLst>
      <p:ext uri="{BB962C8B-B14F-4D97-AF65-F5344CB8AC3E}">
        <p14:creationId xmlns:p14="http://schemas.microsoft.com/office/powerpoint/2010/main" val="2805712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dirty="0"/>
              <a:t>Breakout Rooms  (~7 minutes)</a:t>
            </a:r>
            <a:endParaRPr sz="2600" dirty="0"/>
          </a:p>
        </p:txBody>
      </p:sp>
      <p:sp>
        <p:nvSpPr>
          <p:cNvPr id="106" name="Google Shape;106;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fontAlgn="ctr"/>
            <a:r>
              <a:rPr lang="en-US" dirty="0"/>
              <a:t>The two papers present multiple approaches to "teasing out" the effects of climate on vegetation - the contemporary paper (next) focusing on observational data and its analysis, and the classic reviewing both experimental and observational data. What do you think the strengths and weaknesses are of each type of study in this context? Do you have any greater faith in the conclusions drawn from one type or another?</a:t>
            </a:r>
          </a:p>
          <a:p>
            <a:pPr lvl="1" indent="-342900">
              <a:spcBef>
                <a:spcPts val="0"/>
              </a:spcBef>
              <a:buSzPts val="1800"/>
              <a:buChar char="●"/>
            </a:pPr>
            <a:endParaRPr lang="en-US" dirty="0"/>
          </a:p>
          <a:p>
            <a:pPr marL="45720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107" name="Google Shape;107;p18"/>
          <p:cNvPicPr preferRelativeResize="0"/>
          <p:nvPr/>
        </p:nvPicPr>
        <p:blipFill>
          <a:blip r:embed="rId3">
            <a:alphaModFix/>
          </a:blip>
          <a:stretch>
            <a:fillRect/>
          </a:stretch>
        </p:blipFill>
        <p:spPr>
          <a:xfrm>
            <a:off x="7658175" y="3657675"/>
            <a:ext cx="1485825" cy="1485825"/>
          </a:xfrm>
          <a:prstGeom prst="rect">
            <a:avLst/>
          </a:prstGeom>
          <a:noFill/>
          <a:ln>
            <a:noFill/>
          </a:ln>
        </p:spPr>
      </p:pic>
    </p:spTree>
    <p:extLst>
      <p:ext uri="{BB962C8B-B14F-4D97-AF65-F5344CB8AC3E}">
        <p14:creationId xmlns:p14="http://schemas.microsoft.com/office/powerpoint/2010/main" val="1367290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lvl="0"/>
            <a:r>
              <a:rPr lang="en-US" sz="2800" dirty="0"/>
              <a:t>Contemporary Paper - Coauthors</a:t>
            </a:r>
            <a:endParaRPr sz="2600" dirty="0"/>
          </a:p>
        </p:txBody>
      </p:sp>
      <p:sp>
        <p:nvSpPr>
          <p:cNvPr id="106" name="Google Shape;106;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lvl="0"/>
            <a:r>
              <a:rPr lang="en-US" dirty="0"/>
              <a:t>Rubén Delgado </a:t>
            </a:r>
            <a:r>
              <a:rPr lang="en-US" dirty="0" err="1"/>
              <a:t>Manzanedo</a:t>
            </a:r>
            <a:r>
              <a:rPr lang="en-US" dirty="0"/>
              <a:t> and Neil Pederson:</a:t>
            </a:r>
            <a:br>
              <a:rPr lang="en-US" dirty="0"/>
            </a:br>
            <a:r>
              <a:rPr lang="en-US" dirty="0"/>
              <a:t>University of Washington / Harvard Forest</a:t>
            </a:r>
            <a:br>
              <a:rPr lang="en-US" dirty="0"/>
            </a:br>
            <a:r>
              <a:rPr lang="en-US" dirty="0"/>
              <a:t>Conceived of the present study</a:t>
            </a:r>
            <a:br>
              <a:rPr lang="en-US" dirty="0"/>
            </a:br>
            <a:r>
              <a:rPr lang="en-US" dirty="0"/>
              <a:t>Previously updated ITRDB to render it more accessible.</a:t>
            </a:r>
            <a:br>
              <a:rPr lang="en-US" dirty="0"/>
            </a:br>
            <a:r>
              <a:rPr lang="en-US" dirty="0"/>
              <a:t>Corrected errors in data that left many chronologies unusable.</a:t>
            </a:r>
            <a:br>
              <a:rPr lang="en-US" dirty="0"/>
            </a:br>
            <a:endParaRPr lang="en-US" dirty="0"/>
          </a:p>
          <a:p>
            <a:pPr lvl="0"/>
            <a:r>
              <a:rPr lang="en-US" dirty="0"/>
              <a:t>Tim Rademacher:</a:t>
            </a:r>
            <a:br>
              <a:rPr lang="en-US" dirty="0"/>
            </a:br>
            <a:r>
              <a:rPr lang="en-US" dirty="0"/>
              <a:t>Postdoc in Richardson Lab, SICCS; Harvard Forest</a:t>
            </a:r>
            <a:br>
              <a:rPr lang="en-US" dirty="0"/>
            </a:br>
            <a:r>
              <a:rPr lang="en-US" dirty="0"/>
              <a:t>Data analysis</a:t>
            </a:r>
            <a:br>
              <a:rPr lang="en-US" dirty="0"/>
            </a:br>
            <a:endParaRPr lang="en-US" dirty="0"/>
          </a:p>
        </p:txBody>
      </p:sp>
      <p:pic>
        <p:nvPicPr>
          <p:cNvPr id="107" name="Google Shape;107;p18"/>
          <p:cNvPicPr preferRelativeResize="0"/>
          <p:nvPr/>
        </p:nvPicPr>
        <p:blipFill>
          <a:blip r:embed="rId3">
            <a:alphaModFix/>
          </a:blip>
          <a:stretch>
            <a:fillRect/>
          </a:stretch>
        </p:blipFill>
        <p:spPr>
          <a:xfrm>
            <a:off x="7658175" y="3657675"/>
            <a:ext cx="1485825" cy="1485825"/>
          </a:xfrm>
          <a:prstGeom prst="rect">
            <a:avLst/>
          </a:prstGeom>
          <a:noFill/>
          <a:ln>
            <a:noFill/>
          </a:ln>
        </p:spPr>
      </p:pic>
    </p:spTree>
    <p:extLst>
      <p:ext uri="{BB962C8B-B14F-4D97-AF65-F5344CB8AC3E}">
        <p14:creationId xmlns:p14="http://schemas.microsoft.com/office/powerpoint/2010/main" val="1278294608"/>
      </p:ext>
    </p:extLst>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TotalTime>
  <Words>1853</Words>
  <Application>Microsoft Macintosh PowerPoint</Application>
  <PresentationFormat>On-screen Show (16:9)</PresentationFormat>
  <Paragraphs>92</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Open Sans</vt:lpstr>
      <vt:lpstr>PT Sans Narrow</vt:lpstr>
      <vt:lpstr>Arial</vt:lpstr>
      <vt:lpstr>Tropic</vt:lpstr>
      <vt:lpstr>Climate Change  and Vegetation</vt:lpstr>
      <vt:lpstr>Margaret B. Davis (b. 1931, Bio)</vt:lpstr>
      <vt:lpstr>Ruth G. Shaw (b. 1953, Bio)</vt:lpstr>
      <vt:lpstr>Range Shifts and Adaptive Responses to Quaternary Climate Change</vt:lpstr>
      <vt:lpstr>Range Shifts</vt:lpstr>
      <vt:lpstr>Range Shifts and Genetics</vt:lpstr>
      <vt:lpstr>Transplant Trials - Scots pine in Nordnaas, Sweden</vt:lpstr>
      <vt:lpstr>Breakout Rooms  (~7 minutes)</vt:lpstr>
      <vt:lpstr>Contemporary Paper - Coauthors</vt:lpstr>
      <vt:lpstr>PowerPoint Presentation</vt:lpstr>
      <vt:lpstr>Spatial Synchrony</vt:lpstr>
      <vt:lpstr>Data Processing</vt:lpstr>
      <vt:lpstr>Comparing Chronologies</vt:lpstr>
      <vt:lpstr>PowerPoint Presentation</vt:lpstr>
      <vt:lpstr>Breakout Rooms  (~7 minutes)</vt:lpstr>
      <vt:lpstr>PowerPoint Presentation</vt:lpstr>
      <vt:lpstr>Breakout Rooms  (~10 minutes)</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Change  and Vegetation</dc:title>
  <cp:lastModifiedBy>David Failing</cp:lastModifiedBy>
  <cp:revision>37</cp:revision>
  <dcterms:modified xsi:type="dcterms:W3CDTF">2020-11-12T15:25:35Z</dcterms:modified>
</cp:coreProperties>
</file>