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5" r:id="rId5"/>
    <p:sldId id="263" r:id="rId6"/>
    <p:sldId id="259" r:id="rId7"/>
    <p:sldId id="260" r:id="rId8"/>
    <p:sldId id="261" r:id="rId9"/>
    <p:sldId id="262" r:id="rId10"/>
    <p:sldId id="268" r:id="rId11"/>
    <p:sldId id="267" r:id="rId12"/>
    <p:sldId id="266" r:id="rId13"/>
    <p:sldId id="269" r:id="rId14"/>
    <p:sldId id="272" r:id="rId15"/>
    <p:sldId id="270" r:id="rId16"/>
    <p:sldId id="273" r:id="rId17"/>
    <p:sldId id="271" r:id="rId18"/>
    <p:sldId id="274" r:id="rId19"/>
    <p:sldId id="275" r:id="rId20"/>
    <p:sldId id="281" r:id="rId21"/>
    <p:sldId id="282" r:id="rId22"/>
    <p:sldId id="278" r:id="rId23"/>
    <p:sldId id="279" r:id="rId24"/>
    <p:sldId id="277" r:id="rId25"/>
    <p:sldId id="280" r:id="rId26"/>
    <p:sldId id="283" r:id="rId2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7704" y="44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C011C-D7B3-4332-BF57-56782CD13F3B}" type="datetimeFigureOut">
              <a:rPr lang="hu-HU" smtClean="0"/>
              <a:t>2024. 08. 15.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DE8A1-1540-4E50-BEB0-009E2A80A7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7842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E8A1-1540-4E50-BEB0-009E2A80A7DA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68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E8A1-1540-4E50-BEB0-009E2A80A7DA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680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E8A1-1540-4E50-BEB0-009E2A80A7DA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680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E8A1-1540-4E50-BEB0-009E2A80A7DA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680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E8A1-1540-4E50-BEB0-009E2A80A7DA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68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2024. 08. 15.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2024. 08. 15.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2024. 08. 15.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2024. 08. 15.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2024. 08. 15.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2024. 08. 15.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2024. 08. 15.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2024. 08. 15.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2024. 08. 15.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2024. 08. 15.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2024. 08. 15.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4919B-4047-4DB1-8B39-23A42AEBA556}" type="datetimeFigureOut">
              <a:rPr lang="hu-HU" smtClean="0"/>
              <a:t>2024. 08. 15.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3T MR előjegyzés</a:t>
            </a:r>
            <a:endParaRPr lang="hu-HU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Rövid bemutató</a:t>
            </a:r>
          </a:p>
        </p:txBody>
      </p:sp>
    </p:spTree>
    <p:extLst>
      <p:ext uri="{BB962C8B-B14F-4D97-AF65-F5344CB8AC3E}">
        <p14:creationId xmlns:p14="http://schemas.microsoft.com/office/powerpoint/2010/main" val="3607996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hu-HU" dirty="0"/>
              <a:t>Protokollok </a:t>
            </a:r>
            <a:r>
              <a:rPr lang="hu-HU" dirty="0" smtClean="0"/>
              <a:t>időtartama</a:t>
            </a:r>
            <a:endParaRPr lang="hu-HU" dirty="0"/>
          </a:p>
        </p:txBody>
      </p:sp>
      <p:graphicFrame>
        <p:nvGraphicFramePr>
          <p:cNvPr id="8" name="Tartalom helye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903952"/>
              </p:ext>
            </p:extLst>
          </p:nvPr>
        </p:nvGraphicFramePr>
        <p:xfrm>
          <a:off x="539552" y="1628800"/>
          <a:ext cx="8219256" cy="483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814"/>
                <a:gridCol w="2054814"/>
                <a:gridCol w="2054814"/>
                <a:gridCol w="2054814"/>
              </a:tblGrid>
              <a:tr h="207392"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protocol</a:t>
                      </a:r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_index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protocol_name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protocol_duration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modality</a:t>
                      </a:r>
                    </a:p>
                  </a:txBody>
                  <a:tcPr marL="9525" marR="9525" marT="9525" marB="0" anchor="b"/>
                </a:tc>
              </a:tr>
              <a:tr h="207392"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Koponya MR (natív)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</a:t>
                      </a:r>
                    </a:p>
                  </a:txBody>
                  <a:tcPr marL="9525" marR="9525" marT="9525" marB="0" anchor="b"/>
                </a:tc>
              </a:tr>
              <a:tr h="207392"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Koponya + belső hallójárat MR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</a:t>
                      </a:r>
                    </a:p>
                  </a:txBody>
                  <a:tcPr marL="9525" marR="9525" marT="9525" marB="0" anchor="b"/>
                </a:tc>
              </a:tr>
              <a:tr h="207392"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Koponya MR (natív + kontrasztos)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</a:t>
                      </a:r>
                    </a:p>
                  </a:txBody>
                  <a:tcPr marL="9525" marR="9525" marT="9525" marB="0" anchor="b"/>
                </a:tc>
              </a:tr>
              <a:tr h="207392"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Koponya MR (natív) + intrakraniális MR angio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</a:t>
                      </a:r>
                    </a:p>
                  </a:txBody>
                  <a:tcPr marL="9525" marR="9525" marT="9525" marB="0" anchor="b"/>
                </a:tc>
              </a:tr>
              <a:tr h="207392"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Koponya MR (natív és kontraszt) + intrakraniális MR angio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</a:t>
                      </a:r>
                    </a:p>
                  </a:txBody>
                  <a:tcPr marL="9525" marR="9525" marT="9525" marB="0" anchor="b"/>
                </a:tc>
              </a:tr>
              <a:tr h="207392"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Stroke protokoll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</a:t>
                      </a:r>
                    </a:p>
                  </a:txBody>
                  <a:tcPr marL="9525" marR="9525" marT="9525" marB="0" anchor="b"/>
                </a:tc>
              </a:tr>
              <a:tr h="207392"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Koponya MR + vénás MR angio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</a:t>
                      </a:r>
                    </a:p>
                  </a:txBody>
                  <a:tcPr marL="9525" marR="9525" marT="9525" marB="0" anchor="b"/>
                </a:tc>
              </a:tr>
              <a:tr h="207392"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3T EPI (natív epilepsia protokoll)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</a:t>
                      </a:r>
                    </a:p>
                  </a:txBody>
                  <a:tcPr marL="9525" marR="9525" marT="9525" marB="0" anchor="b"/>
                </a:tc>
              </a:tr>
              <a:tr h="207392"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Sella MR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</a:t>
                      </a:r>
                    </a:p>
                  </a:txBody>
                  <a:tcPr marL="9525" marR="9525" marT="9525" marB="0" anchor="b"/>
                </a:tc>
              </a:tr>
              <a:tr h="207392"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Koponya + orbita MR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</a:t>
                      </a:r>
                    </a:p>
                  </a:txBody>
                  <a:tcPr marL="9525" marR="9525" marT="9525" marB="0" anchor="b"/>
                </a:tc>
              </a:tr>
              <a:tr h="207392"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Arckoponya MR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</a:t>
                      </a:r>
                    </a:p>
                  </a:txBody>
                  <a:tcPr marL="9525" marR="9525" marT="9525" marB="0" anchor="b"/>
                </a:tc>
              </a:tr>
              <a:tr h="207392"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Koponya MR + 1 gerinc régió MR (natív)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</a:t>
                      </a:r>
                    </a:p>
                  </a:txBody>
                  <a:tcPr marL="9525" marR="9525" marT="9525" marB="0" anchor="b"/>
                </a:tc>
              </a:tr>
              <a:tr h="207392"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Koponya MR + 1 gerinc régió MR (natív + kontrasztos)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</a:t>
                      </a:r>
                    </a:p>
                  </a:txBody>
                  <a:tcPr marL="9525" marR="9525" marT="9525" marB="0" anchor="b"/>
                </a:tc>
              </a:tr>
              <a:tr h="207392"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Koponya MR + teljes gerinc MR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</a:t>
                      </a:r>
                    </a:p>
                  </a:txBody>
                  <a:tcPr marL="9525" marR="9525" marT="9525" marB="0" anchor="b"/>
                </a:tc>
              </a:tr>
              <a:tr h="207392"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Nyaki gerinc MR (natív)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</a:t>
                      </a:r>
                    </a:p>
                  </a:txBody>
                  <a:tcPr marL="9525" marR="9525" marT="9525" marB="0" anchor="b"/>
                </a:tc>
              </a:tr>
              <a:tr h="207392"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Nyaki gerinc MR (natív + kontrasztos)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</a:t>
                      </a:r>
                    </a:p>
                  </a:txBody>
                  <a:tcPr marL="9525" marR="9525" marT="9525" marB="0" anchor="b"/>
                </a:tc>
              </a:tr>
              <a:tr h="207392"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Háti gerinc MR (natív)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</a:t>
                      </a:r>
                    </a:p>
                  </a:txBody>
                  <a:tcPr marL="9525" marR="9525" marT="9525" marB="0" anchor="b"/>
                </a:tc>
              </a:tr>
              <a:tr h="207392"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Háti gerinc MR (natív + kontrasztos)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</a:t>
                      </a:r>
                    </a:p>
                  </a:txBody>
                  <a:tcPr marL="9525" marR="9525" marT="9525" marB="0" anchor="b"/>
                </a:tc>
              </a:tr>
              <a:tr h="207392"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Lumbális gerinc MR (natív)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28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Kontingensek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442671"/>
              </p:ext>
            </p:extLst>
          </p:nvPr>
        </p:nvGraphicFramePr>
        <p:xfrm>
          <a:off x="323528" y="2438429"/>
          <a:ext cx="3744416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040"/>
                <a:gridCol w="2021376"/>
              </a:tblGrid>
              <a:tr h="32186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Időablak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Esemény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6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08:00 – 08:30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hu-HU" sz="1200" dirty="0" smtClean="0"/>
                        <a:t>08:00 </a:t>
                      </a:r>
                      <a:r>
                        <a:rPr lang="hu-HU" sz="1200" dirty="0" smtClean="0"/>
                        <a:t>– </a:t>
                      </a:r>
                      <a:r>
                        <a:rPr lang="hu-HU" sz="1200" dirty="0" smtClean="0"/>
                        <a:t>09:00 </a:t>
                      </a:r>
                      <a:r>
                        <a:rPr lang="hu-HU" sz="1200" dirty="0" err="1" smtClean="0"/>
                        <a:t>xxxxxx</a:t>
                      </a:r>
                      <a:r>
                        <a:rPr lang="hu-HU" sz="1200" dirty="0" smtClean="0"/>
                        <a:t> </a:t>
                      </a:r>
                      <a:r>
                        <a:rPr lang="hu-HU" sz="1200" dirty="0" err="1" smtClean="0"/>
                        <a:t>xxxxxx</a:t>
                      </a:r>
                      <a:r>
                        <a:rPr lang="hu-HU" sz="1200" dirty="0" smtClean="0"/>
                        <a:t> máj MR CT lelet alapján - </a:t>
                      </a:r>
                      <a:r>
                        <a:rPr lang="hu-HU" sz="1200" dirty="0" err="1" smtClean="0"/>
                        <a:t>xxxxxxxx</a:t>
                      </a:r>
                      <a:r>
                        <a:rPr lang="hu-HU" sz="1200" dirty="0" smtClean="0"/>
                        <a:t>. kérésére / 2024.xx.xx </a:t>
                      </a:r>
                      <a:r>
                        <a:rPr lang="hu-HU" sz="1200" dirty="0" err="1" smtClean="0"/>
                        <a:t>xxxx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186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08:30 – 09:00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32186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09:00 – 09:30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hu-HU" sz="1200" dirty="0" smtClean="0"/>
                        <a:t>09:00 </a:t>
                      </a:r>
                      <a:r>
                        <a:rPr lang="hu-HU" sz="1200" dirty="0" smtClean="0"/>
                        <a:t>–</a:t>
                      </a:r>
                      <a:r>
                        <a:rPr lang="hu-HU" sz="1200" baseline="0" dirty="0" smtClean="0"/>
                        <a:t> </a:t>
                      </a:r>
                      <a:r>
                        <a:rPr lang="hu-HU" sz="1200" dirty="0" smtClean="0"/>
                        <a:t>09:45 …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186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09:30</a:t>
                      </a:r>
                      <a:r>
                        <a:rPr lang="hu-HU" baseline="0" dirty="0" smtClean="0"/>
                        <a:t> – 10:00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32186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10:00</a:t>
                      </a:r>
                      <a:r>
                        <a:rPr lang="hu-HU" baseline="0" dirty="0" smtClean="0"/>
                        <a:t> – 10:30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09:45 – 10:15</a:t>
                      </a:r>
                      <a:r>
                        <a:rPr lang="hu-HU" sz="1200" baseline="0" dirty="0" smtClean="0"/>
                        <a:t> …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186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10:30 – 11:00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…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6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11:00</a:t>
                      </a:r>
                      <a:r>
                        <a:rPr lang="hu-HU" baseline="0" dirty="0" smtClean="0"/>
                        <a:t> – 11:30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…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6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11:30 – 12:00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…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39552" y="5925419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Eddigi kaotikus „rendszer”</a:t>
            </a:r>
            <a:endParaRPr lang="hu-HU" dirty="0"/>
          </a:p>
        </p:txBody>
      </p:sp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42740"/>
              </p:ext>
            </p:extLst>
          </p:nvPr>
        </p:nvGraphicFramePr>
        <p:xfrm>
          <a:off x="5508104" y="3641205"/>
          <a:ext cx="30243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686"/>
                <a:gridCol w="1632650"/>
              </a:tblGrid>
              <a:tr h="254270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Időablak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Esemény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08:00 – 08:30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Sárga kontingens</a:t>
                      </a:r>
                      <a:endParaRPr lang="hu-HU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08:30 – 09:00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09:00 – 09:30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1400" kern="1200" dirty="0" smtClean="0"/>
                        <a:t>Zöld kontingens</a:t>
                      </a:r>
                      <a:endParaRPr lang="hu-HU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09:30</a:t>
                      </a:r>
                      <a:r>
                        <a:rPr lang="hu-HU" sz="1200" baseline="0" dirty="0" smtClean="0"/>
                        <a:t> – 10:00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10:00</a:t>
                      </a:r>
                      <a:r>
                        <a:rPr lang="hu-HU" sz="1200" baseline="0" dirty="0" smtClean="0"/>
                        <a:t> – 10:30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10:30 – 11:00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11:00</a:t>
                      </a:r>
                      <a:r>
                        <a:rPr lang="hu-HU" sz="1200" baseline="0" dirty="0" smtClean="0"/>
                        <a:t> – 11:30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11:30 – 12:00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Szövegdoboz 10"/>
          <p:cNvSpPr txBox="1"/>
          <p:nvPr/>
        </p:nvSpPr>
        <p:spPr>
          <a:xfrm>
            <a:off x="5292080" y="6121295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MR előjegyzés maszk</a:t>
            </a:r>
            <a:endParaRPr lang="hu-HU" dirty="0"/>
          </a:p>
        </p:txBody>
      </p:sp>
      <p:graphicFrame>
        <p:nvGraphicFramePr>
          <p:cNvPr id="12" name="Tábláza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029799"/>
              </p:ext>
            </p:extLst>
          </p:nvPr>
        </p:nvGraphicFramePr>
        <p:xfrm>
          <a:off x="5500481" y="816104"/>
          <a:ext cx="30243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686"/>
                <a:gridCol w="1632650"/>
              </a:tblGrid>
              <a:tr h="254270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Időablak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Esemény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08:00 – 08:30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XY vizsgálata</a:t>
                      </a:r>
                    </a:p>
                    <a:p>
                      <a:pPr algn="ctr"/>
                      <a:r>
                        <a:rPr lang="hu-HU" sz="1400" dirty="0" smtClean="0"/>
                        <a:t>xy protokollal</a:t>
                      </a:r>
                      <a:endParaRPr lang="hu-HU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08:30 – 09:00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09:00 – 09:30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1400" kern="1200" dirty="0" smtClean="0"/>
                        <a:t>XY vizsgálata xy protokollal</a:t>
                      </a:r>
                      <a:endParaRPr lang="hu-HU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09:30</a:t>
                      </a:r>
                      <a:r>
                        <a:rPr lang="hu-HU" sz="1200" baseline="0" dirty="0" smtClean="0"/>
                        <a:t> – 10:00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10:00</a:t>
                      </a:r>
                      <a:r>
                        <a:rPr lang="hu-HU" sz="1200" baseline="0" dirty="0" smtClean="0"/>
                        <a:t> – 10:30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10:30 – 11:00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11:00</a:t>
                      </a:r>
                      <a:r>
                        <a:rPr lang="hu-HU" sz="1200" baseline="0" dirty="0" smtClean="0"/>
                        <a:t> – 11:30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11:30 – 12:00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Szövegdoboz 12"/>
          <p:cNvSpPr txBox="1"/>
          <p:nvPr/>
        </p:nvSpPr>
        <p:spPr>
          <a:xfrm>
            <a:off x="5284457" y="324479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MR előjegyzés</a:t>
            </a:r>
            <a:endParaRPr lang="hu-HU" dirty="0"/>
          </a:p>
        </p:txBody>
      </p:sp>
      <p:cxnSp>
        <p:nvCxnSpPr>
          <p:cNvPr id="15" name="Egyenes összekötő nyíllal 14"/>
          <p:cNvCxnSpPr/>
          <p:nvPr/>
        </p:nvCxnSpPr>
        <p:spPr>
          <a:xfrm flipV="1">
            <a:off x="3779912" y="2492896"/>
            <a:ext cx="1584176" cy="75189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/>
          <p:nvPr/>
        </p:nvCxnSpPr>
        <p:spPr>
          <a:xfrm>
            <a:off x="3707904" y="4077072"/>
            <a:ext cx="1728192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083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Kontingensek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135800"/>
              </p:ext>
            </p:extLst>
          </p:nvPr>
        </p:nvGraphicFramePr>
        <p:xfrm>
          <a:off x="323528" y="2438429"/>
          <a:ext cx="3744416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040"/>
                <a:gridCol w="2021376"/>
              </a:tblGrid>
              <a:tr h="32186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Időablak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Esemény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6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08:00 – 08:30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hu-HU" sz="1200" dirty="0" smtClean="0"/>
                        <a:t>08:00 </a:t>
                      </a:r>
                      <a:r>
                        <a:rPr lang="hu-HU" sz="1200" dirty="0" smtClean="0"/>
                        <a:t>– </a:t>
                      </a:r>
                      <a:r>
                        <a:rPr lang="hu-HU" sz="1200" dirty="0" smtClean="0"/>
                        <a:t>09:00 </a:t>
                      </a:r>
                      <a:r>
                        <a:rPr lang="hu-HU" sz="1200" dirty="0" err="1" smtClean="0"/>
                        <a:t>xxxxxx</a:t>
                      </a:r>
                      <a:r>
                        <a:rPr lang="hu-HU" sz="1200" dirty="0" smtClean="0"/>
                        <a:t> </a:t>
                      </a:r>
                      <a:r>
                        <a:rPr lang="hu-HU" sz="1200" dirty="0" err="1" smtClean="0"/>
                        <a:t>xxxxxx</a:t>
                      </a:r>
                      <a:r>
                        <a:rPr lang="hu-HU" sz="1200" dirty="0" smtClean="0"/>
                        <a:t> máj MR CT lelet alapján - </a:t>
                      </a:r>
                      <a:r>
                        <a:rPr lang="hu-HU" sz="1200" dirty="0" err="1" smtClean="0"/>
                        <a:t>xxxxxxxx</a:t>
                      </a:r>
                      <a:r>
                        <a:rPr lang="hu-HU" sz="1200" dirty="0" smtClean="0"/>
                        <a:t>. kérésére / 2024.xx.xx </a:t>
                      </a:r>
                      <a:r>
                        <a:rPr lang="hu-HU" sz="1200" dirty="0" err="1" smtClean="0"/>
                        <a:t>xxxx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186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08:30 – 09:00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32186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09:00 – 09:30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hu-HU" sz="1200" dirty="0" smtClean="0"/>
                        <a:t>09:00 </a:t>
                      </a:r>
                      <a:r>
                        <a:rPr lang="hu-HU" sz="1200" dirty="0" smtClean="0"/>
                        <a:t>–</a:t>
                      </a:r>
                      <a:r>
                        <a:rPr lang="hu-HU" sz="1200" baseline="0" dirty="0" smtClean="0"/>
                        <a:t> </a:t>
                      </a:r>
                      <a:r>
                        <a:rPr lang="hu-HU" sz="1200" dirty="0" smtClean="0"/>
                        <a:t>09:45 …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186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09:30</a:t>
                      </a:r>
                      <a:r>
                        <a:rPr lang="hu-HU" baseline="0" dirty="0" smtClean="0"/>
                        <a:t> – 10:00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32186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10:00</a:t>
                      </a:r>
                      <a:r>
                        <a:rPr lang="hu-HU" baseline="0" dirty="0" smtClean="0"/>
                        <a:t> – 10:30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09:45 – 10:15</a:t>
                      </a:r>
                      <a:r>
                        <a:rPr lang="hu-HU" sz="1200" baseline="0" dirty="0" smtClean="0"/>
                        <a:t> …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2186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10:30 – 11:00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…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6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11:00</a:t>
                      </a:r>
                      <a:r>
                        <a:rPr lang="hu-HU" baseline="0" dirty="0" smtClean="0"/>
                        <a:t> – 11:30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…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6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11:30 – 12:00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…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39552" y="5925419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Eddigi kaotikus „rendszer”</a:t>
            </a:r>
            <a:endParaRPr lang="hu-HU" dirty="0"/>
          </a:p>
        </p:txBody>
      </p:sp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68629"/>
              </p:ext>
            </p:extLst>
          </p:nvPr>
        </p:nvGraphicFramePr>
        <p:xfrm>
          <a:off x="5508104" y="3641205"/>
          <a:ext cx="30243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686"/>
                <a:gridCol w="1632650"/>
              </a:tblGrid>
              <a:tr h="254270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Időablak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Esemény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08:00 – 08:30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Sárga kontingens</a:t>
                      </a:r>
                      <a:endParaRPr lang="hu-HU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08:30 – 09:00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09:00 – 09:30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1400" kern="1200" dirty="0" smtClean="0"/>
                        <a:t>Zöld kontingens</a:t>
                      </a:r>
                      <a:endParaRPr lang="hu-HU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09:30</a:t>
                      </a:r>
                      <a:r>
                        <a:rPr lang="hu-HU" sz="1200" baseline="0" dirty="0" smtClean="0"/>
                        <a:t> – 10:00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10:00</a:t>
                      </a:r>
                      <a:r>
                        <a:rPr lang="hu-HU" sz="1200" baseline="0" dirty="0" smtClean="0"/>
                        <a:t> – 10:30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10:30 – 11:00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11:00</a:t>
                      </a:r>
                      <a:r>
                        <a:rPr lang="hu-HU" sz="1200" baseline="0" dirty="0" smtClean="0"/>
                        <a:t> – 11:30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11:30 – 12:00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Szövegdoboz 10"/>
          <p:cNvSpPr txBox="1"/>
          <p:nvPr/>
        </p:nvSpPr>
        <p:spPr>
          <a:xfrm>
            <a:off x="5292080" y="6121295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MR előjegyzés maszk</a:t>
            </a:r>
            <a:endParaRPr lang="hu-HU" dirty="0"/>
          </a:p>
        </p:txBody>
      </p:sp>
      <p:graphicFrame>
        <p:nvGraphicFramePr>
          <p:cNvPr id="12" name="Tábláza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27649"/>
              </p:ext>
            </p:extLst>
          </p:nvPr>
        </p:nvGraphicFramePr>
        <p:xfrm>
          <a:off x="5500481" y="764704"/>
          <a:ext cx="30243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686"/>
                <a:gridCol w="1632650"/>
              </a:tblGrid>
              <a:tr h="254270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Időablak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Esemény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08:00 – 08:30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XY vizsgálata</a:t>
                      </a:r>
                    </a:p>
                    <a:p>
                      <a:pPr algn="ctr"/>
                      <a:r>
                        <a:rPr lang="hu-HU" sz="1400" dirty="0" smtClean="0"/>
                        <a:t>xy protokollal</a:t>
                      </a:r>
                      <a:endParaRPr lang="hu-HU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08:30 – 09:00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09:00 – 09:30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1400" kern="1200" dirty="0" smtClean="0"/>
                        <a:t>XY vizsgálata xy protokollal</a:t>
                      </a:r>
                      <a:endParaRPr lang="hu-HU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09:30</a:t>
                      </a:r>
                      <a:r>
                        <a:rPr lang="hu-HU" sz="1200" baseline="0" dirty="0" smtClean="0"/>
                        <a:t> – 10:00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10:00</a:t>
                      </a:r>
                      <a:r>
                        <a:rPr lang="hu-HU" sz="1200" baseline="0" dirty="0" smtClean="0"/>
                        <a:t> – 10:30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10:30 – 11:00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11:00</a:t>
                      </a:r>
                      <a:r>
                        <a:rPr lang="hu-HU" sz="1200" baseline="0" dirty="0" smtClean="0"/>
                        <a:t> – 11:30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11:30 – 12:00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Szövegdoboz 12"/>
          <p:cNvSpPr txBox="1"/>
          <p:nvPr/>
        </p:nvSpPr>
        <p:spPr>
          <a:xfrm>
            <a:off x="5284457" y="324479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MR előjegyzés</a:t>
            </a:r>
            <a:endParaRPr lang="hu-HU" dirty="0"/>
          </a:p>
        </p:txBody>
      </p:sp>
      <p:cxnSp>
        <p:nvCxnSpPr>
          <p:cNvPr id="15" name="Egyenes összekötő nyíllal 14"/>
          <p:cNvCxnSpPr/>
          <p:nvPr/>
        </p:nvCxnSpPr>
        <p:spPr>
          <a:xfrm flipV="1">
            <a:off x="3779912" y="2492896"/>
            <a:ext cx="1584176" cy="75189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/>
          <p:nvPr/>
        </p:nvCxnSpPr>
        <p:spPr>
          <a:xfrm>
            <a:off x="3707904" y="4077072"/>
            <a:ext cx="1728192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églalap feliratnak 13"/>
          <p:cNvSpPr/>
          <p:nvPr/>
        </p:nvSpPr>
        <p:spPr>
          <a:xfrm>
            <a:off x="845586" y="836712"/>
            <a:ext cx="2772308" cy="1368152"/>
          </a:xfrm>
          <a:prstGeom prst="wedgeRectCallout">
            <a:avLst>
              <a:gd name="adj1" fmla="val 89932"/>
              <a:gd name="adj2" fmla="val 8737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400" dirty="0" smtClean="0"/>
              <a:t>Ebben a naptárban tárolódnak a lefoglalt vizsgálati időpontokat reprezentáló események.</a:t>
            </a:r>
          </a:p>
          <a:p>
            <a:r>
              <a:rPr lang="hu-HU" sz="1400" b="1" dirty="0" smtClean="0">
                <a:solidFill>
                  <a:srgbClr val="FF0000"/>
                </a:solidFill>
              </a:rPr>
              <a:t>Ez a naptár határozza meg a szabad időablakokat.</a:t>
            </a:r>
            <a:endParaRPr lang="hu-HU" sz="1400" b="1" dirty="0">
              <a:solidFill>
                <a:srgbClr val="FF0000"/>
              </a:solidFill>
            </a:endParaRPr>
          </a:p>
        </p:txBody>
      </p:sp>
      <p:sp>
        <p:nvSpPr>
          <p:cNvPr id="16" name="Téglalap feliratnak 15"/>
          <p:cNvSpPr/>
          <p:nvPr/>
        </p:nvSpPr>
        <p:spPr>
          <a:xfrm>
            <a:off x="971600" y="4869160"/>
            <a:ext cx="2772308" cy="1368152"/>
          </a:xfrm>
          <a:prstGeom prst="wedgeRectCallout">
            <a:avLst>
              <a:gd name="adj1" fmla="val 85466"/>
              <a:gd name="adj2" fmla="val -769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400" dirty="0" smtClean="0"/>
              <a:t>Ebben a naptárban tárolód(hat)</a:t>
            </a:r>
            <a:r>
              <a:rPr lang="hu-HU" sz="1400" dirty="0" err="1" smtClean="0"/>
              <a:t>nak</a:t>
            </a:r>
            <a:r>
              <a:rPr lang="hu-HU" sz="1400" dirty="0" smtClean="0"/>
              <a:t> a különböző, előredefiniált színekkel jelölt </a:t>
            </a:r>
            <a:r>
              <a:rPr lang="hu-HU" sz="1400" b="1" dirty="0" smtClean="0"/>
              <a:t>kontingensek</a:t>
            </a:r>
            <a:r>
              <a:rPr lang="hu-HU" sz="1400" dirty="0" smtClean="0"/>
              <a:t>.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1300772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Szabad </a:t>
            </a:r>
            <a:r>
              <a:rPr lang="hu-HU" dirty="0" smtClean="0"/>
              <a:t>időablak</a:t>
            </a:r>
            <a:r>
              <a:rPr lang="hu-HU" dirty="0"/>
              <a:t> </a:t>
            </a:r>
            <a:r>
              <a:rPr lang="hu-HU" dirty="0" smtClean="0"/>
              <a:t>megtalálása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5436096" y="4246383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MR előjegyzés maszk</a:t>
            </a:r>
            <a:endParaRPr lang="hu-HU" dirty="0"/>
          </a:p>
        </p:txBody>
      </p:sp>
      <p:graphicFrame>
        <p:nvGraphicFramePr>
          <p:cNvPr id="12" name="Tábláza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723350"/>
              </p:ext>
            </p:extLst>
          </p:nvPr>
        </p:nvGraphicFramePr>
        <p:xfrm>
          <a:off x="827584" y="1700808"/>
          <a:ext cx="302433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686"/>
                <a:gridCol w="1632650"/>
              </a:tblGrid>
              <a:tr h="254270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Időablak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Esemény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08:00 – 08:30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08:30 – 09:00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09:00 – 09:30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u-HU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09:30</a:t>
                      </a:r>
                      <a:r>
                        <a:rPr lang="hu-HU" sz="1200" baseline="0" dirty="0" smtClean="0"/>
                        <a:t> – 10:00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u-HU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10:00</a:t>
                      </a:r>
                      <a:r>
                        <a:rPr lang="hu-HU" sz="1200" baseline="0" dirty="0" smtClean="0"/>
                        <a:t> – 10:30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10:30 – 11:00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11:00</a:t>
                      </a:r>
                      <a:r>
                        <a:rPr lang="hu-HU" sz="1200" baseline="0" dirty="0" smtClean="0"/>
                        <a:t> – 11:30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11:30 – 12:00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Szövegdoboz 12"/>
          <p:cNvSpPr txBox="1"/>
          <p:nvPr/>
        </p:nvSpPr>
        <p:spPr>
          <a:xfrm>
            <a:off x="683568" y="429309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MR előjegyzés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83568" y="126876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Kezdeti állapot.</a:t>
            </a:r>
            <a:endParaRPr lang="hu-HU" dirty="0"/>
          </a:p>
        </p:txBody>
      </p:sp>
      <p:graphicFrame>
        <p:nvGraphicFramePr>
          <p:cNvPr id="18" name="Tábláza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2056"/>
              </p:ext>
            </p:extLst>
          </p:nvPr>
        </p:nvGraphicFramePr>
        <p:xfrm>
          <a:off x="5436096" y="1674887"/>
          <a:ext cx="302433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686"/>
                <a:gridCol w="1632650"/>
              </a:tblGrid>
              <a:tr h="254270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Időablak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Esemény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08:00 – 08:30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08:30 – 09:00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09:00 – 09:30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u-HU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09:30</a:t>
                      </a:r>
                      <a:r>
                        <a:rPr lang="hu-HU" sz="1200" baseline="0" dirty="0" smtClean="0"/>
                        <a:t> – 10:00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u-HU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10:00</a:t>
                      </a:r>
                      <a:r>
                        <a:rPr lang="hu-HU" sz="1200" baseline="0" dirty="0" smtClean="0"/>
                        <a:t> – 10:30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10:30 – 11:00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11:00</a:t>
                      </a:r>
                      <a:r>
                        <a:rPr lang="hu-HU" sz="1200" baseline="0" dirty="0" smtClean="0"/>
                        <a:t> – 11:30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11:30 – 12:00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Szövegdoboz 18"/>
          <p:cNvSpPr txBox="1"/>
          <p:nvPr/>
        </p:nvSpPr>
        <p:spPr>
          <a:xfrm>
            <a:off x="748208" y="5003884"/>
            <a:ext cx="73196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Hova tudunk létrehozni egy új, SÁRGA kontingensű 30 perces eseményt?</a:t>
            </a:r>
          </a:p>
          <a:p>
            <a:r>
              <a:rPr lang="hu-HU" dirty="0" smtClean="0">
                <a:solidFill>
                  <a:srgbClr val="FF0000"/>
                </a:solidFill>
              </a:rPr>
              <a:t>Két különböző logika szerint:</a:t>
            </a:r>
          </a:p>
          <a:p>
            <a:r>
              <a:rPr lang="hu-HU" dirty="0"/>
              <a:t>Kontingensek </a:t>
            </a:r>
            <a:r>
              <a:rPr lang="hu-HU" i="1" dirty="0" smtClean="0"/>
              <a:t>figyelembevételével</a:t>
            </a:r>
            <a:r>
              <a:rPr lang="hu-HU" dirty="0" smtClean="0"/>
              <a:t>/</a:t>
            </a:r>
            <a:r>
              <a:rPr lang="hu-HU" dirty="0"/>
              <a:t> Kontingensek </a:t>
            </a:r>
            <a:r>
              <a:rPr lang="hu-HU" i="1" dirty="0"/>
              <a:t>figyelmen kívül </a:t>
            </a:r>
            <a:r>
              <a:rPr lang="hu-HU" i="1" dirty="0" smtClean="0"/>
              <a:t>hagyásával</a:t>
            </a:r>
          </a:p>
          <a:p>
            <a:r>
              <a:rPr lang="hu-HU" dirty="0" smtClean="0">
                <a:solidFill>
                  <a:srgbClr val="FF0000"/>
                </a:solidFill>
              </a:rPr>
              <a:t>= Foglalkozunk az előre definiált kontingens maszkokkal, vagy nem?</a:t>
            </a:r>
          </a:p>
          <a:p>
            <a:endParaRPr lang="hu-HU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173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Szabad </a:t>
            </a:r>
            <a:r>
              <a:rPr lang="hu-HU" dirty="0" smtClean="0"/>
              <a:t>időablak</a:t>
            </a:r>
            <a:r>
              <a:rPr lang="hu-HU" dirty="0"/>
              <a:t> </a:t>
            </a:r>
            <a:r>
              <a:rPr lang="hu-HU" dirty="0" smtClean="0"/>
              <a:t>megtalálása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5436096" y="4246383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MR előjegyzés maszk</a:t>
            </a:r>
            <a:endParaRPr lang="hu-HU" dirty="0"/>
          </a:p>
        </p:txBody>
      </p:sp>
      <p:graphicFrame>
        <p:nvGraphicFramePr>
          <p:cNvPr id="12" name="Tábláza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385374"/>
              </p:ext>
            </p:extLst>
          </p:nvPr>
        </p:nvGraphicFramePr>
        <p:xfrm>
          <a:off x="827584" y="1700808"/>
          <a:ext cx="302433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686"/>
                <a:gridCol w="1632650"/>
              </a:tblGrid>
              <a:tr h="254270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Időablak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Esemény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08:00 – 08:30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08:30 – 09:00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09:00 – 09:30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u-HU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09:30</a:t>
                      </a:r>
                      <a:r>
                        <a:rPr lang="hu-HU" sz="1200" baseline="0" dirty="0" smtClean="0"/>
                        <a:t> – 10:00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u-HU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10:00</a:t>
                      </a:r>
                      <a:r>
                        <a:rPr lang="hu-HU" sz="1200" baseline="0" dirty="0" smtClean="0"/>
                        <a:t> – 10:30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10:30 – 11:00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11:00</a:t>
                      </a:r>
                      <a:r>
                        <a:rPr lang="hu-HU" sz="1200" baseline="0" dirty="0" smtClean="0"/>
                        <a:t> – 11:30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11:30 – 12:00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Szövegdoboz 12"/>
          <p:cNvSpPr txBox="1"/>
          <p:nvPr/>
        </p:nvSpPr>
        <p:spPr>
          <a:xfrm>
            <a:off x="683568" y="429309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MR előjegyzés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83568" y="126876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Kezdeti állapot.</a:t>
            </a:r>
            <a:endParaRPr lang="hu-HU" dirty="0"/>
          </a:p>
        </p:txBody>
      </p:sp>
      <p:graphicFrame>
        <p:nvGraphicFramePr>
          <p:cNvPr id="18" name="Tábláza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38178"/>
              </p:ext>
            </p:extLst>
          </p:nvPr>
        </p:nvGraphicFramePr>
        <p:xfrm>
          <a:off x="5436096" y="1674887"/>
          <a:ext cx="302433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686"/>
                <a:gridCol w="1632650"/>
              </a:tblGrid>
              <a:tr h="254270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Időablak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Esemény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08:00 – 08:30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08:30 – 09:00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09:00 – 09:30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u-HU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09:30</a:t>
                      </a:r>
                      <a:r>
                        <a:rPr lang="hu-HU" sz="1200" baseline="0" dirty="0" smtClean="0"/>
                        <a:t> – 10:00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u-HU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10:00</a:t>
                      </a:r>
                      <a:r>
                        <a:rPr lang="hu-HU" sz="1200" baseline="0" dirty="0" smtClean="0"/>
                        <a:t> – 10:30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10:30 – 11:00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11:00</a:t>
                      </a:r>
                      <a:r>
                        <a:rPr lang="hu-HU" sz="1200" baseline="0" dirty="0" smtClean="0"/>
                        <a:t> – 11:30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11:30 – 12:00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Szövegdoboz 18"/>
          <p:cNvSpPr txBox="1"/>
          <p:nvPr/>
        </p:nvSpPr>
        <p:spPr>
          <a:xfrm>
            <a:off x="748208" y="5003884"/>
            <a:ext cx="7095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Hova tudunk létrehozni egy új, SÁRGA kontingensű 30 perces eseményt?</a:t>
            </a:r>
          </a:p>
          <a:p>
            <a:r>
              <a:rPr lang="hu-HU" dirty="0" smtClean="0"/>
              <a:t>Kontingensek figyelembevételével: </a:t>
            </a:r>
            <a:r>
              <a:rPr lang="hu-HU" b="1" dirty="0" smtClean="0"/>
              <a:t>Sehova</a:t>
            </a:r>
          </a:p>
          <a:p>
            <a:r>
              <a:rPr lang="hu-HU" dirty="0" smtClean="0"/>
              <a:t>Kontingensek figyelmen kívül hagyásával: </a:t>
            </a:r>
            <a:r>
              <a:rPr lang="hu-HU" b="1" dirty="0" smtClean="0"/>
              <a:t>Bárhova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97172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Szabad </a:t>
            </a:r>
            <a:r>
              <a:rPr lang="hu-HU" dirty="0" smtClean="0"/>
              <a:t>időablak</a:t>
            </a:r>
            <a:r>
              <a:rPr lang="hu-HU" dirty="0"/>
              <a:t> </a:t>
            </a:r>
            <a:r>
              <a:rPr lang="hu-HU" dirty="0" smtClean="0"/>
              <a:t>megtalálása</a:t>
            </a:r>
            <a:endParaRPr lang="hu-HU" dirty="0"/>
          </a:p>
        </p:txBody>
      </p:sp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77779"/>
              </p:ext>
            </p:extLst>
          </p:nvPr>
        </p:nvGraphicFramePr>
        <p:xfrm>
          <a:off x="5619700" y="1734299"/>
          <a:ext cx="30243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686"/>
                <a:gridCol w="1632650"/>
              </a:tblGrid>
              <a:tr h="254270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Időablak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Esemény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08:00 – 08:30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Sárga kontingens</a:t>
                      </a:r>
                      <a:endParaRPr lang="hu-HU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08:30 – 09:00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09:00 – 09:30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1400" kern="1200" dirty="0" smtClean="0"/>
                        <a:t>Zöld kontingens</a:t>
                      </a:r>
                      <a:endParaRPr lang="hu-HU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09:30</a:t>
                      </a:r>
                      <a:r>
                        <a:rPr lang="hu-HU" sz="1200" baseline="0" dirty="0" smtClean="0"/>
                        <a:t> – 10:00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10:00</a:t>
                      </a:r>
                      <a:r>
                        <a:rPr lang="hu-HU" sz="1200" baseline="0" dirty="0" smtClean="0"/>
                        <a:t> – 10:30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10:30 – 11:00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11:00</a:t>
                      </a:r>
                      <a:r>
                        <a:rPr lang="hu-HU" sz="1200" baseline="0" dirty="0" smtClean="0"/>
                        <a:t> – 11:30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11:30 – 12:00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Szövegdoboz 10"/>
          <p:cNvSpPr txBox="1"/>
          <p:nvPr/>
        </p:nvSpPr>
        <p:spPr>
          <a:xfrm>
            <a:off x="5436096" y="4246383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MR előjegyzés maszk</a:t>
            </a:r>
            <a:endParaRPr lang="hu-HU" dirty="0"/>
          </a:p>
        </p:txBody>
      </p:sp>
      <p:graphicFrame>
        <p:nvGraphicFramePr>
          <p:cNvPr id="12" name="Tábláza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17931"/>
              </p:ext>
            </p:extLst>
          </p:nvPr>
        </p:nvGraphicFramePr>
        <p:xfrm>
          <a:off x="827584" y="1700808"/>
          <a:ext cx="302433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686"/>
                <a:gridCol w="1632650"/>
              </a:tblGrid>
              <a:tr h="254270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Időablak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Esemény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08:00 – 08:30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08:30 – 09:00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09:00 – 09:30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u-HU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09:30</a:t>
                      </a:r>
                      <a:r>
                        <a:rPr lang="hu-HU" sz="1200" baseline="0" dirty="0" smtClean="0"/>
                        <a:t> – 10:00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u-HU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10:00</a:t>
                      </a:r>
                      <a:r>
                        <a:rPr lang="hu-HU" sz="1200" baseline="0" dirty="0" smtClean="0"/>
                        <a:t> – 10:30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10:30 – 11:00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11:00</a:t>
                      </a:r>
                      <a:r>
                        <a:rPr lang="hu-HU" sz="1200" baseline="0" dirty="0" smtClean="0"/>
                        <a:t> – 11:30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11:30 – 12:00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Szövegdoboz 12"/>
          <p:cNvSpPr txBox="1"/>
          <p:nvPr/>
        </p:nvSpPr>
        <p:spPr>
          <a:xfrm>
            <a:off x="683568" y="429309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MR előjegyzés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83568" y="1268760"/>
            <a:ext cx="765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Tegyük fel, hogy valaki (az Outlook felületén keresztül) kontingenseket definiált.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748208" y="5003884"/>
            <a:ext cx="7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Hova tudunk létrehozni egy új, SÁRGA kontingensű 30 perces eseményt?</a:t>
            </a:r>
          </a:p>
        </p:txBody>
      </p:sp>
    </p:spTree>
    <p:extLst>
      <p:ext uri="{BB962C8B-B14F-4D97-AF65-F5344CB8AC3E}">
        <p14:creationId xmlns:p14="http://schemas.microsoft.com/office/powerpoint/2010/main" val="2251591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Szabad </a:t>
            </a:r>
            <a:r>
              <a:rPr lang="hu-HU" dirty="0" smtClean="0"/>
              <a:t>időablak</a:t>
            </a:r>
            <a:r>
              <a:rPr lang="hu-HU" dirty="0"/>
              <a:t> </a:t>
            </a:r>
            <a:r>
              <a:rPr lang="hu-HU" dirty="0" smtClean="0"/>
              <a:t>megtalálása</a:t>
            </a:r>
            <a:endParaRPr lang="hu-HU" dirty="0"/>
          </a:p>
        </p:txBody>
      </p:sp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302539"/>
              </p:ext>
            </p:extLst>
          </p:nvPr>
        </p:nvGraphicFramePr>
        <p:xfrm>
          <a:off x="5619700" y="1734299"/>
          <a:ext cx="30243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686"/>
                <a:gridCol w="1632650"/>
              </a:tblGrid>
              <a:tr h="254270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Időablak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Esemény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08:00 – 08:30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Sárga kontingens</a:t>
                      </a:r>
                      <a:endParaRPr lang="hu-HU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08:30 – 09:00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09:00 – 09:30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1400" kern="1200" dirty="0" smtClean="0"/>
                        <a:t>Zöld kontingens</a:t>
                      </a:r>
                      <a:endParaRPr lang="hu-HU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09:30</a:t>
                      </a:r>
                      <a:r>
                        <a:rPr lang="hu-HU" sz="1200" baseline="0" dirty="0" smtClean="0"/>
                        <a:t> – 10:00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10:00</a:t>
                      </a:r>
                      <a:r>
                        <a:rPr lang="hu-HU" sz="1200" baseline="0" dirty="0" smtClean="0"/>
                        <a:t> – 10:30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10:30 – 11:00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11:00</a:t>
                      </a:r>
                      <a:r>
                        <a:rPr lang="hu-HU" sz="1200" baseline="0" dirty="0" smtClean="0"/>
                        <a:t> – 11:30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11:30 – 12:00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Szövegdoboz 10"/>
          <p:cNvSpPr txBox="1"/>
          <p:nvPr/>
        </p:nvSpPr>
        <p:spPr>
          <a:xfrm>
            <a:off x="5436096" y="4246383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MR előjegyzés maszk</a:t>
            </a:r>
            <a:endParaRPr lang="hu-HU" dirty="0"/>
          </a:p>
        </p:txBody>
      </p:sp>
      <p:graphicFrame>
        <p:nvGraphicFramePr>
          <p:cNvPr id="12" name="Tábláza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30281"/>
              </p:ext>
            </p:extLst>
          </p:nvPr>
        </p:nvGraphicFramePr>
        <p:xfrm>
          <a:off x="827584" y="1700808"/>
          <a:ext cx="302433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686"/>
                <a:gridCol w="1632650"/>
              </a:tblGrid>
              <a:tr h="254270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Időablak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Esemény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08:00 – 08:30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08:30 – 09:00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09:00 – 09:30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u-HU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09:30</a:t>
                      </a:r>
                      <a:r>
                        <a:rPr lang="hu-HU" sz="1200" baseline="0" dirty="0" smtClean="0"/>
                        <a:t> – 10:00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u-HU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10:00</a:t>
                      </a:r>
                      <a:r>
                        <a:rPr lang="hu-HU" sz="1200" baseline="0" dirty="0" smtClean="0"/>
                        <a:t> – 10:30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10:30 – 11:00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11:00</a:t>
                      </a:r>
                      <a:r>
                        <a:rPr lang="hu-HU" sz="1200" baseline="0" dirty="0" smtClean="0"/>
                        <a:t> – 11:30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11:30 – 12:00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Szövegdoboz 12"/>
          <p:cNvSpPr txBox="1"/>
          <p:nvPr/>
        </p:nvSpPr>
        <p:spPr>
          <a:xfrm>
            <a:off x="683568" y="429309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MR előjegyzés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83568" y="1268760"/>
            <a:ext cx="765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Tegyük fel, hogy valaki (az Outlook felületén keresztül) kontingenseket definiált.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748208" y="5003884"/>
            <a:ext cx="7095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Hova tudunk létrehozni egy új, SÁRGA kontingensű 30 perces eseményt?</a:t>
            </a:r>
          </a:p>
          <a:p>
            <a:r>
              <a:rPr lang="hu-HU" dirty="0"/>
              <a:t>Kontingensek figyelembevételével: </a:t>
            </a:r>
            <a:r>
              <a:rPr lang="hu-HU" b="1" dirty="0" smtClean="0"/>
              <a:t>08:00-09:00</a:t>
            </a:r>
            <a:endParaRPr lang="hu-HU" b="1" dirty="0"/>
          </a:p>
          <a:p>
            <a:r>
              <a:rPr lang="hu-HU" dirty="0"/>
              <a:t>Kontingensek figyelmen kívül hagyásával: </a:t>
            </a:r>
            <a:r>
              <a:rPr lang="hu-HU" b="1" dirty="0" smtClean="0"/>
              <a:t>Bárhova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04101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Szabad </a:t>
            </a:r>
            <a:r>
              <a:rPr lang="hu-HU" dirty="0" smtClean="0"/>
              <a:t>időablak</a:t>
            </a:r>
            <a:r>
              <a:rPr lang="hu-HU" dirty="0"/>
              <a:t> </a:t>
            </a:r>
            <a:r>
              <a:rPr lang="hu-HU" dirty="0" smtClean="0"/>
              <a:t>megtalálása</a:t>
            </a:r>
            <a:endParaRPr lang="hu-HU" dirty="0"/>
          </a:p>
        </p:txBody>
      </p:sp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80297"/>
              </p:ext>
            </p:extLst>
          </p:nvPr>
        </p:nvGraphicFramePr>
        <p:xfrm>
          <a:off x="5619700" y="2022331"/>
          <a:ext cx="30243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686"/>
                <a:gridCol w="1632650"/>
              </a:tblGrid>
              <a:tr h="254270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Időablak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Esemény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08:00 – 08:30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Sárga kontingens</a:t>
                      </a:r>
                      <a:endParaRPr lang="hu-HU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08:30 – 09:00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09:00 – 09:30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1400" kern="1200" dirty="0" smtClean="0"/>
                        <a:t>Zöld kontingens</a:t>
                      </a:r>
                      <a:endParaRPr lang="hu-HU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09:30</a:t>
                      </a:r>
                      <a:r>
                        <a:rPr lang="hu-HU" sz="1200" baseline="0" dirty="0" smtClean="0"/>
                        <a:t> – 10:00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10:00</a:t>
                      </a:r>
                      <a:r>
                        <a:rPr lang="hu-HU" sz="1200" baseline="0" dirty="0" smtClean="0"/>
                        <a:t> – 10:30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10:30 – 11:00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11:00</a:t>
                      </a:r>
                      <a:r>
                        <a:rPr lang="hu-HU" sz="1200" baseline="0" dirty="0" smtClean="0"/>
                        <a:t> – 11:30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11:30 – 12:00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Szövegdoboz 10"/>
          <p:cNvSpPr txBox="1"/>
          <p:nvPr/>
        </p:nvSpPr>
        <p:spPr>
          <a:xfrm>
            <a:off x="5436096" y="4534415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MR előjegyzés maszk</a:t>
            </a:r>
            <a:endParaRPr lang="hu-HU" dirty="0"/>
          </a:p>
        </p:txBody>
      </p:sp>
      <p:graphicFrame>
        <p:nvGraphicFramePr>
          <p:cNvPr id="12" name="Tábláza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83139"/>
              </p:ext>
            </p:extLst>
          </p:nvPr>
        </p:nvGraphicFramePr>
        <p:xfrm>
          <a:off x="827584" y="1988840"/>
          <a:ext cx="302433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686"/>
                <a:gridCol w="1632650"/>
              </a:tblGrid>
              <a:tr h="254270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Időablak</a:t>
                      </a:r>
                      <a:endParaRPr lang="hu-H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Esemény</a:t>
                      </a:r>
                      <a:endParaRPr lang="hu-H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08:00 – 08:30</a:t>
                      </a:r>
                      <a:endParaRPr lang="hu-H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 smtClean="0"/>
                        <a:t>XY</a:t>
                      </a:r>
                      <a:r>
                        <a:rPr lang="hu-HU" sz="1400" b="1" baseline="0" dirty="0" smtClean="0"/>
                        <a:t> </a:t>
                      </a:r>
                      <a:r>
                        <a:rPr lang="hu-HU" sz="1400" b="1" baseline="0" dirty="0" err="1" smtClean="0"/>
                        <a:t>xy</a:t>
                      </a:r>
                      <a:endParaRPr lang="hu-HU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08:30 – 09:00</a:t>
                      </a:r>
                      <a:endParaRPr lang="hu-H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09:00 – 09:30</a:t>
                      </a:r>
                      <a:endParaRPr lang="hu-H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r>
                        <a:rPr lang="hu-HU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4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endParaRPr lang="hu-HU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09:30</a:t>
                      </a:r>
                      <a:r>
                        <a:rPr lang="hu-HU" sz="1200" baseline="0" dirty="0" smtClean="0"/>
                        <a:t> – 10:00</a:t>
                      </a:r>
                      <a:endParaRPr lang="hu-H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 </a:t>
                      </a:r>
                      <a:r>
                        <a:rPr lang="hu-HU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</a:t>
                      </a:r>
                      <a:endParaRPr lang="hu-HU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10:00</a:t>
                      </a:r>
                      <a:r>
                        <a:rPr lang="hu-HU" sz="1200" baseline="0" dirty="0" smtClean="0"/>
                        <a:t> – 10:30</a:t>
                      </a:r>
                      <a:endParaRPr lang="hu-H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10:30 – 11:00</a:t>
                      </a:r>
                      <a:endParaRPr lang="hu-H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11:00</a:t>
                      </a:r>
                      <a:r>
                        <a:rPr lang="hu-HU" sz="1200" baseline="0" dirty="0" smtClean="0"/>
                        <a:t> – 11:30</a:t>
                      </a:r>
                      <a:endParaRPr lang="hu-H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hu-HU" sz="1200" b="1" dirty="0" smtClean="0"/>
                        <a:t>EF </a:t>
                      </a:r>
                      <a:r>
                        <a:rPr lang="hu-HU" sz="1200" b="1" dirty="0" err="1" smtClean="0"/>
                        <a:t>ef</a:t>
                      </a:r>
                      <a:endParaRPr lang="hu-HU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11:30 – 12:00</a:t>
                      </a:r>
                      <a:endParaRPr lang="hu-H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zövegdoboz 12"/>
          <p:cNvSpPr txBox="1"/>
          <p:nvPr/>
        </p:nvSpPr>
        <p:spPr>
          <a:xfrm>
            <a:off x="683568" y="458112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MR előjegyzés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83568" y="1268760"/>
            <a:ext cx="7609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Tegyük fel, hogy valaki (az Outlook felületén keresztül) kontingenseket definiált.</a:t>
            </a:r>
          </a:p>
          <a:p>
            <a:r>
              <a:rPr lang="hu-HU" dirty="0" smtClean="0"/>
              <a:t>Tegyük fel, hogy már léteznek események.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748208" y="5003884"/>
            <a:ext cx="7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Hova tudunk létrehozni egy új, SÁRGA kontingensű 30 perces eseményt?</a:t>
            </a:r>
          </a:p>
        </p:txBody>
      </p:sp>
    </p:spTree>
    <p:extLst>
      <p:ext uri="{BB962C8B-B14F-4D97-AF65-F5344CB8AC3E}">
        <p14:creationId xmlns:p14="http://schemas.microsoft.com/office/powerpoint/2010/main" val="2900729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Szabad </a:t>
            </a:r>
            <a:r>
              <a:rPr lang="hu-HU" dirty="0" smtClean="0"/>
              <a:t>időablak</a:t>
            </a:r>
            <a:r>
              <a:rPr lang="hu-HU" dirty="0"/>
              <a:t> </a:t>
            </a:r>
            <a:r>
              <a:rPr lang="hu-HU" dirty="0" smtClean="0"/>
              <a:t>megtalálása</a:t>
            </a:r>
            <a:endParaRPr lang="hu-HU" dirty="0"/>
          </a:p>
        </p:txBody>
      </p:sp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965334"/>
              </p:ext>
            </p:extLst>
          </p:nvPr>
        </p:nvGraphicFramePr>
        <p:xfrm>
          <a:off x="5619700" y="2022331"/>
          <a:ext cx="30243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686"/>
                <a:gridCol w="1632650"/>
              </a:tblGrid>
              <a:tr h="254270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Időablak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Esemény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08:00 – 08:30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hu-HU" sz="1400" dirty="0" smtClean="0"/>
                        <a:t>Sárga kontingens</a:t>
                      </a:r>
                      <a:endParaRPr lang="hu-HU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08:30 – 09:00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09:00 – 09:30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1400" kern="1200" dirty="0" smtClean="0"/>
                        <a:t>Zöld kontingens</a:t>
                      </a:r>
                      <a:endParaRPr lang="hu-HU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09:30</a:t>
                      </a:r>
                      <a:r>
                        <a:rPr lang="hu-HU" sz="1200" baseline="0" dirty="0" smtClean="0"/>
                        <a:t> – 10:00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10:00</a:t>
                      </a:r>
                      <a:r>
                        <a:rPr lang="hu-HU" sz="1200" baseline="0" dirty="0" smtClean="0"/>
                        <a:t> – 10:30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10:30 – 11:00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11:00</a:t>
                      </a:r>
                      <a:r>
                        <a:rPr lang="hu-HU" sz="1200" baseline="0" dirty="0" smtClean="0"/>
                        <a:t> – 11:30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11:30 – 12:00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Szövegdoboz 10"/>
          <p:cNvSpPr txBox="1"/>
          <p:nvPr/>
        </p:nvSpPr>
        <p:spPr>
          <a:xfrm>
            <a:off x="5436096" y="4534415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MR előjegyzés maszk</a:t>
            </a:r>
            <a:endParaRPr lang="hu-HU" dirty="0"/>
          </a:p>
        </p:txBody>
      </p:sp>
      <p:graphicFrame>
        <p:nvGraphicFramePr>
          <p:cNvPr id="12" name="Tábláza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62676"/>
              </p:ext>
            </p:extLst>
          </p:nvPr>
        </p:nvGraphicFramePr>
        <p:xfrm>
          <a:off x="827584" y="1988840"/>
          <a:ext cx="302433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686"/>
                <a:gridCol w="1632650"/>
              </a:tblGrid>
              <a:tr h="254270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Időablak</a:t>
                      </a:r>
                      <a:endParaRPr lang="hu-H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Esemény</a:t>
                      </a:r>
                      <a:endParaRPr lang="hu-H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08:00 – 08:30</a:t>
                      </a:r>
                      <a:endParaRPr lang="hu-H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 smtClean="0"/>
                        <a:t>XY</a:t>
                      </a:r>
                      <a:r>
                        <a:rPr lang="hu-HU" sz="1400" b="1" baseline="0" dirty="0" smtClean="0"/>
                        <a:t> </a:t>
                      </a:r>
                      <a:r>
                        <a:rPr lang="hu-HU" sz="1400" b="1" baseline="0" dirty="0" err="1" smtClean="0"/>
                        <a:t>xy</a:t>
                      </a:r>
                      <a:endParaRPr lang="hu-HU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08:30 – 09:00</a:t>
                      </a:r>
                      <a:endParaRPr lang="hu-H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09:00 – 09:30</a:t>
                      </a:r>
                      <a:endParaRPr lang="hu-H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r>
                        <a:rPr lang="hu-HU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4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endParaRPr lang="hu-HU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09:30</a:t>
                      </a:r>
                      <a:r>
                        <a:rPr lang="hu-HU" sz="1200" baseline="0" dirty="0" smtClean="0"/>
                        <a:t> – 10:00</a:t>
                      </a:r>
                      <a:endParaRPr lang="hu-H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 </a:t>
                      </a:r>
                      <a:r>
                        <a:rPr lang="hu-HU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</a:t>
                      </a:r>
                      <a:endParaRPr lang="hu-HU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10:00</a:t>
                      </a:r>
                      <a:r>
                        <a:rPr lang="hu-HU" sz="1200" baseline="0" dirty="0" smtClean="0"/>
                        <a:t> – 10:30</a:t>
                      </a:r>
                      <a:endParaRPr lang="hu-H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10:30 – 11:00</a:t>
                      </a:r>
                      <a:endParaRPr lang="hu-H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11:00</a:t>
                      </a:r>
                      <a:r>
                        <a:rPr lang="hu-HU" sz="1200" baseline="0" dirty="0" smtClean="0"/>
                        <a:t> – 11:30</a:t>
                      </a:r>
                      <a:endParaRPr lang="hu-H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hu-HU" sz="1200" b="1" dirty="0" smtClean="0"/>
                        <a:t>EF </a:t>
                      </a:r>
                      <a:r>
                        <a:rPr lang="hu-HU" sz="1200" b="1" dirty="0" err="1" smtClean="0"/>
                        <a:t>ef</a:t>
                      </a:r>
                      <a:endParaRPr lang="hu-HU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077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 smtClean="0"/>
                        <a:t>11:30 – 12:00</a:t>
                      </a:r>
                      <a:endParaRPr lang="hu-H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zövegdoboz 12"/>
          <p:cNvSpPr txBox="1"/>
          <p:nvPr/>
        </p:nvSpPr>
        <p:spPr>
          <a:xfrm>
            <a:off x="683568" y="458112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MR előjegyzés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83568" y="1268760"/>
            <a:ext cx="7609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Tegyük fel, hogy valaki (az Outlook felületén keresztül) kontingenseket definiált.</a:t>
            </a:r>
          </a:p>
          <a:p>
            <a:r>
              <a:rPr lang="hu-HU" dirty="0" smtClean="0"/>
              <a:t>Tegyük fel, hogy már léteznek események.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748208" y="5003884"/>
            <a:ext cx="7095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Hova tudunk létrehozni egy új, SÁRGA kontingensű 30 perces eseményt?</a:t>
            </a:r>
          </a:p>
          <a:p>
            <a:r>
              <a:rPr lang="hu-HU" dirty="0"/>
              <a:t>Kontingensek figyelembevételével: </a:t>
            </a:r>
            <a:r>
              <a:rPr lang="hu-HU" b="1" dirty="0" smtClean="0"/>
              <a:t>08:30-09:00</a:t>
            </a:r>
            <a:endParaRPr lang="hu-HU" b="1" dirty="0"/>
          </a:p>
          <a:p>
            <a:r>
              <a:rPr lang="hu-HU" dirty="0"/>
              <a:t>Kontingensek figyelmen kívül hagyásával</a:t>
            </a:r>
            <a:r>
              <a:rPr lang="hu-HU" dirty="0" smtClean="0"/>
              <a:t>: </a:t>
            </a:r>
            <a:r>
              <a:rPr lang="hu-HU" b="1" dirty="0" smtClean="0"/>
              <a:t>08:30-09:00, 10:00-11:00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239155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Szabad </a:t>
            </a:r>
            <a:r>
              <a:rPr lang="hu-HU" dirty="0" smtClean="0"/>
              <a:t>időablak</a:t>
            </a:r>
            <a:r>
              <a:rPr lang="hu-HU" dirty="0"/>
              <a:t> </a:t>
            </a:r>
            <a:r>
              <a:rPr lang="hu-HU" dirty="0" smtClean="0"/>
              <a:t>megtalálása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83568" y="1268760"/>
            <a:ext cx="80330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Általános eset: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sz="1600" dirty="0" smtClean="0"/>
              <a:t>Adott N különféle </a:t>
            </a:r>
            <a:r>
              <a:rPr lang="hu-HU" sz="1600" dirty="0" err="1" smtClean="0"/>
              <a:t>kontinges</a:t>
            </a:r>
            <a:r>
              <a:rPr lang="hu-HU" sz="1600" dirty="0" smtClean="0"/>
              <a:t> (</a:t>
            </a:r>
            <a:r>
              <a:rPr lang="hu-HU" sz="1600" dirty="0" err="1" smtClean="0"/>
              <a:t>pl</a:t>
            </a:r>
            <a:r>
              <a:rPr lang="hu-HU" sz="1600" dirty="0" smtClean="0"/>
              <a:t> Sárga, Zöld, Kék, …)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sz="1600" dirty="0" smtClean="0"/>
              <a:t>Keressünk egy </a:t>
            </a:r>
            <a:r>
              <a:rPr lang="hu-HU" sz="1600" b="1" dirty="0" smtClean="0"/>
              <a:t>kontingenshez tartozó</a:t>
            </a:r>
            <a:r>
              <a:rPr lang="hu-HU" sz="1600" dirty="0" smtClean="0"/>
              <a:t>/ </a:t>
            </a:r>
            <a:r>
              <a:rPr lang="hu-HU" sz="1600" b="1" dirty="0" smtClean="0"/>
              <a:t>kontingens nélküli</a:t>
            </a:r>
            <a:r>
              <a:rPr lang="hu-HU" sz="1600" dirty="0" smtClean="0"/>
              <a:t> (</a:t>
            </a:r>
            <a:r>
              <a:rPr lang="hu-HU" sz="1600" b="1" i="1" dirty="0" smtClean="0">
                <a:solidFill>
                  <a:srgbClr val="FF0000"/>
                </a:solidFill>
              </a:rPr>
              <a:t>NA</a:t>
            </a:r>
            <a:r>
              <a:rPr lang="hu-HU" sz="1600" dirty="0" smtClean="0">
                <a:solidFill>
                  <a:srgbClr val="FF0000"/>
                </a:solidFill>
              </a:rPr>
              <a:t> </a:t>
            </a:r>
            <a:r>
              <a:rPr lang="hu-HU" sz="1600" dirty="0" smtClean="0"/>
              <a:t>kontingens) </a:t>
            </a:r>
            <a:br>
              <a:rPr lang="hu-HU" sz="1600" dirty="0" smtClean="0"/>
            </a:br>
            <a:r>
              <a:rPr lang="hu-HU" sz="1600" dirty="0" smtClean="0"/>
              <a:t>vizsgálathoz egy </a:t>
            </a:r>
            <a:r>
              <a:rPr lang="hu-HU" sz="1600" b="1" dirty="0" smtClean="0"/>
              <a:t>adott időintervallumon</a:t>
            </a:r>
            <a:r>
              <a:rPr lang="hu-HU" sz="1600" dirty="0" smtClean="0"/>
              <a:t> (kezdeti/vég dátum)</a:t>
            </a:r>
            <a:r>
              <a:rPr lang="hu-HU" sz="1600" b="1" dirty="0" smtClean="0"/>
              <a:t> belül</a:t>
            </a:r>
            <a:r>
              <a:rPr lang="hu-HU" sz="1600" dirty="0" smtClean="0"/>
              <a:t> az első X olyan </a:t>
            </a:r>
            <a:br>
              <a:rPr lang="hu-HU" sz="1600" dirty="0" smtClean="0"/>
            </a:br>
            <a:r>
              <a:rPr lang="hu-HU" sz="1600" b="1" dirty="0" smtClean="0"/>
              <a:t>szabad</a:t>
            </a:r>
            <a:r>
              <a:rPr lang="hu-HU" sz="1600" dirty="0" smtClean="0"/>
              <a:t> </a:t>
            </a:r>
            <a:r>
              <a:rPr lang="hu-HU" sz="1600" b="1" dirty="0" smtClean="0"/>
              <a:t>időablakot</a:t>
            </a:r>
            <a:r>
              <a:rPr lang="hu-HU" sz="1600" dirty="0" smtClean="0"/>
              <a:t>, mely </a:t>
            </a:r>
            <a:r>
              <a:rPr lang="hu-HU" sz="1600" b="1" dirty="0" smtClean="0"/>
              <a:t>legalább olyan hosszú, </a:t>
            </a:r>
            <a:r>
              <a:rPr lang="hu-HU" sz="1600" dirty="0" smtClean="0"/>
              <a:t>mint a</a:t>
            </a:r>
            <a:r>
              <a:rPr lang="hu-HU" sz="1600" b="1" dirty="0" smtClean="0"/>
              <a:t> kiválasztott protokoll időtartama</a:t>
            </a:r>
            <a:r>
              <a:rPr lang="hu-HU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600" dirty="0" smtClean="0"/>
          </a:p>
          <a:p>
            <a:r>
              <a:rPr lang="hu-HU" sz="1600" dirty="0" smtClean="0"/>
              <a:t>Keresési stratégiák: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dirty="0" smtClean="0"/>
              <a:t>Az új időpont </a:t>
            </a:r>
            <a:r>
              <a:rPr lang="hu-HU" sz="1600" b="1" dirty="0" smtClean="0"/>
              <a:t>kontingenshez tartozik.</a:t>
            </a:r>
            <a:r>
              <a:rPr lang="hu-HU" sz="1600" dirty="0" smtClean="0"/>
              <a:t> (</a:t>
            </a:r>
            <a:r>
              <a:rPr lang="hu-HU" sz="1600" dirty="0" err="1" smtClean="0"/>
              <a:t>pl</a:t>
            </a:r>
            <a:r>
              <a:rPr lang="hu-HU" sz="1600" dirty="0" smtClean="0"/>
              <a:t> Sárga)</a:t>
            </a:r>
          </a:p>
          <a:p>
            <a:pPr marL="1257300" lvl="2" indent="-342900">
              <a:buFont typeface="+mj-lt"/>
              <a:buAutoNum type="arabicPeriod"/>
            </a:pPr>
            <a:r>
              <a:rPr lang="hu-HU" sz="1600" dirty="0" smtClean="0">
                <a:solidFill>
                  <a:srgbClr val="00B050"/>
                </a:solidFill>
              </a:rPr>
              <a:t>Keresés a</a:t>
            </a:r>
            <a:r>
              <a:rPr lang="hu-HU" sz="1600" b="1" dirty="0" smtClean="0">
                <a:solidFill>
                  <a:srgbClr val="00B050"/>
                </a:solidFill>
              </a:rPr>
              <a:t> hozzá tartozó kontingensen belül (</a:t>
            </a:r>
            <a:r>
              <a:rPr lang="hu-HU" sz="1600" b="1" dirty="0" err="1" smtClean="0">
                <a:solidFill>
                  <a:srgbClr val="00B050"/>
                </a:solidFill>
              </a:rPr>
              <a:t>pl</a:t>
            </a:r>
            <a:r>
              <a:rPr lang="hu-HU" sz="1600" b="1" dirty="0" smtClean="0">
                <a:solidFill>
                  <a:srgbClr val="00B050"/>
                </a:solidFill>
              </a:rPr>
              <a:t> Sárga)</a:t>
            </a:r>
          </a:p>
          <a:p>
            <a:pPr marL="1257300" lvl="2" indent="-342900">
              <a:buFont typeface="+mj-lt"/>
              <a:buAutoNum type="arabicPeriod"/>
            </a:pPr>
            <a:r>
              <a:rPr lang="hu-HU" sz="1600" dirty="0" smtClean="0">
                <a:solidFill>
                  <a:srgbClr val="FF0000"/>
                </a:solidFill>
              </a:rPr>
              <a:t>Keresés bármely kontingensen </a:t>
            </a:r>
            <a:r>
              <a:rPr lang="hu-HU" sz="1600" b="1" i="1" dirty="0" smtClean="0">
                <a:solidFill>
                  <a:srgbClr val="FF0000"/>
                </a:solidFill>
              </a:rPr>
              <a:t>belül</a:t>
            </a:r>
          </a:p>
          <a:p>
            <a:pPr marL="1257300" lvl="2" indent="-342900">
              <a:buFont typeface="+mj-lt"/>
              <a:buAutoNum type="arabicPeriod"/>
            </a:pPr>
            <a:r>
              <a:rPr lang="hu-HU" sz="1600" dirty="0" smtClean="0">
                <a:solidFill>
                  <a:srgbClr val="FFC000"/>
                </a:solidFill>
              </a:rPr>
              <a:t>Keresés bármely kontingensen </a:t>
            </a:r>
            <a:r>
              <a:rPr lang="hu-HU" sz="1600" b="1" i="1" dirty="0" smtClean="0">
                <a:solidFill>
                  <a:srgbClr val="FFC000"/>
                </a:solidFill>
              </a:rPr>
              <a:t>kívül </a:t>
            </a:r>
            <a:r>
              <a:rPr lang="hu-HU" sz="1600" b="1" dirty="0" smtClean="0">
                <a:solidFill>
                  <a:srgbClr val="FFC000"/>
                </a:solidFill>
              </a:rPr>
              <a:t>(kerülendő)</a:t>
            </a:r>
          </a:p>
          <a:p>
            <a:pPr marL="1257300" lvl="2" indent="-342900">
              <a:buFont typeface="+mj-lt"/>
              <a:buAutoNum type="arabicPeriod"/>
            </a:pPr>
            <a:r>
              <a:rPr lang="hu-HU" sz="1600" dirty="0" smtClean="0">
                <a:solidFill>
                  <a:srgbClr val="FF0000"/>
                </a:solidFill>
              </a:rPr>
              <a:t>Keresés a kontingensek </a:t>
            </a:r>
            <a:r>
              <a:rPr lang="hu-HU" sz="1600" b="1" i="1" dirty="0" smtClean="0">
                <a:solidFill>
                  <a:srgbClr val="FF0000"/>
                </a:solidFill>
              </a:rPr>
              <a:t>figyelembevétele nélkül</a:t>
            </a:r>
          </a:p>
          <a:p>
            <a:pPr marL="1257300" lvl="2" indent="-342900">
              <a:buFont typeface="+mj-lt"/>
              <a:buAutoNum type="arabicPeriod"/>
            </a:pPr>
            <a:endParaRPr lang="hu-HU" sz="1600" b="1" i="1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dirty="0" smtClean="0"/>
              <a:t>Az új </a:t>
            </a:r>
            <a:r>
              <a:rPr lang="hu-HU" sz="1600" b="1" dirty="0" smtClean="0"/>
              <a:t>időpont nem tartozik kontingenshez</a:t>
            </a:r>
            <a:r>
              <a:rPr lang="hu-HU" sz="1600" dirty="0"/>
              <a:t>.</a:t>
            </a:r>
            <a:endParaRPr lang="hu-HU" sz="1600" dirty="0" smtClean="0"/>
          </a:p>
          <a:p>
            <a:pPr marL="1257300" lvl="2" indent="-342900">
              <a:buFont typeface="+mj-lt"/>
              <a:buAutoNum type="arabicPeriod"/>
            </a:pPr>
            <a:r>
              <a:rPr lang="hu-HU" sz="1600" dirty="0">
                <a:solidFill>
                  <a:srgbClr val="FF0000"/>
                </a:solidFill>
              </a:rPr>
              <a:t>Keresés </a:t>
            </a:r>
            <a:r>
              <a:rPr lang="hu-HU" sz="1600" b="1" dirty="0">
                <a:solidFill>
                  <a:srgbClr val="FF0000"/>
                </a:solidFill>
              </a:rPr>
              <a:t>a hozzá tartozó kontingensen belül</a:t>
            </a:r>
            <a:r>
              <a:rPr lang="hu-HU" sz="1600" dirty="0">
                <a:solidFill>
                  <a:srgbClr val="FF0000"/>
                </a:solidFill>
              </a:rPr>
              <a:t> (</a:t>
            </a:r>
            <a:r>
              <a:rPr lang="hu-HU" sz="1600" dirty="0" err="1">
                <a:solidFill>
                  <a:srgbClr val="FF0000"/>
                </a:solidFill>
              </a:rPr>
              <a:t>pl</a:t>
            </a:r>
            <a:r>
              <a:rPr lang="hu-HU" sz="1600" dirty="0">
                <a:solidFill>
                  <a:srgbClr val="FF0000"/>
                </a:solidFill>
              </a:rPr>
              <a:t> Sárga)</a:t>
            </a:r>
          </a:p>
          <a:p>
            <a:pPr marL="1257300" lvl="2" indent="-342900">
              <a:buFont typeface="+mj-lt"/>
              <a:buAutoNum type="arabicPeriod"/>
            </a:pPr>
            <a:r>
              <a:rPr lang="hu-HU" sz="1600" dirty="0">
                <a:solidFill>
                  <a:srgbClr val="FF0000"/>
                </a:solidFill>
              </a:rPr>
              <a:t>Keresés bármely kontingensen </a:t>
            </a:r>
            <a:r>
              <a:rPr lang="hu-HU" sz="1600" b="1" i="1" dirty="0">
                <a:solidFill>
                  <a:srgbClr val="FF0000"/>
                </a:solidFill>
              </a:rPr>
              <a:t>belül</a:t>
            </a:r>
          </a:p>
          <a:p>
            <a:pPr marL="1257300" lvl="2" indent="-342900">
              <a:buFont typeface="+mj-lt"/>
              <a:buAutoNum type="arabicPeriod"/>
            </a:pPr>
            <a:r>
              <a:rPr lang="hu-HU" sz="1600" dirty="0">
                <a:solidFill>
                  <a:srgbClr val="00B050"/>
                </a:solidFill>
              </a:rPr>
              <a:t>Keresés bármely kontingensen </a:t>
            </a:r>
            <a:r>
              <a:rPr lang="hu-HU" sz="1600" b="1" i="1" dirty="0">
                <a:solidFill>
                  <a:srgbClr val="00B050"/>
                </a:solidFill>
              </a:rPr>
              <a:t>kívül</a:t>
            </a:r>
          </a:p>
          <a:p>
            <a:pPr marL="1257300" lvl="2" indent="-342900">
              <a:buFont typeface="+mj-lt"/>
              <a:buAutoNum type="arabicPeriod"/>
            </a:pPr>
            <a:r>
              <a:rPr lang="hu-HU" sz="1600" dirty="0">
                <a:solidFill>
                  <a:srgbClr val="FF0000"/>
                </a:solidFill>
              </a:rPr>
              <a:t>Keresés a kontingensek </a:t>
            </a:r>
            <a:r>
              <a:rPr lang="hu-HU" sz="1600" b="1" i="1" dirty="0">
                <a:solidFill>
                  <a:srgbClr val="FF0000"/>
                </a:solidFill>
              </a:rPr>
              <a:t>figyelembevétele </a:t>
            </a:r>
            <a:r>
              <a:rPr lang="hu-HU" sz="1600" b="1" i="1" dirty="0" smtClean="0">
                <a:solidFill>
                  <a:srgbClr val="FF0000"/>
                </a:solidFill>
              </a:rPr>
              <a:t>nélkül</a:t>
            </a:r>
            <a:endParaRPr lang="hu-HU" sz="1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39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Miért?</a:t>
            </a:r>
          </a:p>
          <a:p>
            <a:r>
              <a:rPr lang="hu-HU" dirty="0" smtClean="0"/>
              <a:t>Célkitűzés</a:t>
            </a:r>
          </a:p>
          <a:p>
            <a:r>
              <a:rPr lang="hu-HU" dirty="0" smtClean="0"/>
              <a:t>Logika + Működés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9375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Szabad </a:t>
            </a:r>
            <a:r>
              <a:rPr lang="hu-HU" dirty="0" smtClean="0"/>
              <a:t>időablak</a:t>
            </a:r>
            <a:r>
              <a:rPr lang="hu-HU" dirty="0"/>
              <a:t> </a:t>
            </a:r>
            <a:r>
              <a:rPr lang="hu-HU" dirty="0" smtClean="0"/>
              <a:t>megtalálása</a:t>
            </a:r>
            <a:endParaRPr lang="hu-H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86846"/>
            <a:ext cx="8229600" cy="295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065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Szabad </a:t>
            </a:r>
            <a:r>
              <a:rPr lang="hu-HU" dirty="0" smtClean="0"/>
              <a:t>időablak</a:t>
            </a:r>
            <a:r>
              <a:rPr lang="hu-HU" dirty="0"/>
              <a:t> </a:t>
            </a:r>
            <a:r>
              <a:rPr lang="hu-HU" dirty="0" smtClean="0"/>
              <a:t>megtalálása</a:t>
            </a:r>
            <a:endParaRPr lang="hu-H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220" y="1600200"/>
            <a:ext cx="661755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0940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hu-HU" dirty="0"/>
              <a:t>Adatok strukturált </a:t>
            </a:r>
            <a:r>
              <a:rPr lang="hu-HU" dirty="0" smtClean="0"/>
              <a:t>definiálása</a:t>
            </a:r>
            <a:endParaRPr lang="hu-HU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36" y="1600200"/>
            <a:ext cx="77355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églalap 3"/>
          <p:cNvSpPr/>
          <p:nvPr/>
        </p:nvSpPr>
        <p:spPr>
          <a:xfrm>
            <a:off x="8028384" y="3501008"/>
            <a:ext cx="2160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8594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hu-HU" dirty="0"/>
              <a:t>Adatok strukturált </a:t>
            </a:r>
            <a:r>
              <a:rPr lang="hu-HU" dirty="0" smtClean="0"/>
              <a:t>definiálása</a:t>
            </a:r>
            <a:endParaRPr lang="hu-H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645" y="1600200"/>
            <a:ext cx="356071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288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Esemény szerkesztése</a:t>
            </a:r>
            <a:br>
              <a:rPr lang="hu-HU" dirty="0" smtClean="0"/>
            </a:br>
            <a:r>
              <a:rPr lang="hu-HU" dirty="0" smtClean="0"/>
              <a:t>(Keresés)</a:t>
            </a:r>
            <a:endParaRPr lang="hu-H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065" y="1600200"/>
            <a:ext cx="576586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999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Esemény szerkesztése</a:t>
            </a:r>
            <a:br>
              <a:rPr lang="hu-HU" dirty="0" smtClean="0"/>
            </a:br>
            <a:r>
              <a:rPr lang="hu-HU" dirty="0" smtClean="0"/>
              <a:t>(Átütemezés/Módosítás)</a:t>
            </a:r>
            <a:endParaRPr lang="hu-HU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91258"/>
            <a:ext cx="8229600" cy="374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117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Vége</a:t>
            </a:r>
            <a:endParaRPr lang="hu-HU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Kérdésekkel, hibákkal keressetek nyugodtan.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05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Miért?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i="1" dirty="0" smtClean="0"/>
              <a:t>Valódi</a:t>
            </a:r>
            <a:r>
              <a:rPr lang="hu-HU" dirty="0" smtClean="0"/>
              <a:t> időpontok definiálása</a:t>
            </a:r>
          </a:p>
          <a:p>
            <a:pPr marL="457200" lvl="1" indent="0">
              <a:buNone/>
            </a:pPr>
            <a:r>
              <a:rPr lang="hu-HU" sz="2000" i="1" dirty="0">
                <a:solidFill>
                  <a:srgbClr val="FF0000"/>
                </a:solidFill>
              </a:rPr>
              <a:t>(Az Outlook 30 perces </a:t>
            </a:r>
            <a:r>
              <a:rPr lang="hu-HU" sz="2000" i="1" dirty="0" smtClean="0">
                <a:solidFill>
                  <a:srgbClr val="FF0000"/>
                </a:solidFill>
              </a:rPr>
              <a:t>felbontással képes </a:t>
            </a:r>
            <a:r>
              <a:rPr lang="hu-HU" sz="2000" i="1" dirty="0">
                <a:solidFill>
                  <a:srgbClr val="FF0000"/>
                </a:solidFill>
              </a:rPr>
              <a:t>az események megjelenítésére</a:t>
            </a:r>
            <a:r>
              <a:rPr lang="hu-HU" sz="2000" i="1" dirty="0" smtClean="0">
                <a:solidFill>
                  <a:srgbClr val="FF0000"/>
                </a:solidFill>
              </a:rPr>
              <a:t>)</a:t>
            </a:r>
            <a:endParaRPr lang="hu-HU" sz="2000" dirty="0" smtClean="0"/>
          </a:p>
          <a:p>
            <a:r>
              <a:rPr lang="hu-HU" dirty="0" smtClean="0"/>
              <a:t>Előre definiált vizsgálati protokollok</a:t>
            </a:r>
          </a:p>
          <a:p>
            <a:r>
              <a:rPr lang="hu-HU" dirty="0"/>
              <a:t>Strukturált </a:t>
            </a:r>
            <a:r>
              <a:rPr lang="hu-HU" dirty="0" smtClean="0"/>
              <a:t>adatrögzítés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740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Miért?</a:t>
            </a:r>
            <a:endParaRPr lang="hu-HU" dirty="0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089450"/>
              </p:ext>
            </p:extLst>
          </p:nvPr>
        </p:nvGraphicFramePr>
        <p:xfrm>
          <a:off x="899592" y="2420888"/>
          <a:ext cx="4536504" cy="340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529"/>
                <a:gridCol w="2448975"/>
              </a:tblGrid>
              <a:tr h="377869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Időablak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Esemény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869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08:00 – 08:30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hu-HU" sz="1200" dirty="0" smtClean="0"/>
                        <a:t>08:00 </a:t>
                      </a:r>
                      <a:r>
                        <a:rPr lang="hu-HU" sz="1200" dirty="0" smtClean="0"/>
                        <a:t>– </a:t>
                      </a:r>
                      <a:r>
                        <a:rPr lang="hu-HU" sz="1200" dirty="0" smtClean="0"/>
                        <a:t>09:00 </a:t>
                      </a:r>
                      <a:r>
                        <a:rPr lang="hu-HU" sz="1200" dirty="0" err="1" smtClean="0"/>
                        <a:t>xxxxxx</a:t>
                      </a:r>
                      <a:r>
                        <a:rPr lang="hu-HU" sz="1200" dirty="0" smtClean="0"/>
                        <a:t> </a:t>
                      </a:r>
                      <a:r>
                        <a:rPr lang="hu-HU" sz="1200" dirty="0" err="1" smtClean="0"/>
                        <a:t>xxxxxx</a:t>
                      </a:r>
                      <a:r>
                        <a:rPr lang="hu-HU" sz="1200" dirty="0" smtClean="0"/>
                        <a:t> máj MR CT lelet alapján - </a:t>
                      </a:r>
                      <a:r>
                        <a:rPr lang="hu-HU" sz="1200" dirty="0" err="1" smtClean="0"/>
                        <a:t>xxxxxxxx</a:t>
                      </a:r>
                      <a:r>
                        <a:rPr lang="hu-HU" sz="1200" dirty="0" smtClean="0"/>
                        <a:t>. kérésére / 2024.xx.xx </a:t>
                      </a:r>
                      <a:r>
                        <a:rPr lang="hu-HU" sz="1200" dirty="0" err="1" smtClean="0"/>
                        <a:t>xxxx</a:t>
                      </a:r>
                      <a:endParaRPr lang="hu-H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7869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08:30 – 09:00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377869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09:00 – 09:30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hu-HU" dirty="0" smtClean="0"/>
                        <a:t>09:00 </a:t>
                      </a:r>
                      <a:r>
                        <a:rPr lang="hu-HU" dirty="0" smtClean="0"/>
                        <a:t>–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dirty="0" smtClean="0"/>
                        <a:t>09:45 …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7869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09:30</a:t>
                      </a:r>
                      <a:r>
                        <a:rPr lang="hu-HU" baseline="0" dirty="0" smtClean="0"/>
                        <a:t> – 10:00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377869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10:00</a:t>
                      </a:r>
                      <a:r>
                        <a:rPr lang="hu-HU" baseline="0" dirty="0" smtClean="0"/>
                        <a:t> – 10:30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09:45 – 10:15</a:t>
                      </a:r>
                      <a:r>
                        <a:rPr lang="hu-HU" baseline="0" dirty="0" smtClean="0"/>
                        <a:t> …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7869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10:30 – 11:00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…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869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11:00</a:t>
                      </a:r>
                      <a:r>
                        <a:rPr lang="hu-HU" baseline="0" dirty="0" smtClean="0"/>
                        <a:t> – 11:30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…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869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11:30 – 12:00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…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1541671" y="5925419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Eddigi rendszer</a:t>
            </a:r>
            <a:endParaRPr lang="hu-HU" dirty="0"/>
          </a:p>
        </p:txBody>
      </p:sp>
      <p:sp>
        <p:nvSpPr>
          <p:cNvPr id="7" name="Téglalap feliratnak 6"/>
          <p:cNvSpPr/>
          <p:nvPr/>
        </p:nvSpPr>
        <p:spPr>
          <a:xfrm>
            <a:off x="6084168" y="1367688"/>
            <a:ext cx="2443006" cy="1080120"/>
          </a:xfrm>
          <a:prstGeom prst="wedgeRectCallout">
            <a:avLst>
              <a:gd name="adj1" fmla="val -82118"/>
              <a:gd name="adj2" fmla="val 13757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Rengeteg adat kézzel való beírása, random módon</a:t>
            </a:r>
            <a:endParaRPr lang="hu-HU" dirty="0"/>
          </a:p>
        </p:txBody>
      </p:sp>
      <p:sp>
        <p:nvSpPr>
          <p:cNvPr id="8" name="Téglalap feliratnak 7"/>
          <p:cNvSpPr/>
          <p:nvPr/>
        </p:nvSpPr>
        <p:spPr>
          <a:xfrm>
            <a:off x="6300192" y="3068960"/>
            <a:ext cx="2443006" cy="1080120"/>
          </a:xfrm>
          <a:prstGeom prst="wedgeRectCallout">
            <a:avLst>
              <a:gd name="adj1" fmla="val -95183"/>
              <a:gd name="adj2" fmla="val 43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Időablak???</a:t>
            </a:r>
            <a:endParaRPr lang="hu-HU" dirty="0"/>
          </a:p>
        </p:txBody>
      </p:sp>
      <p:sp>
        <p:nvSpPr>
          <p:cNvPr id="9" name="Téglalap feliratnak 8"/>
          <p:cNvSpPr/>
          <p:nvPr/>
        </p:nvSpPr>
        <p:spPr>
          <a:xfrm>
            <a:off x="6228184" y="5256116"/>
            <a:ext cx="2443006" cy="1080120"/>
          </a:xfrm>
          <a:prstGeom prst="wedgeRectCallout">
            <a:avLst>
              <a:gd name="adj1" fmla="val -95183"/>
              <a:gd name="adj2" fmla="val -1211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Időablak???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768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Célkitűzés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/>
              <a:t>A cél, egy olyan, a mindennapi munkát segítő alkalmazás fejlesztése volt, mely:</a:t>
            </a:r>
          </a:p>
          <a:p>
            <a:r>
              <a:rPr lang="hu-HU" sz="2400" dirty="0"/>
              <a:t>b</a:t>
            </a:r>
            <a:r>
              <a:rPr lang="hu-HU" sz="2400" dirty="0" smtClean="0"/>
              <a:t>első hálózaton keresztül elérhető,</a:t>
            </a:r>
          </a:p>
          <a:p>
            <a:r>
              <a:rPr lang="hu-HU" sz="2400" dirty="0" smtClean="0"/>
              <a:t>képes </a:t>
            </a:r>
            <a:r>
              <a:rPr lang="hu-HU" sz="2400" i="1" dirty="0" smtClean="0"/>
              <a:t>valódi </a:t>
            </a:r>
            <a:r>
              <a:rPr lang="hu-HU" sz="2400" dirty="0" smtClean="0"/>
              <a:t>vizsgálati időpontok létrehozására</a:t>
            </a:r>
          </a:p>
          <a:p>
            <a:r>
              <a:rPr lang="hu-HU" sz="2400" dirty="0" smtClean="0"/>
              <a:t>különböző </a:t>
            </a:r>
            <a:r>
              <a:rPr lang="hu-HU" sz="2400" b="1" dirty="0" smtClean="0"/>
              <a:t>kontingenseken belül</a:t>
            </a:r>
          </a:p>
          <a:p>
            <a:r>
              <a:rPr lang="hu-HU" sz="2400" b="1" dirty="0"/>
              <a:t>e</a:t>
            </a:r>
            <a:r>
              <a:rPr lang="hu-HU" sz="2400" b="1" dirty="0" smtClean="0"/>
              <a:t>lőre definiált vizsgálati protokollok</a:t>
            </a:r>
            <a:r>
              <a:rPr lang="hu-HU" sz="2400" dirty="0" smtClean="0"/>
              <a:t> alapján.</a:t>
            </a:r>
          </a:p>
          <a:p>
            <a:r>
              <a:rPr lang="hu-HU" sz="2400" dirty="0" smtClean="0"/>
              <a:t>Támogatja a </a:t>
            </a:r>
            <a:r>
              <a:rPr lang="hu-HU" sz="2400" b="1" dirty="0" smtClean="0"/>
              <a:t>strukturált adatrögzítést,</a:t>
            </a:r>
          </a:p>
          <a:p>
            <a:r>
              <a:rPr lang="hu-HU" sz="2400" dirty="0" smtClean="0"/>
              <a:t>miközben </a:t>
            </a:r>
            <a:r>
              <a:rPr lang="hu-HU" sz="2400" b="1" dirty="0" smtClean="0"/>
              <a:t>megőrzi a kompatibilitást a korábban használt Outlook naptáron alapuló előjegyzési „rendszerrel”.</a:t>
            </a:r>
            <a:endParaRPr lang="hu-HU" sz="2400" b="1" dirty="0"/>
          </a:p>
        </p:txBody>
      </p:sp>
    </p:spTree>
    <p:extLst>
      <p:ext uri="{BB962C8B-B14F-4D97-AF65-F5344CB8AC3E}">
        <p14:creationId xmlns:p14="http://schemas.microsoft.com/office/powerpoint/2010/main" val="295584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Logika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1331640" y="1772816"/>
            <a:ext cx="2952328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b="1" dirty="0"/>
              <a:t>NAPTÁR</a:t>
            </a:r>
            <a:endParaRPr lang="hu-HU" b="1" dirty="0"/>
          </a:p>
          <a:p>
            <a:pPr algn="ctr"/>
            <a:r>
              <a:rPr lang="hu-HU" dirty="0" smtClean="0"/>
              <a:t>(EWS szerver)</a:t>
            </a:r>
            <a:endParaRPr lang="hu-HU" dirty="0"/>
          </a:p>
          <a:p>
            <a:pPr algn="ctr"/>
            <a:endParaRPr lang="hu-HU" dirty="0"/>
          </a:p>
        </p:txBody>
      </p:sp>
      <p:sp>
        <p:nvSpPr>
          <p:cNvPr id="6" name="Lekerekített téglalap 5"/>
          <p:cNvSpPr/>
          <p:nvPr/>
        </p:nvSpPr>
        <p:spPr>
          <a:xfrm>
            <a:off x="899592" y="4293096"/>
            <a:ext cx="1728192" cy="20882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/>
              <a:t>Böngésző</a:t>
            </a:r>
            <a:endParaRPr lang="hu-HU" b="1" dirty="0" smtClean="0"/>
          </a:p>
          <a:p>
            <a:pPr algn="ctr"/>
            <a:r>
              <a:rPr lang="hu-HU" i="1" dirty="0" smtClean="0"/>
              <a:t>https</a:t>
            </a:r>
            <a:r>
              <a:rPr lang="hu-HU" i="1" dirty="0"/>
              <a:t>://webmail.medicopus.hu/owa/#path=/</a:t>
            </a:r>
            <a:r>
              <a:rPr lang="hu-HU" i="1" dirty="0" smtClean="0"/>
              <a:t>calendar</a:t>
            </a:r>
            <a:endParaRPr lang="hu-HU" i="1" dirty="0"/>
          </a:p>
        </p:txBody>
      </p:sp>
      <p:sp>
        <p:nvSpPr>
          <p:cNvPr id="7" name="Lekerekített téglalap 6"/>
          <p:cNvSpPr/>
          <p:nvPr/>
        </p:nvSpPr>
        <p:spPr>
          <a:xfrm>
            <a:off x="3063644" y="4298864"/>
            <a:ext cx="1728192" cy="20882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/>
              <a:t>Outlook kliens</a:t>
            </a:r>
            <a:br>
              <a:rPr lang="hu-HU" sz="2400" b="1" dirty="0" smtClean="0"/>
            </a:br>
            <a:r>
              <a:rPr lang="hu-HU" dirty="0" smtClean="0"/>
              <a:t>Windows/</a:t>
            </a:r>
            <a:br>
              <a:rPr lang="hu-HU" dirty="0" smtClean="0"/>
            </a:br>
            <a:r>
              <a:rPr lang="hu-HU" dirty="0" err="1" smtClean="0"/>
              <a:t>Android</a:t>
            </a:r>
            <a:r>
              <a:rPr lang="hu-HU" dirty="0" smtClean="0"/>
              <a:t>/</a:t>
            </a:r>
            <a:br>
              <a:rPr lang="hu-HU" dirty="0" smtClean="0"/>
            </a:br>
            <a:r>
              <a:rPr lang="hu-HU" dirty="0" smtClean="0"/>
              <a:t>IOS</a:t>
            </a:r>
            <a:endParaRPr lang="hu-HU" sz="2400" b="1" dirty="0"/>
          </a:p>
        </p:txBody>
      </p:sp>
      <p:cxnSp>
        <p:nvCxnSpPr>
          <p:cNvPr id="17" name="Egyenes összekötő nyíllal 16"/>
          <p:cNvCxnSpPr/>
          <p:nvPr/>
        </p:nvCxnSpPr>
        <p:spPr>
          <a:xfrm flipV="1">
            <a:off x="1973487" y="3501008"/>
            <a:ext cx="504056" cy="986138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/>
          <p:nvPr/>
        </p:nvCxnSpPr>
        <p:spPr>
          <a:xfrm flipH="1" flipV="1">
            <a:off x="3315672" y="3501008"/>
            <a:ext cx="612068" cy="95743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/>
          <p:cNvSpPr txBox="1"/>
          <p:nvPr/>
        </p:nvSpPr>
        <p:spPr>
          <a:xfrm>
            <a:off x="4803735" y="2178271"/>
            <a:ext cx="42242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Egy naptárbeli </a:t>
            </a:r>
            <a:r>
              <a:rPr lang="hu-HU" dirty="0" smtClean="0"/>
              <a:t>esemény/”találkozó” </a:t>
            </a:r>
            <a:r>
              <a:rPr lang="hu-HU" dirty="0"/>
              <a:t>egy </a:t>
            </a:r>
          </a:p>
          <a:p>
            <a:r>
              <a:rPr lang="hu-HU" dirty="0" smtClean="0"/>
              <a:t>Vizsgálati időpont foglalást reprezentál.</a:t>
            </a:r>
          </a:p>
          <a:p>
            <a:r>
              <a:rPr lang="hu-HU" dirty="0" smtClean="0"/>
              <a:t>Minden adat megadása kézzel történik.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Lefoglalt vizsgálati időpont időtartam?</a:t>
            </a:r>
          </a:p>
          <a:p>
            <a:pPr lvl="1"/>
            <a:r>
              <a:rPr lang="hu-HU" i="1" dirty="0" smtClean="0">
                <a:solidFill>
                  <a:srgbClr val="FF0000"/>
                </a:solidFill>
              </a:rPr>
              <a:t>(Az </a:t>
            </a:r>
            <a:r>
              <a:rPr lang="hu-HU" i="1" dirty="0">
                <a:solidFill>
                  <a:srgbClr val="FF0000"/>
                </a:solidFill>
              </a:rPr>
              <a:t>O</a:t>
            </a:r>
            <a:r>
              <a:rPr lang="hu-HU" i="1" dirty="0" smtClean="0">
                <a:solidFill>
                  <a:srgbClr val="FF0000"/>
                </a:solidFill>
              </a:rPr>
              <a:t>utlook 30 perces felbontással</a:t>
            </a:r>
            <a:br>
              <a:rPr lang="hu-HU" i="1" dirty="0" smtClean="0">
                <a:solidFill>
                  <a:srgbClr val="FF0000"/>
                </a:solidFill>
              </a:rPr>
            </a:br>
            <a:r>
              <a:rPr lang="hu-HU" i="1" dirty="0" smtClean="0">
                <a:solidFill>
                  <a:srgbClr val="FF0000"/>
                </a:solidFill>
              </a:rPr>
              <a:t>képes az események megjelenítésére)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Szabad időablak megatalálása?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Kontingensek?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Adatstruktúra?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Ki hozta létre?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…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690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Logika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1331640" y="1772816"/>
            <a:ext cx="2952328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b="1" dirty="0"/>
              <a:t>NAPTÁR</a:t>
            </a:r>
            <a:endParaRPr lang="hu-HU" b="1" dirty="0"/>
          </a:p>
          <a:p>
            <a:pPr algn="ctr"/>
            <a:r>
              <a:rPr lang="hu-HU" dirty="0" smtClean="0"/>
              <a:t>(EWS szerver)</a:t>
            </a:r>
            <a:endParaRPr lang="hu-HU" dirty="0"/>
          </a:p>
          <a:p>
            <a:pPr algn="ctr"/>
            <a:endParaRPr lang="hu-HU" dirty="0"/>
          </a:p>
        </p:txBody>
      </p:sp>
      <p:sp>
        <p:nvSpPr>
          <p:cNvPr id="6" name="Lekerekített téglalap 5"/>
          <p:cNvSpPr/>
          <p:nvPr/>
        </p:nvSpPr>
        <p:spPr>
          <a:xfrm>
            <a:off x="899592" y="4293096"/>
            <a:ext cx="1728192" cy="20882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/>
              <a:t>Böngésző</a:t>
            </a:r>
            <a:endParaRPr lang="hu-HU" b="1" dirty="0" smtClean="0"/>
          </a:p>
          <a:p>
            <a:pPr algn="ctr"/>
            <a:r>
              <a:rPr lang="hu-HU" i="1" dirty="0" smtClean="0"/>
              <a:t>https</a:t>
            </a:r>
            <a:r>
              <a:rPr lang="hu-HU" i="1" dirty="0"/>
              <a:t>://webmail.medicopus.hu/owa/#path=/</a:t>
            </a:r>
            <a:r>
              <a:rPr lang="hu-HU" i="1" dirty="0" smtClean="0"/>
              <a:t>calendar</a:t>
            </a:r>
            <a:endParaRPr lang="hu-HU" i="1" dirty="0"/>
          </a:p>
        </p:txBody>
      </p:sp>
      <p:sp>
        <p:nvSpPr>
          <p:cNvPr id="7" name="Lekerekített téglalap 6"/>
          <p:cNvSpPr/>
          <p:nvPr/>
        </p:nvSpPr>
        <p:spPr>
          <a:xfrm>
            <a:off x="3063644" y="4298864"/>
            <a:ext cx="1728192" cy="20882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/>
              <a:t>Outlook kliens</a:t>
            </a:r>
            <a:br>
              <a:rPr lang="hu-HU" sz="2400" b="1" dirty="0" smtClean="0"/>
            </a:br>
            <a:r>
              <a:rPr lang="hu-HU" dirty="0" smtClean="0"/>
              <a:t>Windows/</a:t>
            </a:r>
            <a:br>
              <a:rPr lang="hu-HU" dirty="0" smtClean="0"/>
            </a:br>
            <a:r>
              <a:rPr lang="hu-HU" dirty="0" err="1" smtClean="0"/>
              <a:t>Android</a:t>
            </a:r>
            <a:r>
              <a:rPr lang="hu-HU" dirty="0" smtClean="0"/>
              <a:t>/</a:t>
            </a:r>
            <a:br>
              <a:rPr lang="hu-HU" dirty="0" smtClean="0"/>
            </a:br>
            <a:r>
              <a:rPr lang="hu-HU" dirty="0" smtClean="0"/>
              <a:t>IOS</a:t>
            </a:r>
            <a:endParaRPr lang="hu-HU" sz="2400" b="1" dirty="0"/>
          </a:p>
        </p:txBody>
      </p:sp>
      <p:cxnSp>
        <p:nvCxnSpPr>
          <p:cNvPr id="17" name="Egyenes összekötő nyíllal 16"/>
          <p:cNvCxnSpPr/>
          <p:nvPr/>
        </p:nvCxnSpPr>
        <p:spPr>
          <a:xfrm flipV="1">
            <a:off x="1973487" y="3501008"/>
            <a:ext cx="504056" cy="986138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/>
          <p:nvPr/>
        </p:nvCxnSpPr>
        <p:spPr>
          <a:xfrm flipH="1" flipV="1">
            <a:off x="3315672" y="3501008"/>
            <a:ext cx="612068" cy="95743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églalap 8"/>
          <p:cNvSpPr/>
          <p:nvPr/>
        </p:nvSpPr>
        <p:spPr>
          <a:xfrm>
            <a:off x="5580112" y="1772816"/>
            <a:ext cx="2952328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b="1" dirty="0" smtClean="0"/>
              <a:t>3T MR előjegyzés</a:t>
            </a:r>
            <a:endParaRPr lang="hu-HU" b="1" dirty="0"/>
          </a:p>
          <a:p>
            <a:pPr algn="ctr"/>
            <a:r>
              <a:rPr lang="hu-HU" dirty="0" smtClean="0"/>
              <a:t>(Saját szerver + alkalmazás)</a:t>
            </a:r>
            <a:endParaRPr lang="hu-HU" dirty="0"/>
          </a:p>
          <a:p>
            <a:pPr algn="ctr"/>
            <a:endParaRPr lang="hu-HU" dirty="0"/>
          </a:p>
        </p:txBody>
      </p:sp>
      <p:sp>
        <p:nvSpPr>
          <p:cNvPr id="10" name="Lekerekített téglalap 9"/>
          <p:cNvSpPr/>
          <p:nvPr/>
        </p:nvSpPr>
        <p:spPr>
          <a:xfrm>
            <a:off x="6192180" y="4293096"/>
            <a:ext cx="1728192" cy="20882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/>
              <a:t>Böngésző</a:t>
            </a:r>
            <a:endParaRPr lang="hu-HU" b="1" dirty="0" smtClean="0"/>
          </a:p>
          <a:p>
            <a:pPr algn="ctr"/>
            <a:r>
              <a:rPr lang="hu-HU" i="1" dirty="0" smtClean="0"/>
              <a:t>https://petnaptar.mc.local</a:t>
            </a:r>
            <a:endParaRPr lang="hu-HU" i="1" dirty="0"/>
          </a:p>
        </p:txBody>
      </p:sp>
      <p:cxnSp>
        <p:nvCxnSpPr>
          <p:cNvPr id="11" name="Egyenes összekötő nyíllal 10"/>
          <p:cNvCxnSpPr/>
          <p:nvPr/>
        </p:nvCxnSpPr>
        <p:spPr>
          <a:xfrm flipV="1">
            <a:off x="7043001" y="3501008"/>
            <a:ext cx="0" cy="986138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/>
          <p:nvPr/>
        </p:nvCxnSpPr>
        <p:spPr>
          <a:xfrm>
            <a:off x="3851920" y="2744924"/>
            <a:ext cx="2084420" cy="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8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Logika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1331640" y="1772816"/>
            <a:ext cx="2952328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b="1" dirty="0"/>
              <a:t>NAPTÁR</a:t>
            </a:r>
            <a:endParaRPr lang="hu-HU" b="1" dirty="0"/>
          </a:p>
          <a:p>
            <a:pPr algn="ctr"/>
            <a:r>
              <a:rPr lang="hu-HU" dirty="0" smtClean="0"/>
              <a:t>(EWS szerver)</a:t>
            </a:r>
            <a:endParaRPr lang="hu-HU" dirty="0"/>
          </a:p>
          <a:p>
            <a:pPr algn="ctr"/>
            <a:endParaRPr lang="hu-HU" dirty="0"/>
          </a:p>
        </p:txBody>
      </p:sp>
      <p:sp>
        <p:nvSpPr>
          <p:cNvPr id="6" name="Lekerekített téglalap 5"/>
          <p:cNvSpPr/>
          <p:nvPr/>
        </p:nvSpPr>
        <p:spPr>
          <a:xfrm>
            <a:off x="899592" y="4293096"/>
            <a:ext cx="1728192" cy="20882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/>
              <a:t>Böngésző</a:t>
            </a:r>
            <a:endParaRPr lang="hu-HU" b="1" dirty="0" smtClean="0"/>
          </a:p>
          <a:p>
            <a:pPr algn="ctr"/>
            <a:r>
              <a:rPr lang="hu-HU" i="1" dirty="0" smtClean="0"/>
              <a:t>https</a:t>
            </a:r>
            <a:r>
              <a:rPr lang="hu-HU" i="1" dirty="0"/>
              <a:t>://webmail.medicopus.hu/owa/#path=/</a:t>
            </a:r>
            <a:r>
              <a:rPr lang="hu-HU" i="1" dirty="0" smtClean="0"/>
              <a:t>calendar</a:t>
            </a:r>
            <a:endParaRPr lang="hu-HU" i="1" dirty="0"/>
          </a:p>
        </p:txBody>
      </p:sp>
      <p:sp>
        <p:nvSpPr>
          <p:cNvPr id="7" name="Lekerekített téglalap 6"/>
          <p:cNvSpPr/>
          <p:nvPr/>
        </p:nvSpPr>
        <p:spPr>
          <a:xfrm>
            <a:off x="3063644" y="4298864"/>
            <a:ext cx="1728192" cy="20882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/>
              <a:t>Outlook kliens</a:t>
            </a:r>
            <a:br>
              <a:rPr lang="hu-HU" sz="2400" b="1" dirty="0" smtClean="0"/>
            </a:br>
            <a:r>
              <a:rPr lang="hu-HU" dirty="0" smtClean="0"/>
              <a:t>Windows/</a:t>
            </a:r>
            <a:br>
              <a:rPr lang="hu-HU" dirty="0" smtClean="0"/>
            </a:br>
            <a:r>
              <a:rPr lang="hu-HU" dirty="0" err="1" smtClean="0"/>
              <a:t>Android</a:t>
            </a:r>
            <a:r>
              <a:rPr lang="hu-HU" dirty="0" smtClean="0"/>
              <a:t>/</a:t>
            </a:r>
            <a:br>
              <a:rPr lang="hu-HU" dirty="0" smtClean="0"/>
            </a:br>
            <a:r>
              <a:rPr lang="hu-HU" dirty="0" smtClean="0"/>
              <a:t>IOS</a:t>
            </a:r>
            <a:endParaRPr lang="hu-HU" sz="2400" b="1" dirty="0"/>
          </a:p>
        </p:txBody>
      </p:sp>
      <p:cxnSp>
        <p:nvCxnSpPr>
          <p:cNvPr id="17" name="Egyenes összekötő nyíllal 16"/>
          <p:cNvCxnSpPr/>
          <p:nvPr/>
        </p:nvCxnSpPr>
        <p:spPr>
          <a:xfrm flipV="1">
            <a:off x="1973487" y="3501008"/>
            <a:ext cx="504056" cy="986138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/>
          <p:nvPr/>
        </p:nvCxnSpPr>
        <p:spPr>
          <a:xfrm flipH="1" flipV="1">
            <a:off x="3315672" y="3501008"/>
            <a:ext cx="612068" cy="95743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églalap 8"/>
          <p:cNvSpPr/>
          <p:nvPr/>
        </p:nvSpPr>
        <p:spPr>
          <a:xfrm>
            <a:off x="5580112" y="1772816"/>
            <a:ext cx="2952328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b="1" dirty="0" smtClean="0"/>
              <a:t>3T MR előjegyzés</a:t>
            </a:r>
            <a:endParaRPr lang="hu-HU" b="1" dirty="0"/>
          </a:p>
          <a:p>
            <a:pPr algn="ctr"/>
            <a:r>
              <a:rPr lang="hu-HU" dirty="0" smtClean="0"/>
              <a:t>(Saját szerver + alkalmazás)</a:t>
            </a:r>
            <a:endParaRPr lang="hu-HU" dirty="0"/>
          </a:p>
          <a:p>
            <a:pPr algn="ctr"/>
            <a:endParaRPr lang="hu-HU" dirty="0"/>
          </a:p>
        </p:txBody>
      </p:sp>
      <p:sp>
        <p:nvSpPr>
          <p:cNvPr id="10" name="Lekerekített téglalap 9"/>
          <p:cNvSpPr/>
          <p:nvPr/>
        </p:nvSpPr>
        <p:spPr>
          <a:xfrm>
            <a:off x="6192180" y="4293096"/>
            <a:ext cx="1728192" cy="20882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/>
              <a:t>Böngésző</a:t>
            </a:r>
            <a:endParaRPr lang="hu-HU" b="1" dirty="0" smtClean="0"/>
          </a:p>
          <a:p>
            <a:pPr algn="ctr"/>
            <a:r>
              <a:rPr lang="hu-HU" i="1" dirty="0" smtClean="0"/>
              <a:t>https://petnaptar.mc.local</a:t>
            </a:r>
            <a:endParaRPr lang="hu-HU" i="1" dirty="0"/>
          </a:p>
        </p:txBody>
      </p:sp>
      <p:cxnSp>
        <p:nvCxnSpPr>
          <p:cNvPr id="11" name="Egyenes összekötő nyíllal 10"/>
          <p:cNvCxnSpPr/>
          <p:nvPr/>
        </p:nvCxnSpPr>
        <p:spPr>
          <a:xfrm flipV="1">
            <a:off x="7043001" y="3501008"/>
            <a:ext cx="0" cy="986138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/>
          <p:nvPr/>
        </p:nvCxnSpPr>
        <p:spPr>
          <a:xfrm>
            <a:off x="3851920" y="2744924"/>
            <a:ext cx="2084420" cy="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feliratnak 2"/>
          <p:cNvSpPr/>
          <p:nvPr/>
        </p:nvSpPr>
        <p:spPr>
          <a:xfrm>
            <a:off x="6300192" y="260648"/>
            <a:ext cx="2443006" cy="1080120"/>
          </a:xfrm>
          <a:prstGeom prst="wedgeRectCallout">
            <a:avLst>
              <a:gd name="adj1" fmla="val -24915"/>
              <a:gd name="adj2" fmla="val 1088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Események létrehozása, lekérdezése</a:t>
            </a:r>
            <a:endParaRPr lang="hu-HU" dirty="0"/>
          </a:p>
        </p:txBody>
      </p:sp>
      <p:sp>
        <p:nvSpPr>
          <p:cNvPr id="14" name="Téglalap feliratnak 13"/>
          <p:cNvSpPr/>
          <p:nvPr/>
        </p:nvSpPr>
        <p:spPr>
          <a:xfrm>
            <a:off x="2477543" y="4653136"/>
            <a:ext cx="2458198" cy="1368152"/>
          </a:xfrm>
          <a:prstGeom prst="wedgeRectCallout">
            <a:avLst>
              <a:gd name="adj1" fmla="val 105567"/>
              <a:gd name="adj2" fmla="val -200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Felület</a:t>
            </a:r>
            <a:r>
              <a:rPr lang="hu-HU" dirty="0" smtClean="0"/>
              <a:t> események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hu-HU" dirty="0" smtClean="0"/>
              <a:t>létrehozásához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hu-HU" dirty="0" smtClean="0"/>
              <a:t>módosításához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hu-HU" dirty="0" smtClean="0"/>
              <a:t>nyomtatásához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147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Logika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2879812" y="2240868"/>
            <a:ext cx="3384376" cy="23762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3200" b="1" dirty="0"/>
              <a:t>Felület</a:t>
            </a:r>
            <a:r>
              <a:rPr lang="hu-HU" sz="3200" dirty="0"/>
              <a:t> események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hu-HU" sz="3200" dirty="0"/>
              <a:t>létrehozásához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hu-HU" sz="3200" dirty="0"/>
              <a:t>módosításához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hu-HU" sz="3200" dirty="0" smtClean="0"/>
              <a:t>nyomtatásához</a:t>
            </a:r>
            <a:endParaRPr lang="hu-HU" sz="3200" dirty="0"/>
          </a:p>
        </p:txBody>
      </p:sp>
      <p:sp>
        <p:nvSpPr>
          <p:cNvPr id="14" name="Téglalap feliratnak 13"/>
          <p:cNvSpPr/>
          <p:nvPr/>
        </p:nvSpPr>
        <p:spPr>
          <a:xfrm>
            <a:off x="71500" y="1268760"/>
            <a:ext cx="2772308" cy="1368152"/>
          </a:xfrm>
          <a:prstGeom prst="wedgeRectCallout">
            <a:avLst>
              <a:gd name="adj1" fmla="val 62239"/>
              <a:gd name="adj2" fmla="val 8204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 smtClean="0"/>
              <a:t>Protokollok időtartama?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/>
              <a:t>Kontingensek</a:t>
            </a:r>
            <a:r>
              <a:rPr lang="hu-HU" sz="14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 smtClean="0"/>
              <a:t>Szabad időablak?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 smtClean="0"/>
              <a:t>Adatok strukturált definiálása?</a:t>
            </a:r>
            <a:endParaRPr lang="hu-HU" sz="1400" dirty="0"/>
          </a:p>
        </p:txBody>
      </p:sp>
      <p:sp>
        <p:nvSpPr>
          <p:cNvPr id="15" name="Téglalap feliratnak 14"/>
          <p:cNvSpPr/>
          <p:nvPr/>
        </p:nvSpPr>
        <p:spPr>
          <a:xfrm>
            <a:off x="71500" y="4725144"/>
            <a:ext cx="2772308" cy="1368152"/>
          </a:xfrm>
          <a:prstGeom prst="wedgeRectCallout">
            <a:avLst>
              <a:gd name="adj1" fmla="val 60372"/>
              <a:gd name="adj2" fmla="val -1260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 smtClean="0"/>
              <a:t>Melyik eseményt? (Keresés)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 smtClean="0"/>
              <a:t>Lefoglalt időpont átütemezése?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 smtClean="0"/>
              <a:t>Adatok módosítása?</a:t>
            </a:r>
            <a:endParaRPr lang="hu-HU" sz="1400" dirty="0"/>
          </a:p>
        </p:txBody>
      </p:sp>
      <p:sp>
        <p:nvSpPr>
          <p:cNvPr id="16" name="Téglalap feliratnak 15"/>
          <p:cNvSpPr/>
          <p:nvPr/>
        </p:nvSpPr>
        <p:spPr>
          <a:xfrm>
            <a:off x="6300248" y="4725144"/>
            <a:ext cx="2772308" cy="1368152"/>
          </a:xfrm>
          <a:prstGeom prst="wedgeRectCallout">
            <a:avLst>
              <a:gd name="adj1" fmla="val -58493"/>
              <a:gd name="adj2" fmla="val -894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 smtClean="0"/>
              <a:t>Mi és hogyan jelenjen meg?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62297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1438</Words>
  <Application>Microsoft Office PowerPoint</Application>
  <PresentationFormat>Diavetítés a képernyőre (4:3 oldalarány)</PresentationFormat>
  <Paragraphs>475</Paragraphs>
  <Slides>26</Slides>
  <Notes>5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27" baseType="lpstr">
      <vt:lpstr>Office-téma</vt:lpstr>
      <vt:lpstr>3T MR előjegyzés</vt:lpstr>
      <vt:lpstr>Tartalom</vt:lpstr>
      <vt:lpstr>Miért?</vt:lpstr>
      <vt:lpstr>Miért?</vt:lpstr>
      <vt:lpstr>Célkitűzés</vt:lpstr>
      <vt:lpstr>Logika</vt:lpstr>
      <vt:lpstr>Logika</vt:lpstr>
      <vt:lpstr>Logika</vt:lpstr>
      <vt:lpstr>Logika</vt:lpstr>
      <vt:lpstr>Protokollok időtartama</vt:lpstr>
      <vt:lpstr>Kontingensek </vt:lpstr>
      <vt:lpstr>Kontingensek </vt:lpstr>
      <vt:lpstr>Szabad időablak megtalálása</vt:lpstr>
      <vt:lpstr>Szabad időablak megtalálása</vt:lpstr>
      <vt:lpstr>Szabad időablak megtalálása</vt:lpstr>
      <vt:lpstr>Szabad időablak megtalálása</vt:lpstr>
      <vt:lpstr>Szabad időablak megtalálása</vt:lpstr>
      <vt:lpstr>Szabad időablak megtalálása</vt:lpstr>
      <vt:lpstr>Szabad időablak megtalálása</vt:lpstr>
      <vt:lpstr>Szabad időablak megtalálása</vt:lpstr>
      <vt:lpstr>Szabad időablak megtalálása</vt:lpstr>
      <vt:lpstr>Adatok strukturált definiálása</vt:lpstr>
      <vt:lpstr>Adatok strukturált definiálása</vt:lpstr>
      <vt:lpstr>Esemény szerkesztése (Keresés)</vt:lpstr>
      <vt:lpstr>Esemény szerkesztése (Átütemezés/Módosítás)</vt:lpstr>
      <vt:lpstr>Vége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3T MR előjegyzés</dc:title>
  <dc:creator>Fajtai Dániel</dc:creator>
  <cp:lastModifiedBy>Fajtai Dániel</cp:lastModifiedBy>
  <cp:revision>19</cp:revision>
  <dcterms:created xsi:type="dcterms:W3CDTF">2024-08-15T09:28:44Z</dcterms:created>
  <dcterms:modified xsi:type="dcterms:W3CDTF">2024-08-15T11:14:12Z</dcterms:modified>
</cp:coreProperties>
</file>