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75" r:id="rId3"/>
    <p:sldId id="277" r:id="rId4"/>
    <p:sldId id="273" r:id="rId5"/>
    <p:sldId id="271" r:id="rId6"/>
    <p:sldId id="274" r:id="rId7"/>
    <p:sldId id="276" r:id="rId8"/>
    <p:sldId id="278" r:id="rId9"/>
    <p:sldId id="25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4"/>
    <p:restoredTop sz="89423"/>
  </p:normalViewPr>
  <p:slideViewPr>
    <p:cSldViewPr snapToGrid="0" snapToObjects="1">
      <p:cViewPr varScale="1">
        <p:scale>
          <a:sx n="58" d="100"/>
          <a:sy n="58" d="100"/>
        </p:scale>
        <p:origin x="224" y="1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773429-1918-A94C-A2FF-031CC5A6F616}" type="datetimeFigureOut">
              <a:rPr lang="en-US" smtClean="0"/>
              <a:t>7/13/16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7EF5EC-725D-DA48-9BAD-19B6E5F87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234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EF5EC-725D-DA48-9BAD-19B6E5F87FE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55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85EBA-DE43-344A-A9E1-E1529C36B503}" type="datetimeFigureOut">
              <a:rPr lang="en-US" smtClean="0"/>
              <a:t>7/13/16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D6224-DB1C-7248-84CF-02C40C529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909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85EBA-DE43-344A-A9E1-E1529C36B503}" type="datetimeFigureOut">
              <a:rPr lang="en-US" smtClean="0"/>
              <a:t>7/13/16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D6224-DB1C-7248-84CF-02C40C529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93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85EBA-DE43-344A-A9E1-E1529C36B503}" type="datetimeFigureOut">
              <a:rPr lang="en-US" smtClean="0"/>
              <a:t>7/13/16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D6224-DB1C-7248-84CF-02C40C529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944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85EBA-DE43-344A-A9E1-E1529C36B503}" type="datetimeFigureOut">
              <a:rPr lang="en-US" smtClean="0"/>
              <a:t>7/13/16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D6224-DB1C-7248-84CF-02C40C529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075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85EBA-DE43-344A-A9E1-E1529C36B503}" type="datetimeFigureOut">
              <a:rPr lang="en-US" smtClean="0"/>
              <a:t>7/13/16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D6224-DB1C-7248-84CF-02C40C529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933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85EBA-DE43-344A-A9E1-E1529C36B503}" type="datetimeFigureOut">
              <a:rPr lang="en-US" smtClean="0"/>
              <a:t>7/13/16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D6224-DB1C-7248-84CF-02C40C529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228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85EBA-DE43-344A-A9E1-E1529C36B503}" type="datetimeFigureOut">
              <a:rPr lang="en-US" smtClean="0"/>
              <a:t>7/13/16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D6224-DB1C-7248-84CF-02C40C529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604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85EBA-DE43-344A-A9E1-E1529C36B503}" type="datetimeFigureOut">
              <a:rPr lang="en-US" smtClean="0"/>
              <a:t>7/13/16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D6224-DB1C-7248-84CF-02C40C529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5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85EBA-DE43-344A-A9E1-E1529C36B503}" type="datetimeFigureOut">
              <a:rPr lang="en-US" smtClean="0"/>
              <a:t>7/13/16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D6224-DB1C-7248-84CF-02C40C529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8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85EBA-DE43-344A-A9E1-E1529C36B503}" type="datetimeFigureOut">
              <a:rPr lang="en-US" smtClean="0"/>
              <a:t>7/13/16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D6224-DB1C-7248-84CF-02C40C529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037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85EBA-DE43-344A-A9E1-E1529C36B503}" type="datetimeFigureOut">
              <a:rPr lang="en-US" smtClean="0"/>
              <a:t>7/13/16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D6224-DB1C-7248-84CF-02C40C529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98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85EBA-DE43-344A-A9E1-E1529C36B503}" type="datetimeFigureOut">
              <a:rPr lang="en-US" smtClean="0"/>
              <a:t>7/13/16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1D6224-DB1C-7248-84CF-02C40C529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76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Update 7/13/2016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JAMES DIAO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872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1000G-ExAC AF C</a:t>
            </a:r>
            <a:r>
              <a:rPr lang="en-US" dirty="0" smtClean="0"/>
              <a:t>orrelations </a:t>
            </a:r>
            <a:r>
              <a:rPr lang="en-US" dirty="0" smtClean="0"/>
              <a:t>as </a:t>
            </a:r>
            <a:r>
              <a:rPr lang="en-US" dirty="0" smtClean="0"/>
              <a:t>Histogram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156" y="1690688"/>
            <a:ext cx="7924800" cy="3930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007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1000G: Selected Gene Region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Choosing </a:t>
            </a:r>
            <a:r>
              <a:rPr lang="en-US" dirty="0" err="1" smtClean="0"/>
              <a:t>tabix</a:t>
            </a:r>
            <a:r>
              <a:rPr lang="en-US" dirty="0" smtClean="0"/>
              <a:t> region: </a:t>
            </a:r>
          </a:p>
          <a:p>
            <a:pPr lvl="1"/>
            <a:r>
              <a:rPr lang="en-US" dirty="0" smtClean="0"/>
              <a:t>Before: min(</a:t>
            </a:r>
            <a:r>
              <a:rPr lang="en-US" dirty="0" err="1" smtClean="0"/>
              <a:t>txstart</a:t>
            </a:r>
            <a:r>
              <a:rPr lang="en-US" dirty="0" smtClean="0"/>
              <a:t>) – max(</a:t>
            </a:r>
            <a:r>
              <a:rPr lang="en-US" dirty="0" err="1" smtClean="0"/>
              <a:t>txend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Now: max(range</a:t>
            </a:r>
          </a:p>
          <a:p>
            <a:pPr marL="228600" lvl="1">
              <a:spcBef>
                <a:spcPts val="1000"/>
              </a:spcBef>
            </a:pPr>
            <a:r>
              <a:rPr lang="en-US" sz="2800" dirty="0"/>
              <a:t>Note: different </a:t>
            </a:r>
            <a:r>
              <a:rPr lang="en-US" sz="2800" dirty="0" err="1"/>
              <a:t>refGene</a:t>
            </a:r>
            <a:r>
              <a:rPr lang="en-US" sz="2800" dirty="0"/>
              <a:t> IDs </a:t>
            </a:r>
            <a:r>
              <a:rPr lang="en-US" sz="2800" dirty="0" smtClean="0"/>
              <a:t>often have </a:t>
            </a:r>
            <a:r>
              <a:rPr lang="en-US" sz="2800" dirty="0"/>
              <a:t>the exact same </a:t>
            </a:r>
            <a:r>
              <a:rPr lang="en-US" sz="2800" dirty="0" err="1" smtClean="0"/>
              <a:t>txstart</a:t>
            </a:r>
            <a:r>
              <a:rPr lang="en-US" sz="2800" dirty="0" smtClean="0"/>
              <a:t>/</a:t>
            </a:r>
            <a:r>
              <a:rPr lang="en-US" sz="2800" dirty="0" err="1" smtClean="0"/>
              <a:t>txend</a:t>
            </a:r>
            <a:r>
              <a:rPr lang="en-US" sz="2800" dirty="0" smtClean="0"/>
              <a:t> – I </a:t>
            </a:r>
            <a:r>
              <a:rPr lang="en-US" sz="2800" dirty="0"/>
              <a:t>just pick the first one</a:t>
            </a:r>
            <a:r>
              <a:rPr lang="en-US" sz="2800" dirty="0" smtClean="0"/>
              <a:t>.</a:t>
            </a:r>
            <a:endParaRPr lang="en-US" sz="2800" dirty="0" smtClean="0"/>
          </a:p>
          <a:p>
            <a:r>
              <a:rPr lang="en-US" dirty="0" smtClean="0"/>
              <a:t>Question: which table do I add </a:t>
            </a:r>
            <a:r>
              <a:rPr lang="en-US" dirty="0" err="1" smtClean="0"/>
              <a:t>txstart</a:t>
            </a:r>
            <a:r>
              <a:rPr lang="en-US" dirty="0" smtClean="0"/>
              <a:t>/</a:t>
            </a:r>
            <a:r>
              <a:rPr lang="en-US" dirty="0" err="1" smtClean="0"/>
              <a:t>txend</a:t>
            </a:r>
            <a:r>
              <a:rPr lang="en-US" dirty="0" smtClean="0"/>
              <a:t>/</a:t>
            </a:r>
            <a:r>
              <a:rPr lang="en-US" dirty="0" err="1" smtClean="0"/>
              <a:t>refGene_ID</a:t>
            </a:r>
            <a:r>
              <a:rPr lang="en-US" dirty="0" smtClean="0"/>
              <a:t> columns </a:t>
            </a:r>
            <a:r>
              <a:rPr lang="en-US" dirty="0" smtClean="0"/>
              <a:t>to</a:t>
            </a:r>
            <a:r>
              <a:rPr lang="en-US" dirty="0" smtClean="0"/>
              <a:t>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042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1000G ACMG Variants per Patient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0022" y="1927754"/>
            <a:ext cx="6793089" cy="3815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119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267" y="398991"/>
            <a:ext cx="9434689" cy="1113719"/>
          </a:xfrm>
        </p:spPr>
        <p:txBody>
          <a:bodyPr/>
          <a:lstStyle/>
          <a:p>
            <a:r>
              <a:rPr lang="en-US" dirty="0" err="1" smtClean="0"/>
              <a:t>PopulationVariantStatus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0374" y="1512710"/>
            <a:ext cx="4432300" cy="33909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7408335" y="29739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RefGeneSources</a:t>
            </a:r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3"/>
          <a:srcRect t="6299"/>
          <a:stretch/>
        </p:blipFill>
        <p:spPr>
          <a:xfrm>
            <a:off x="7487358" y="1512710"/>
            <a:ext cx="2379133" cy="4728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537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Fraction of individuals with a variant in each gene</a:t>
            </a:r>
            <a:endParaRPr lang="en-US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3682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518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7888" y="111390"/>
            <a:ext cx="10515600" cy="1325563"/>
          </a:xfrm>
        </p:spPr>
        <p:txBody>
          <a:bodyPr/>
          <a:lstStyle/>
          <a:p>
            <a:r>
              <a:rPr lang="en-US" dirty="0" smtClean="0"/>
              <a:t>SQL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8032" y="1320797"/>
            <a:ext cx="2978857" cy="979397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dirty="0" err="1" smtClean="0"/>
              <a:t>ACMG_Disease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746478" y="1241778"/>
            <a:ext cx="8216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54756" y="2957689"/>
            <a:ext cx="106990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r="31973" b="72018"/>
          <a:stretch/>
        </p:blipFill>
        <p:spPr>
          <a:xfrm>
            <a:off x="4557889" y="1365954"/>
            <a:ext cx="6773333" cy="148239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t="33320" r="31973" b="38212"/>
          <a:stretch/>
        </p:blipFill>
        <p:spPr>
          <a:xfrm>
            <a:off x="4557888" y="3084492"/>
            <a:ext cx="6773333" cy="144497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t="66680" r="31746"/>
          <a:stretch/>
        </p:blipFill>
        <p:spPr>
          <a:xfrm>
            <a:off x="4557889" y="4781093"/>
            <a:ext cx="6795911" cy="1691238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654756" y="4647315"/>
            <a:ext cx="106990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/>
          <p:cNvSpPr txBox="1">
            <a:spLocks/>
          </p:cNvSpPr>
          <p:nvPr/>
        </p:nvSpPr>
        <p:spPr>
          <a:xfrm>
            <a:off x="1198032" y="3052764"/>
            <a:ext cx="2978857" cy="9793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dirty="0" err="1" smtClean="0"/>
              <a:t>ACMG_Variant</a:t>
            </a:r>
            <a:endParaRPr lang="en-US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198032" y="4724657"/>
            <a:ext cx="2978857" cy="9793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dirty="0" err="1" smtClean="0"/>
              <a:t>ACMG_Lit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458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Collecting Prevalence Data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9695673"/>
              </p:ext>
            </p:extLst>
          </p:nvPr>
        </p:nvGraphicFramePr>
        <p:xfrm>
          <a:off x="673100" y="1893358"/>
          <a:ext cx="10845800" cy="256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8722"/>
                <a:gridCol w="1659467"/>
                <a:gridCol w="1591733"/>
                <a:gridCol w="1941689"/>
                <a:gridCol w="289418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Disease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Inverse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Prev</a:t>
                      </a:r>
                      <a:r>
                        <a:rPr lang="en-US" baseline="0" dirty="0" smtClean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Inverse </a:t>
                      </a:r>
                      <a:r>
                        <a:rPr lang="en-US" dirty="0" err="1" smtClean="0"/>
                        <a:t>Prev</a:t>
                      </a:r>
                      <a:r>
                        <a:rPr lang="en-US" dirty="0" smtClean="0"/>
                        <a:t>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Inverse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Prev</a:t>
                      </a:r>
                      <a:r>
                        <a:rPr lang="en-US" baseline="0" dirty="0" smtClean="0"/>
                        <a:t> Final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Citation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Dilated cardiomyopathy 1A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14285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\N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14285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www.ncbi.nlm.nih.gov</a:t>
                      </a:r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pubmed</a:t>
                      </a:r>
                      <a:r>
                        <a:rPr lang="en-US" dirty="0" smtClean="0"/>
                        <a:t>/9049523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Fabry's</a:t>
                      </a:r>
                      <a:r>
                        <a:rPr lang="en-US" dirty="0" smtClean="0"/>
                        <a:t> disease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\N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https://</a:t>
                      </a:r>
                      <a:r>
                        <a:rPr lang="en-US" dirty="0" err="1" smtClean="0"/>
                        <a:t>ojrd.biomedcentral.com</a:t>
                      </a:r>
                      <a:r>
                        <a:rPr lang="en-US" dirty="0" smtClean="0"/>
                        <a:t>/articles/10.1186/1750-1172-5-30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Li-</a:t>
                      </a:r>
                      <a:r>
                        <a:rPr lang="en-US" dirty="0" err="1" smtClean="0"/>
                        <a:t>Fraumeni</a:t>
                      </a:r>
                      <a:r>
                        <a:rPr lang="en-US" dirty="0" smtClean="0"/>
                        <a:t> syndrome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http://</a:t>
                      </a:r>
                      <a:r>
                        <a:rPr lang="en-US" dirty="0" err="1" smtClean="0"/>
                        <a:t>www.ncbi.nlm.nih.gov</a:t>
                      </a:r>
                      <a:r>
                        <a:rPr lang="en-US" dirty="0" smtClean="0"/>
                        <a:t>/books/NBK1311/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1767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5915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dirty="0" smtClean="0"/>
              <a:t>Questions about </a:t>
            </a:r>
            <a:r>
              <a:rPr lang="en-US" sz="4800" dirty="0" err="1" smtClean="0"/>
              <a:t>ACMG_Lit</a:t>
            </a:r>
            <a:r>
              <a:rPr lang="en-US" sz="4800" dirty="0" smtClean="0"/>
              <a:t> Prevalence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01478"/>
            <a:ext cx="10934700" cy="4844478"/>
          </a:xfrm>
        </p:spPr>
        <p:txBody>
          <a:bodyPr>
            <a:noAutofit/>
          </a:bodyPr>
          <a:lstStyle/>
          <a:p>
            <a:r>
              <a:rPr lang="en-US" sz="3200" dirty="0" smtClean="0"/>
              <a:t>Point estimate of prevalence from multiple reports </a:t>
            </a:r>
            <a:br>
              <a:rPr lang="en-US" sz="3200" dirty="0" smtClean="0"/>
            </a:br>
            <a:r>
              <a:rPr lang="en-US" sz="3200" dirty="0" smtClean="0"/>
              <a:t>(e.g. 1:5,000 and 1:100,000)</a:t>
            </a:r>
          </a:p>
          <a:p>
            <a:pPr lvl="1"/>
            <a:r>
              <a:rPr lang="en-US" dirty="0" smtClean="0"/>
              <a:t>Arithmetic mean seems like it would overestimate.</a:t>
            </a:r>
          </a:p>
          <a:p>
            <a:pPr lvl="1"/>
            <a:r>
              <a:rPr lang="en-US" dirty="0" smtClean="0"/>
              <a:t>Geometric mean might work pretty well (~22,360)</a:t>
            </a:r>
            <a:br>
              <a:rPr lang="en-US" dirty="0" smtClean="0"/>
            </a:br>
            <a:r>
              <a:rPr lang="en-US" dirty="0" smtClean="0"/>
              <a:t>(bounded; effectively averaging some log function)</a:t>
            </a:r>
          </a:p>
          <a:p>
            <a:pPr lvl="1"/>
            <a:r>
              <a:rPr lang="en-US" dirty="0" smtClean="0"/>
              <a:t>Alternatively, </a:t>
            </a:r>
            <a:r>
              <a:rPr lang="en-US" dirty="0" smtClean="0">
                <a:solidFill>
                  <a:srgbClr val="0070C0"/>
                </a:solidFill>
              </a:rPr>
              <a:t>reported a range </a:t>
            </a:r>
            <a:r>
              <a:rPr lang="en-US" dirty="0" smtClean="0"/>
              <a:t>for now. </a:t>
            </a:r>
          </a:p>
          <a:p>
            <a:r>
              <a:rPr lang="en-US" sz="3200" dirty="0" smtClean="0"/>
              <a:t>Citations</a:t>
            </a:r>
          </a:p>
          <a:p>
            <a:pPr lvl="1"/>
            <a:r>
              <a:rPr lang="en-US" dirty="0" smtClean="0"/>
              <a:t>URL </a:t>
            </a:r>
            <a:r>
              <a:rPr lang="en-US" dirty="0"/>
              <a:t>or MLA/APA</a:t>
            </a:r>
            <a:r>
              <a:rPr lang="is-IS" dirty="0" smtClean="0"/>
              <a:t>…?</a:t>
            </a:r>
            <a:endParaRPr lang="en-US" dirty="0" smtClean="0"/>
          </a:p>
          <a:p>
            <a:pPr lvl="1"/>
            <a:r>
              <a:rPr lang="en-US" dirty="0"/>
              <a:t>O</a:t>
            </a:r>
            <a:r>
              <a:rPr lang="en-US" dirty="0" smtClean="0"/>
              <a:t>riginal </a:t>
            </a:r>
            <a:r>
              <a:rPr lang="en-US" dirty="0" smtClean="0"/>
              <a:t>study, or </a:t>
            </a:r>
            <a:r>
              <a:rPr lang="en-US" dirty="0" smtClean="0"/>
              <a:t>overview sites</a:t>
            </a:r>
            <a:r>
              <a:rPr lang="en-US" dirty="0" smtClean="0"/>
              <a:t>?</a:t>
            </a:r>
            <a:endParaRPr lang="en-US" dirty="0" smtClean="0"/>
          </a:p>
          <a:p>
            <a:pPr lvl="1"/>
            <a:r>
              <a:rPr lang="en-US" dirty="0" smtClean="0"/>
              <a:t>Studies may be </a:t>
            </a:r>
            <a:r>
              <a:rPr lang="en-US" dirty="0" smtClean="0"/>
              <a:t>old, geographically limited </a:t>
            </a:r>
          </a:p>
          <a:p>
            <a:pPr lvl="1"/>
            <a:r>
              <a:rPr lang="en-US" dirty="0" smtClean="0"/>
              <a:t>Potential additional mentions: </a:t>
            </a:r>
            <a:br>
              <a:rPr lang="en-US" dirty="0" smtClean="0"/>
            </a:br>
            <a:r>
              <a:rPr lang="en-US" dirty="0" smtClean="0"/>
              <a:t>c</a:t>
            </a:r>
            <a:r>
              <a:rPr lang="en-US" dirty="0" smtClean="0"/>
              <a:t>ountry, date, population, birth/anesthesia, “likely underestimate”</a:t>
            </a:r>
            <a:endParaRPr lang="en-US" dirty="0" smtClean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58028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706</TotalTime>
  <Words>132</Words>
  <Application>Microsoft Macintosh PowerPoint</Application>
  <PresentationFormat>Widescreen</PresentationFormat>
  <Paragraphs>49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Arial</vt:lpstr>
      <vt:lpstr>Office Theme</vt:lpstr>
      <vt:lpstr>Update 7/13/2016</vt:lpstr>
      <vt:lpstr>1000G-ExAC AF Correlations as Histogram</vt:lpstr>
      <vt:lpstr>1000G: Selected Gene Region</vt:lpstr>
      <vt:lpstr>1000G ACMG Variants per Patient</vt:lpstr>
      <vt:lpstr>PopulationVariantStatus</vt:lpstr>
      <vt:lpstr>Fraction of individuals with a variant in each gene</vt:lpstr>
      <vt:lpstr>SQL Tables</vt:lpstr>
      <vt:lpstr>Collecting Prevalence Data</vt:lpstr>
      <vt:lpstr>Questions about ACMG_Lit Prevalence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64</cp:revision>
  <dcterms:created xsi:type="dcterms:W3CDTF">2016-07-12T20:51:53Z</dcterms:created>
  <dcterms:modified xsi:type="dcterms:W3CDTF">2016-07-13T18:17:49Z</dcterms:modified>
</cp:coreProperties>
</file>