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2" r:id="rId7"/>
    <p:sldId id="263" r:id="rId8"/>
    <p:sldId id="265" r:id="rId9"/>
    <p:sldId id="267" r:id="rId10"/>
    <p:sldId id="260" r:id="rId11"/>
    <p:sldId id="26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166E5-CA32-C14C-AC86-25EE605CA0B9}" type="datetimeFigureOut">
              <a:rPr lang="en-US" smtClean="0"/>
              <a:t>7/22/16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98728-EB87-E34E-977D-E3392FB2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0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1000G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56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HST Summer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Diao | Raj Manrai | 7/25/2016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820" y="2118216"/>
            <a:ext cx="8597900" cy="218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0561"/>
          <a:stretch/>
        </p:blipFill>
        <p:spPr>
          <a:xfrm>
            <a:off x="8477038" y="2503405"/>
            <a:ext cx="3308055" cy="22632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334" y="4235669"/>
            <a:ext cx="8185000" cy="15985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986" y="58466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Estimates of Prevalence are Uncertain and Highly Variable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61" y="5043002"/>
            <a:ext cx="7113034" cy="14511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Frame 8"/>
          <p:cNvSpPr/>
          <p:nvPr/>
        </p:nvSpPr>
        <p:spPr>
          <a:xfrm>
            <a:off x="8508937" y="3559815"/>
            <a:ext cx="2478717" cy="46399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3903778" y="6088780"/>
            <a:ext cx="3063854" cy="33228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964025" y="2147971"/>
            <a:ext cx="3172044" cy="4147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425453" y="2608738"/>
            <a:ext cx="4518690" cy="4147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56" y="3354939"/>
            <a:ext cx="3036201" cy="17614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Frame 12"/>
          <p:cNvSpPr/>
          <p:nvPr/>
        </p:nvSpPr>
        <p:spPr>
          <a:xfrm>
            <a:off x="2512928" y="4719210"/>
            <a:ext cx="1173263" cy="33701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7652348" y="4978470"/>
            <a:ext cx="3735122" cy="46399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3726389" y="4641452"/>
            <a:ext cx="1217751" cy="33701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42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try anyway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8" y="2525237"/>
            <a:ext cx="10823464" cy="2748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68" y="2152401"/>
            <a:ext cx="10823464" cy="29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1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1000 genomes with </a:t>
            </a:r>
            <a:r>
              <a:rPr lang="en-US" dirty="0" err="1" smtClean="0"/>
              <a:t>Exac</a:t>
            </a:r>
            <a:r>
              <a:rPr lang="en-US" dirty="0" smtClean="0"/>
              <a:t> + </a:t>
            </a:r>
            <a:r>
              <a:rPr lang="en-US" dirty="0" err="1" smtClean="0"/>
              <a:t>esp</a:t>
            </a:r>
            <a:r>
              <a:rPr lang="en-US" dirty="0" smtClean="0"/>
              <a:t> + </a:t>
            </a:r>
            <a:r>
              <a:rPr lang="en-US" dirty="0" err="1" smtClean="0"/>
              <a:t>ClinVar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ACMG Incidentalome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4950"/>
            <a:ext cx="10820400" cy="45996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User inputs list of genes:</a:t>
            </a:r>
          </a:p>
          <a:p>
            <a:pPr lvl="1"/>
            <a:r>
              <a:rPr lang="en-US" dirty="0" smtClean="0"/>
              <a:t>Option 1: manual entry</a:t>
            </a:r>
          </a:p>
          <a:p>
            <a:pPr lvl="1"/>
            <a:r>
              <a:rPr lang="en-US" dirty="0" smtClean="0"/>
              <a:t>Option 2: upload </a:t>
            </a:r>
            <a:r>
              <a:rPr lang="en-US" dirty="0" err="1" smtClean="0"/>
              <a:t>RData</a:t>
            </a:r>
            <a:r>
              <a:rPr lang="en-US" dirty="0" smtClean="0"/>
              <a:t> file from previous run</a:t>
            </a:r>
          </a:p>
          <a:p>
            <a:pPr lvl="1"/>
            <a:r>
              <a:rPr lang="en-US" dirty="0" smtClean="0"/>
              <a:t>Option 3: scrape ACMG genes from </a:t>
            </a:r>
            <a:r>
              <a:rPr lang="en-US" dirty="0" err="1" smtClean="0"/>
              <a:t>ClinVar</a:t>
            </a:r>
            <a:r>
              <a:rPr lang="en-US" dirty="0" smtClean="0"/>
              <a:t> website or HCM panel from LMM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App downloads </a:t>
            </a:r>
            <a:r>
              <a:rPr lang="en-US" sz="2400" dirty="0">
                <a:solidFill>
                  <a:srgbClr val="FF0000"/>
                </a:solidFill>
              </a:rPr>
              <a:t>VCF files from 1000 genomes and generates plots: </a:t>
            </a:r>
          </a:p>
          <a:p>
            <a:pPr lvl="1"/>
            <a:r>
              <a:rPr lang="en-US" dirty="0" smtClean="0"/>
              <a:t>Number of variants by population and by gene length.</a:t>
            </a:r>
          </a:p>
          <a:p>
            <a:pPr lvl="1"/>
            <a:r>
              <a:rPr lang="en-US" dirty="0" smtClean="0"/>
              <a:t>Fraction of population with some variant.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Options for downloading plots and </a:t>
            </a:r>
            <a:r>
              <a:rPr lang="en-US" sz="2400" dirty="0" err="1" smtClean="0">
                <a:solidFill>
                  <a:srgbClr val="FF0000"/>
                </a:solidFill>
              </a:rPr>
              <a:t>Rdata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Notifies user of failed downloads and omits these genes from analysis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9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51722"/>
            <a:ext cx="8610600" cy="1293028"/>
          </a:xfrm>
        </p:spPr>
        <p:txBody>
          <a:bodyPr/>
          <a:lstStyle/>
          <a:p>
            <a:r>
              <a:rPr lang="en-US" dirty="0" smtClean="0"/>
              <a:t>ACMG App Runtime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65" y="1844750"/>
            <a:ext cx="4813582" cy="423068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4963"/>
          <a:stretch/>
        </p:blipFill>
        <p:spPr>
          <a:xfrm>
            <a:off x="724638" y="2980756"/>
            <a:ext cx="5255677" cy="128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38" y="1844750"/>
            <a:ext cx="5261493" cy="8901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476" y="443632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Runtime: 15-22 seconds per </a:t>
            </a:r>
            <a:r>
              <a:rPr lang="en-US" sz="2800" dirty="0" smtClean="0">
                <a:solidFill>
                  <a:srgbClr val="FF0000"/>
                </a:solidFill>
              </a:rPr>
              <a:t>gene 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2000" dirty="0" smtClean="0"/>
              <a:t>1. Depends </a:t>
            </a:r>
            <a:r>
              <a:rPr lang="en-US" sz="2000" dirty="0"/>
              <a:t>on gene </a:t>
            </a:r>
            <a:r>
              <a:rPr lang="en-US" sz="2000" dirty="0" smtClean="0"/>
              <a:t>length.</a:t>
            </a:r>
            <a:endParaRPr lang="en-US" sz="2000" dirty="0"/>
          </a:p>
          <a:p>
            <a:pPr lvl="1"/>
            <a:r>
              <a:rPr lang="en-US" sz="2000" dirty="0" smtClean="0"/>
              <a:t>2. 100 </a:t>
            </a:r>
            <a:r>
              <a:rPr lang="en-US" sz="2000" dirty="0"/>
              <a:t>random genes in 25 </a:t>
            </a:r>
            <a:r>
              <a:rPr lang="en-US" sz="2000" dirty="0" smtClean="0"/>
              <a:t>minutes.</a:t>
            </a:r>
            <a:endParaRPr lang="en-US" sz="2000" dirty="0"/>
          </a:p>
          <a:p>
            <a:pPr lvl="1"/>
            <a:r>
              <a:rPr lang="en-US" sz="2000" dirty="0" smtClean="0"/>
              <a:t>3. Plot </a:t>
            </a:r>
            <a:r>
              <a:rPr lang="en-US" sz="2000" dirty="0"/>
              <a:t>generation takes &lt;1 </a:t>
            </a:r>
            <a:r>
              <a:rPr lang="en-US" sz="2000" dirty="0" smtClean="0"/>
              <a:t>sec / gene 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err="1"/>
              <a:t>Rdata</a:t>
            </a:r>
            <a:r>
              <a:rPr lang="en-US" sz="2000" dirty="0"/>
              <a:t> upload.</a:t>
            </a:r>
          </a:p>
        </p:txBody>
      </p:sp>
    </p:spTree>
    <p:extLst>
      <p:ext uri="{BB962C8B-B14F-4D97-AF65-F5344CB8AC3E}">
        <p14:creationId xmlns:p14="http://schemas.microsoft.com/office/powerpoint/2010/main" val="85293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38061"/>
            <a:ext cx="8610600" cy="1293028"/>
          </a:xfrm>
        </p:spPr>
        <p:txBody>
          <a:bodyPr/>
          <a:lstStyle/>
          <a:p>
            <a:r>
              <a:rPr lang="en-US" dirty="0" smtClean="0"/>
              <a:t>ACMG Incidentalome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31089"/>
                <a:ext cx="10820400" cy="492287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Raj and I are interested in the value of current pathogenicity ratings in </a:t>
                </a:r>
                <a:r>
                  <a:rPr lang="en-US" sz="2800" dirty="0" err="1" smtClean="0">
                    <a:latin typeface="+mj-lt"/>
                    <a:ea typeface="Cambria Math" charset="0"/>
                    <a:cs typeface="Cambria Math" charset="0"/>
                  </a:rPr>
                  <a:t>ClinVar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 for the ACMG genes (actionable in genetic testing situations). </a:t>
                </a:r>
              </a:p>
              <a:p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Penetrance </a:t>
                </a:r>
                <a:r>
                  <a:rPr lang="en-US" sz="2800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</m:e>
                    </m:d>
                    <m:r>
                      <a:rPr lang="en-US" sz="2800" b="0" i="1" smtClean="0">
                        <a:latin typeface="+mj-lt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+mj-lt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+mj-lt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+mj-lt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+mj-lt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2800" b="0" i="1" smtClean="0">
                            <a:latin typeface="+mj-lt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+mj-lt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+mj-lt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+mj-lt"/>
                            <a:ea typeface="Cambria Math" charset="0"/>
                            <a:cs typeface="Cambria Math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+mj-lt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+mj-lt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+mj-lt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+mj-lt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+mj-lt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+mj-lt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𝑝𝑟𝑒𝑣𝑎𝑙𝑒𝑛𝑐𝑒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𝑎𝑙𝑙𝑒𝑙𝑒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.  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𝑓𝑟𝑒𝑞𝑢𝑒𝑛𝑐𝑦</m:t>
                        </m:r>
                      </m:den>
                    </m:f>
                  </m:oMath>
                </a14:m>
                <a:endParaRPr lang="en-US" sz="28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11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We need: (1) 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+mj-lt"/>
                    <a:ea typeface="Cambria Math" charset="0"/>
                    <a:cs typeface="Cambria Math" charset="0"/>
                  </a:rPr>
                  <a:t>prevalence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, (2) </a:t>
                </a:r>
                <a:r>
                  <a:rPr lang="en-US" sz="2800" dirty="0" smtClean="0">
                    <a:solidFill>
                      <a:srgbClr val="FFFF00"/>
                    </a:solidFill>
                    <a:latin typeface="+mj-lt"/>
                    <a:ea typeface="Cambria Math" charset="0"/>
                    <a:cs typeface="Cambria Math" charset="0"/>
                  </a:rPr>
                  <a:t>allele frequency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, and </a:t>
                </a:r>
                <a:b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</a:b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	           (3) 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+mj-lt"/>
                    <a:ea typeface="Cambria Math" charset="0"/>
                    <a:cs typeface="Cambria Math" charset="0"/>
                  </a:rPr>
                  <a:t>allelic heterogeneity </a:t>
                </a:r>
                <a:r>
                  <a:rPr lang="en-US" sz="2800" dirty="0">
                    <a:latin typeface="+mj-lt"/>
                    <a:ea typeface="Cambria Math" charset="0"/>
                    <a:cs typeface="Cambria Math" charset="0"/>
                  </a:rPr>
                  <a:t>=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 P(V|D)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31089"/>
                <a:ext cx="10820400" cy="4922874"/>
              </a:xfrm>
              <a:blipFill rotWithShape="0">
                <a:blip r:embed="rId2"/>
                <a:stretch>
                  <a:fillRect l="-1014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8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7" y="398991"/>
            <a:ext cx="9434689" cy="1113719"/>
          </a:xfrm>
        </p:spPr>
        <p:txBody>
          <a:bodyPr/>
          <a:lstStyle/>
          <a:p>
            <a:r>
              <a:rPr lang="en-US" dirty="0" err="1" smtClean="0"/>
              <a:t>PopulationVariantStatus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011" y="1608402"/>
            <a:ext cx="9090608" cy="4451047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0231244" y="5093210"/>
            <a:ext cx="401314" cy="659004"/>
          </a:xfrm>
          <a:prstGeom prst="frame">
            <a:avLst>
              <a:gd name="adj1" fmla="val 9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1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373" y="509712"/>
            <a:ext cx="5595996" cy="287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73" y="3550757"/>
            <a:ext cx="5595996" cy="2939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129" y="509712"/>
            <a:ext cx="5487956" cy="2877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130" y="3550757"/>
            <a:ext cx="5487955" cy="2939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2107" y="3905683"/>
            <a:ext cx="2574504" cy="486644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5847927" y="2856829"/>
            <a:ext cx="246184" cy="4139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Around </a:t>
            </a:r>
            <a:r>
              <a:rPr lang="en-US" dirty="0" smtClean="0"/>
              <a:t>35 nucleotides per variant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6311"/>
            <a:ext cx="8102600" cy="479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8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358" y="775005"/>
            <a:ext cx="10676860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allele frequencies </a:t>
            </a:r>
            <a:r>
              <a:rPr lang="en-US" dirty="0" smtClean="0"/>
              <a:t>from </a:t>
            </a:r>
            <a:br>
              <a:rPr lang="en-US" dirty="0" smtClean="0"/>
            </a:br>
            <a:r>
              <a:rPr lang="en-US" dirty="0" smtClean="0"/>
              <a:t>1000G </a:t>
            </a:r>
            <a:r>
              <a:rPr lang="en-US" dirty="0" smtClean="0"/>
              <a:t>and ExAC are highly correlated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03" y="2222315"/>
            <a:ext cx="7924800" cy="39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7888" y="111390"/>
            <a:ext cx="10515600" cy="1325563"/>
          </a:xfrm>
        </p:spPr>
        <p:txBody>
          <a:bodyPr/>
          <a:lstStyle/>
          <a:p>
            <a:r>
              <a:rPr lang="en-US" dirty="0" smtClean="0"/>
              <a:t>SQL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032" y="1320797"/>
            <a:ext cx="2978857" cy="97939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800" dirty="0" err="1" smtClean="0"/>
              <a:t>ACMG_Disease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54756" y="2957689"/>
            <a:ext cx="10699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1973" b="72018"/>
          <a:stretch/>
        </p:blipFill>
        <p:spPr>
          <a:xfrm>
            <a:off x="4557889" y="1365954"/>
            <a:ext cx="6773333" cy="14823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33320" r="31973" b="38212"/>
          <a:stretch/>
        </p:blipFill>
        <p:spPr>
          <a:xfrm>
            <a:off x="4557888" y="3084492"/>
            <a:ext cx="6773333" cy="14449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66680" r="31746"/>
          <a:stretch/>
        </p:blipFill>
        <p:spPr>
          <a:xfrm>
            <a:off x="4557889" y="4781093"/>
            <a:ext cx="6795911" cy="169123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4756" y="4647315"/>
            <a:ext cx="10699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1198032" y="3052764"/>
            <a:ext cx="2978857" cy="979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err="1" smtClean="0"/>
              <a:t>ACMG_Variant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98032" y="4724657"/>
            <a:ext cx="2978857" cy="979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err="1" smtClean="0"/>
              <a:t>ACMG_Lit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056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207</TotalTime>
  <Words>194</Words>
  <Application>Microsoft Macintosh PowerPoint</Application>
  <PresentationFormat>Widescreen</PresentationFormat>
  <Paragraphs>36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Century Gothic</vt:lpstr>
      <vt:lpstr>Arial</vt:lpstr>
      <vt:lpstr>Vapor Trail</vt:lpstr>
      <vt:lpstr>HST Summer 2016</vt:lpstr>
      <vt:lpstr>ACMG Incidentalome App</vt:lpstr>
      <vt:lpstr>ACMG App Runtime</vt:lpstr>
      <vt:lpstr>ACMG Incidentalome</vt:lpstr>
      <vt:lpstr>PopulationVariantStatus</vt:lpstr>
      <vt:lpstr>PowerPoint Presentation</vt:lpstr>
      <vt:lpstr>Around 35 nucleotides per variant</vt:lpstr>
      <vt:lpstr>allele frequencies from  1000G and ExAC are highly correlated</vt:lpstr>
      <vt:lpstr>SQL Tables</vt:lpstr>
      <vt:lpstr>Estimates of Prevalence are Uncertain and Highly Variable</vt:lpstr>
      <vt:lpstr>We try anyway</vt:lpstr>
      <vt:lpstr>Combining 1000 genomes with Exac + esp + ClinVar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HST Summer 2016</dc:title>
  <dc:creator>Microsoft Office User</dc:creator>
  <cp:lastModifiedBy>Microsoft Office User</cp:lastModifiedBy>
  <cp:revision>58</cp:revision>
  <dcterms:created xsi:type="dcterms:W3CDTF">2016-07-23T02:11:02Z</dcterms:created>
  <dcterms:modified xsi:type="dcterms:W3CDTF">2016-07-23T05:38:51Z</dcterms:modified>
</cp:coreProperties>
</file>