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9"/>
  </p:notesMasterIdLst>
  <p:sldIdLst>
    <p:sldId id="256" r:id="rId2"/>
    <p:sldId id="296" r:id="rId3"/>
    <p:sldId id="307" r:id="rId4"/>
    <p:sldId id="303" r:id="rId5"/>
    <p:sldId id="286" r:id="rId6"/>
    <p:sldId id="304" r:id="rId7"/>
    <p:sldId id="302" r:id="rId8"/>
    <p:sldId id="268" r:id="rId9"/>
    <p:sldId id="287" r:id="rId10"/>
    <p:sldId id="270" r:id="rId11"/>
    <p:sldId id="299" r:id="rId12"/>
    <p:sldId id="271" r:id="rId13"/>
    <p:sldId id="281" r:id="rId14"/>
    <p:sldId id="293" r:id="rId15"/>
    <p:sldId id="298" r:id="rId16"/>
    <p:sldId id="259" r:id="rId17"/>
    <p:sldId id="260" r:id="rId18"/>
    <p:sldId id="261" r:id="rId19"/>
    <p:sldId id="277" r:id="rId20"/>
    <p:sldId id="275" r:id="rId21"/>
    <p:sldId id="278" r:id="rId22"/>
    <p:sldId id="279" r:id="rId23"/>
    <p:sldId id="306" r:id="rId24"/>
    <p:sldId id="310" r:id="rId25"/>
    <p:sldId id="308" r:id="rId26"/>
    <p:sldId id="305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37BC"/>
    <a:srgbClr val="8D3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89973"/>
  </p:normalViewPr>
  <p:slideViewPr>
    <p:cSldViewPr snapToGrid="0" snapToObjects="1">
      <p:cViewPr>
        <p:scale>
          <a:sx n="101" d="100"/>
          <a:sy n="101" d="100"/>
        </p:scale>
        <p:origin x="7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6E5-CA32-C14C-AC86-25EE605CA0B9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728-EB87-E34E-977D-E3392FB2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9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for 137 in ExAC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Close to 0!!!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ONLY 2 where allele frequency was observed.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5 were not observed.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Penetrance as a function of allelic heterogeneity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5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example: MYBPC3 is 1/50,</a:t>
            </a:r>
            <a:r>
              <a:rPr lang="en-US" baseline="0" dirty="0" smtClean="0"/>
              <a:t> but prevalence of HCM is 1/500. </a:t>
            </a:r>
            <a:br>
              <a:rPr lang="en-US" baseline="0" dirty="0" smtClean="0"/>
            </a:br>
            <a:r>
              <a:rPr lang="en-US" baseline="0" dirty="0" smtClean="0"/>
              <a:t>SCN5A mutations are in ½ of the population (?!?!)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Randomly</a:t>
            </a:r>
            <a:r>
              <a:rPr lang="en-US" baseline="0" dirty="0" smtClean="0"/>
              <a:t> select 56 genes 10 times </a:t>
            </a:r>
            <a:endParaRPr lang="en-US" dirty="0" smtClean="0"/>
          </a:p>
          <a:p>
            <a:r>
              <a:rPr lang="en-US" dirty="0" smtClean="0"/>
              <a:t>Carrier fraction in NOT SCN5A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hyperlink" Target="https://ghr.nlm.nih.gov/condition/peutz-jeghers-syndrome" TargetMode="External"/><Relationship Id="rId8" Type="http://schemas.openxmlformats.org/officeDocument/2006/relationships/hyperlink" Target="http://www.ncbi.nlm.nih.gov/pubmed/19841298" TargetMode="External"/><Relationship Id="rId9" Type="http://schemas.openxmlformats.org/officeDocument/2006/relationships/hyperlink" Target="https://ghr.nlm.nih.gov/condition/li-fraumeni-syndrome" TargetMode="External"/><Relationship Id="rId10" Type="http://schemas.openxmlformats.org/officeDocument/2006/relationships/hyperlink" Target="https://ojrd.biomedcentral.com/articles/10.1186/1750-1172-1-3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nrai\Documents\Raj\Research\Conferences_and_Talks\DBMI_Advisory_Meeting\Document3!OLE_LINK4" TargetMode="External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22651"/>
            <a:ext cx="10096499" cy="182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ACMG-56 Variants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Ancestrally Diverse Populations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49" y="3667577"/>
            <a:ext cx="9448800" cy="685800"/>
          </a:xfrm>
        </p:spPr>
        <p:txBody>
          <a:bodyPr/>
          <a:lstStyle/>
          <a:p>
            <a:r>
              <a:rPr lang="en-US" dirty="0" smtClean="0"/>
              <a:t>James Diao | Raj Manrai | Kohane Lab | 7/29/2016</a:t>
            </a:r>
            <a:endParaRPr lang="en-US" dirty="0"/>
          </a:p>
        </p:txBody>
      </p:sp>
      <p:pic>
        <p:nvPicPr>
          <p:cNvPr id="7174" name="Picture 6" descr="ttps://upload.wikimedia.org/wikipedia/commons/thumb/0/07/Yale_University_Shield_1.svg/2000px-Yale_Univ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"/>
          <a:stretch/>
        </p:blipFill>
        <p:spPr bwMode="auto">
          <a:xfrm>
            <a:off x="537287" y="5018910"/>
            <a:ext cx="1404148" cy="13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01" y="5018910"/>
            <a:ext cx="7589413" cy="10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515188"/>
            <a:ext cx="108665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Joining Pathogenic Clinvar Variants with 1000G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494350" y="2045878"/>
            <a:ext cx="9549887" cy="897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140,000 </a:t>
            </a:r>
            <a:r>
              <a:rPr lang="en-US" sz="2400" dirty="0" smtClean="0"/>
              <a:t>variants in ACMG-56</a:t>
            </a:r>
            <a:endParaRPr lang="en-US" sz="24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3769114" y="5125382"/>
            <a:ext cx="4974836" cy="883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137 </a:t>
            </a:r>
            <a:r>
              <a:rPr lang="en-US" sz="2400" dirty="0" smtClean="0"/>
              <a:t>pathogenic variants in ACMG-56</a:t>
            </a:r>
            <a:endParaRPr lang="en-US" sz="2400" dirty="0" smtClean="0"/>
          </a:p>
        </p:txBody>
      </p:sp>
      <p:sp>
        <p:nvSpPr>
          <p:cNvPr id="19" name="Right Arrow 18"/>
          <p:cNvSpPr/>
          <p:nvPr/>
        </p:nvSpPr>
        <p:spPr>
          <a:xfrm rot="5400000">
            <a:off x="4948756" y="3680925"/>
            <a:ext cx="2524830" cy="702869"/>
          </a:xfrm>
          <a:prstGeom prst="rightArrow">
            <a:avLst>
              <a:gd name="adj1" fmla="val 50000"/>
              <a:gd name="adj2" fmla="val 4186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103235" y="3590440"/>
            <a:ext cx="6215871" cy="8838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Take only pathogenic  variants in </a:t>
            </a:r>
            <a:r>
              <a:rPr lang="en-US" sz="2400" dirty="0" smtClean="0"/>
              <a:t>ClinVar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91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287639"/>
            <a:ext cx="108665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Pathogenic ACMG-56 Variants by Gene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028" b="1080"/>
          <a:stretch/>
        </p:blipFill>
        <p:spPr>
          <a:xfrm>
            <a:off x="777922" y="1700642"/>
            <a:ext cx="8847419" cy="3824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9473" y="3289737"/>
            <a:ext cx="397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19/56 </a:t>
            </a:r>
            <a:r>
              <a:rPr lang="en-US" dirty="0" smtClean="0">
                <a:solidFill>
                  <a:srgbClr val="0070C0"/>
                </a:solidFill>
              </a:rPr>
              <a:t>ACMG genes are not associated with any pathogenic variants in 1000G.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12244" y="3967566"/>
            <a:ext cx="3332" cy="51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923055" y="1479760"/>
            <a:ext cx="1251224" cy="303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137 Variants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4"/>
          <a:stretch/>
        </p:blipFill>
        <p:spPr>
          <a:xfrm>
            <a:off x="4804475" y="2495227"/>
            <a:ext cx="5135194" cy="1735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4"/>
          <a:stretch/>
        </p:blipFill>
        <p:spPr>
          <a:xfrm>
            <a:off x="3316637" y="2126863"/>
            <a:ext cx="6623032" cy="17358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4"/>
          <a:stretch/>
        </p:blipFill>
        <p:spPr>
          <a:xfrm>
            <a:off x="2008738" y="1735565"/>
            <a:ext cx="7914316" cy="17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78" y="379193"/>
            <a:ext cx="1096780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Proportion of </a:t>
            </a:r>
            <a:r>
              <a:rPr lang="en-US" dirty="0" smtClean="0"/>
              <a:t>individuals </a:t>
            </a:r>
            <a:r>
              <a:rPr lang="en-US" dirty="0" smtClean="0"/>
              <a:t>from 1000 genomes with at least 1 variant in each </a:t>
            </a:r>
            <a:r>
              <a:rPr lang="en-US" dirty="0" smtClean="0"/>
              <a:t>gene (an incidental finding!)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829"/>
          <a:stretch/>
        </p:blipFill>
        <p:spPr>
          <a:xfrm>
            <a:off x="3169294" y="2045776"/>
            <a:ext cx="8341288" cy="3521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70" y="2016919"/>
            <a:ext cx="245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Closely follows </a:t>
            </a:r>
            <a:br>
              <a:rPr lang="en-US" dirty="0" smtClean="0"/>
            </a:br>
            <a:r>
              <a:rPr lang="en-US" dirty="0" smtClean="0"/>
              <a:t>previous plot: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longer gene = </a:t>
            </a:r>
            <a:br>
              <a:rPr lang="en-US" dirty="0" smtClean="0"/>
            </a:br>
            <a:r>
              <a:rPr lang="en-US" dirty="0" smtClean="0"/>
              <a:t>more variants = </a:t>
            </a:r>
            <a:endParaRPr lang="en-US" dirty="0"/>
          </a:p>
          <a:p>
            <a:pPr algn="r"/>
            <a:r>
              <a:rPr lang="en-US" dirty="0" smtClean="0"/>
              <a:t>greater fraction of people with variants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392" y="4136482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Correlation = 0.908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42778" y="5723452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SCN5A = 101,611 bp </a:t>
            </a:r>
            <a:r>
              <a:rPr lang="en-US" dirty="0" err="1" smtClean="0"/>
              <a:t>tx</a:t>
            </a:r>
            <a:r>
              <a:rPr lang="en-US" dirty="0" smtClean="0"/>
              <a:t>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 of individuals across 137 </a:t>
            </a:r>
            <a:r>
              <a:rPr lang="en-US" dirty="0" smtClean="0"/>
              <a:t>ClinVar-1000G </a:t>
            </a:r>
            <a:r>
              <a:rPr lang="en-US" dirty="0" smtClean="0"/>
              <a:t>variants with at least 1 pathogenic variant.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60" y="1919080"/>
            <a:ext cx="5844730" cy="4469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919080"/>
            <a:ext cx="38200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50-70% </a:t>
            </a:r>
            <a:r>
              <a:rPr lang="en-US" sz="2400" dirty="0" smtClean="0"/>
              <a:t>of people would be reported as having an incidental finding under ACMG guidelines.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AFR (African) </a:t>
            </a:r>
            <a:r>
              <a:rPr lang="en-US" sz="2400" dirty="0" smtClean="0"/>
              <a:t>groups seem to have the </a:t>
            </a:r>
            <a:r>
              <a:rPr lang="en-US" sz="2400" b="1" dirty="0" smtClean="0"/>
              <a:t>most</a:t>
            </a:r>
            <a:r>
              <a:rPr lang="en-US" sz="2400" dirty="0" smtClean="0"/>
              <a:t> pathogenic variants in </a:t>
            </a:r>
            <a:r>
              <a:rPr lang="en-US" sz="2400" dirty="0" smtClean="0"/>
              <a:t>ACMG-56, while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EAS (East </a:t>
            </a:r>
            <a:r>
              <a:rPr lang="en-US" sz="2400" dirty="0">
                <a:solidFill>
                  <a:srgbClr val="00B050"/>
                </a:solidFill>
              </a:rPr>
              <a:t>Asian) </a:t>
            </a:r>
            <a:r>
              <a:rPr lang="en-US" sz="2400" dirty="0"/>
              <a:t>groups </a:t>
            </a:r>
            <a:r>
              <a:rPr lang="en-US" sz="2400" dirty="0" smtClean="0"/>
              <a:t>have </a:t>
            </a:r>
            <a:r>
              <a:rPr lang="en-US" sz="2400" dirty="0"/>
              <a:t>the </a:t>
            </a:r>
            <a:r>
              <a:rPr lang="en-US" sz="2400" b="1" dirty="0" smtClean="0"/>
              <a:t>least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66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568" b="6065"/>
          <a:stretch/>
        </p:blipFill>
        <p:spPr>
          <a:xfrm>
            <a:off x="8369085" y="1418996"/>
            <a:ext cx="2832366" cy="2703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940" b="7026"/>
          <a:stretch/>
        </p:blipFill>
        <p:spPr>
          <a:xfrm>
            <a:off x="929898" y="1418997"/>
            <a:ext cx="2791201" cy="26415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8656" y="4297115"/>
            <a:ext cx="3554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Between all groups:</a:t>
            </a:r>
            <a:br>
              <a:rPr lang="en-US" sz="2000" dirty="0" smtClean="0"/>
            </a:br>
            <a:r>
              <a:rPr lang="en-US" dirty="0" smtClean="0"/>
              <a:t>F-statistic = 58.4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P-value     </a:t>
            </a:r>
            <a:r>
              <a:rPr lang="en-US" dirty="0"/>
              <a:t>= </a:t>
            </a:r>
            <a:r>
              <a:rPr lang="en-US" b="1" dirty="0"/>
              <a:t>4.47 E-11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2081" y="4337918"/>
            <a:ext cx="336925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Between </a:t>
            </a:r>
            <a:r>
              <a:rPr lang="en-US" sz="2000" dirty="0" smtClean="0">
                <a:solidFill>
                  <a:srgbClr val="00B050"/>
                </a:solidFill>
              </a:rPr>
              <a:t>EAS</a:t>
            </a:r>
            <a:r>
              <a:rPr lang="en-US" sz="2000" dirty="0" smtClean="0"/>
              <a:t> and others: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>F-statistic = 42.4</a:t>
            </a:r>
            <a:br>
              <a:rPr lang="en-US" dirty="0" smtClean="0"/>
            </a:br>
            <a:r>
              <a:rPr lang="en-US" dirty="0" smtClean="0"/>
              <a:t>P-value     = </a:t>
            </a:r>
            <a:r>
              <a:rPr lang="en-US" b="1" dirty="0" smtClean="0">
                <a:solidFill>
                  <a:srgbClr val="00B050"/>
                </a:solidFill>
              </a:rPr>
              <a:t>9.90 E-7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594" b="3911"/>
          <a:stretch/>
        </p:blipFill>
        <p:spPr>
          <a:xfrm>
            <a:off x="4525505" y="1418997"/>
            <a:ext cx="3053076" cy="27655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5749" y="527329"/>
            <a:ext cx="1129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</a:rPr>
              <a:t>ANOVA for fraction of individuals with non-reference alleles  </a:t>
            </a:r>
            <a:endParaRPr lang="en-US" sz="3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4479" y="4337918"/>
            <a:ext cx="336925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Between </a:t>
            </a:r>
            <a:r>
              <a:rPr lang="en-US" sz="2000" dirty="0" smtClean="0">
                <a:solidFill>
                  <a:srgbClr val="FF0000"/>
                </a:solidFill>
              </a:rPr>
              <a:t>AFR</a:t>
            </a:r>
            <a:r>
              <a:rPr lang="en-US" sz="2000" dirty="0" smtClean="0"/>
              <a:t> and others: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>F-statistic = 19.6</a:t>
            </a:r>
            <a:br>
              <a:rPr lang="en-US" dirty="0" smtClean="0"/>
            </a:br>
            <a:r>
              <a:rPr lang="en-US" dirty="0" smtClean="0"/>
              <a:t>P-value     = </a:t>
            </a:r>
            <a:r>
              <a:rPr lang="en-US" b="1" dirty="0" smtClean="0">
                <a:solidFill>
                  <a:srgbClr val="FF0000"/>
                </a:solidFill>
              </a:rPr>
              <a:t>1.78 E-4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2081" y="5688105"/>
            <a:ext cx="256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For EUR/AMR/SAS:</a:t>
            </a:r>
          </a:p>
          <a:p>
            <a:r>
              <a:rPr lang="en-US" sz="2000" i="1" dirty="0" smtClean="0"/>
              <a:t>0.30 &lt; P-value &lt; 0.60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3035" y="5741894"/>
            <a:ext cx="620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All populations are drawn from the same 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02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053"/>
          </a:xfrm>
        </p:spPr>
        <p:txBody>
          <a:bodyPr/>
          <a:lstStyle/>
          <a:p>
            <a:pPr algn="ctr"/>
            <a:r>
              <a:rPr lang="en-US" dirty="0" smtClean="0"/>
              <a:t>Penetrance 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05" y="238060"/>
            <a:ext cx="8610600" cy="1293028"/>
          </a:xfrm>
        </p:spPr>
        <p:txBody>
          <a:bodyPr/>
          <a:lstStyle/>
          <a:p>
            <a:r>
              <a:rPr lang="en-US" smtClean="0"/>
              <a:t>Penetrance Sensitivity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1088"/>
                <a:ext cx="10820400" cy="455382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>
                    <a:latin typeface="+mj-lt"/>
                    <a:ea typeface="Cambria Math" charset="0"/>
                    <a:cs typeface="Cambria Math" charset="0"/>
                  </a:rPr>
                  <a:t>D = disease, V = variant</a:t>
                </a:r>
              </a:p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Penetrance </a:t>
                </a:r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𝑝𝑟𝑒𝑣𝑎𝑙𝑒𝑛𝑐𝑒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𝑎𝑙𝑙𝑒𝑙𝑒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. 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3200" dirty="0" smtClean="0">
                    <a:latin typeface="+mj-lt"/>
                    <a:ea typeface="Cambria Math" charset="0"/>
                    <a:cs typeface="Cambria Math" charset="0"/>
                  </a:rPr>
                  <a:t>Three relevant parameters: </a:t>
                </a:r>
              </a:p>
              <a:p>
                <a:pPr lvl="1"/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Estimate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ea typeface="Cambria Math" charset="0"/>
                    <a:cs typeface="Cambria Math" charset="0"/>
                  </a:rPr>
                  <a:t>prevalence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from literature</a:t>
                </a:r>
              </a:p>
              <a:p>
                <a:pPr lvl="1"/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Estimate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ea typeface="Cambria Math" charset="0"/>
                    <a:cs typeface="Cambria Math" charset="0"/>
                  </a:rPr>
                  <a:t>allele frequency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from 1000 genomes and ExAC data sets. </a:t>
                </a:r>
              </a:p>
              <a:p>
                <a:pPr lvl="1"/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Assume a range of values for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  <a:ea typeface="Cambria Math" charset="0"/>
                    <a:cs typeface="Cambria Math" charset="0"/>
                  </a:rPr>
                  <a:t>allelic heterogeneity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/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(point estimate, lower bound, upper bound).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1088"/>
                <a:ext cx="10820400" cy="4553827"/>
              </a:xfrm>
              <a:blipFill rotWithShape="0">
                <a:blip r:embed="rId3"/>
                <a:stretch>
                  <a:fillRect l="-1296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56" y="362370"/>
            <a:ext cx="12393622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Prevalence Estimates are Uncertain and Highly Variable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618"/>
          <a:stretch/>
        </p:blipFill>
        <p:spPr>
          <a:xfrm>
            <a:off x="1711916" y="1502108"/>
            <a:ext cx="7178084" cy="772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4788197"/>
            <a:ext cx="7425146" cy="1450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754" t="9607"/>
          <a:stretch/>
        </p:blipFill>
        <p:spPr>
          <a:xfrm>
            <a:off x="760605" y="2749836"/>
            <a:ext cx="2922213" cy="1592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Frame 12"/>
          <p:cNvSpPr/>
          <p:nvPr/>
        </p:nvSpPr>
        <p:spPr>
          <a:xfrm>
            <a:off x="2487218" y="3959055"/>
            <a:ext cx="1173263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143749" y="5466849"/>
            <a:ext cx="3346451" cy="362451"/>
          </a:xfrm>
          <a:prstGeom prst="frame">
            <a:avLst>
              <a:gd name="adj1" fmla="val 10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556000" y="5155598"/>
            <a:ext cx="1174612" cy="3253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046" y="2712403"/>
            <a:ext cx="5778500" cy="1350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Frame 17"/>
          <p:cNvSpPr/>
          <p:nvPr/>
        </p:nvSpPr>
        <p:spPr>
          <a:xfrm>
            <a:off x="2196372" y="1538842"/>
            <a:ext cx="2583097" cy="337018"/>
          </a:xfrm>
          <a:prstGeom prst="frame">
            <a:avLst>
              <a:gd name="adj1" fmla="val 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382000" y="3169252"/>
            <a:ext cx="3005546" cy="391643"/>
          </a:xfrm>
          <a:prstGeom prst="frame">
            <a:avLst>
              <a:gd name="adj1" fmla="val 6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9046" y="4062911"/>
            <a:ext cx="6582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7"/>
              </a:rPr>
              <a:t>https</a:t>
            </a:r>
            <a:r>
              <a:rPr lang="en-US" sz="1600" dirty="0" smtClean="0">
                <a:hlinkClick r:id="rId7"/>
              </a:rPr>
              <a:t>://ghr.nlm.nih.gov/condition/peutz-jeghers-syndrome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717844" y="6255578"/>
            <a:ext cx="56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www.ncbi.nlm.nih.gov/pubmed/19841298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67267" y="42960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ghr.nlm.nih.gov/condition/li-fraumeni-syndrome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711916" y="2255022"/>
            <a:ext cx="726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ojrd.biomedcentral.com/articles/10.1186/1750-1172-1-35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0" y="580684"/>
            <a:ext cx="10831032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Prevalence estimates found in the literature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00" y="1676368"/>
            <a:ext cx="10831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 search heuristic: </a:t>
            </a:r>
          </a:p>
          <a:p>
            <a:pPr marL="342900" indent="-342900">
              <a:buAutoNum type="arabicPeriod"/>
            </a:pPr>
            <a:r>
              <a:rPr lang="en-US" dirty="0" smtClean="0"/>
              <a:t>Search “[Disease name] prevalence” on Google Scholar</a:t>
            </a:r>
          </a:p>
          <a:p>
            <a:pPr marL="342900" indent="-342900">
              <a:buAutoNum type="arabicPeriod"/>
            </a:pPr>
            <a:r>
              <a:rPr lang="en-US" dirty="0" smtClean="0"/>
              <a:t>Look through articles from most highly cited to less highly cited.  </a:t>
            </a:r>
          </a:p>
          <a:p>
            <a:pPr marL="342900" indent="-342900">
              <a:buAutoNum type="arabicPeriod"/>
            </a:pPr>
            <a:r>
              <a:rPr lang="en-US" dirty="0" smtClean="0"/>
              <a:t>Recorded prevalence value (point or </a:t>
            </a:r>
            <a:r>
              <a:rPr lang="en-US" dirty="0" smtClean="0"/>
              <a:t>range), along with: </a:t>
            </a:r>
            <a:br>
              <a:rPr lang="en-US" dirty="0" smtClean="0"/>
            </a:br>
            <a:r>
              <a:rPr lang="en-US" dirty="0" smtClean="0"/>
              <a:t>region</a:t>
            </a:r>
            <a:r>
              <a:rPr lang="en-US" dirty="0" smtClean="0"/>
              <a:t>, URL, journal, year, sample size, author, population subset, date accessed, and potential issues. </a:t>
            </a:r>
            <a:r>
              <a:rPr lang="is-I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27430"/>
              </p:ext>
            </p:extLst>
          </p:nvPr>
        </p:nvGraphicFramePr>
        <p:xfrm>
          <a:off x="667600" y="3309144"/>
          <a:ext cx="10831031" cy="1831816"/>
        </p:xfrm>
        <a:graphic>
          <a:graphicData uri="http://schemas.openxmlformats.org/drawingml/2006/table">
            <a:tbl>
              <a:tblPr/>
              <a:tblGrid>
                <a:gridCol w="2570900"/>
                <a:gridCol w="1028700"/>
                <a:gridCol w="990600"/>
                <a:gridCol w="673100"/>
                <a:gridCol w="4203700"/>
                <a:gridCol w="1364031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Disease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Inverse</a:t>
                      </a:r>
                    </a:p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Prevalence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Inverse Prevalence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URL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Journal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Familial hypertrophic cardiomyopathy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\N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World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http://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www.ncbi.nlm.nih.gov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pubmed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/7641357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Circulation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Familial medullary thyroid carcinoma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14286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\N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http://www.cancer.gov/types/thyroid/hp/thyroid-treatment-pdq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National Cancer Institute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Left ventricular noncompaction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7143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\N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http://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www.omicsonline.org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/open-access/left-ventricular-noncompaction-current-controversy-and-new-insights-2157-7412-6-255.php?aid=39346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Journal of Genetic Syndromes &amp; Gene Therapy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Li-Fraumeni syndrome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\N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http://www.ncbi.nlm.nih.gov/books/NBK1311/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GeneReviews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62" y="384430"/>
            <a:ext cx="8610600" cy="1293028"/>
          </a:xfrm>
        </p:spPr>
        <p:txBody>
          <a:bodyPr/>
          <a:lstStyle/>
          <a:p>
            <a:r>
              <a:rPr lang="en-US" dirty="0" smtClean="0"/>
              <a:t>Allele Frequencies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3078" y="1495321"/>
            <a:ext cx="848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/>
              <a:t>Diverse set of names used to identify disease: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9856" b="19934"/>
          <a:stretch/>
        </p:blipFill>
        <p:spPr>
          <a:xfrm>
            <a:off x="995062" y="2038162"/>
            <a:ext cx="5958188" cy="955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9888" b="19984"/>
          <a:stretch/>
        </p:blipFill>
        <p:spPr>
          <a:xfrm>
            <a:off x="995062" y="4344347"/>
            <a:ext cx="4193127" cy="10328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3077" y="3152623"/>
            <a:ext cx="10981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</a:t>
            </a:r>
            <a:r>
              <a:rPr lang="en-US" sz="2400" dirty="0" smtClean="0"/>
              <a:t>Manually curate for unique disease tags (substrings + synonyms)</a:t>
            </a:r>
            <a:endParaRPr lang="en-US" sz="2400" dirty="0"/>
          </a:p>
          <a:p>
            <a:r>
              <a:rPr lang="en-US" sz="2400" dirty="0" smtClean="0"/>
              <a:t>2</a:t>
            </a:r>
            <a:r>
              <a:rPr lang="en-US" sz="2400" dirty="0"/>
              <a:t>. Use grep to </a:t>
            </a:r>
            <a:r>
              <a:rPr lang="en-US" sz="2400" dirty="0" smtClean="0"/>
              <a:t>match these patterns.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3. Pull out allele frequencies from all variants that match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5630" b="19984"/>
          <a:stretch/>
        </p:blipFill>
        <p:spPr>
          <a:xfrm>
            <a:off x="5188189" y="4344347"/>
            <a:ext cx="3592916" cy="10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12" y="2540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42" y="1579626"/>
            <a:ext cx="9663939" cy="4677265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+mj-lt"/>
              </a:rPr>
              <a:t>ACMG</a:t>
            </a:r>
            <a:r>
              <a:rPr lang="en-US" sz="3000" dirty="0" smtClean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Issues </a:t>
            </a:r>
            <a:r>
              <a:rPr lang="en-US" dirty="0">
                <a:latin typeface="+mj-lt"/>
              </a:rPr>
              <a:t>policy </a:t>
            </a:r>
            <a:r>
              <a:rPr lang="en-US" dirty="0" smtClean="0">
                <a:latin typeface="+mj-lt"/>
              </a:rPr>
              <a:t>statements laboratory/clinical guidelines for best </a:t>
            </a:r>
            <a:r>
              <a:rPr lang="en-US" dirty="0">
                <a:latin typeface="+mj-lt"/>
              </a:rPr>
              <a:t>practices </a:t>
            </a:r>
            <a:r>
              <a:rPr lang="en-US" dirty="0" smtClean="0">
                <a:latin typeface="+mj-lt"/>
              </a:rPr>
              <a:t>in genomic medicine</a:t>
            </a:r>
            <a:r>
              <a:rPr lang="en-US" dirty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en-US" sz="3000" b="1" dirty="0" smtClean="0">
                <a:latin typeface="+mj-lt"/>
              </a:rPr>
              <a:t>Incidental </a:t>
            </a:r>
            <a:r>
              <a:rPr lang="en-US" sz="3000" b="1" dirty="0" smtClean="0">
                <a:latin typeface="+mj-lt"/>
              </a:rPr>
              <a:t>finding</a:t>
            </a:r>
            <a:r>
              <a:rPr lang="en-US" sz="3000" dirty="0" smtClean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Results of a search for pathogenic alternations in genes that are not apparently relevant to a diagnostic indication for which the sequencing test was ordered. </a:t>
            </a:r>
          </a:p>
          <a:p>
            <a:r>
              <a:rPr lang="en-US" sz="3000" b="1" dirty="0" smtClean="0">
                <a:latin typeface="+mj-lt"/>
              </a:rPr>
              <a:t>ACMG-56</a:t>
            </a:r>
            <a:r>
              <a:rPr lang="en-US" sz="3000" dirty="0" smtClean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According to ACMG recommendations, the set 56 genes in which pathogenic variants should be reported even when discovered incidentally. </a:t>
            </a:r>
          </a:p>
        </p:txBody>
      </p:sp>
    </p:spTree>
    <p:extLst>
      <p:ext uri="{BB962C8B-B14F-4D97-AF65-F5344CB8AC3E}">
        <p14:creationId xmlns:p14="http://schemas.microsoft.com/office/powerpoint/2010/main" val="8594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9030" y="107449"/>
            <a:ext cx="111489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Allele Frequencies for each cohort by gene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0" y="1379507"/>
            <a:ext cx="4805860" cy="4334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86892" y="1237271"/>
                <a:ext cx="5919126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ExAC frequency: </a:t>
                </a:r>
                <a:endParaRPr lang="en-US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charset="0"/>
                      </a:rPr>
                      <m:t>P</m:t>
                    </m:r>
                    <m:r>
                      <a:rPr lang="en-US" sz="200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</a:rPr>
                      <m:t>any</m:t>
                    </m:r>
                    <m:r>
                      <a:rPr lang="en-US" sz="20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</a:rPr>
                      <m:t>variant</m:t>
                    </m:r>
                    <m:r>
                      <a:rPr lang="en-US" sz="2000">
                        <a:latin typeface="Cambria Math" charset="0"/>
                      </a:rPr>
                      <m:t>)</m:t>
                    </m:r>
                    <m:r>
                      <a:rPr lang="en-US" sz="2000" i="1">
                        <a:latin typeface="Cambria Math" charset="0"/>
                      </a:rPr>
                      <m:t>=1−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𝑣𝑎𝑟𝑖𝑎𝑛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Assumes that the variants are independent.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Looks at all 10,000 variants in ClinVar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1000 genomes frequency: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P(any variant) from direct counting.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000" dirty="0"/>
                  <a:t>Fewer samples (</a:t>
                </a:r>
                <a:r>
                  <a:rPr lang="en-US" sz="2000" dirty="0" smtClean="0"/>
                  <a:t>2,504 </a:t>
                </a:r>
                <a:r>
                  <a:rPr lang="en-US" sz="2000" dirty="0"/>
                  <a:t>&lt; 60,000</a:t>
                </a:r>
                <a:r>
                  <a:rPr lang="en-US" sz="2000" dirty="0" smtClean="0"/>
                  <a:t>) </a:t>
                </a:r>
                <a:r>
                  <a:rPr lang="en-US" sz="2000" b="1" u="sng" dirty="0" smtClean="0"/>
                  <a:t>AND</a:t>
                </a:r>
                <a:r>
                  <a:rPr lang="en-US" sz="2000" dirty="0" smtClean="0"/>
                  <a:t> </a:t>
                </a:r>
                <a:br>
                  <a:rPr lang="en-US" sz="2000" dirty="0" smtClean="0"/>
                </a:br>
                <a:r>
                  <a:rPr lang="en-US" sz="2000" dirty="0" smtClean="0"/>
                  <a:t>only </a:t>
                </a:r>
                <a:r>
                  <a:rPr lang="en-US" sz="2000" dirty="0"/>
                  <a:t>looks at the 137 </a:t>
                </a:r>
                <a:r>
                  <a:rPr lang="en-US" sz="2000" dirty="0" smtClean="0"/>
                  <a:t>variants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r>
                  <a:rPr lang="en-US" sz="2000" dirty="0"/>
                  <a:t>lower </a:t>
                </a:r>
                <a:r>
                  <a:rPr lang="en-US" sz="2000" dirty="0" smtClean="0"/>
                  <a:t>resolution.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2000" dirty="0" smtClean="0"/>
              </a:p>
              <a:p>
                <a:r>
                  <a:rPr lang="en-US" sz="2000" dirty="0" smtClean="0"/>
                  <a:t>Observations: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Shows sensitivity to which cohort you use.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Disease status might be different between </a:t>
                </a:r>
                <a:br>
                  <a:rPr lang="en-US" sz="2000" dirty="0" smtClean="0"/>
                </a:br>
                <a:r>
                  <a:rPr lang="en-US" sz="2000" dirty="0" smtClean="0"/>
                  <a:t>1000 genomes and ExAC frequency. </a:t>
                </a:r>
              </a:p>
              <a:p>
                <a:pPr marL="457200" indent="-457200"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Tx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92" y="1237271"/>
                <a:ext cx="5919126" cy="5016758"/>
              </a:xfrm>
              <a:prstGeom prst="rect">
                <a:avLst/>
              </a:prstGeom>
              <a:blipFill rotWithShape="0">
                <a:blip r:embed="rId4"/>
                <a:stretch>
                  <a:fillRect l="-1133" t="-3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Allelic </a:t>
            </a:r>
            <a:r>
              <a:rPr lang="en-US" dirty="0"/>
              <a:t>H</a:t>
            </a:r>
            <a:r>
              <a:rPr lang="en-US" dirty="0" smtClean="0"/>
              <a:t>eterogeneity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81398"/>
                <a:ext cx="3670069" cy="232756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Strong variation by population.</a:t>
                </a:r>
              </a:p>
              <a:p>
                <a:r>
                  <a:rPr lang="en-US" sz="2400" dirty="0"/>
                  <a:t>BRCA1/BRCA2:  </a:t>
                </a:r>
                <a:br>
                  <a:rPr lang="en-US" sz="2400" dirty="0"/>
                </a:br>
                <a:r>
                  <a:rPr lang="en-US" sz="2400" dirty="0"/>
                  <a:t>P(variant | disease)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/>
                  <a:t> 2%</a:t>
                </a:r>
              </a:p>
              <a:p>
                <a:r>
                  <a:rPr lang="en-US" sz="2400" dirty="0"/>
                  <a:t>Set as point value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81398"/>
                <a:ext cx="3670069" cy="2327564"/>
              </a:xfrm>
              <a:blipFill rotWithShape="0">
                <a:blip r:embed="rId3"/>
                <a:stretch>
                  <a:fillRect l="-2326" t="-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20598"/>
              </p:ext>
            </p:extLst>
          </p:nvPr>
        </p:nvGraphicFramePr>
        <p:xfrm>
          <a:off x="4748981" y="1881398"/>
          <a:ext cx="6604821" cy="2793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1607"/>
                <a:gridCol w="2201607"/>
                <a:gridCol w="2201607"/>
              </a:tblGrid>
              <a:tr h="4656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BRCA1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BRCA2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5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African-American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5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Ashkenazi Jewish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5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Asian-American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5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Caucasian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5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Hispanic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48981" y="4865948"/>
            <a:ext cx="614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www.knowbrca.org</a:t>
            </a:r>
            <a:r>
              <a:rPr lang="en-US" dirty="0"/>
              <a:t>/Provider/FNA/about-brca1-brca2-and-hereditary-breast-and-ovarian-cancers</a:t>
            </a:r>
          </a:p>
        </p:txBody>
      </p:sp>
    </p:spTree>
    <p:extLst>
      <p:ext uri="{BB962C8B-B14F-4D97-AF65-F5344CB8AC3E}">
        <p14:creationId xmlns:p14="http://schemas.microsoft.com/office/powerpoint/2010/main" val="6593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07" y="160362"/>
            <a:ext cx="11197168" cy="11513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Penetrance as </a:t>
            </a:r>
            <a:r>
              <a:rPr lang="en-US" smtClean="0"/>
              <a:t>a function of allelic heterogeneity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059" b="11176"/>
          <a:stretch/>
        </p:blipFill>
        <p:spPr>
          <a:xfrm>
            <a:off x="507039" y="1671373"/>
            <a:ext cx="5558750" cy="27119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835" y="5316834"/>
            <a:ext cx="273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Only 5/30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diseases have maximum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theoretical penetrance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&gt;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50%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7684" b="10017"/>
          <a:stretch/>
        </p:blipFill>
        <p:spPr>
          <a:xfrm>
            <a:off x="6147391" y="1671373"/>
            <a:ext cx="5243168" cy="2799027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1390559" y="1797050"/>
            <a:ext cx="129761" cy="114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1390558" y="3189758"/>
            <a:ext cx="129761" cy="114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1390557" y="3924844"/>
            <a:ext cx="129761" cy="114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1390557" y="4020726"/>
            <a:ext cx="129761" cy="114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1390557" y="4116608"/>
            <a:ext cx="129761" cy="114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23779" y="5323265"/>
            <a:ext cx="26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Only 2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/25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diseases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have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maximum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theoretical penetrance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&gt;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50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%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5153" y="4749021"/>
            <a:ext cx="12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Penetrance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87612" y="4749021"/>
            <a:ext cx="12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Penetrance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27096" y="4412652"/>
            <a:ext cx="420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	    0.2       0.4       0.6	       0.8	  1.0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44442" y="4460750"/>
            <a:ext cx="420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	   0.2      0.4      0.6	  0.8	    1.0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86187" y="1258184"/>
            <a:ext cx="703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ExAC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984035" y="1284938"/>
            <a:ext cx="1711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1000 genomes</a:t>
            </a:r>
            <a:endParaRPr lang="en-US" sz="2000" dirty="0"/>
          </a:p>
        </p:txBody>
      </p:sp>
      <p:sp>
        <p:nvSpPr>
          <p:cNvPr id="21" name="5-Point Star 20"/>
          <p:cNvSpPr/>
          <p:nvPr/>
        </p:nvSpPr>
        <p:spPr>
          <a:xfrm>
            <a:off x="7350661" y="6381084"/>
            <a:ext cx="129761" cy="114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36178" y="6354539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Star: no variants observed =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Inf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penetrance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67106" y="5316834"/>
            <a:ext cx="273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22/30 diseases have near 0 penetrance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89735" y="5316834"/>
            <a:ext cx="273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19/25 diseases have near 0 penetrance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Demonstrating variation by prevalence ranges. </a:t>
            </a:r>
            <a:endParaRPr lang="en-US" sz="3200" dirty="0"/>
          </a:p>
          <a:p>
            <a:r>
              <a:rPr lang="en-US" sz="3200" dirty="0" smtClean="0"/>
              <a:t>Establishing genome-wide background for penetrance-based </a:t>
            </a:r>
            <a:r>
              <a:rPr lang="en-US" sz="3200" dirty="0" smtClean="0"/>
              <a:t>test-statistics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caling </a:t>
            </a:r>
            <a:r>
              <a:rPr lang="en-US" sz="3200" dirty="0" smtClean="0"/>
              <a:t>up calculations in the cluster.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316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804"/>
          </a:xfrm>
        </p:spPr>
        <p:txBody>
          <a:bodyPr>
            <a:noAutofit/>
          </a:bodyPr>
          <a:lstStyle/>
          <a:p>
            <a:r>
              <a:rPr lang="en-US" sz="3200" dirty="0" smtClean="0"/>
              <a:t>Raj, for his mentorship and support throughout this project.</a:t>
            </a:r>
            <a:endParaRPr lang="en-US" sz="3200" dirty="0" smtClean="0"/>
          </a:p>
          <a:p>
            <a:r>
              <a:rPr lang="en-US" sz="3200" dirty="0" smtClean="0"/>
              <a:t>Susanne, Barbara, and Dominique, for making this whole summer experience possible.</a:t>
            </a:r>
            <a:endParaRPr lang="en-US" sz="3200" dirty="0" smtClean="0"/>
          </a:p>
          <a:p>
            <a:r>
              <a:rPr lang="en-US" sz="3200" dirty="0" smtClean="0"/>
              <a:t>DBMI: for taking us in, and for all the hot beverages.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3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957" y="1690688"/>
            <a:ext cx="566704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68" y="1690688"/>
            <a:ext cx="5506224" cy="434018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variants across all 1000G variants vs.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Mean </a:t>
            </a:r>
            <a:r>
              <a:rPr lang="en-US" dirty="0" smtClean="0"/>
              <a:t>variants across 137 ClinVar-1000G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5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ClinVar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interpretations </a:t>
            </a:r>
            <a:r>
              <a:rPr lang="en-US" sz="3200" dirty="0">
                <a:latin typeface="+mj-lt"/>
              </a:rPr>
              <a:t>of clinically relevant </a:t>
            </a:r>
            <a:r>
              <a:rPr lang="en-US" sz="3200" dirty="0" smtClean="0">
                <a:latin typeface="+mj-lt"/>
              </a:rPr>
              <a:t>variants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(Benign, Likely Benign, VUS, Likely Pathogenic, Pathogenic)</a:t>
            </a:r>
            <a:endParaRPr lang="en-US" sz="3200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1000 Genomes</a:t>
            </a:r>
            <a:r>
              <a:rPr lang="en-US" sz="3200" dirty="0">
                <a:latin typeface="+mj-lt"/>
              </a:rPr>
              <a:t>: genotype data </a:t>
            </a:r>
            <a:r>
              <a:rPr lang="en-US" sz="3200" dirty="0" smtClean="0">
                <a:latin typeface="+mj-lt"/>
              </a:rPr>
              <a:t>(healthy cohort).</a:t>
            </a:r>
            <a:endParaRPr lang="en-US" sz="3200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ExAC</a:t>
            </a:r>
            <a:r>
              <a:rPr lang="en-US" sz="3200" dirty="0">
                <a:latin typeface="+mj-lt"/>
              </a:rPr>
              <a:t>: population-level data </a:t>
            </a:r>
            <a:r>
              <a:rPr lang="en-US" sz="3200" dirty="0" smtClean="0">
                <a:latin typeface="+mj-lt"/>
              </a:rPr>
              <a:t>(</a:t>
            </a:r>
            <a:r>
              <a:rPr lang="en-US" sz="3200" dirty="0">
                <a:latin typeface="+mj-lt"/>
              </a:rPr>
              <a:t>disease status contended</a:t>
            </a:r>
            <a:r>
              <a:rPr lang="en-US" sz="3200" dirty="0" smtClean="0">
                <a:latin typeface="+mj-lt"/>
              </a:rPr>
              <a:t>).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07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7694"/>
            <a:ext cx="10072816" cy="1325563"/>
          </a:xfrm>
        </p:spPr>
        <p:txBody>
          <a:bodyPr/>
          <a:lstStyle/>
          <a:p>
            <a:r>
              <a:rPr lang="en-US" dirty="0" smtClean="0"/>
              <a:t>Why is genomics concerned with ancestry?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29977"/>
              </p:ext>
            </p:extLst>
          </p:nvPr>
        </p:nvGraphicFramePr>
        <p:xfrm>
          <a:off x="632591" y="1532389"/>
          <a:ext cx="7775138" cy="5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" name="Document" r:id="rId3" imgW="9283700" imgH="6388100" progId="Word.Document.12">
                  <p:link updateAutomatic="1"/>
                </p:oleObj>
              </mc:Choice>
              <mc:Fallback>
                <p:oleObj name="Document" r:id="rId3" imgW="9283700" imgH="63881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591" y="1532389"/>
                        <a:ext cx="7775138" cy="5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8596" y="1633257"/>
            <a:ext cx="4912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Misclassification of variants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occurs disproportionately in Black/African-American </a:t>
            </a:r>
            <a:r>
              <a:rPr lang="en-US" sz="2400" dirty="0" smtClean="0">
                <a:latin typeface="+mj-lt"/>
              </a:rPr>
              <a:t>individuals.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Increasing recognition of ancestry effects on variants and associated disease states.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Newly available “control” data sets of from diverse populations allow for quantitative evaluation.</a:t>
            </a:r>
          </a:p>
        </p:txBody>
      </p:sp>
    </p:spTree>
    <p:extLst>
      <p:ext uri="{BB962C8B-B14F-4D97-AF65-F5344CB8AC3E}">
        <p14:creationId xmlns:p14="http://schemas.microsoft.com/office/powerpoint/2010/main" val="6702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608"/>
          </a:xfrm>
        </p:spPr>
        <p:txBody>
          <a:bodyPr/>
          <a:lstStyle/>
          <a:p>
            <a:pPr algn="ctr"/>
            <a:r>
              <a:rPr lang="en-US" dirty="0"/>
              <a:t>1000 Genomes </a:t>
            </a:r>
            <a:r>
              <a:rPr lang="en-US" dirty="0" smtClean="0"/>
              <a:t>Populations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418" y="562073"/>
            <a:ext cx="10515600" cy="1325563"/>
          </a:xfrm>
        </p:spPr>
        <p:txBody>
          <a:bodyPr/>
          <a:lstStyle/>
          <a:p>
            <a:r>
              <a:rPr lang="en-US" dirty="0"/>
              <a:t>1000 Genomes Populations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418" y="2022573"/>
            <a:ext cx="9433148" cy="27494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Our goal was to evaluate how variants are distributed in a healthy, diverse cohort. </a:t>
            </a:r>
          </a:p>
          <a:p>
            <a:r>
              <a:rPr lang="en-US" sz="3200" dirty="0" smtClean="0">
                <a:latin typeface="+mj-lt"/>
              </a:rPr>
              <a:t>We developed a workflow for visualizing how variants </a:t>
            </a:r>
            <a:r>
              <a:rPr lang="en-US" sz="3200" dirty="0" smtClean="0">
                <a:latin typeface="+mj-lt"/>
              </a:rPr>
              <a:t>from specific sets of genes differ </a:t>
            </a:r>
            <a:r>
              <a:rPr lang="en-US" sz="3200" dirty="0" smtClean="0">
                <a:latin typeface="+mj-lt"/>
              </a:rPr>
              <a:t>between </a:t>
            </a:r>
            <a:r>
              <a:rPr lang="en-US" sz="3200" dirty="0" smtClean="0">
                <a:latin typeface="+mj-lt"/>
              </a:rPr>
              <a:t>populations. </a:t>
            </a:r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81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86" y="104769"/>
            <a:ext cx="2522439" cy="132556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92288" y="424647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94974" y="1667193"/>
            <a:ext cx="28765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Gene Inputs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015780" y="1447801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 </a:t>
            </a:r>
            <a:br>
              <a:rPr lang="en-US" dirty="0" smtClean="0"/>
            </a:br>
            <a:r>
              <a:rPr lang="en-US" dirty="0" smtClean="0"/>
              <a:t>(.txt, .</a:t>
            </a:r>
            <a:r>
              <a:rPr lang="en-US" dirty="0" err="1" smtClean="0"/>
              <a:t>Rdata</a:t>
            </a:r>
            <a:r>
              <a:rPr lang="en-US" dirty="0" smtClean="0"/>
              <a:t>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93361" y="427518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 ClinVar</a:t>
            </a:r>
            <a:br>
              <a:rPr lang="en-US" dirty="0" smtClean="0"/>
            </a:br>
            <a:r>
              <a:rPr lang="en-US" dirty="0" smtClean="0"/>
              <a:t>(ACMG-56)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94434" y="1447801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 LMM</a:t>
            </a:r>
            <a:br>
              <a:rPr lang="en-US" dirty="0" smtClean="0"/>
            </a:br>
            <a:r>
              <a:rPr lang="en-US" dirty="0" smtClean="0"/>
              <a:t>(Panel Test)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25109" y="2820133"/>
            <a:ext cx="5061573" cy="115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Transcription Coordinates from </a:t>
            </a:r>
            <a:br>
              <a:rPr lang="en-US" dirty="0" smtClean="0"/>
            </a:br>
            <a:r>
              <a:rPr lang="en-US" dirty="0" smtClean="0"/>
              <a:t>UCSC Genome Browser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1769" y="4232600"/>
            <a:ext cx="84249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and Process VCF files from 1000 genomes</a:t>
            </a:r>
          </a:p>
        </p:txBody>
      </p:sp>
      <p:sp>
        <p:nvSpPr>
          <p:cNvPr id="35" name="Right Arrow 34"/>
          <p:cNvSpPr/>
          <p:nvPr/>
        </p:nvSpPr>
        <p:spPr>
          <a:xfrm rot="901699">
            <a:off x="4559669" y="1897249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3536828">
            <a:off x="5448531" y="1408133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698301" flipH="1">
            <a:off x="7859128" y="1897250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7346130" y="2440572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8483738" y="3875213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8063172" flipH="1">
            <a:off x="6936635" y="1408134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61768" y="5490074"/>
            <a:ext cx="2585785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1: Mean number of non-reference sites by </a:t>
            </a:r>
            <a:r>
              <a:rPr lang="en-US" dirty="0"/>
              <a:t>population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3516597" y="5486714"/>
            <a:ext cx="2765133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2: </a:t>
            </a:r>
            <a:r>
              <a:rPr lang="en-US" dirty="0"/>
              <a:t>Number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</a:t>
            </a:r>
            <a:r>
              <a:rPr lang="en-US" dirty="0"/>
              <a:t>sites per </a:t>
            </a:r>
            <a:r>
              <a:rPr lang="en-US" dirty="0" smtClean="0"/>
              <a:t>nucleotide by gene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550773" y="5486714"/>
            <a:ext cx="2535908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3: </a:t>
            </a:r>
            <a:r>
              <a:rPr lang="en-US" dirty="0"/>
              <a:t>Fraction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least 1 non-reference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site by </a:t>
            </a:r>
            <a:r>
              <a:rPr lang="en-US" dirty="0"/>
              <a:t>population</a:t>
            </a:r>
            <a:endParaRPr lang="en-US" dirty="0" smtClean="0"/>
          </a:p>
        </p:txBody>
      </p:sp>
      <p:sp>
        <p:nvSpPr>
          <p:cNvPr id="50" name="Right Arrow 49"/>
          <p:cNvSpPr/>
          <p:nvPr/>
        </p:nvSpPr>
        <p:spPr>
          <a:xfrm rot="5400000">
            <a:off x="5652536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2636510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8483738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61769" y="2841120"/>
            <a:ext cx="2720340" cy="115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1000 Genomes Phase 3 Populations Map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2636510" y="3912382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tps://ncbiinsights.files.wordpress.com/2014/09/gtr_clinvar_medgen-image.png?w=584&amp;h=5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40255" r="44109" b="40433"/>
          <a:stretch/>
        </p:blipFill>
        <p:spPr bwMode="auto">
          <a:xfrm>
            <a:off x="8538141" y="563000"/>
            <a:ext cx="1603718" cy="61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s://upload.wikimedia.org/wikipedia/commons/thumb/2/22/Partners_HealthCare_logo.svg/800px-Partners_H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221" y="1552860"/>
            <a:ext cx="1547446" cy="6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news.ucsc.edu/2014/10/images/browser-logo.jpg?t=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0" r="57439"/>
          <a:stretch/>
        </p:blipFill>
        <p:spPr bwMode="auto">
          <a:xfrm>
            <a:off x="9340000" y="3073421"/>
            <a:ext cx="1474906" cy="5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tps://www.genome.gov/images/content/1000genome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6" b="5771"/>
          <a:stretch/>
        </p:blipFill>
        <p:spPr bwMode="auto">
          <a:xfrm>
            <a:off x="9367662" y="4276724"/>
            <a:ext cx="1419582" cy="82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65" y="642337"/>
            <a:ext cx="11288035" cy="1113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Pretty much all 1000G patients </a:t>
            </a:r>
            <a:br>
              <a:rPr lang="en-US" dirty="0" smtClean="0"/>
            </a:br>
            <a:r>
              <a:rPr lang="en-US" dirty="0" smtClean="0"/>
              <a:t>have some variants in each ACMG genes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049"/>
          <a:stretch/>
        </p:blipFill>
        <p:spPr>
          <a:xfrm>
            <a:off x="3143441" y="2190816"/>
            <a:ext cx="8403516" cy="407143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1088278" y="5417604"/>
            <a:ext cx="379611" cy="616761"/>
          </a:xfrm>
          <a:prstGeom prst="frame">
            <a:avLst>
              <a:gd name="adj1" fmla="val 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005" y="3788433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differentiate</a:t>
            </a:r>
            <a:br>
              <a:rPr lang="en-US" dirty="0" smtClean="0"/>
            </a:br>
            <a:r>
              <a:rPr lang="en-US" dirty="0" smtClean="0"/>
              <a:t>benign v. pathogenic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005" y="2957165"/>
            <a:ext cx="24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Exceptions: </a:t>
            </a:r>
            <a:br>
              <a:rPr lang="en-US" dirty="0" smtClean="0"/>
            </a:br>
            <a:r>
              <a:rPr lang="en-US" dirty="0" smtClean="0"/>
              <a:t>the shortest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Joining </a:t>
            </a:r>
            <a:r>
              <a:rPr lang="en-US" sz="4200" b="1" i="1" dirty="0" smtClean="0"/>
              <a:t>individual-level </a:t>
            </a:r>
            <a:r>
              <a:rPr lang="en-US" sz="4200" dirty="0" smtClean="0"/>
              <a:t>data from diverse populations (1000 genomes) </a:t>
            </a:r>
            <a:br>
              <a:rPr lang="en-US" sz="4200" dirty="0" smtClean="0"/>
            </a:br>
            <a:r>
              <a:rPr lang="en-US" sz="4200" dirty="0" smtClean="0"/>
              <a:t>with </a:t>
            </a:r>
            <a:r>
              <a:rPr lang="en-US" sz="4200" b="1" i="1" dirty="0" smtClean="0"/>
              <a:t>pathogenicity</a:t>
            </a:r>
            <a:r>
              <a:rPr lang="en-US" sz="4200" dirty="0" smtClean="0"/>
              <a:t> data (ClinVar)</a:t>
            </a:r>
            <a:br>
              <a:rPr lang="en-US" sz="4200" dirty="0" smtClean="0"/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883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5087</TotalTime>
  <Words>724</Words>
  <Application>Microsoft Macintosh PowerPoint</Application>
  <PresentationFormat>Widescreen</PresentationFormat>
  <Paragraphs>205</Paragraphs>
  <Slides>27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Avenir Book</vt:lpstr>
      <vt:lpstr>Calibri</vt:lpstr>
      <vt:lpstr>Calibri Light</vt:lpstr>
      <vt:lpstr>Cambria Math</vt:lpstr>
      <vt:lpstr>Arial</vt:lpstr>
      <vt:lpstr>Office Theme</vt:lpstr>
      <vt:lpstr>\\localhost\Users\manrai\Documents\Raj\Research\Conferences_and_Talks\DBMI_Advisory_Meeting\Document3!OLE_LINK4</vt:lpstr>
      <vt:lpstr>Frequency of ACMG-56 Variants  in Ancestrally Diverse Populations</vt:lpstr>
      <vt:lpstr>Background</vt:lpstr>
      <vt:lpstr>Datasets</vt:lpstr>
      <vt:lpstr>Why is genomics concerned with ancestry?</vt:lpstr>
      <vt:lpstr>1000 Genomes Populations Analysis</vt:lpstr>
      <vt:lpstr>1000 Genomes Populations Analysis</vt:lpstr>
      <vt:lpstr>Workflow</vt:lpstr>
      <vt:lpstr>Pretty much all 1000G patients  have some variants in each ACMG genes</vt:lpstr>
      <vt:lpstr>Joining individual-level data from diverse populations (1000 genomes)  with pathogenicity data (ClinVar) </vt:lpstr>
      <vt:lpstr>Joining Pathogenic Clinvar Variants with 1000G</vt:lpstr>
      <vt:lpstr>Pathogenic ACMG-56 Variants by Gene</vt:lpstr>
      <vt:lpstr>Proportion of individuals from 1000 genomes with at least 1 variant in each gene (an incidental finding!)</vt:lpstr>
      <vt:lpstr>Proportion of individuals across 137 ClinVar-1000G variants with at least 1 pathogenic variant.</vt:lpstr>
      <vt:lpstr>PowerPoint Presentation</vt:lpstr>
      <vt:lpstr>Penetrance Sensitivity Analysis</vt:lpstr>
      <vt:lpstr>Penetrance Sensitivity Analysis</vt:lpstr>
      <vt:lpstr>(1) Prevalence Estimates are Uncertain and Highly Variable</vt:lpstr>
      <vt:lpstr>Prevalence estimates found in the literature</vt:lpstr>
      <vt:lpstr>Allele Frequencies</vt:lpstr>
      <vt:lpstr>PowerPoint Presentation</vt:lpstr>
      <vt:lpstr>Allelic Heterogeneity</vt:lpstr>
      <vt:lpstr>Penetrance as a function of allelic heterogeneity</vt:lpstr>
      <vt:lpstr>Next steps</vt:lpstr>
      <vt:lpstr>PowerPoint Presentation</vt:lpstr>
      <vt:lpstr>Extra Slides</vt:lpstr>
      <vt:lpstr>Acknowledgements</vt:lpstr>
      <vt:lpstr>Mean variants across all 1000G variants vs.  Mean variants across 137 ClinVar-1000G variants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Summer 2016</dc:title>
  <dc:creator>Microsoft Office User</dc:creator>
  <cp:lastModifiedBy>Microsoft Office User</cp:lastModifiedBy>
  <cp:revision>779</cp:revision>
  <dcterms:created xsi:type="dcterms:W3CDTF">2016-07-23T02:11:02Z</dcterms:created>
  <dcterms:modified xsi:type="dcterms:W3CDTF">2016-07-29T19:00:03Z</dcterms:modified>
</cp:coreProperties>
</file>