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notesMasterIdLst>
    <p:notesMasterId r:id="rId30"/>
  </p:notesMasterIdLst>
  <p:sldIdLst>
    <p:sldId id="256" r:id="rId2"/>
    <p:sldId id="286" r:id="rId3"/>
    <p:sldId id="257" r:id="rId4"/>
    <p:sldId id="258" r:id="rId5"/>
    <p:sldId id="288" r:id="rId6"/>
    <p:sldId id="289" r:id="rId7"/>
    <p:sldId id="290" r:id="rId8"/>
    <p:sldId id="291" r:id="rId9"/>
    <p:sldId id="292" r:id="rId10"/>
    <p:sldId id="268" r:id="rId11"/>
    <p:sldId id="262" r:id="rId12"/>
    <p:sldId id="287" r:id="rId13"/>
    <p:sldId id="280" r:id="rId14"/>
    <p:sldId id="270" r:id="rId15"/>
    <p:sldId id="271" r:id="rId16"/>
    <p:sldId id="282" r:id="rId17"/>
    <p:sldId id="283" r:id="rId18"/>
    <p:sldId id="285" r:id="rId19"/>
    <p:sldId id="281" r:id="rId20"/>
    <p:sldId id="293" r:id="rId21"/>
    <p:sldId id="259" r:id="rId22"/>
    <p:sldId id="260" r:id="rId23"/>
    <p:sldId id="261" r:id="rId24"/>
    <p:sldId id="277" r:id="rId25"/>
    <p:sldId id="275" r:id="rId26"/>
    <p:sldId id="295" r:id="rId27"/>
    <p:sldId id="278" r:id="rId28"/>
    <p:sldId id="27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8"/>
    <p:restoredTop sz="89973"/>
  </p:normalViewPr>
  <p:slideViewPr>
    <p:cSldViewPr snapToGrid="0" snapToObjects="1">
      <p:cViewPr>
        <p:scale>
          <a:sx n="98" d="100"/>
          <a:sy n="98" d="100"/>
        </p:scale>
        <p:origin x="109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166E5-CA32-C14C-AC86-25EE605CA0B9}" type="datetimeFigureOut">
              <a:rPr lang="en-US" smtClean="0"/>
              <a:t>7/26/16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98728-EB87-E34E-977D-E3392FB2F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05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Basically an overview of the app.</a:t>
            </a:r>
            <a:r>
              <a:rPr lang="en-US" baseline="0" dirty="0" smtClean="0"/>
              <a:t> I was planning to show it to him after this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8728-EB87-E34E-977D-E3392FB2F7C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39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8728-EB87-E34E-977D-E3392FB2F7C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3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8728-EB87-E34E-977D-E3392FB2F7C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040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URLS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8728-EB87-E34E-977D-E3392FB2F7C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8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Describe search</a:t>
            </a:r>
            <a:r>
              <a:rPr lang="en-US" baseline="0" dirty="0" smtClean="0"/>
              <a:t> heuristic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8728-EB87-E34E-977D-E3392FB2F7C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690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8728-EB87-E34E-977D-E3392FB2F7C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890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8728-EB87-E34E-977D-E3392FB2F7C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90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8728-EB87-E34E-977D-E3392FB2F7C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915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8728-EB87-E34E-977D-E3392FB2F7C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05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Briefly</a:t>
            </a:r>
            <a:r>
              <a:rPr lang="en-US" baseline="0" dirty="0" smtClean="0"/>
              <a:t> cover runtime.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8728-EB87-E34E-977D-E3392FB2F7C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74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F5EC-725D-DA48-9BAD-19B6E5F87F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56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8728-EB87-E34E-977D-E3392FB2F7C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89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8728-EB87-E34E-977D-E3392FB2F7C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67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8728-EB87-E34E-977D-E3392FB2F7C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98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example: MYBPC3 is 1/50,</a:t>
            </a:r>
            <a:r>
              <a:rPr lang="en-US" baseline="0" dirty="0" smtClean="0"/>
              <a:t> but prevalence of HCM is 1/500. </a:t>
            </a:r>
            <a:br>
              <a:rPr lang="en-US" baseline="0" dirty="0" smtClean="0"/>
            </a:br>
            <a:r>
              <a:rPr lang="en-US" baseline="0" dirty="0" smtClean="0"/>
              <a:t>SCN5A mutations are in ½ of the population (?!?!)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8728-EB87-E34E-977D-E3392FB2F7C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03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8728-EB87-E34E-977D-E3392FB2F7C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22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Randomly</a:t>
            </a:r>
            <a:r>
              <a:rPr lang="en-US" baseline="0" dirty="0" smtClean="0"/>
              <a:t> select 56 genes 10 times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8728-EB87-E34E-977D-E3392FB2F7C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21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864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905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472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870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59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534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723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929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87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46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632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911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hyperlink" Target="https://ghr.nlm.nih.gov/condition/peutz-jeghers-syndrome" TargetMode="External"/><Relationship Id="rId8" Type="http://schemas.openxmlformats.org/officeDocument/2006/relationships/hyperlink" Target="http://www.ncbi.nlm.nih.gov/pubmed/19841298" TargetMode="External"/><Relationship Id="rId9" Type="http://schemas.openxmlformats.org/officeDocument/2006/relationships/hyperlink" Target="https://ghr.nlm.nih.gov/condition/li-fraumeni-syndrome" TargetMode="External"/><Relationship Id="rId10" Type="http://schemas.openxmlformats.org/officeDocument/2006/relationships/hyperlink" Target="https://ojrd.biomedcentral.com/articles/10.1186/1750-1172-1-35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0.png"/><Relationship Id="rId3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622651"/>
            <a:ext cx="10096499" cy="18250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Frequency of ACMG 56 Variants in Ancestrally Diverse Populations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6149" y="3451447"/>
            <a:ext cx="9448800" cy="685800"/>
          </a:xfrm>
        </p:spPr>
        <p:txBody>
          <a:bodyPr/>
          <a:lstStyle/>
          <a:p>
            <a:r>
              <a:rPr lang="en-US" dirty="0" smtClean="0"/>
              <a:t>James Diao | Raj Manrai | 7/29/2016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48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965" y="642337"/>
            <a:ext cx="11288035" cy="1113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Pretty much all 1000G patients </a:t>
            </a:r>
            <a:br>
              <a:rPr lang="en-US" dirty="0" smtClean="0"/>
            </a:br>
            <a:r>
              <a:rPr lang="en-US" dirty="0" smtClean="0"/>
              <a:t>have some variants in each ACMG genes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441" y="2190816"/>
            <a:ext cx="8403516" cy="4114625"/>
          </a:xfrm>
          <a:prstGeom prst="rect">
            <a:avLst/>
          </a:prstGeom>
        </p:spPr>
      </p:pic>
      <p:sp>
        <p:nvSpPr>
          <p:cNvPr id="5" name="Frame 4"/>
          <p:cNvSpPr/>
          <p:nvPr/>
        </p:nvSpPr>
        <p:spPr>
          <a:xfrm>
            <a:off x="11088278" y="5417604"/>
            <a:ext cx="379611" cy="616761"/>
          </a:xfrm>
          <a:prstGeom prst="frame">
            <a:avLst>
              <a:gd name="adj1" fmla="val 9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9005" y="3788433"/>
            <a:ext cx="2624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Doesn’t differentiate</a:t>
            </a:r>
            <a:br>
              <a:rPr lang="en-US" dirty="0" smtClean="0"/>
            </a:br>
            <a:r>
              <a:rPr lang="en-US" dirty="0" smtClean="0"/>
              <a:t>benign v. pathogenic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9005" y="2968051"/>
            <a:ext cx="2443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Exceptions: </a:t>
            </a:r>
            <a:br>
              <a:rPr lang="en-US" dirty="0" smtClean="0"/>
            </a:br>
            <a:r>
              <a:rPr lang="en-US" dirty="0" smtClean="0"/>
              <a:t>the 2 shortest genes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11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82" y="2364161"/>
            <a:ext cx="5644297" cy="30237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6002" y="2364162"/>
            <a:ext cx="5644295" cy="30237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081386" y="616023"/>
                <a:ext cx="11288035" cy="860990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 smtClean="0"/>
                  <a:t>Gene </a:t>
                </a:r>
                <a:r>
                  <a:rPr lang="en-US" dirty="0"/>
                  <a:t>Lengths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</m:oMath>
                </a14:m>
                <a:r>
                  <a:rPr lang="en-US" dirty="0" smtClean="0"/>
                  <a:t> Number </a:t>
                </a:r>
                <a:r>
                  <a:rPr lang="en-US" dirty="0"/>
                  <a:t>of variants </a:t>
                </a:r>
              </a:p>
            </p:txBody>
          </p:sp>
        </mc:Choice>
        <mc:Fallback xmlns="">
          <p:sp>
            <p:nvSpPr>
              <p:cNvPr id="10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81386" y="616023"/>
                <a:ext cx="11288035" cy="860990"/>
              </a:xfrm>
              <a:blipFill rotWithShape="0">
                <a:blip r:embed="rId5"/>
                <a:stretch>
                  <a:fillRect t="-12766" b="-24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4454960" y="1397367"/>
            <a:ext cx="29836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Correlation = 0.994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75730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35675"/>
          </a:xfrm>
        </p:spPr>
        <p:txBody>
          <a:bodyPr>
            <a:normAutofit/>
          </a:bodyPr>
          <a:lstStyle/>
          <a:p>
            <a:pPr algn="ctr"/>
            <a:r>
              <a:rPr lang="en-US" sz="4200" dirty="0" smtClean="0"/>
              <a:t>Combining individual-level data from 1000 genomes with pathogenicity data from ClinVar</a:t>
            </a: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58837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565" y="425340"/>
            <a:ext cx="4151499" cy="2765590"/>
          </a:xfrm>
        </p:spPr>
        <p:txBody>
          <a:bodyPr>
            <a:normAutofit/>
          </a:bodyPr>
          <a:lstStyle/>
          <a:p>
            <a:pPr algn="r"/>
            <a:r>
              <a:rPr lang="en-US" sz="4000" dirty="0" smtClean="0"/>
              <a:t>137 Pathogenic </a:t>
            </a:r>
            <a:r>
              <a:rPr lang="en-US" sz="4000" dirty="0"/>
              <a:t>C</a:t>
            </a:r>
            <a:r>
              <a:rPr lang="en-US" sz="4000" dirty="0" smtClean="0"/>
              <a:t>linvar Variants Distributed by Disease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398" y="3190930"/>
            <a:ext cx="4096666" cy="2923267"/>
          </a:xfrm>
        </p:spPr>
        <p:txBody>
          <a:bodyPr>
            <a:normAutofit/>
          </a:bodyPr>
          <a:lstStyle/>
          <a:p>
            <a:pPr algn="r"/>
            <a:r>
              <a:rPr lang="en-US" sz="2400" dirty="0" smtClean="0"/>
              <a:t>All </a:t>
            </a:r>
            <a:r>
              <a:rPr lang="en-US" sz="2400" dirty="0" err="1" smtClean="0"/>
              <a:t>clinvar</a:t>
            </a:r>
            <a:r>
              <a:rPr lang="en-US" sz="2400" dirty="0" smtClean="0"/>
              <a:t> variants were associated with either one of the 56 ACMG-relevant genes, or labeled “Unknown.” </a:t>
            </a:r>
          </a:p>
          <a:p>
            <a:pPr algn="r"/>
            <a:r>
              <a:rPr lang="en-US" sz="2400" dirty="0" smtClean="0"/>
              <a:t>&gt;80% of the variants were explicitly ACMG-relevant. 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" b="454"/>
          <a:stretch/>
        </p:blipFill>
        <p:spPr>
          <a:xfrm>
            <a:off x="5462981" y="1088103"/>
            <a:ext cx="6369255" cy="502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28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922" y="407614"/>
            <a:ext cx="10866500" cy="1293028"/>
          </a:xfrm>
        </p:spPr>
        <p:txBody>
          <a:bodyPr>
            <a:normAutofit/>
          </a:bodyPr>
          <a:lstStyle/>
          <a:p>
            <a:r>
              <a:rPr lang="en-US" dirty="0" smtClean="0"/>
              <a:t>Joining Pathogenic Clinvar Variants with 1000G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1080"/>
          <a:stretch/>
        </p:blipFill>
        <p:spPr>
          <a:xfrm>
            <a:off x="2797003" y="1700642"/>
            <a:ext cx="8847419" cy="43043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3231" y="1700642"/>
            <a:ext cx="28707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1000 genomes: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139,388 unique variants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ClinVar: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10,286 NON-unique pathogenic variants</a:t>
            </a:r>
            <a:br>
              <a:rPr lang="en-US" dirty="0" smtClean="0"/>
            </a:br>
            <a:r>
              <a:rPr lang="en-US" dirty="0" smtClean="0"/>
              <a:t>(8,441 unique) 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Intersection: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137 unique variants </a:t>
            </a:r>
            <a:br>
              <a:rPr lang="en-US" dirty="0" smtClean="0"/>
            </a:br>
            <a:r>
              <a:rPr lang="en-US" dirty="0" smtClean="0"/>
              <a:t>in both datasets, </a:t>
            </a:r>
            <a:br>
              <a:rPr lang="en-US" dirty="0" smtClean="0"/>
            </a:br>
            <a:r>
              <a:rPr lang="en-US" dirty="0" smtClean="0"/>
              <a:t>associated with </a:t>
            </a:r>
            <a:br>
              <a:rPr lang="en-US" dirty="0" smtClean="0"/>
            </a:br>
            <a:r>
              <a:rPr lang="en-US" dirty="0" smtClean="0"/>
              <a:t>192 diseases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97881" y="2617373"/>
            <a:ext cx="39735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37/56 have at least 1 variant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19/56 are not associated with any pathogenic variants in 1000G.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8934656" y="3639053"/>
            <a:ext cx="1" cy="1319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11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/>
              <a:t>1000G individuals with mutations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64716" y="1690688"/>
            <a:ext cx="8341288" cy="38623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6792" y="2002851"/>
            <a:ext cx="24536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Closely follows </a:t>
            </a:r>
            <a:br>
              <a:rPr lang="en-US" dirty="0" smtClean="0"/>
            </a:br>
            <a:r>
              <a:rPr lang="en-US" dirty="0" smtClean="0"/>
              <a:t>previous plot: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longer gene = </a:t>
            </a:r>
            <a:br>
              <a:rPr lang="en-US" dirty="0" smtClean="0"/>
            </a:br>
            <a:r>
              <a:rPr lang="en-US" dirty="0" smtClean="0"/>
              <a:t>more variants = </a:t>
            </a:r>
            <a:endParaRPr lang="en-US" dirty="0"/>
          </a:p>
          <a:p>
            <a:pPr algn="r"/>
            <a:r>
              <a:rPr lang="en-US" dirty="0" smtClean="0"/>
              <a:t>greater fraction of people with variants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56775" y="5710002"/>
            <a:ext cx="6849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SCN5A is a sodium voltage-gated channel- </a:t>
            </a:r>
            <a:br>
              <a:rPr lang="en-US" dirty="0" smtClean="0"/>
            </a:br>
            <a:r>
              <a:rPr lang="en-US" dirty="0" smtClean="0"/>
              <a:t>associated with long QT syndrome and </a:t>
            </a:r>
            <a:r>
              <a:rPr lang="en-US" dirty="0" err="1" smtClean="0"/>
              <a:t>Brugada</a:t>
            </a:r>
            <a:r>
              <a:rPr lang="en-US" dirty="0" smtClean="0"/>
              <a:t> syndrome.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814" y="4122414"/>
            <a:ext cx="1984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Correlation = 0.908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5710002"/>
            <a:ext cx="2970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SCN5A = 101,611 bp </a:t>
            </a:r>
            <a:r>
              <a:rPr lang="en-US" dirty="0" err="1" smtClean="0"/>
              <a:t>tx</a:t>
            </a:r>
            <a:r>
              <a:rPr lang="en-US" dirty="0" smtClean="0"/>
              <a:t> region</a:t>
            </a:r>
            <a:br>
              <a:rPr lang="en-US" dirty="0" smtClean="0"/>
            </a:br>
            <a:r>
              <a:rPr lang="en-US" dirty="0" smtClean="0"/>
              <a:t>12/56 in length.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52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957" y="1690688"/>
            <a:ext cx="5667043" cy="43513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668" y="1690688"/>
            <a:ext cx="5506224" cy="4340181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19769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Mean variants across all 1000G variants vs.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Mean </a:t>
            </a:r>
            <a:r>
              <a:rPr lang="en-US" dirty="0" smtClean="0"/>
              <a:t>variants across 137 ClinVar-1000G variants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04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896" y="46823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ANOVA Table: F-statistic</a:t>
            </a:r>
            <a:br>
              <a:rPr lang="en-US" dirty="0" smtClean="0"/>
            </a:br>
            <a:r>
              <a:rPr lang="en-US" dirty="0" smtClean="0"/>
              <a:t>comparing ALL groups </a:t>
            </a:r>
            <a:br>
              <a:rPr lang="en-US" dirty="0" smtClean="0"/>
            </a:br>
            <a:r>
              <a:rPr lang="en-US" dirty="0" smtClean="0"/>
              <a:t>to each 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896" y="2196238"/>
            <a:ext cx="6077755" cy="4922192"/>
          </a:xfrm>
        </p:spPr>
        <p:txBody>
          <a:bodyPr>
            <a:normAutofit/>
          </a:bodyPr>
          <a:lstStyle/>
          <a:p>
            <a:r>
              <a:rPr lang="en-US" dirty="0" smtClean="0"/>
              <a:t>All 1000G 138,000 variants results: </a:t>
            </a:r>
          </a:p>
          <a:p>
            <a:pPr lvl="1"/>
            <a:r>
              <a:rPr lang="en-US" dirty="0"/>
              <a:t>F-value = 294.88</a:t>
            </a:r>
            <a:br>
              <a:rPr lang="en-US" dirty="0"/>
            </a:br>
            <a:r>
              <a:rPr lang="en-US" dirty="0"/>
              <a:t>P(&gt;F)     = </a:t>
            </a:r>
            <a:r>
              <a:rPr lang="en-US" b="1" dirty="0"/>
              <a:t>2.2 </a:t>
            </a:r>
            <a:r>
              <a:rPr lang="en-US" b="1" dirty="0" smtClean="0"/>
              <a:t>E-16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ClinVar-1000G </a:t>
            </a:r>
            <a:r>
              <a:rPr lang="en-US" dirty="0"/>
              <a:t>137 variant results: </a:t>
            </a:r>
          </a:p>
          <a:p>
            <a:pPr lvl="1"/>
            <a:r>
              <a:rPr lang="en-US" dirty="0"/>
              <a:t>F-value = 58.685</a:t>
            </a:r>
            <a:br>
              <a:rPr lang="en-US" dirty="0"/>
            </a:br>
            <a:r>
              <a:rPr lang="en-US" dirty="0"/>
              <a:t>P(&gt;F)     = </a:t>
            </a:r>
            <a:r>
              <a:rPr lang="en-US" b="1" dirty="0"/>
              <a:t>4.25 </a:t>
            </a:r>
            <a:r>
              <a:rPr lang="en-US" b="1" dirty="0" smtClean="0"/>
              <a:t>E-11</a:t>
            </a:r>
            <a:endParaRPr lang="en-US" dirty="0"/>
          </a:p>
          <a:p>
            <a:pPr lvl="1"/>
            <a:endParaRPr lang="en-US" b="1" dirty="0" smtClean="0"/>
          </a:p>
          <a:p>
            <a:r>
              <a:rPr lang="en-US" sz="2400" dirty="0" smtClean="0"/>
              <a:t>F-statistic + p-values: </a:t>
            </a:r>
            <a:r>
              <a:rPr lang="en-US" sz="2400" b="1" dirty="0" smtClean="0"/>
              <a:t>H0 = all groups drawn from same distribution</a:t>
            </a: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470" y="3521801"/>
            <a:ext cx="3363532" cy="29472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2546" y="468234"/>
            <a:ext cx="3273380" cy="2857713"/>
          </a:xfrm>
          <a:prstGeom prst="rect">
            <a:avLst/>
          </a:prstGeom>
        </p:spPr>
      </p:pic>
      <p:sp>
        <p:nvSpPr>
          <p:cNvPr id="9" name="Donut 8"/>
          <p:cNvSpPr/>
          <p:nvPr/>
        </p:nvSpPr>
        <p:spPr>
          <a:xfrm>
            <a:off x="7870786" y="468234"/>
            <a:ext cx="925974" cy="700809"/>
          </a:xfrm>
          <a:prstGeom prst="donut">
            <a:avLst>
              <a:gd name="adj" fmla="val 32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Donut 9"/>
          <p:cNvSpPr/>
          <p:nvPr/>
        </p:nvSpPr>
        <p:spPr>
          <a:xfrm>
            <a:off x="8900932" y="5262297"/>
            <a:ext cx="843023" cy="652368"/>
          </a:xfrm>
          <a:prstGeom prst="donut">
            <a:avLst>
              <a:gd name="adj" fmla="val 32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38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4112" y="3521800"/>
            <a:ext cx="3276890" cy="2881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896" y="54604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ANOVA Table: F-statistic</a:t>
            </a:r>
            <a:br>
              <a:rPr lang="en-US" dirty="0" smtClean="0"/>
            </a:br>
            <a:r>
              <a:rPr lang="en-US" dirty="0" smtClean="0"/>
              <a:t>comparing 1 group</a:t>
            </a:r>
            <a:br>
              <a:rPr lang="en-US" dirty="0" smtClean="0"/>
            </a:br>
            <a:r>
              <a:rPr lang="en-US" dirty="0" smtClean="0"/>
              <a:t>to all other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896" y="2145275"/>
            <a:ext cx="6077755" cy="4323746"/>
          </a:xfrm>
        </p:spPr>
        <p:txBody>
          <a:bodyPr>
            <a:normAutofit/>
          </a:bodyPr>
          <a:lstStyle/>
          <a:p>
            <a:r>
              <a:rPr lang="en-US" dirty="0" smtClean="0"/>
              <a:t>All 1000G 138,000 variants results: </a:t>
            </a:r>
          </a:p>
          <a:p>
            <a:pPr lvl="1"/>
            <a:r>
              <a:rPr lang="en-US" dirty="0" smtClean="0"/>
              <a:t>Diff group = “AFR”</a:t>
            </a:r>
          </a:p>
          <a:p>
            <a:pPr lvl="1"/>
            <a:r>
              <a:rPr lang="en-US" dirty="0"/>
              <a:t>F-value = 156.22</a:t>
            </a:r>
            <a:br>
              <a:rPr lang="en-US" dirty="0"/>
            </a:br>
            <a:r>
              <a:rPr lang="en-US" dirty="0"/>
              <a:t>P(&gt;F)     = </a:t>
            </a:r>
            <a:r>
              <a:rPr lang="en-US" b="1" dirty="0"/>
              <a:t>5.35 E-12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ClinVar-1000G </a:t>
            </a:r>
            <a:r>
              <a:rPr lang="en-US" dirty="0"/>
              <a:t>137 variant results: </a:t>
            </a:r>
            <a:endParaRPr lang="en-US" dirty="0" smtClean="0"/>
          </a:p>
          <a:p>
            <a:pPr lvl="1"/>
            <a:r>
              <a:rPr lang="en-US" dirty="0" smtClean="0"/>
              <a:t>Diff group = “EAS”</a:t>
            </a:r>
            <a:endParaRPr lang="en-US" dirty="0"/>
          </a:p>
          <a:p>
            <a:pPr lvl="1"/>
            <a:r>
              <a:rPr lang="en-US" dirty="0"/>
              <a:t>F-value = 30.869</a:t>
            </a:r>
            <a:br>
              <a:rPr lang="en-US" dirty="0"/>
            </a:br>
            <a:r>
              <a:rPr lang="en-US" dirty="0"/>
              <a:t>P(&gt;F)     = </a:t>
            </a:r>
            <a:r>
              <a:rPr lang="en-US" b="1" dirty="0">
                <a:solidFill>
                  <a:srgbClr val="FF0000"/>
                </a:solidFill>
              </a:rPr>
              <a:t>1.025 E-5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b="1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3917" y="397999"/>
            <a:ext cx="3327085" cy="294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Carrier </a:t>
            </a:r>
            <a:r>
              <a:rPr lang="en-US" dirty="0" smtClean="0"/>
              <a:t>fraction across 137 ClinVar-1000G variants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360" y="1919080"/>
            <a:ext cx="5844730" cy="44690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16277" y="1976562"/>
            <a:ext cx="38200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50-70% </a:t>
            </a:r>
            <a:r>
              <a:rPr lang="en-US" sz="2400" dirty="0" smtClean="0"/>
              <a:t>of people would be reported as having some disorder under ACMG guidelines.</a:t>
            </a:r>
          </a:p>
          <a:p>
            <a:r>
              <a:rPr lang="en-US" sz="2400" dirty="0" smtClean="0"/>
              <a:t> </a:t>
            </a:r>
          </a:p>
          <a:p>
            <a:r>
              <a:rPr lang="en-US" sz="2400" dirty="0" smtClean="0"/>
              <a:t>These are also potential additions to the app.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69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2608"/>
          </a:xfrm>
        </p:spPr>
        <p:txBody>
          <a:bodyPr/>
          <a:lstStyle/>
          <a:p>
            <a:pPr algn="ctr"/>
            <a:r>
              <a:rPr lang="en-US" dirty="0" smtClean="0"/>
              <a:t>Population </a:t>
            </a:r>
            <a:r>
              <a:rPr lang="en-US" dirty="0"/>
              <a:t>Analysis Shiny App</a:t>
            </a:r>
          </a:p>
        </p:txBody>
      </p:sp>
    </p:spTree>
    <p:extLst>
      <p:ext uri="{BB962C8B-B14F-4D97-AF65-F5344CB8AC3E}">
        <p14:creationId xmlns:p14="http://schemas.microsoft.com/office/powerpoint/2010/main" val="599241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779" y="692993"/>
            <a:ext cx="6367372" cy="4713607"/>
          </a:xfrm>
        </p:spPr>
        <p:txBody>
          <a:bodyPr>
            <a:noAutofit/>
          </a:bodyPr>
          <a:lstStyle/>
          <a:p>
            <a:r>
              <a:rPr lang="en-US" sz="3200" dirty="0" smtClean="0"/>
              <a:t>ClinVar-1000G Fraction Carriers:</a:t>
            </a:r>
            <a:br>
              <a:rPr lang="en-US" sz="3200" dirty="0" smtClean="0"/>
            </a:br>
            <a:r>
              <a:rPr lang="en-US" sz="3200" dirty="0" smtClean="0"/>
              <a:t>between each group </a:t>
            </a:r>
          </a:p>
          <a:p>
            <a:pPr lvl="1"/>
            <a:r>
              <a:rPr lang="en-US" sz="2800" dirty="0" smtClean="0"/>
              <a:t>F-value </a:t>
            </a:r>
            <a:r>
              <a:rPr lang="en-US" sz="2800" dirty="0"/>
              <a:t>= </a:t>
            </a:r>
            <a:r>
              <a:rPr lang="en-US" sz="2800" dirty="0" smtClean="0"/>
              <a:t>58.377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P(&gt;F)     = </a:t>
            </a:r>
            <a:r>
              <a:rPr lang="en-US" sz="2800" b="1" dirty="0" smtClean="0"/>
              <a:t>4.47 E-11</a:t>
            </a:r>
            <a:endParaRPr lang="en-US" sz="2800" dirty="0"/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en-US" sz="3200" dirty="0" smtClean="0"/>
              <a:t>ClinVar-1000G Fraction Carriers: </a:t>
            </a:r>
            <a:br>
              <a:rPr lang="en-US" sz="3200" dirty="0" smtClean="0"/>
            </a:br>
            <a:r>
              <a:rPr lang="en-US" sz="3200" dirty="0" smtClean="0"/>
              <a:t>between “EAS” and other groups</a:t>
            </a:r>
            <a:endParaRPr lang="en-US" sz="3200" dirty="0"/>
          </a:p>
          <a:p>
            <a:pPr lvl="1"/>
            <a:r>
              <a:rPr lang="en-US" sz="2800" dirty="0"/>
              <a:t>Diff group = “EAS”</a:t>
            </a:r>
          </a:p>
          <a:p>
            <a:pPr lvl="1"/>
            <a:r>
              <a:rPr lang="en-US" sz="2800" dirty="0"/>
              <a:t>F-value = </a:t>
            </a:r>
            <a:r>
              <a:rPr lang="en-US" sz="2800" dirty="0" smtClean="0"/>
              <a:t>42.359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P(&gt;F)     = </a:t>
            </a:r>
            <a:r>
              <a:rPr lang="en-US" sz="2800" b="1" dirty="0" smtClean="0">
                <a:solidFill>
                  <a:srgbClr val="FF0000"/>
                </a:solidFill>
              </a:rPr>
              <a:t>9.90 E-7</a:t>
            </a:r>
            <a:endParaRPr lang="en-US" sz="2800" dirty="0">
              <a:solidFill>
                <a:srgbClr val="FF0000"/>
              </a:solidFill>
            </a:endParaRPr>
          </a:p>
          <a:p>
            <a:pPr lvl="1"/>
            <a:endParaRPr lang="en-US" sz="28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567" y="3696738"/>
            <a:ext cx="2999370" cy="28781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3568" y="469968"/>
            <a:ext cx="2999369" cy="284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20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38061"/>
            <a:ext cx="8610600" cy="1293028"/>
          </a:xfrm>
        </p:spPr>
        <p:txBody>
          <a:bodyPr/>
          <a:lstStyle/>
          <a:p>
            <a:r>
              <a:rPr lang="en-US" dirty="0" smtClean="0"/>
              <a:t>ACMG Incidentalome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531089"/>
                <a:ext cx="10820400" cy="4922874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latin typeface="+mj-lt"/>
                    <a:ea typeface="Cambria Math" charset="0"/>
                    <a:cs typeface="Cambria Math" charset="0"/>
                  </a:rPr>
                  <a:t>We </a:t>
                </a:r>
                <a:r>
                  <a:rPr lang="en-US" sz="2800" dirty="0" smtClean="0">
                    <a:latin typeface="+mj-lt"/>
                    <a:ea typeface="Cambria Math" charset="0"/>
                    <a:cs typeface="Cambria Math" charset="0"/>
                  </a:rPr>
                  <a:t>are </a:t>
                </a:r>
                <a:r>
                  <a:rPr lang="en-US" sz="2800" dirty="0" smtClean="0">
                    <a:latin typeface="+mj-lt"/>
                    <a:ea typeface="Cambria Math" charset="0"/>
                    <a:cs typeface="Cambria Math" charset="0"/>
                  </a:rPr>
                  <a:t>interested in the value of current pathogenicity ratings in </a:t>
                </a:r>
                <a:r>
                  <a:rPr lang="en-US" sz="2800" dirty="0" smtClean="0">
                    <a:latin typeface="+mj-lt"/>
                    <a:ea typeface="Cambria Math" charset="0"/>
                    <a:cs typeface="Cambria Math" charset="0"/>
                  </a:rPr>
                  <a:t/>
                </a:r>
                <a:br>
                  <a:rPr lang="en-US" sz="2800" dirty="0" smtClean="0">
                    <a:latin typeface="+mj-lt"/>
                    <a:ea typeface="Cambria Math" charset="0"/>
                    <a:cs typeface="Cambria Math" charset="0"/>
                  </a:rPr>
                </a:br>
                <a:r>
                  <a:rPr lang="en-US" sz="2800" dirty="0" smtClean="0">
                    <a:latin typeface="+mj-lt"/>
                    <a:ea typeface="Cambria Math" charset="0"/>
                    <a:cs typeface="Cambria Math" charset="0"/>
                  </a:rPr>
                  <a:t>ClinVar </a:t>
                </a:r>
                <a:r>
                  <a:rPr lang="en-US" sz="2800" dirty="0" smtClean="0">
                    <a:latin typeface="+mj-lt"/>
                    <a:ea typeface="Cambria Math" charset="0"/>
                    <a:cs typeface="Cambria Math" charset="0"/>
                  </a:rPr>
                  <a:t>for the ACMG </a:t>
                </a:r>
                <a:r>
                  <a:rPr lang="en-US" sz="2800" dirty="0" smtClean="0">
                    <a:latin typeface="+mj-lt"/>
                    <a:ea typeface="Cambria Math" charset="0"/>
                    <a:cs typeface="Cambria Math" charset="0"/>
                  </a:rPr>
                  <a:t>genes. </a:t>
                </a:r>
                <a:r>
                  <a:rPr lang="en-US" sz="2800" dirty="0" smtClean="0">
                    <a:latin typeface="+mj-lt"/>
                    <a:ea typeface="Cambria Math" charset="0"/>
                    <a:cs typeface="Cambria Math" charset="0"/>
                  </a:rPr>
                  <a:t/>
                </a:r>
                <a:br>
                  <a:rPr lang="en-US" sz="2800" dirty="0" smtClean="0">
                    <a:latin typeface="+mj-lt"/>
                    <a:ea typeface="Cambria Math" charset="0"/>
                    <a:cs typeface="Cambria Math" charset="0"/>
                  </a:rPr>
                </a:br>
                <a:endParaRPr lang="en-US" sz="2800" dirty="0" smtClean="0">
                  <a:latin typeface="+mj-lt"/>
                  <a:ea typeface="Cambria Math" charset="0"/>
                  <a:cs typeface="Cambria Math" charset="0"/>
                </a:endParaRPr>
              </a:p>
              <a:p>
                <a:r>
                  <a:rPr lang="en-US" sz="2800" dirty="0" smtClean="0">
                    <a:latin typeface="Cambria Math" charset="0"/>
                    <a:ea typeface="Cambria Math" charset="0"/>
                    <a:cs typeface="Cambria Math" charset="0"/>
                  </a:rPr>
                  <a:t>Penetrance </a:t>
                </a:r>
                <a:r>
                  <a:rPr lang="en-US" sz="2800" dirty="0">
                    <a:latin typeface="Cambria Math" charset="0"/>
                    <a:ea typeface="Cambria Math" charset="0"/>
                    <a:cs typeface="Cambria Math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𝐷</m:t>
                        </m:r>
                      </m:e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𝑉</m:t>
                        </m:r>
                      </m:e>
                    </m:d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𝐷</m:t>
                            </m:r>
                          </m:e>
                        </m:d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𝑃</m:t>
                        </m:r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𝑉</m:t>
                        </m:r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|</m:t>
                        </m:r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𝐷</m:t>
                        </m:r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𝑉</m:t>
                            </m:r>
                          </m:e>
                        </m:d>
                      </m:den>
                    </m:f>
                    <m:r>
                      <a:rPr lang="en-US" sz="28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𝑝𝑟𝑒𝑣𝑎𝑙𝑒𝑛𝑐𝑒</m:t>
                        </m:r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∗ </m:t>
                        </m:r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𝑃</m:t>
                        </m:r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𝑉</m:t>
                        </m:r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|</m:t>
                        </m:r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𝐷</m:t>
                        </m:r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𝑎𝑙𝑙𝑒𝑙𝑒</m:t>
                        </m:r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.  </m:t>
                        </m:r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𝑓𝑟𝑒𝑞𝑢𝑒𝑛𝑐𝑦</m:t>
                        </m:r>
                      </m:den>
                    </m:f>
                  </m:oMath>
                </a14:m>
                <a:endParaRPr lang="en-US" sz="2800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endParaRPr lang="en-US" sz="1100" dirty="0" smtClean="0">
                  <a:latin typeface="+mj-lt"/>
                  <a:ea typeface="Cambria Math" charset="0"/>
                  <a:cs typeface="Cambria Math" charset="0"/>
                </a:endParaRPr>
              </a:p>
              <a:p>
                <a:r>
                  <a:rPr lang="en-US" sz="2800" dirty="0" smtClean="0">
                    <a:latin typeface="+mj-lt"/>
                    <a:ea typeface="Cambria Math" charset="0"/>
                    <a:cs typeface="Cambria Math" charset="0"/>
                  </a:rPr>
                  <a:t>We need: (1) prevalence, (2) allele frequency, and </a:t>
                </a:r>
                <a:br>
                  <a:rPr lang="en-US" sz="2800" dirty="0" smtClean="0">
                    <a:latin typeface="+mj-lt"/>
                    <a:ea typeface="Cambria Math" charset="0"/>
                    <a:cs typeface="Cambria Math" charset="0"/>
                  </a:rPr>
                </a:br>
                <a:r>
                  <a:rPr lang="en-US" sz="2800" dirty="0" smtClean="0">
                    <a:latin typeface="+mj-lt"/>
                    <a:ea typeface="Cambria Math" charset="0"/>
                    <a:cs typeface="Cambria Math" charset="0"/>
                  </a:rPr>
                  <a:t>	          </a:t>
                </a:r>
                <a:r>
                  <a:rPr lang="en-US" sz="2800" dirty="0" smtClean="0">
                    <a:latin typeface="+mj-lt"/>
                    <a:ea typeface="Cambria Math" charset="0"/>
                    <a:cs typeface="Cambria Math" charset="0"/>
                  </a:rPr>
                  <a:t>(</a:t>
                </a:r>
                <a:r>
                  <a:rPr lang="en-US" sz="2800" dirty="0" smtClean="0">
                    <a:latin typeface="+mj-lt"/>
                    <a:ea typeface="Cambria Math" charset="0"/>
                    <a:cs typeface="Cambria Math" charset="0"/>
                  </a:rPr>
                  <a:t>3) allelic heterogeneity </a:t>
                </a:r>
                <a:r>
                  <a:rPr lang="en-US" sz="2800" dirty="0">
                    <a:latin typeface="+mj-lt"/>
                    <a:ea typeface="Cambria Math" charset="0"/>
                    <a:cs typeface="Cambria Math" charset="0"/>
                  </a:rPr>
                  <a:t>=</a:t>
                </a:r>
                <a:r>
                  <a:rPr lang="en-US" sz="2800" dirty="0" smtClean="0">
                    <a:latin typeface="+mj-lt"/>
                    <a:ea typeface="Cambria Math" charset="0"/>
                    <a:cs typeface="Cambria Math" charset="0"/>
                  </a:rPr>
                  <a:t> P(V|D)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531089"/>
                <a:ext cx="10820400" cy="4922874"/>
              </a:xfrm>
              <a:blipFill rotWithShape="0">
                <a:blip r:embed="rId3"/>
                <a:stretch>
                  <a:fillRect l="-1014" t="-1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328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256" y="362370"/>
            <a:ext cx="12393622" cy="129302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(1) Prevalence Estimates are Uncertain and Highly Variable</a:t>
            </a:r>
            <a:endParaRPr lang="en-US" sz="36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57618"/>
          <a:stretch/>
        </p:blipFill>
        <p:spPr>
          <a:xfrm>
            <a:off x="1711916" y="1502108"/>
            <a:ext cx="7178084" cy="77290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6000" y="4788197"/>
            <a:ext cx="7425146" cy="14501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l="3754" t="9607"/>
          <a:stretch/>
        </p:blipFill>
        <p:spPr>
          <a:xfrm>
            <a:off x="760605" y="2749836"/>
            <a:ext cx="2922213" cy="159224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Frame 12"/>
          <p:cNvSpPr/>
          <p:nvPr/>
        </p:nvSpPr>
        <p:spPr>
          <a:xfrm>
            <a:off x="2487218" y="3959055"/>
            <a:ext cx="1173263" cy="33701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ame 15"/>
          <p:cNvSpPr/>
          <p:nvPr/>
        </p:nvSpPr>
        <p:spPr>
          <a:xfrm>
            <a:off x="7143749" y="5466849"/>
            <a:ext cx="3346451" cy="362451"/>
          </a:xfrm>
          <a:prstGeom prst="frame">
            <a:avLst>
              <a:gd name="adj1" fmla="val 100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ame 16"/>
          <p:cNvSpPr/>
          <p:nvPr/>
        </p:nvSpPr>
        <p:spPr>
          <a:xfrm>
            <a:off x="3556000" y="5155598"/>
            <a:ext cx="1174612" cy="32533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9046" y="2712403"/>
            <a:ext cx="5778500" cy="135050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8" name="Frame 17"/>
          <p:cNvSpPr/>
          <p:nvPr/>
        </p:nvSpPr>
        <p:spPr>
          <a:xfrm>
            <a:off x="2196372" y="1538842"/>
            <a:ext cx="2583097" cy="337018"/>
          </a:xfrm>
          <a:prstGeom prst="frame">
            <a:avLst>
              <a:gd name="adj1" fmla="val 87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ame 18"/>
          <p:cNvSpPr/>
          <p:nvPr/>
        </p:nvSpPr>
        <p:spPr>
          <a:xfrm>
            <a:off x="8382000" y="3169252"/>
            <a:ext cx="3005546" cy="391643"/>
          </a:xfrm>
          <a:prstGeom prst="frame">
            <a:avLst>
              <a:gd name="adj1" fmla="val 68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09046" y="4062911"/>
            <a:ext cx="65829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7"/>
              </a:rPr>
              <a:t>https</a:t>
            </a:r>
            <a:r>
              <a:rPr lang="en-US" sz="1600" dirty="0" smtClean="0">
                <a:hlinkClick r:id="rId7"/>
              </a:rPr>
              <a:t>://ghr.nlm.nih.gov/condition/peutz-jeghers-syndrome</a:t>
            </a:r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3717844" y="6255578"/>
            <a:ext cx="56908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8"/>
              </a:rPr>
              <a:t>http://</a:t>
            </a:r>
            <a:r>
              <a:rPr lang="en-US" sz="1600" dirty="0" smtClean="0">
                <a:hlinkClick r:id="rId8"/>
              </a:rPr>
              <a:t>www.ncbi.nlm.nih.gov/pubmed/19841298</a:t>
            </a:r>
            <a:endParaRPr lang="en-US" sz="1600" dirty="0" smtClean="0"/>
          </a:p>
          <a:p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467267" y="4296073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hlinkClick r:id="rId9"/>
              </a:rPr>
              <a:t>https://</a:t>
            </a:r>
            <a:r>
              <a:rPr lang="en-US" sz="1600" dirty="0" smtClean="0">
                <a:hlinkClick r:id="rId9"/>
              </a:rPr>
              <a:t>ghr.nlm.nih.gov/condition/li-fraumeni-syndrome</a:t>
            </a:r>
            <a:endParaRPr lang="en-US" sz="1600" dirty="0" smtClean="0"/>
          </a:p>
          <a:p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1711916" y="2255022"/>
            <a:ext cx="72669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10"/>
              </a:rPr>
              <a:t>https://</a:t>
            </a:r>
            <a:r>
              <a:rPr lang="en-US" sz="1600" dirty="0" smtClean="0">
                <a:hlinkClick r:id="rId10"/>
              </a:rPr>
              <a:t>ojrd.biomedcentral.com/articles/10.1186/1750-1172-1-35</a:t>
            </a:r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0842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600" y="852672"/>
            <a:ext cx="10831032" cy="12930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Prevalence estimates found on </a:t>
            </a:r>
            <a:br>
              <a:rPr lang="en-US" dirty="0" smtClean="0"/>
            </a:br>
            <a:r>
              <a:rPr lang="en-US" dirty="0" err="1" smtClean="0"/>
              <a:t>Pubmed</a:t>
            </a:r>
            <a:r>
              <a:rPr lang="en-US" dirty="0" smtClean="0"/>
              <a:t>/Google Scholar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68" y="3016556"/>
            <a:ext cx="10823464" cy="27485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168" y="2752904"/>
            <a:ext cx="10823464" cy="29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71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062" y="384430"/>
            <a:ext cx="8610600" cy="1293028"/>
          </a:xfrm>
        </p:spPr>
        <p:txBody>
          <a:bodyPr/>
          <a:lstStyle/>
          <a:p>
            <a:r>
              <a:rPr lang="en-US" dirty="0" smtClean="0"/>
              <a:t>(2) Allele Frequencies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3078" y="1495321"/>
            <a:ext cx="84881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Problem: </a:t>
            </a:r>
            <a:r>
              <a:rPr lang="en-US" sz="2400" dirty="0" smtClean="0"/>
              <a:t>Diverse set of names used to identify disease: 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39856" b="9528"/>
          <a:stretch/>
        </p:blipFill>
        <p:spPr>
          <a:xfrm>
            <a:off x="999638" y="1982249"/>
            <a:ext cx="5800014" cy="11703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r="59888" b="19984"/>
          <a:stretch/>
        </p:blipFill>
        <p:spPr>
          <a:xfrm>
            <a:off x="995062" y="4344347"/>
            <a:ext cx="4193127" cy="103287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973077" y="3152623"/>
                <a:ext cx="10981855" cy="3785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Solution: </a:t>
                </a:r>
                <a:r>
                  <a:rPr lang="en-US" sz="2400" dirty="0"/>
                  <a:t/>
                </a:r>
                <a:br>
                  <a:rPr lang="en-US" sz="2400" dirty="0"/>
                </a:br>
                <a:r>
                  <a:rPr lang="en-US" sz="2400" dirty="0"/>
                  <a:t>1. Find patterns that uniquely indicate a disease</a:t>
                </a:r>
                <a:r>
                  <a:rPr lang="en-US" sz="2400" dirty="0" smtClean="0"/>
                  <a:t>.</a:t>
                </a:r>
                <a:endParaRPr lang="en-US" sz="2400" dirty="0"/>
              </a:p>
              <a:p>
                <a:r>
                  <a:rPr lang="en-US" sz="2400" dirty="0"/>
                  <a:t>2. Use grep to match </a:t>
                </a:r>
                <a:r>
                  <a:rPr lang="en-US" sz="2400" dirty="0" smtClean="0"/>
                  <a:t>key disease name substrings and synonyms </a:t>
                </a:r>
                <a:r>
                  <a:rPr lang="en-US" sz="2400" dirty="0" smtClean="0"/>
                  <a:t>after manual curation.</a:t>
                </a:r>
              </a:p>
              <a:p>
                <a:endParaRPr lang="en-US" sz="2400" dirty="0" smtClean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r>
                  <a:rPr lang="en-US" sz="2400" dirty="0"/>
                  <a:t>3. Pull out allele frequencies from all variants that match.</a:t>
                </a:r>
                <a:br>
                  <a:rPr lang="en-US" sz="2400" dirty="0"/>
                </a:br>
                <a:r>
                  <a:rPr lang="en-US" sz="2400" dirty="0"/>
                  <a:t>Combine them as </a:t>
                </a:r>
                <a:r>
                  <a:rPr lang="en-US" sz="2400" dirty="0" smtClean="0"/>
                  <a:t>P(any relevant variant</a:t>
                </a:r>
                <a:r>
                  <a:rPr lang="en-US" sz="2400" dirty="0"/>
                  <a:t>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=1−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sz="2400" i="1">
                            <a:latin typeface="Cambria Math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1−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𝑎𝑙𝑙𝑒𝑙𝑒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.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𝑓𝑟𝑒𝑞𝑢𝑒𝑛𝑐𝑦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:r>
                  <a:rPr lang="en-US" sz="2400" dirty="0" smtClean="0"/>
                  <a:t>This assumes that the variants are independent. </a:t>
                </a:r>
                <a:endParaRPr lang="en-US" sz="2400" dirty="0"/>
              </a:p>
              <a:p>
                <a:pPr marL="342900" indent="-342900">
                  <a:buAutoNum type="arabicPeriod"/>
                </a:pPr>
                <a:endParaRPr lang="en-US" sz="2400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077" y="3152623"/>
                <a:ext cx="10981855" cy="3785652"/>
              </a:xfrm>
              <a:prstGeom prst="rect">
                <a:avLst/>
              </a:prstGeom>
              <a:blipFill rotWithShape="0">
                <a:blip r:embed="rId5"/>
                <a:stretch>
                  <a:fillRect l="-888" t="-1288" r="-666" b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65630" b="19984"/>
          <a:stretch/>
        </p:blipFill>
        <p:spPr>
          <a:xfrm>
            <a:off x="5188189" y="4344347"/>
            <a:ext cx="3592916" cy="103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03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264" y="1211056"/>
            <a:ext cx="5653491" cy="550035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624" y="1150706"/>
            <a:ext cx="5215298" cy="55607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33252" y="2021241"/>
            <a:ext cx="391207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Breast/ovarian cancer: 		30%</a:t>
            </a:r>
            <a:endParaRPr lang="en-US" sz="1600" dirty="0" smtClean="0"/>
          </a:p>
          <a:p>
            <a:r>
              <a:rPr lang="en-US" sz="1600" dirty="0" smtClean="0"/>
              <a:t>MYH-polyposis: </a:t>
            </a:r>
            <a:r>
              <a:rPr lang="en-US" sz="1600" dirty="0" smtClean="0"/>
              <a:t>	</a:t>
            </a:r>
            <a:r>
              <a:rPr lang="en-US" sz="1600" dirty="0" smtClean="0"/>
              <a:t>			20%</a:t>
            </a:r>
            <a:endParaRPr lang="en-US" sz="1600" dirty="0" smtClean="0"/>
          </a:p>
          <a:p>
            <a:r>
              <a:rPr lang="en-US" sz="1600" dirty="0" smtClean="0"/>
              <a:t>Lynch syndrome: </a:t>
            </a:r>
            <a:r>
              <a:rPr lang="en-US" sz="1600" dirty="0" smtClean="0"/>
              <a:t>		</a:t>
            </a:r>
            <a:r>
              <a:rPr lang="en-US" sz="1600" dirty="0" smtClean="0"/>
              <a:t>	17%</a:t>
            </a:r>
            <a:endParaRPr lang="en-US" sz="1600" dirty="0" smtClean="0"/>
          </a:p>
          <a:p>
            <a:r>
              <a:rPr lang="en-US" sz="1600" dirty="0" smtClean="0"/>
              <a:t>Medullary thyroid cancer: 		9%</a:t>
            </a:r>
            <a:endParaRPr lang="en-US" sz="1600" dirty="0" smtClean="0"/>
          </a:p>
          <a:p>
            <a:r>
              <a:rPr lang="en-US" sz="1600" dirty="0" smtClean="0"/>
              <a:t>Hypertrophic cardiomyopathy: 	7%</a:t>
            </a:r>
            <a:endParaRPr lang="en-US" sz="1600" dirty="0" smtClean="0"/>
          </a:p>
          <a:p>
            <a:r>
              <a:rPr lang="en-US" sz="1600" dirty="0" smtClean="0"/>
              <a:t>Every other:</a:t>
            </a:r>
            <a:r>
              <a:rPr lang="en-US" sz="1600" dirty="0" smtClean="0"/>
              <a:t>			</a:t>
            </a:r>
            <a:r>
              <a:rPr lang="en-US" sz="1600" dirty="0" smtClean="0"/>
              <a:t>	&lt;5%</a:t>
            </a:r>
            <a:endParaRPr lang="en-US" sz="1600" dirty="0"/>
          </a:p>
          <a:p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9030" y="86479"/>
            <a:ext cx="11148991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(2</a:t>
            </a:r>
            <a:r>
              <a:rPr lang="en-US" smtClean="0"/>
              <a:t>) </a:t>
            </a:r>
            <a:r>
              <a:rPr lang="en-US" smtClean="0"/>
              <a:t>Allele Frequencies: ExAC (left), 1000G (right)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05592" y="2021242"/>
            <a:ext cx="253179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Lynch syndrome: 	7%</a:t>
            </a:r>
            <a:endParaRPr lang="en-US" sz="1600" dirty="0" smtClean="0"/>
          </a:p>
          <a:p>
            <a:r>
              <a:rPr lang="en-US" sz="1600" dirty="0" smtClean="0"/>
              <a:t>PTEN hamartomas: 	</a:t>
            </a:r>
            <a:r>
              <a:rPr lang="en-US" sz="1600" dirty="0" smtClean="0"/>
              <a:t>6.7</a:t>
            </a:r>
            <a:r>
              <a:rPr lang="en-US" sz="1600" dirty="0" smtClean="0"/>
              <a:t>%</a:t>
            </a:r>
            <a:endParaRPr lang="en-US" sz="1600" dirty="0" smtClean="0"/>
          </a:p>
          <a:p>
            <a:r>
              <a:rPr lang="en-US" sz="1600" dirty="0" smtClean="0"/>
              <a:t>Tuberous sclerosis: 	3.5%</a:t>
            </a:r>
            <a:endParaRPr lang="en-US" sz="1600" dirty="0" smtClean="0"/>
          </a:p>
          <a:p>
            <a:r>
              <a:rPr lang="en-US" sz="1600" dirty="0" err="1" smtClean="0"/>
              <a:t>Brugada</a:t>
            </a:r>
            <a:r>
              <a:rPr lang="en-US" sz="1600" dirty="0" smtClean="0"/>
              <a:t> syndrome:	3.5%</a:t>
            </a:r>
            <a:endParaRPr lang="en-US" sz="1600" dirty="0" smtClean="0"/>
          </a:p>
          <a:p>
            <a:r>
              <a:rPr lang="en-US" sz="1600" dirty="0" err="1" smtClean="0"/>
              <a:t>Paragangliomas</a:t>
            </a:r>
            <a:r>
              <a:rPr lang="en-US" sz="1600" dirty="0" smtClean="0"/>
              <a:t>: 	2.4%</a:t>
            </a:r>
            <a:endParaRPr lang="en-US" sz="1600" dirty="0" smtClean="0"/>
          </a:p>
          <a:p>
            <a:r>
              <a:rPr lang="en-US" sz="1600" dirty="0" smtClean="0"/>
              <a:t>Every other:</a:t>
            </a:r>
            <a:r>
              <a:rPr lang="en-US" sz="1600" dirty="0" smtClean="0"/>
              <a:t>	</a:t>
            </a:r>
            <a:r>
              <a:rPr lang="en-US" sz="1600" dirty="0" smtClean="0"/>
              <a:t>	&lt;2%</a:t>
            </a:r>
            <a:endParaRPr lang="en-US" sz="1600" dirty="0"/>
          </a:p>
          <a:p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073998" y="1089621"/>
            <a:ext cx="1878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Correlation: 0.316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19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95062" y="384430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(2) </a:t>
            </a:r>
            <a:r>
              <a:rPr lang="en-US" dirty="0" smtClean="0"/>
              <a:t>1000G Allele </a:t>
            </a:r>
            <a:r>
              <a:rPr lang="en-US" dirty="0" smtClean="0"/>
              <a:t>Frequencies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409" y="1516542"/>
            <a:ext cx="5653491" cy="48588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663" y="2071665"/>
            <a:ext cx="51943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Lynch syndrome: </a:t>
            </a:r>
            <a:r>
              <a:rPr lang="en-US" sz="2400" dirty="0" smtClean="0"/>
              <a:t>	</a:t>
            </a:r>
            <a:r>
              <a:rPr lang="en-US" sz="2400" dirty="0" smtClean="0"/>
              <a:t>				7%</a:t>
            </a:r>
            <a:endParaRPr lang="en-US" sz="2400" dirty="0" smtClean="0"/>
          </a:p>
          <a:p>
            <a:r>
              <a:rPr lang="en-US" sz="2400" dirty="0" smtClean="0"/>
              <a:t>PTEN hamartomas: </a:t>
            </a:r>
            <a:r>
              <a:rPr lang="en-US" sz="2400" dirty="0" smtClean="0"/>
              <a:t>	</a:t>
            </a:r>
            <a:r>
              <a:rPr lang="en-US" sz="2400" dirty="0" smtClean="0"/>
              <a:t>			</a:t>
            </a:r>
            <a:r>
              <a:rPr lang="en-US" sz="2400" dirty="0" smtClean="0"/>
              <a:t>6.7</a:t>
            </a:r>
            <a:r>
              <a:rPr lang="en-US" sz="2400" dirty="0" smtClean="0"/>
              <a:t>%</a:t>
            </a:r>
            <a:endParaRPr lang="en-US" sz="2400" dirty="0" smtClean="0"/>
          </a:p>
          <a:p>
            <a:r>
              <a:rPr lang="en-US" sz="2400" dirty="0" smtClean="0"/>
              <a:t>Tuberous sclerosis: </a:t>
            </a:r>
            <a:r>
              <a:rPr lang="en-US" sz="2400" dirty="0" smtClean="0"/>
              <a:t>		</a:t>
            </a:r>
            <a:r>
              <a:rPr lang="en-US" sz="2400" dirty="0" smtClean="0"/>
              <a:t>		3.5%</a:t>
            </a:r>
            <a:endParaRPr lang="en-US" sz="2400" dirty="0" smtClean="0"/>
          </a:p>
          <a:p>
            <a:r>
              <a:rPr lang="en-US" sz="2400" dirty="0" err="1" smtClean="0"/>
              <a:t>Brugada</a:t>
            </a:r>
            <a:r>
              <a:rPr lang="en-US" sz="2400" dirty="0" smtClean="0"/>
              <a:t> syndrome:		 		3.5%</a:t>
            </a:r>
            <a:endParaRPr lang="en-US" sz="2400" dirty="0" smtClean="0"/>
          </a:p>
          <a:p>
            <a:r>
              <a:rPr lang="en-US" sz="2400" dirty="0" err="1" smtClean="0"/>
              <a:t>Paragangliomas</a:t>
            </a:r>
            <a:r>
              <a:rPr lang="en-US" sz="2400" dirty="0" smtClean="0"/>
              <a:t>: 					2.4%</a:t>
            </a:r>
            <a:endParaRPr lang="en-US" sz="2400" dirty="0" smtClean="0"/>
          </a:p>
          <a:p>
            <a:r>
              <a:rPr lang="en-US" sz="2400" dirty="0" smtClean="0"/>
              <a:t>Every other:</a:t>
            </a:r>
            <a:r>
              <a:rPr lang="en-US" sz="2400" dirty="0" smtClean="0"/>
              <a:t>			</a:t>
            </a:r>
            <a:r>
              <a:rPr lang="en-US" sz="2400" dirty="0" smtClean="0"/>
              <a:t>			&lt;2%</a:t>
            </a:r>
            <a:endParaRPr lang="en-US" sz="2400" dirty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0147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(3) Allelic </a:t>
            </a:r>
            <a:r>
              <a:rPr lang="en-US" dirty="0"/>
              <a:t>H</a:t>
            </a:r>
            <a:r>
              <a:rPr lang="en-US" dirty="0" smtClean="0"/>
              <a:t>eterogeneity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2194560"/>
                <a:ext cx="4213746" cy="4024125"/>
              </a:xfrm>
            </p:spPr>
            <p:txBody>
              <a:bodyPr/>
              <a:lstStyle/>
              <a:p>
                <a:r>
                  <a:rPr lang="en-US" dirty="0" smtClean="0"/>
                  <a:t>BRCA1/BRCA2:  </a:t>
                </a:r>
                <a:br>
                  <a:rPr lang="en-US" dirty="0" smtClean="0"/>
                </a:br>
                <a:r>
                  <a:rPr lang="en-US" dirty="0" smtClean="0"/>
                  <a:t>P(variant | disease)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</m:oMath>
                </a14:m>
                <a:r>
                  <a:rPr lang="en-US" dirty="0" smtClean="0"/>
                  <a:t> 2%</a:t>
                </a:r>
              </a:p>
              <a:p>
                <a:r>
                  <a:rPr lang="en-US" dirty="0" smtClean="0"/>
                  <a:t>Assumption: other genes are on the same order of magnitude.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2194560"/>
                <a:ext cx="4213746" cy="4024125"/>
              </a:xfrm>
              <a:blipFill rotWithShape="0">
                <a:blip r:embed="rId2"/>
                <a:stretch>
                  <a:fillRect l="-2605" t="-2424" r="-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088" y="2057401"/>
            <a:ext cx="6292112" cy="348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39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499" y="117209"/>
            <a:ext cx="10967113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Rough </a:t>
            </a:r>
            <a:r>
              <a:rPr lang="en-US" dirty="0" smtClean="0"/>
              <a:t>Penetrance Estimates</a:t>
            </a:r>
            <a:r>
              <a:rPr lang="en-US" dirty="0" smtClean="0"/>
              <a:t>: ExAC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818" y="1706344"/>
            <a:ext cx="5558750" cy="339991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968171" y="5219271"/>
            <a:ext cx="58768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Penetrance estimates have a similar shape, but are increased because 1000G has fewer individuals.</a:t>
            </a:r>
          </a:p>
          <a:p>
            <a:r>
              <a:rPr lang="en-US" sz="1600" dirty="0" smtClean="0"/>
              <a:t>Some values are </a:t>
            </a:r>
            <a:r>
              <a:rPr lang="en-US" sz="1600" dirty="0" err="1" smtClean="0"/>
              <a:t>Inf</a:t>
            </a:r>
            <a:r>
              <a:rPr lang="en-US" sz="1600" dirty="0"/>
              <a:t> </a:t>
            </a:r>
            <a:r>
              <a:rPr lang="en-US" sz="1600" dirty="0" smtClean="0"/>
              <a:t>because no individuals in 1000G were found with those alleles. 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2794" y="1706345"/>
            <a:ext cx="5722194" cy="339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91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725" y="-150126"/>
            <a:ext cx="10970965" cy="275712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1000 Genomes Population Analysis Shiny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565" y="1946837"/>
            <a:ext cx="10820400" cy="4225363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User inputs list of genes:</a:t>
            </a:r>
          </a:p>
          <a:p>
            <a:pPr lvl="1"/>
            <a:r>
              <a:rPr lang="en-US" sz="2800" dirty="0" smtClean="0"/>
              <a:t>Option 1: manual entry</a:t>
            </a:r>
          </a:p>
          <a:p>
            <a:pPr lvl="1"/>
            <a:r>
              <a:rPr lang="en-US" sz="2800" dirty="0" smtClean="0"/>
              <a:t>Option 2: upload </a:t>
            </a:r>
            <a:r>
              <a:rPr lang="en-US" sz="2800" dirty="0" err="1" smtClean="0"/>
              <a:t>RData</a:t>
            </a:r>
            <a:r>
              <a:rPr lang="en-US" sz="2800" dirty="0" smtClean="0"/>
              <a:t> </a:t>
            </a:r>
            <a:r>
              <a:rPr lang="en-US" sz="2800" dirty="0" smtClean="0"/>
              <a:t>file</a:t>
            </a:r>
          </a:p>
          <a:p>
            <a:pPr lvl="1"/>
            <a:r>
              <a:rPr lang="en-US" sz="2800" dirty="0" smtClean="0"/>
              <a:t>Option </a:t>
            </a:r>
            <a:r>
              <a:rPr lang="en-US" sz="2800" dirty="0" smtClean="0"/>
              <a:t>3: scrape genes listed in the ACMG recommendations </a:t>
            </a:r>
            <a:br>
              <a:rPr lang="en-US" sz="2800" dirty="0" smtClean="0"/>
            </a:br>
            <a:r>
              <a:rPr lang="en-US" sz="2800" dirty="0" smtClean="0"/>
              <a:t>                 for incidental findings from ClinVar website </a:t>
            </a:r>
          </a:p>
          <a:p>
            <a:pPr lvl="1"/>
            <a:r>
              <a:rPr lang="en-US" sz="2800" dirty="0" smtClean="0"/>
              <a:t>Option 4: scrape HCM panel test genes from LMM </a:t>
            </a:r>
            <a:r>
              <a:rPr lang="en-US" sz="2800" dirty="0" smtClean="0"/>
              <a:t>website</a:t>
            </a:r>
            <a:endParaRPr lang="en-US" sz="2800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App downloads </a:t>
            </a:r>
            <a:r>
              <a:rPr lang="en-US" dirty="0">
                <a:solidFill>
                  <a:srgbClr val="FF0000"/>
                </a:solidFill>
              </a:rPr>
              <a:t>VCF files from 1000 genomes and generates plots: </a:t>
            </a:r>
          </a:p>
          <a:p>
            <a:pPr lvl="1"/>
            <a:r>
              <a:rPr lang="en-US" sz="2800" dirty="0" smtClean="0"/>
              <a:t>Number of variants by population and by gene </a:t>
            </a:r>
            <a:r>
              <a:rPr lang="en-US" sz="2800" dirty="0" smtClean="0"/>
              <a:t>length</a:t>
            </a:r>
            <a:endParaRPr lang="en-US" sz="2800" dirty="0" smtClean="0"/>
          </a:p>
          <a:p>
            <a:pPr lvl="1"/>
            <a:r>
              <a:rPr lang="en-US" sz="2800" dirty="0" smtClean="0"/>
              <a:t>Fraction of population with some </a:t>
            </a:r>
            <a:r>
              <a:rPr lang="en-US" sz="2800" dirty="0" smtClean="0"/>
              <a:t>variant</a:t>
            </a:r>
            <a:endParaRPr lang="en-US" dirty="0">
              <a:solidFill>
                <a:srgbClr val="FF0000"/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8619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755" y="875630"/>
            <a:ext cx="8610600" cy="980466"/>
          </a:xfrm>
        </p:spPr>
        <p:txBody>
          <a:bodyPr/>
          <a:lstStyle/>
          <a:p>
            <a:r>
              <a:rPr lang="en-US" dirty="0" smtClean="0"/>
              <a:t>ACMG App Runtime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84"/>
          <a:stretch/>
        </p:blipFill>
        <p:spPr>
          <a:xfrm>
            <a:off x="6502400" y="1856096"/>
            <a:ext cx="5362970" cy="4082701"/>
          </a:xfrm>
        </p:spPr>
      </p:pic>
      <p:sp>
        <p:nvSpPr>
          <p:cNvPr id="8" name="Rectangle 7"/>
          <p:cNvSpPr/>
          <p:nvPr/>
        </p:nvSpPr>
        <p:spPr>
          <a:xfrm>
            <a:off x="744309" y="1959399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15-22 </a:t>
            </a:r>
            <a:r>
              <a:rPr lang="en-US" sz="3200" dirty="0">
                <a:solidFill>
                  <a:srgbClr val="FF0000"/>
                </a:solidFill>
              </a:rPr>
              <a:t>seconds per </a:t>
            </a:r>
            <a:r>
              <a:rPr lang="en-US" sz="3200" dirty="0" smtClean="0">
                <a:solidFill>
                  <a:srgbClr val="FF0000"/>
                </a:solidFill>
              </a:rPr>
              <a:t>gene: </a:t>
            </a:r>
            <a:endParaRPr lang="en-US" sz="3200" dirty="0">
              <a:solidFill>
                <a:srgbClr val="FF0000"/>
              </a:solidFill>
            </a:endParaRPr>
          </a:p>
          <a:p>
            <a:pPr lvl="1"/>
            <a:r>
              <a:rPr lang="en-US" sz="2400" dirty="0" smtClean="0"/>
              <a:t>1. Depends </a:t>
            </a:r>
            <a:r>
              <a:rPr lang="en-US" sz="2400" dirty="0"/>
              <a:t>on gene </a:t>
            </a:r>
            <a:r>
              <a:rPr lang="en-US" sz="2400" dirty="0" smtClean="0"/>
              <a:t>length.</a:t>
            </a:r>
            <a:endParaRPr lang="en-US" sz="2400" dirty="0"/>
          </a:p>
          <a:p>
            <a:pPr lvl="1"/>
            <a:r>
              <a:rPr lang="en-US" sz="2400" dirty="0" smtClean="0"/>
              <a:t>2.</a:t>
            </a:r>
            <a:r>
              <a:rPr lang="en-US" sz="2400" dirty="0" smtClean="0"/>
              <a:t> Under 1 </a:t>
            </a:r>
            <a:r>
              <a:rPr lang="en-US" sz="2400" dirty="0" smtClean="0"/>
              <a:t>sec / gene with </a:t>
            </a:r>
            <a:r>
              <a:rPr lang="en-US" sz="2400" dirty="0" smtClean="0"/>
              <a:t>file upload.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293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Interface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9577"/>
            <a:ext cx="8128000" cy="486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08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Plot 1: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67327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11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Plot 2: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8378" y="1825625"/>
            <a:ext cx="975524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56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Plot </a:t>
            </a:r>
            <a:r>
              <a:rPr lang="en-US" dirty="0" smtClean="0"/>
              <a:t>3: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8378" y="1825625"/>
            <a:ext cx="975524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81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4075"/>
          </a:xfrm>
        </p:spPr>
        <p:txBody>
          <a:bodyPr/>
          <a:lstStyle/>
          <a:p>
            <a:r>
              <a:rPr lang="en-US" dirty="0" smtClean="0"/>
              <a:t>Exploring the ACMG-recommended incidental report genes in 1000 genomes data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39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3472</TotalTime>
  <Words>476</Words>
  <Application>Microsoft Macintosh PowerPoint</Application>
  <PresentationFormat>Widescreen</PresentationFormat>
  <Paragraphs>146</Paragraphs>
  <Slides>28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Calibri</vt:lpstr>
      <vt:lpstr>Calibri Light</vt:lpstr>
      <vt:lpstr>Cambria Math</vt:lpstr>
      <vt:lpstr>Arial</vt:lpstr>
      <vt:lpstr>Office Theme</vt:lpstr>
      <vt:lpstr>Frequency of ACMG 56 Variants in Ancestrally Diverse Populations</vt:lpstr>
      <vt:lpstr>Population Analysis Shiny App</vt:lpstr>
      <vt:lpstr>1000 Genomes Population Analysis Shiny App</vt:lpstr>
      <vt:lpstr>ACMG App Runtime</vt:lpstr>
      <vt:lpstr>User Interface</vt:lpstr>
      <vt:lpstr>Output Plot 1: </vt:lpstr>
      <vt:lpstr>Output Plot 2:</vt:lpstr>
      <vt:lpstr>Output Plot 3:</vt:lpstr>
      <vt:lpstr>Exploring the ACMG-recommended incidental report genes in 1000 genomes data </vt:lpstr>
      <vt:lpstr>Pretty much all 1000G patients  have some variants in each ACMG genes</vt:lpstr>
      <vt:lpstr>Gene Lengths ≈ Number of variants </vt:lpstr>
      <vt:lpstr>Combining individual-level data from 1000 genomes with pathogenicity data from ClinVar</vt:lpstr>
      <vt:lpstr>137 Pathogenic Clinvar Variants Distributed by Disease</vt:lpstr>
      <vt:lpstr>Joining Pathogenic Clinvar Variants with 1000G</vt:lpstr>
      <vt:lpstr>1000G individuals with mutations</vt:lpstr>
      <vt:lpstr>Mean variants across all 1000G variants vs.  Mean variants across 137 ClinVar-1000G variants</vt:lpstr>
      <vt:lpstr>ANOVA Table: F-statistic comparing ALL groups  to each other</vt:lpstr>
      <vt:lpstr>ANOVA Table: F-statistic comparing 1 group to all other groups</vt:lpstr>
      <vt:lpstr>Carrier fraction across 137 ClinVar-1000G variants</vt:lpstr>
      <vt:lpstr>PowerPoint Presentation</vt:lpstr>
      <vt:lpstr>ACMG Incidentalome</vt:lpstr>
      <vt:lpstr>(1) Prevalence Estimates are Uncertain and Highly Variable</vt:lpstr>
      <vt:lpstr>Prevalence estimates found on  Pubmed/Google Scholar</vt:lpstr>
      <vt:lpstr>(2) Allele Frequencies</vt:lpstr>
      <vt:lpstr>PowerPoint Presentation</vt:lpstr>
      <vt:lpstr>PowerPoint Presentation</vt:lpstr>
      <vt:lpstr>(3) Allelic Heterogeneity</vt:lpstr>
      <vt:lpstr>Rough Penetrance Estimates: ExAC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HST Summer 2016</dc:title>
  <dc:creator>Microsoft Office User</dc:creator>
  <cp:lastModifiedBy>Microsoft Office User</cp:lastModifiedBy>
  <cp:revision>381</cp:revision>
  <dcterms:created xsi:type="dcterms:W3CDTF">2016-07-23T02:11:02Z</dcterms:created>
  <dcterms:modified xsi:type="dcterms:W3CDTF">2016-07-27T14:53:34Z</dcterms:modified>
</cp:coreProperties>
</file>