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643"/>
  </p:normalViewPr>
  <p:slideViewPr>
    <p:cSldViewPr snapToGrid="0" snapToObjects="1">
      <p:cViewPr varScale="1">
        <p:scale>
          <a:sx n="58" d="100"/>
          <a:sy n="58" d="100"/>
        </p:scale>
        <p:origin x="22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3485-C07D-C54B-8091-FA78D2485AAC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1569-133F-D94B-911A-602842BA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Left: fraction</a:t>
            </a:r>
            <a:r>
              <a:rPr lang="en-US" baseline="0" dirty="0" smtClean="0"/>
              <a:t> of people in each population that carry at least 1 variant for all pathogenic ACMG genes. </a:t>
            </a:r>
          </a:p>
          <a:p>
            <a:r>
              <a:rPr lang="en-US" baseline="0" dirty="0" smtClean="0"/>
              <a:t>Right: mean number of variants total.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8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9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4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1DAF-EBBA-3641-BC27-B9D56B49F4D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3B36-BA87-2948-A1DB-002EFA30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4154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ORIGINAL SLIDE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07" y="2057400"/>
            <a:ext cx="6935693" cy="4193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977" y="2057400"/>
            <a:ext cx="3820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50-70% </a:t>
            </a:r>
            <a:r>
              <a:rPr lang="en-US" sz="2400" dirty="0" smtClean="0"/>
              <a:t>of people would be reported as having some disorder under ACMG guidelines.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These are also potential additions to the app.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0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7" y="1690688"/>
            <a:ext cx="5667043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68" y="1690688"/>
            <a:ext cx="5506224" cy="434018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 variants across all 1000G variants vs. </a:t>
            </a:r>
            <a:br>
              <a:rPr lang="en-US" dirty="0" smtClean="0"/>
            </a:br>
            <a:r>
              <a:rPr lang="en-US" dirty="0" smtClean="0"/>
              <a:t> Mean variants across 137 ClinVar-1000G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4682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Table: F-statistic</a:t>
            </a:r>
            <a:br>
              <a:rPr lang="en-US" dirty="0" smtClean="0"/>
            </a:br>
            <a:r>
              <a:rPr lang="en-US" dirty="0" smtClean="0"/>
              <a:t>comparing ALL groups </a:t>
            </a:r>
            <a:br>
              <a:rPr lang="en-US" dirty="0" smtClean="0"/>
            </a:br>
            <a:r>
              <a:rPr lang="en-US" dirty="0" smtClean="0"/>
              <a:t>to 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196238"/>
            <a:ext cx="6077755" cy="4922192"/>
          </a:xfrm>
        </p:spPr>
        <p:txBody>
          <a:bodyPr>
            <a:normAutofit/>
          </a:bodyPr>
          <a:lstStyle/>
          <a:p>
            <a:r>
              <a:rPr lang="en-US" dirty="0" smtClean="0"/>
              <a:t>All 1000G 138,000 variants results: </a:t>
            </a:r>
          </a:p>
          <a:p>
            <a:pPr lvl="1"/>
            <a:r>
              <a:rPr lang="en-US" dirty="0"/>
              <a:t>F-value = 294.88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2.2 </a:t>
            </a:r>
            <a:r>
              <a:rPr lang="en-US" b="1" dirty="0" smtClean="0"/>
              <a:t>E-16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ClinVar-1000G </a:t>
            </a:r>
            <a:r>
              <a:rPr lang="en-US" dirty="0"/>
              <a:t>137 variant results: </a:t>
            </a:r>
          </a:p>
          <a:p>
            <a:pPr lvl="1"/>
            <a:r>
              <a:rPr lang="en-US" dirty="0"/>
              <a:t>F-value = 58.685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4.25 </a:t>
            </a:r>
            <a:r>
              <a:rPr lang="en-US" b="1" dirty="0" smtClean="0"/>
              <a:t>E-11</a:t>
            </a:r>
            <a:endParaRPr lang="en-US" dirty="0"/>
          </a:p>
          <a:p>
            <a:pPr lvl="1"/>
            <a:endParaRPr lang="en-US" b="1" dirty="0" smtClean="0"/>
          </a:p>
          <a:p>
            <a:r>
              <a:rPr lang="en-US" sz="2400" dirty="0" smtClean="0"/>
              <a:t>F-statistic + p-values: </a:t>
            </a:r>
            <a:r>
              <a:rPr lang="en-US" sz="2400" b="1" dirty="0" smtClean="0"/>
              <a:t>H0 = all groups drawn from same distribution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70" y="3521801"/>
            <a:ext cx="3363532" cy="2947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46" y="468234"/>
            <a:ext cx="3273380" cy="2857713"/>
          </a:xfrm>
          <a:prstGeom prst="rect">
            <a:avLst/>
          </a:prstGeom>
        </p:spPr>
      </p:pic>
      <p:sp>
        <p:nvSpPr>
          <p:cNvPr id="9" name="Donut 8"/>
          <p:cNvSpPr/>
          <p:nvPr/>
        </p:nvSpPr>
        <p:spPr>
          <a:xfrm>
            <a:off x="7870786" y="468234"/>
            <a:ext cx="925974" cy="700809"/>
          </a:xfrm>
          <a:prstGeom prst="donut">
            <a:avLst>
              <a:gd name="adj" fmla="val 3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8900932" y="5262297"/>
            <a:ext cx="843023" cy="652368"/>
          </a:xfrm>
          <a:prstGeom prst="donut">
            <a:avLst>
              <a:gd name="adj" fmla="val 3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8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12" y="3521800"/>
            <a:ext cx="3276890" cy="288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3979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Table: F-statistic</a:t>
            </a:r>
            <a:br>
              <a:rPr lang="en-US" dirty="0" smtClean="0"/>
            </a:br>
            <a:r>
              <a:rPr lang="en-US" dirty="0" smtClean="0"/>
              <a:t>comparing 1 group</a:t>
            </a:r>
            <a:br>
              <a:rPr lang="en-US" dirty="0" smtClean="0"/>
            </a:br>
            <a:r>
              <a:rPr lang="en-US" dirty="0" smtClean="0"/>
              <a:t>to all other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145275"/>
            <a:ext cx="6077755" cy="4323746"/>
          </a:xfrm>
        </p:spPr>
        <p:txBody>
          <a:bodyPr>
            <a:normAutofit/>
          </a:bodyPr>
          <a:lstStyle/>
          <a:p>
            <a:r>
              <a:rPr lang="en-US" dirty="0" smtClean="0"/>
              <a:t>All 1000G 138,000 variants results: </a:t>
            </a:r>
          </a:p>
          <a:p>
            <a:pPr lvl="1"/>
            <a:r>
              <a:rPr lang="en-US" dirty="0" smtClean="0"/>
              <a:t>Diff group = “AFR”</a:t>
            </a:r>
          </a:p>
          <a:p>
            <a:pPr lvl="1"/>
            <a:r>
              <a:rPr lang="en-US" dirty="0"/>
              <a:t>F-value = 156.22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5.35 E-12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ClinVar-1000G </a:t>
            </a:r>
            <a:r>
              <a:rPr lang="en-US" dirty="0"/>
              <a:t>137 variant results: </a:t>
            </a:r>
            <a:endParaRPr lang="en-US" dirty="0" smtClean="0"/>
          </a:p>
          <a:p>
            <a:pPr lvl="1"/>
            <a:r>
              <a:rPr lang="en-US" dirty="0" smtClean="0"/>
              <a:t>Diff group = “EAS”</a:t>
            </a:r>
            <a:endParaRPr lang="en-US" dirty="0"/>
          </a:p>
          <a:p>
            <a:pPr lvl="1"/>
            <a:r>
              <a:rPr lang="en-US" dirty="0"/>
              <a:t>F-value = 30.869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>
                <a:solidFill>
                  <a:srgbClr val="FF0000"/>
                </a:solidFill>
              </a:rPr>
              <a:t>1.025 E-5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17" y="397999"/>
            <a:ext cx="3327085" cy="29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variants across all 1000G variants vs. </a:t>
            </a:r>
            <a:br>
              <a:rPr lang="en-US" dirty="0" smtClean="0"/>
            </a:br>
            <a:r>
              <a:rPr lang="en-US" dirty="0" smtClean="0"/>
              <a:t>Carrier fraction across 137 ClinVar-1000G variants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43" y="2036715"/>
            <a:ext cx="5392124" cy="4140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10" y="1976562"/>
            <a:ext cx="5572090" cy="42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79" y="692993"/>
            <a:ext cx="6367372" cy="4713607"/>
          </a:xfrm>
        </p:spPr>
        <p:txBody>
          <a:bodyPr>
            <a:noAutofit/>
          </a:bodyPr>
          <a:lstStyle/>
          <a:p>
            <a:r>
              <a:rPr lang="en-US" sz="3200" dirty="0" smtClean="0"/>
              <a:t>ClinVar-1000G Fraction Carriers:</a:t>
            </a:r>
            <a:br>
              <a:rPr lang="en-US" sz="3200" dirty="0" smtClean="0"/>
            </a:br>
            <a:r>
              <a:rPr lang="en-US" sz="3200" dirty="0" smtClean="0"/>
              <a:t>between each group </a:t>
            </a:r>
            <a:endParaRPr lang="en-US" sz="3200" dirty="0" smtClean="0"/>
          </a:p>
          <a:p>
            <a:pPr lvl="1"/>
            <a:r>
              <a:rPr lang="en-US" sz="2800" dirty="0" smtClean="0"/>
              <a:t>F-value </a:t>
            </a:r>
            <a:r>
              <a:rPr lang="en-US" sz="2800" dirty="0"/>
              <a:t>= </a:t>
            </a:r>
            <a:r>
              <a:rPr lang="en-US" sz="2800" dirty="0" smtClean="0"/>
              <a:t>58.377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P(&gt;F)     = </a:t>
            </a:r>
            <a:r>
              <a:rPr lang="en-US" sz="2800" b="1" dirty="0" smtClean="0"/>
              <a:t>4.47 E-11</a:t>
            </a:r>
            <a:endParaRPr lang="en-US" sz="2800" dirty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ClinVar-1000G Fraction Carriers: </a:t>
            </a:r>
            <a:br>
              <a:rPr lang="en-US" sz="3200" dirty="0" smtClean="0"/>
            </a:br>
            <a:r>
              <a:rPr lang="en-US" sz="3200" dirty="0" smtClean="0"/>
              <a:t>between “EAS” and other groups</a:t>
            </a:r>
            <a:endParaRPr lang="en-US" sz="3200" dirty="0"/>
          </a:p>
          <a:p>
            <a:pPr lvl="1"/>
            <a:r>
              <a:rPr lang="en-US" sz="2800" dirty="0"/>
              <a:t>Diff group = “EAS”</a:t>
            </a:r>
          </a:p>
          <a:p>
            <a:pPr lvl="1"/>
            <a:r>
              <a:rPr lang="en-US" sz="2800" dirty="0"/>
              <a:t>F-value = </a:t>
            </a:r>
            <a:r>
              <a:rPr lang="en-US" sz="2800" dirty="0" smtClean="0"/>
              <a:t>42.359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P(&gt;F)     = </a:t>
            </a:r>
            <a:r>
              <a:rPr lang="en-US" sz="2800" b="1" dirty="0" smtClean="0">
                <a:solidFill>
                  <a:srgbClr val="FF0000"/>
                </a:solidFill>
              </a:rPr>
              <a:t>9.90 E-7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67" y="3696738"/>
            <a:ext cx="2999370" cy="287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568" y="469968"/>
            <a:ext cx="2999369" cy="28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110</Words>
  <Application>Microsoft Macintosh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ORIGINAL SLIDE</vt:lpstr>
      <vt:lpstr>Mean variants across all 1000G variants vs.   Mean variants across 137 ClinVar-1000G variants</vt:lpstr>
      <vt:lpstr>ANOVA Table: F-statistic comparing ALL groups  to each other</vt:lpstr>
      <vt:lpstr>ANOVA Table: F-statistic comparing 1 group to all other groups</vt:lpstr>
      <vt:lpstr>Mean variants across all 1000G variants vs.  Carrier fraction across 137 ClinVar-1000G variants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ORIGINAL SLIDE</dc:title>
  <dc:creator>Microsoft Office User</dc:creator>
  <cp:lastModifiedBy>Microsoft Office User</cp:lastModifiedBy>
  <cp:revision>7</cp:revision>
  <dcterms:created xsi:type="dcterms:W3CDTF">2016-07-25T23:35:08Z</dcterms:created>
  <dcterms:modified xsi:type="dcterms:W3CDTF">2016-07-25T23:45:46Z</dcterms:modified>
</cp:coreProperties>
</file>