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0"/>
  </p:notesMasterIdLst>
  <p:sldIdLst>
    <p:sldId id="256" r:id="rId2"/>
    <p:sldId id="296" r:id="rId3"/>
    <p:sldId id="286" r:id="rId4"/>
    <p:sldId id="288" r:id="rId5"/>
    <p:sldId id="289" r:id="rId6"/>
    <p:sldId id="290" r:id="rId7"/>
    <p:sldId id="291" r:id="rId8"/>
    <p:sldId id="258" r:id="rId9"/>
    <p:sldId id="292" r:id="rId10"/>
    <p:sldId id="268" r:id="rId11"/>
    <p:sldId id="262" r:id="rId12"/>
    <p:sldId id="287" r:id="rId13"/>
    <p:sldId id="270" r:id="rId14"/>
    <p:sldId id="280" r:id="rId15"/>
    <p:sldId id="271" r:id="rId16"/>
    <p:sldId id="297" r:id="rId17"/>
    <p:sldId id="282" r:id="rId18"/>
    <p:sldId id="283" r:id="rId19"/>
    <p:sldId id="285" r:id="rId20"/>
    <p:sldId id="281" r:id="rId21"/>
    <p:sldId id="293" r:id="rId22"/>
    <p:sldId id="259" r:id="rId23"/>
    <p:sldId id="260" r:id="rId24"/>
    <p:sldId id="261" r:id="rId25"/>
    <p:sldId id="277" r:id="rId26"/>
    <p:sldId id="275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0"/>
    <p:restoredTop sz="89973"/>
  </p:normalViewPr>
  <p:slideViewPr>
    <p:cSldViewPr snapToGrid="0" snapToObjects="1">
      <p:cViewPr>
        <p:scale>
          <a:sx n="77" d="100"/>
          <a:sy n="77" d="100"/>
        </p:scale>
        <p:origin x="-2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cover runtime.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4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search</a:t>
            </a:r>
            <a:r>
              <a:rPr lang="en-US" baseline="0" dirty="0" smtClean="0"/>
              <a:t> heuristic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we’ll later show,</a:t>
            </a:r>
            <a:r>
              <a:rPr lang="en-US" baseline="0" dirty="0" smtClean="0"/>
              <a:t> the frequency of certain variants is inversely proportional to penetrance.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Randomly</a:t>
            </a:r>
            <a:r>
              <a:rPr lang="en-US" baseline="0" dirty="0" smtClean="0"/>
              <a:t> select 56 genes 10 times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hyperlink" Target="https://ghr.nlm.nih.gov/condition/peutz-jeghers-syndrome" TargetMode="External"/><Relationship Id="rId8" Type="http://schemas.openxmlformats.org/officeDocument/2006/relationships/hyperlink" Target="http://www.ncbi.nlm.nih.gov/pubmed/19841298" TargetMode="External"/><Relationship Id="rId9" Type="http://schemas.openxmlformats.org/officeDocument/2006/relationships/hyperlink" Target="https://ghr.nlm.nih.gov/condition/li-fraumeni-syndrome" TargetMode="External"/><Relationship Id="rId10" Type="http://schemas.openxmlformats.org/officeDocument/2006/relationships/hyperlink" Target="https://ojrd.biomedcentral.com/articles/10.1186/1750-1172-1-3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22651"/>
            <a:ext cx="10096499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ACMG 56 Variants in Ancestrally Diverse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9" y="345144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| 7/29/2016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65" y="642337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some variants 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41" y="2190816"/>
            <a:ext cx="8403516" cy="411462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05" y="3788433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05" y="2968051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2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2364161"/>
            <a:ext cx="5644297" cy="302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02" y="2364162"/>
            <a:ext cx="5644295" cy="3023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81386" y="616023"/>
                <a:ext cx="11288035" cy="86099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/>
                  <a:t>Gene </a:t>
                </a:r>
                <a:r>
                  <a:rPr lang="en-US" dirty="0"/>
                  <a:t>Lengths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Number </a:t>
                </a:r>
                <a:r>
                  <a:rPr lang="en-US" dirty="0"/>
                  <a:t>of variants </a:t>
                </a: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1386" y="616023"/>
                <a:ext cx="11288035" cy="860990"/>
              </a:xfrm>
              <a:blipFill rotWithShape="0">
                <a:blip r:embed="rId5"/>
                <a:stretch>
                  <a:fillRect t="-12766"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54960" y="1397367"/>
            <a:ext cx="298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Correlation = 0.994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73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Combining </a:t>
            </a:r>
            <a:r>
              <a:rPr lang="en-US" sz="4200" b="1" i="1" dirty="0" smtClean="0"/>
              <a:t>individual-level </a:t>
            </a:r>
            <a:r>
              <a:rPr lang="en-US" sz="4200" dirty="0" smtClean="0"/>
              <a:t>data from 1000 genomes with </a:t>
            </a:r>
            <a:r>
              <a:rPr lang="en-US" sz="4200" b="1" i="1" dirty="0" smtClean="0"/>
              <a:t>pathogenicity</a:t>
            </a:r>
            <a:r>
              <a:rPr lang="en-US" sz="4200" dirty="0" smtClean="0"/>
              <a:t> data from </a:t>
            </a:r>
            <a:r>
              <a:rPr lang="en-US" sz="4200" dirty="0" smtClean="0"/>
              <a:t>ClinVar</a:t>
            </a:r>
            <a:br>
              <a:rPr lang="en-US" sz="4200" dirty="0" smtClean="0"/>
            </a:br>
            <a:r>
              <a:rPr lang="en-US" sz="4200" dirty="0" smtClean="0"/>
              <a:t>Part 1: Overview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88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Joining Pathogenic Clinvar Variants with 1000G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80"/>
          <a:stretch/>
        </p:blipFill>
        <p:spPr>
          <a:xfrm>
            <a:off x="2797003" y="1700642"/>
            <a:ext cx="8847419" cy="4304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232" y="1700642"/>
            <a:ext cx="2333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1000 genomes: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139,388 unique </a:t>
            </a:r>
            <a:r>
              <a:rPr lang="en-US" dirty="0" smtClean="0"/>
              <a:t>variants in ACMG-56.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ClinVar: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10,286 NON-unique pathogenic variants</a:t>
            </a:r>
            <a:br>
              <a:rPr lang="en-US" dirty="0" smtClean="0"/>
            </a:br>
            <a:r>
              <a:rPr lang="en-US" dirty="0" smtClean="0"/>
              <a:t>(8,441 unique) </a:t>
            </a:r>
            <a:r>
              <a:rPr lang="en-US" dirty="0" smtClean="0"/>
              <a:t>across ~27,000 genes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Intersection: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137 unique variants </a:t>
            </a:r>
            <a:br>
              <a:rPr lang="en-US" dirty="0" smtClean="0"/>
            </a:br>
            <a:r>
              <a:rPr lang="en-US" dirty="0" smtClean="0"/>
              <a:t>in both datasets, </a:t>
            </a:r>
            <a:br>
              <a:rPr lang="en-US" dirty="0" smtClean="0"/>
            </a:br>
            <a:r>
              <a:rPr lang="en-US" dirty="0" smtClean="0"/>
              <a:t>associated with </a:t>
            </a:r>
            <a:br>
              <a:rPr lang="en-US" dirty="0" smtClean="0"/>
            </a:br>
            <a:r>
              <a:rPr lang="en-US" dirty="0" smtClean="0"/>
              <a:t>192 diseases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7881" y="2617373"/>
            <a:ext cx="397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37/56 have at least 1 variant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19/56 are not associated with any pathogenic variants in 1000G.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934656" y="3639053"/>
            <a:ext cx="1" cy="13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65" y="425340"/>
            <a:ext cx="4151499" cy="276559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137 Pathogenic </a:t>
            </a:r>
            <a:r>
              <a:rPr lang="en-US" sz="4000" dirty="0"/>
              <a:t>C</a:t>
            </a:r>
            <a:r>
              <a:rPr lang="en-US" sz="4000" dirty="0" smtClean="0"/>
              <a:t>linvar Variants Distributed by Disease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54"/>
          <a:stretch/>
        </p:blipFill>
        <p:spPr>
          <a:xfrm>
            <a:off x="5462981" y="1088103"/>
            <a:ext cx="6369255" cy="50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1000G individuals with </a:t>
            </a:r>
            <a:r>
              <a:rPr lang="en-US" dirty="0" smtClean="0"/>
              <a:t>pathogenic 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716" y="1690688"/>
            <a:ext cx="8341288" cy="3862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92" y="2002851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</a:t>
            </a:r>
            <a:br>
              <a:rPr lang="en-US" dirty="0" smtClean="0"/>
            </a:br>
            <a:r>
              <a:rPr lang="en-US" dirty="0" smtClean="0"/>
              <a:t>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6775" y="5710002"/>
            <a:ext cx="68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SCN5A is a sodium voltage-gated channel- </a:t>
            </a:r>
            <a:br>
              <a:rPr lang="en-US" dirty="0" smtClean="0"/>
            </a:br>
            <a:r>
              <a:rPr lang="en-US" dirty="0" smtClean="0"/>
              <a:t>associated with long QT syndrome and </a:t>
            </a:r>
            <a:r>
              <a:rPr lang="en-US" dirty="0" err="1" smtClean="0"/>
              <a:t>Brugada</a:t>
            </a:r>
            <a:r>
              <a:rPr lang="en-US" dirty="0" smtClean="0"/>
              <a:t> syndrome.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814" y="4122414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Correlation = 0.908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42218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SCN5A = 101,611 bp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smtClean="0"/>
              <a:t>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365125"/>
            <a:ext cx="11334307" cy="6078205"/>
          </a:xfrm>
        </p:spPr>
        <p:txBody>
          <a:bodyPr/>
          <a:lstStyle/>
          <a:p>
            <a:pPr algn="ctr"/>
            <a:r>
              <a:rPr lang="en-US" dirty="0"/>
              <a:t>Combining </a:t>
            </a:r>
            <a:r>
              <a:rPr lang="en-US" b="1" i="1" dirty="0"/>
              <a:t>individual-level </a:t>
            </a:r>
            <a:r>
              <a:rPr lang="en-US" dirty="0"/>
              <a:t>data from 1000 genomes with </a:t>
            </a:r>
            <a:r>
              <a:rPr lang="en-US" b="1" i="1" dirty="0"/>
              <a:t>pathogenicity</a:t>
            </a:r>
            <a:r>
              <a:rPr lang="en-US" dirty="0"/>
              <a:t> data from ClinVar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2: Populations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Mean </a:t>
            </a:r>
            <a:r>
              <a:rPr lang="en-US" dirty="0" smtClean="0"/>
              <a:t>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4682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ALL groups </a:t>
            </a:r>
            <a:br>
              <a:rPr lang="en-US" dirty="0" smtClean="0"/>
            </a:br>
            <a:r>
              <a:rPr lang="en-US" dirty="0" smtClean="0"/>
              <a:t>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96238"/>
            <a:ext cx="6077755" cy="4922192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/>
              <a:t>F-value = 294.88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2.2 </a:t>
            </a:r>
            <a:r>
              <a:rPr lang="en-US" b="1" dirty="0" smtClean="0"/>
              <a:t>E-16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</a:p>
          <a:p>
            <a:pPr lvl="1"/>
            <a:r>
              <a:rPr lang="en-US" dirty="0"/>
              <a:t>F-value = 58.685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4.25 </a:t>
            </a:r>
            <a:r>
              <a:rPr lang="en-US" b="1" dirty="0" smtClean="0"/>
              <a:t>E-11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sz="2400" dirty="0" smtClean="0"/>
              <a:t>F-statistic + p-values: </a:t>
            </a:r>
            <a:r>
              <a:rPr lang="en-US" sz="2400" b="1" dirty="0" smtClean="0"/>
              <a:t>H0 = all groups drawn from same distribution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70" y="3521801"/>
            <a:ext cx="3363532" cy="2947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46" y="468234"/>
            <a:ext cx="3273380" cy="2857713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7870786" y="468234"/>
            <a:ext cx="925974" cy="700809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900932" y="5262297"/>
            <a:ext cx="843023" cy="652368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8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3521800"/>
            <a:ext cx="3276890" cy="288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5460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1 group</a:t>
            </a:r>
            <a:br>
              <a:rPr lang="en-US" dirty="0" smtClean="0"/>
            </a:br>
            <a:r>
              <a:rPr lang="en-US" dirty="0" smtClean="0"/>
              <a:t>to all other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45275"/>
            <a:ext cx="6077755" cy="4323746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 smtClean="0"/>
              <a:t>Diff group = “AFR”</a:t>
            </a:r>
          </a:p>
          <a:p>
            <a:pPr lvl="1"/>
            <a:r>
              <a:rPr lang="en-US" dirty="0"/>
              <a:t>F-value = 156.22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5.35 E-12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  <a:endParaRPr lang="en-US" dirty="0" smtClean="0"/>
          </a:p>
          <a:p>
            <a:pPr lvl="1"/>
            <a:r>
              <a:rPr lang="en-US" dirty="0" smtClean="0"/>
              <a:t>Diff group = “EAS”</a:t>
            </a:r>
            <a:endParaRPr lang="en-US" dirty="0"/>
          </a:p>
          <a:p>
            <a:pPr lvl="1"/>
            <a:r>
              <a:rPr lang="en-US" dirty="0"/>
              <a:t>F-value = 30.869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>
                <a:solidFill>
                  <a:srgbClr val="FF0000"/>
                </a:solidFill>
              </a:rPr>
              <a:t>1.025 E-5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7" y="397999"/>
            <a:ext cx="3327085" cy="29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945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ACMG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American College of Medical Genetics &amp; Genomics</a:t>
            </a:r>
          </a:p>
          <a:p>
            <a:r>
              <a:rPr lang="en-US" b="1" dirty="0" smtClean="0"/>
              <a:t>Incidental finding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esults of a search for pathogenic alternations in genes that are not apparently relevant to a diagnostic indication for which the sequencing test was ordered. </a:t>
            </a:r>
          </a:p>
          <a:p>
            <a:r>
              <a:rPr lang="en-US" b="1" dirty="0" smtClean="0"/>
              <a:t>ACMG-56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Set of 56 genes in which pathogenic variants should be reported even when discovered incidentally, as per ACMG recommendations. </a:t>
            </a:r>
          </a:p>
          <a:p>
            <a:r>
              <a:rPr lang="en-US" b="1" dirty="0" smtClean="0"/>
              <a:t>ClinVar</a:t>
            </a:r>
            <a:r>
              <a:rPr lang="en-US" dirty="0" smtClean="0"/>
              <a:t>: crowd-sourced public archive of reports of human variations and related phenotypes (disease states).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fraction across 137 ClinVar-1000G variants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60" y="1919080"/>
            <a:ext cx="5844730" cy="446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277" y="1976562"/>
            <a:ext cx="3820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50-70% </a:t>
            </a:r>
            <a:r>
              <a:rPr lang="en-US" sz="2400" dirty="0" smtClean="0"/>
              <a:t>of people would be reported as having some disorder under 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EAS (East Asian) </a:t>
            </a:r>
            <a:r>
              <a:rPr lang="en-US" sz="2400" dirty="0" smtClean="0"/>
              <a:t>groups seem to have the least pathogenic variants in ACMG-56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9" y="692993"/>
            <a:ext cx="6367372" cy="4713607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ClinVar-1000G Fraction Carriers:</a:t>
            </a:r>
            <a:br>
              <a:rPr lang="en-US" sz="3200" dirty="0" smtClean="0"/>
            </a:br>
            <a:r>
              <a:rPr lang="en-US" sz="3200" dirty="0" smtClean="0"/>
              <a:t>between each group </a:t>
            </a:r>
          </a:p>
          <a:p>
            <a:pPr lvl="1"/>
            <a:r>
              <a:rPr lang="en-US" sz="2800" dirty="0" smtClean="0"/>
              <a:t>F-value </a:t>
            </a:r>
            <a:r>
              <a:rPr lang="en-US" sz="2800" dirty="0"/>
              <a:t>= </a:t>
            </a:r>
            <a:r>
              <a:rPr lang="en-US" sz="2800" dirty="0" smtClean="0"/>
              <a:t>58.377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/>
              <a:t>4.47 E-11</a:t>
            </a:r>
            <a:endParaRPr lang="en-US" sz="28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ClinVar-1000G Fraction Carriers: </a:t>
            </a:r>
            <a:br>
              <a:rPr lang="en-US" sz="3200" dirty="0" smtClean="0"/>
            </a:br>
            <a:r>
              <a:rPr lang="en-US" sz="3200" dirty="0" smtClean="0"/>
              <a:t>between “EAS” and other groups</a:t>
            </a:r>
            <a:endParaRPr lang="en-US" sz="3200" dirty="0"/>
          </a:p>
          <a:p>
            <a:pPr lvl="1"/>
            <a:r>
              <a:rPr lang="en-US" sz="2800" dirty="0"/>
              <a:t>Diff group = “EAS”</a:t>
            </a:r>
          </a:p>
          <a:p>
            <a:pPr lvl="1"/>
            <a:r>
              <a:rPr lang="en-US" sz="2800" dirty="0"/>
              <a:t>F-value = </a:t>
            </a:r>
            <a:r>
              <a:rPr lang="en-US" sz="2800" dirty="0" smtClean="0"/>
              <a:t>42.359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>
                <a:solidFill>
                  <a:srgbClr val="FF0000"/>
                </a:solidFill>
              </a:rPr>
              <a:t>9.90 E-7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67" y="3696738"/>
            <a:ext cx="2999370" cy="28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68" y="469968"/>
            <a:ext cx="2999369" cy="28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8061"/>
            <a:ext cx="8610600" cy="1293028"/>
          </a:xfrm>
        </p:spPr>
        <p:txBody>
          <a:bodyPr/>
          <a:lstStyle/>
          <a:p>
            <a:r>
              <a:rPr lang="en-US" dirty="0" smtClean="0"/>
              <a:t>ACMG Incidentalome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  <a:ea typeface="Cambria Math" charset="0"/>
                    <a:cs typeface="Cambria Math" charset="0"/>
                  </a:rPr>
                  <a:t>We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are interested in the value of current pathogenicity ratings in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ClinVar for the ACMG genes.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1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We need: (1) prevalence, (2) allele frequency, and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	          (3) allelic heterogeneity </a:t>
                </a:r>
                <a:r>
                  <a:rPr lang="en-US" sz="2800" dirty="0">
                    <a:latin typeface="+mj-lt"/>
                    <a:ea typeface="Cambria Math" charset="0"/>
                    <a:cs typeface="Cambria Math" charset="0"/>
                  </a:rPr>
                  <a:t>=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P(V|D)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  <a:blipFill rotWithShape="0">
                <a:blip r:embed="rId3"/>
                <a:stretch>
                  <a:fillRect l="-1014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56" y="362370"/>
            <a:ext cx="12393622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Prevalence Estimates are Uncertain and Highly Variable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18"/>
          <a:stretch/>
        </p:blipFill>
        <p:spPr>
          <a:xfrm>
            <a:off x="1711916" y="1502108"/>
            <a:ext cx="7178084" cy="77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788197"/>
            <a:ext cx="7425146" cy="1450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754" t="9607"/>
          <a:stretch/>
        </p:blipFill>
        <p:spPr>
          <a:xfrm>
            <a:off x="760605" y="2749836"/>
            <a:ext cx="2922213" cy="159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487218" y="3959055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43749" y="5466849"/>
            <a:ext cx="3346451" cy="362451"/>
          </a:xfrm>
          <a:prstGeom prst="frame">
            <a:avLst>
              <a:gd name="adj1" fmla="val 10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56000" y="5155598"/>
            <a:ext cx="1174612" cy="325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046" y="2712403"/>
            <a:ext cx="5778500" cy="1350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Frame 17"/>
          <p:cNvSpPr/>
          <p:nvPr/>
        </p:nvSpPr>
        <p:spPr>
          <a:xfrm>
            <a:off x="2196372" y="1538842"/>
            <a:ext cx="2583097" cy="337018"/>
          </a:xfrm>
          <a:prstGeom prst="frame">
            <a:avLst>
              <a:gd name="adj1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382000" y="3169252"/>
            <a:ext cx="3005546" cy="391643"/>
          </a:xfrm>
          <a:prstGeom prst="frame">
            <a:avLst>
              <a:gd name="adj1" fmla="val 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9046" y="4062911"/>
            <a:ext cx="6582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://ghr.nlm.nih.gov/condition/peutz-jeghers-syndrome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17844" y="6255578"/>
            <a:ext cx="56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www.ncbi.nlm.nih.gov/pubmed/19841298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7267" y="42960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ghr.nlm.nih.gov/condition/li-fraumeni-syndrome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711916" y="2255022"/>
            <a:ext cx="726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ojrd.biomedcentral.com/articles/10.1186/1750-1172-1-35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0" y="852672"/>
            <a:ext cx="10831032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Prevalence estimates found on </a:t>
            </a:r>
            <a:br>
              <a:rPr lang="en-US" dirty="0" smtClean="0"/>
            </a:br>
            <a:r>
              <a:rPr lang="en-US" dirty="0" err="1" smtClean="0"/>
              <a:t>Pubmed</a:t>
            </a:r>
            <a:r>
              <a:rPr lang="en-US" dirty="0" smtClean="0"/>
              <a:t>/Google Scholar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8" y="3016556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8" y="2752904"/>
            <a:ext cx="10823464" cy="2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62" y="384430"/>
            <a:ext cx="8610600" cy="1293028"/>
          </a:xfrm>
        </p:spPr>
        <p:txBody>
          <a:bodyPr/>
          <a:lstStyle/>
          <a:p>
            <a:r>
              <a:rPr lang="en-US" dirty="0" smtClean="0"/>
              <a:t>(2) 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19934"/>
          <a:stretch/>
        </p:blipFill>
        <p:spPr>
          <a:xfrm>
            <a:off x="999638" y="1982249"/>
            <a:ext cx="5800014" cy="929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3077" y="3152623"/>
            <a:ext cx="10981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Find patterns that uniquely indicate a disease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2. Use grep to match </a:t>
            </a:r>
            <a:r>
              <a:rPr lang="en-US" sz="2400" dirty="0" smtClean="0"/>
              <a:t>key disease </a:t>
            </a:r>
            <a:r>
              <a:rPr lang="en-US" sz="2400" dirty="0" smtClean="0"/>
              <a:t>tags (substrings and synonyms) after </a:t>
            </a:r>
            <a:r>
              <a:rPr lang="en-US" sz="2400" dirty="0" smtClean="0"/>
              <a:t>manual curation.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3. Pull out allele frequencies from all variants that match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438"/>
          <a:stretch/>
        </p:blipFill>
        <p:spPr>
          <a:xfrm>
            <a:off x="6343525" y="1211056"/>
            <a:ext cx="5240658" cy="4413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2034"/>
          <a:stretch/>
        </p:blipFill>
        <p:spPr>
          <a:xfrm>
            <a:off x="480272" y="1269055"/>
            <a:ext cx="4761559" cy="4465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252" y="2021241"/>
            <a:ext cx="39120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Breast/ovarian cancer: 		30%</a:t>
            </a:r>
          </a:p>
          <a:p>
            <a:r>
              <a:rPr lang="en-US" sz="1600" dirty="0" smtClean="0"/>
              <a:t>MYH-polyposis: 				20%</a:t>
            </a:r>
          </a:p>
          <a:p>
            <a:r>
              <a:rPr lang="en-US" sz="1600" dirty="0" smtClean="0"/>
              <a:t>Lynch syndrome: 			17%</a:t>
            </a:r>
          </a:p>
          <a:p>
            <a:r>
              <a:rPr lang="en-US" sz="1600" dirty="0" smtClean="0"/>
              <a:t>Medullary thyroid cancer: 		9%</a:t>
            </a:r>
          </a:p>
          <a:p>
            <a:r>
              <a:rPr lang="en-US" sz="1600" dirty="0" smtClean="0"/>
              <a:t>Hypertrophic cardiomyopathy: 	7%</a:t>
            </a:r>
          </a:p>
          <a:p>
            <a:r>
              <a:rPr lang="en-US" sz="1600" dirty="0" smtClean="0"/>
              <a:t>Every other:				&lt;5%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030" y="86479"/>
            <a:ext cx="111489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(2</a:t>
            </a:r>
            <a:r>
              <a:rPr lang="en-US" smtClean="0"/>
              <a:t>) Allele Frequencies: ExAC (left), 1000G (right)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8288" y="2021241"/>
            <a:ext cx="25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Lynch syndrome: 	7%</a:t>
            </a:r>
          </a:p>
          <a:p>
            <a:r>
              <a:rPr lang="en-US" sz="1600" dirty="0" smtClean="0"/>
              <a:t>PTEN hamartomas: 	6.7%</a:t>
            </a:r>
          </a:p>
          <a:p>
            <a:r>
              <a:rPr lang="en-US" sz="1600" dirty="0" smtClean="0"/>
              <a:t>Tuberous sclerosis: 	3.5%</a:t>
            </a:r>
          </a:p>
          <a:p>
            <a:r>
              <a:rPr lang="en-US" sz="1600" dirty="0" err="1" smtClean="0"/>
              <a:t>Brugada</a:t>
            </a:r>
            <a:r>
              <a:rPr lang="en-US" sz="1600" dirty="0" smtClean="0"/>
              <a:t> syndrome:	3.5%</a:t>
            </a:r>
          </a:p>
          <a:p>
            <a:r>
              <a:rPr lang="en-US" sz="1600" dirty="0" err="1" smtClean="0"/>
              <a:t>Paragangliomas</a:t>
            </a:r>
            <a:r>
              <a:rPr lang="en-US" sz="1600" dirty="0" smtClean="0"/>
              <a:t>: 	2.4%</a:t>
            </a:r>
          </a:p>
          <a:p>
            <a:r>
              <a:rPr lang="en-US" sz="1600" dirty="0" smtClean="0"/>
              <a:t>Every other:		&lt;2%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89291" y="1089621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Correlation: 0.316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P</m:t>
                      </m:r>
                      <m:r>
                        <a:rPr lang="en-US" sz="16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any</m:t>
                      </m:r>
                      <m:r>
                        <a:rPr lang="en-US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variant</m:t>
                      </m:r>
                      <m:r>
                        <a:rPr lang="en-US" sz="1600" b="0" i="0" smtClean="0">
                          <a:latin typeface="Cambria Math" charset="0"/>
                        </a:rPr>
                        <m:t>)</m:t>
                      </m:r>
                      <m:r>
                        <a:rPr lang="en-US" sz="1600" i="1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𝑣𝑎𝑟𝑖𝑎𝑛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*Assumes </a:t>
                </a:r>
                <a:r>
                  <a:rPr lang="en-US" sz="1600" dirty="0"/>
                  <a:t>that the variants are independent. </a:t>
                </a:r>
                <a:endParaRPr lang="en-US" sz="1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  <a:blipFill rotWithShape="0">
                <a:blip r:embed="rId5"/>
                <a:stretch>
                  <a:fillRect l="-6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35096" y="5771366"/>
                <a:ext cx="518292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1600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any</m:t>
                        </m:r>
                        <m:r>
                          <a:rPr lang="en-US" sz="16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variant</m:t>
                        </m:r>
                      </m:e>
                    </m:d>
                    <m:r>
                      <a:rPr lang="en-US" sz="16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from direct counting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*Counts sometimes = 0; allele frequency incalculable. </a:t>
                </a:r>
                <a:br>
                  <a:rPr lang="en-US" sz="1600" dirty="0" smtClean="0"/>
                </a:br>
                <a:r>
                  <a:rPr lang="en-US" sz="1600" dirty="0" smtClean="0"/>
                  <a:t>*Fewer samples (2504 &lt; 60,000) = lower resolution.</a:t>
                </a:r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6" y="5771366"/>
                <a:ext cx="518292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706" t="-3676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(3) Allelic </a:t>
            </a:r>
            <a:r>
              <a:rPr lang="en-US" dirty="0"/>
              <a:t>H</a:t>
            </a:r>
            <a:r>
              <a:rPr lang="en-US" dirty="0" smtClean="0"/>
              <a:t>eterogeneity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Strong variation by population.</a:t>
                </a:r>
              </a:p>
              <a:p>
                <a:r>
                  <a:rPr lang="en-US" sz="2400" dirty="0"/>
                  <a:t>BRCA1/BRCA2:  </a:t>
                </a:r>
                <a:br>
                  <a:rPr lang="en-US" sz="2400" dirty="0"/>
                </a:br>
                <a:r>
                  <a:rPr lang="en-US" sz="2400" dirty="0"/>
                  <a:t>P(variant | disease)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/>
                  <a:t> 2%</a:t>
                </a:r>
              </a:p>
              <a:p>
                <a:r>
                  <a:rPr lang="en-US" sz="2400" dirty="0"/>
                  <a:t>Set as point value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  <a:blipFill rotWithShape="0">
                <a:blip r:embed="rId2"/>
                <a:stretch>
                  <a:fillRect l="-2326" t="-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24" y="1845425"/>
            <a:ext cx="6922754" cy="38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117209"/>
            <a:ext cx="1096711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Rough Penetrance Estimates: ExAC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8" y="1706344"/>
            <a:ext cx="5558750" cy="3399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171" y="5219271"/>
            <a:ext cx="5876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*Penetrance </a:t>
            </a:r>
            <a:r>
              <a:rPr lang="en-US" sz="1600" dirty="0" smtClean="0"/>
              <a:t>estimates have a similar shape, but are increased because 1000G has fewer individuals.</a:t>
            </a:r>
          </a:p>
          <a:p>
            <a:r>
              <a:rPr lang="en-US" sz="1600" dirty="0" smtClean="0"/>
              <a:t>*Some </a:t>
            </a:r>
            <a:r>
              <a:rPr lang="en-US" sz="1600" dirty="0" smtClean="0"/>
              <a:t>values are </a:t>
            </a:r>
            <a:r>
              <a:rPr lang="en-US" sz="1600" dirty="0" err="1" smtClean="0"/>
              <a:t>Inf</a:t>
            </a:r>
            <a:r>
              <a:rPr lang="en-US" sz="1600" dirty="0"/>
              <a:t> </a:t>
            </a:r>
            <a:r>
              <a:rPr lang="en-US" sz="1600" dirty="0" smtClean="0"/>
              <a:t>because no individuals in 1000G were found with those alleles.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794" y="1706345"/>
            <a:ext cx="5722194" cy="33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608"/>
          </a:xfrm>
        </p:spPr>
        <p:txBody>
          <a:bodyPr/>
          <a:lstStyle/>
          <a:p>
            <a:pPr algn="ctr"/>
            <a:r>
              <a:rPr lang="en-US" dirty="0"/>
              <a:t>1000 Genomes Population </a:t>
            </a:r>
            <a:r>
              <a:rPr lang="en-US" dirty="0"/>
              <a:t>Analysis Shiny App</a:t>
            </a:r>
          </a:p>
        </p:txBody>
      </p:sp>
    </p:spTree>
    <p:extLst>
      <p:ext uri="{BB962C8B-B14F-4D97-AF65-F5344CB8AC3E}">
        <p14:creationId xmlns:p14="http://schemas.microsoft.com/office/powerpoint/2010/main" val="5992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314"/>
          <a:stretch/>
        </p:blipFill>
        <p:spPr>
          <a:xfrm>
            <a:off x="415296" y="1690688"/>
            <a:ext cx="7528021" cy="41746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05101" y="1080660"/>
            <a:ext cx="35716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Input list </a:t>
            </a:r>
            <a:r>
              <a:rPr lang="en-US" sz="2800" dirty="0">
                <a:solidFill>
                  <a:srgbClr val="FF0000"/>
                </a:solidFill>
              </a:rPr>
              <a:t>of </a:t>
            </a:r>
            <a:r>
              <a:rPr lang="en-US" sz="2800" dirty="0" smtClean="0">
                <a:solidFill>
                  <a:srgbClr val="FF0000"/>
                </a:solidFill>
              </a:rPr>
              <a:t>genes: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400" b="1" dirty="0" smtClean="0"/>
              <a:t>Option </a:t>
            </a:r>
            <a:r>
              <a:rPr lang="en-US" sz="2400" b="1" dirty="0"/>
              <a:t>1</a:t>
            </a:r>
            <a:r>
              <a:rPr lang="en-US" sz="2400" dirty="0"/>
              <a:t>: manual </a:t>
            </a:r>
            <a:r>
              <a:rPr lang="en-US" sz="2400" dirty="0" smtClean="0"/>
              <a:t>entry</a:t>
            </a:r>
            <a:br>
              <a:rPr lang="en-US" sz="2400" dirty="0" smtClean="0"/>
            </a:br>
            <a:r>
              <a:rPr lang="en-US" sz="2400" b="1" dirty="0" smtClean="0"/>
              <a:t>Option </a:t>
            </a:r>
            <a:r>
              <a:rPr lang="en-US" sz="2400" b="1" dirty="0"/>
              <a:t>2</a:t>
            </a:r>
            <a:r>
              <a:rPr lang="en-US" sz="2400" dirty="0"/>
              <a:t>: upload .</a:t>
            </a:r>
            <a:r>
              <a:rPr lang="en-US" sz="2400" dirty="0" err="1" smtClean="0"/>
              <a:t>RData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Option </a:t>
            </a:r>
            <a:r>
              <a:rPr lang="en-US" sz="2400" b="1" dirty="0"/>
              <a:t>3</a:t>
            </a:r>
            <a:r>
              <a:rPr lang="en-US" sz="2400" dirty="0"/>
              <a:t>: scrape </a:t>
            </a:r>
            <a:r>
              <a:rPr lang="en-US" sz="2400" dirty="0" smtClean="0"/>
              <a:t>ACMG-56 from ClinVar website.</a:t>
            </a:r>
            <a:br>
              <a:rPr lang="en-US" sz="2400" dirty="0" smtClean="0"/>
            </a:br>
            <a:r>
              <a:rPr lang="en-US" sz="2400" b="1" dirty="0" smtClean="0"/>
              <a:t>Option </a:t>
            </a:r>
            <a:r>
              <a:rPr lang="en-US" sz="2400" b="1" dirty="0"/>
              <a:t>4</a:t>
            </a:r>
            <a:r>
              <a:rPr lang="en-US" sz="2400" dirty="0"/>
              <a:t>: scrape HCM </a:t>
            </a:r>
            <a:r>
              <a:rPr lang="en-US" sz="2400" dirty="0" smtClean="0"/>
              <a:t>panel test genes </a:t>
            </a:r>
            <a:r>
              <a:rPr lang="en-US" sz="2400" dirty="0"/>
              <a:t>from LMM </a:t>
            </a:r>
            <a:r>
              <a:rPr lang="en-US" sz="2400" dirty="0" smtClean="0"/>
              <a:t>website.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205101" y="4447827"/>
            <a:ext cx="29870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App downloads VCF files from 1000 genomes and generates </a:t>
            </a:r>
            <a:r>
              <a:rPr lang="en-US" sz="2800" dirty="0" smtClean="0">
                <a:solidFill>
                  <a:srgbClr val="FF0000"/>
                </a:solidFill>
              </a:rPr>
              <a:t>plots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894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+mj-lt"/>
              </a:rPr>
              <a:t>Output Plot 1: 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Mean </a:t>
            </a:r>
            <a:r>
              <a:rPr lang="en-US" sz="3600" dirty="0">
                <a:latin typeface="+mj-lt"/>
              </a:rPr>
              <a:t>number of </a:t>
            </a:r>
            <a:r>
              <a:rPr lang="en-US" sz="3600" dirty="0" smtClean="0">
                <a:latin typeface="+mj-lt"/>
              </a:rPr>
              <a:t>non-reference </a:t>
            </a:r>
            <a:r>
              <a:rPr lang="en-US" sz="3600" dirty="0">
                <a:latin typeface="+mj-lt"/>
              </a:rPr>
              <a:t>sites </a:t>
            </a:r>
            <a:r>
              <a:rPr lang="en-US" sz="3600" dirty="0" smtClean="0">
                <a:latin typeface="+mj-lt"/>
              </a:rPr>
              <a:t>by population</a:t>
            </a:r>
            <a:endParaRPr lang="en-US" sz="3600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90688"/>
            <a:ext cx="10111740" cy="45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+mj-lt"/>
              </a:rPr>
              <a:t>Output Plot 2: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Number of reference sites per nt for each gene</a:t>
            </a:r>
            <a:endParaRPr lang="en-US" sz="3600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78" y="1825625"/>
            <a:ext cx="975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104900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atin typeface="+mj-lt"/>
              </a:rPr>
              <a:t>Output Plot </a:t>
            </a:r>
            <a:r>
              <a:rPr lang="en-US" sz="3200" dirty="0">
                <a:latin typeface="+mj-lt"/>
              </a:rPr>
              <a:t>3: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Fraction </a:t>
            </a:r>
            <a:r>
              <a:rPr lang="en-US" sz="3200" dirty="0" smtClean="0">
                <a:latin typeface="+mj-lt"/>
              </a:rPr>
              <a:t>with </a:t>
            </a:r>
            <a:r>
              <a:rPr lang="en-US" sz="3200" dirty="0">
                <a:latin typeface="+mj-lt"/>
              </a:rPr>
              <a:t>at least 1 non-reference </a:t>
            </a:r>
            <a:r>
              <a:rPr lang="en-US" sz="3200" dirty="0" smtClean="0">
                <a:latin typeface="+mj-lt"/>
              </a:rPr>
              <a:t>site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for a specified gene, by population</a:t>
            </a:r>
            <a:endParaRPr lang="en-US" sz="3200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18" y="2122805"/>
            <a:ext cx="975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55" y="875630"/>
            <a:ext cx="8610600" cy="980466"/>
          </a:xfrm>
        </p:spPr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4"/>
          <a:stretch/>
        </p:blipFill>
        <p:spPr>
          <a:xfrm>
            <a:off x="6502400" y="1856096"/>
            <a:ext cx="5362970" cy="4082701"/>
          </a:xfrm>
        </p:spPr>
      </p:pic>
      <p:sp>
        <p:nvSpPr>
          <p:cNvPr id="8" name="Rectangle 7"/>
          <p:cNvSpPr/>
          <p:nvPr/>
        </p:nvSpPr>
        <p:spPr>
          <a:xfrm>
            <a:off x="744309" y="1959399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15-22 </a:t>
            </a:r>
            <a:r>
              <a:rPr lang="en-US" sz="3200" dirty="0">
                <a:solidFill>
                  <a:srgbClr val="FF0000"/>
                </a:solidFill>
              </a:rPr>
              <a:t>seconds per </a:t>
            </a:r>
            <a:r>
              <a:rPr lang="en-US" sz="3200" dirty="0" smtClean="0">
                <a:solidFill>
                  <a:srgbClr val="FF0000"/>
                </a:solidFill>
              </a:rPr>
              <a:t>gene: </a:t>
            </a:r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1. Depends </a:t>
            </a:r>
            <a:r>
              <a:rPr lang="en-US" sz="2400" dirty="0"/>
              <a:t>on gene </a:t>
            </a:r>
            <a:r>
              <a:rPr lang="en-US" sz="2400" dirty="0" smtClean="0"/>
              <a:t>length.</a:t>
            </a:r>
            <a:endParaRPr lang="en-US" sz="2400" dirty="0"/>
          </a:p>
          <a:p>
            <a:pPr lvl="1"/>
            <a:r>
              <a:rPr lang="en-US" sz="2400" dirty="0" smtClean="0"/>
              <a:t>2. Under 1 sec / gene with file upload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3. 20,000 genes in 3-4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4075"/>
          </a:xfrm>
        </p:spPr>
        <p:txBody>
          <a:bodyPr/>
          <a:lstStyle/>
          <a:p>
            <a:r>
              <a:rPr lang="en-US" dirty="0" smtClean="0"/>
              <a:t>Exploring the ACMG-recommended incidental report genes in 1000 genomes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454</Words>
  <Application>Microsoft Macintosh PowerPoint</Application>
  <PresentationFormat>Widescreen</PresentationFormat>
  <Paragraphs>136</Paragraphs>
  <Slides>28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Arial</vt:lpstr>
      <vt:lpstr>Office Theme</vt:lpstr>
      <vt:lpstr>Frequency of ACMG 56 Variants in Ancestrally Diverse Populations</vt:lpstr>
      <vt:lpstr>Background</vt:lpstr>
      <vt:lpstr>1000 Genomes Population Analysis Shiny App</vt:lpstr>
      <vt:lpstr>User Interface</vt:lpstr>
      <vt:lpstr>Output Plot 1:  Mean number of non-reference sites by population</vt:lpstr>
      <vt:lpstr>Output Plot 2:  Number of reference sites per nt for each gene</vt:lpstr>
      <vt:lpstr>Output Plot 3: Fraction with at least 1 non-reference site  for a specified gene, by population</vt:lpstr>
      <vt:lpstr>Runtime</vt:lpstr>
      <vt:lpstr>Exploring the ACMG-recommended incidental report genes in 1000 genomes data </vt:lpstr>
      <vt:lpstr>Pretty much all 1000G patients  have some variants in each ACMG genes</vt:lpstr>
      <vt:lpstr>Gene Lengths ≈ Number of variants </vt:lpstr>
      <vt:lpstr>Combining individual-level data from 1000 genomes with pathogenicity data from ClinVar Part 1: Overview</vt:lpstr>
      <vt:lpstr>Joining Pathogenic Clinvar Variants with 1000G</vt:lpstr>
      <vt:lpstr>137 Pathogenic Clinvar Variants Distributed by Disease</vt:lpstr>
      <vt:lpstr>1000G individuals with pathogenic mutations</vt:lpstr>
      <vt:lpstr>Combining individual-level data from 1000 genomes with pathogenicity data from ClinVar Part 2: Populations Analysis</vt:lpstr>
      <vt:lpstr>Mean variants across all 1000G variants vs.  Mean variants across 137 ClinVar-1000G variants</vt:lpstr>
      <vt:lpstr>ANOVA Table: F-statistic comparing ALL groups  to each other</vt:lpstr>
      <vt:lpstr>ANOVA Table: F-statistic comparing 1 group to all other groups</vt:lpstr>
      <vt:lpstr>Carrier fraction across 137 ClinVar-1000G variants</vt:lpstr>
      <vt:lpstr>PowerPoint Presentation</vt:lpstr>
      <vt:lpstr>ACMG Incidentalome</vt:lpstr>
      <vt:lpstr>(1) Prevalence Estimates are Uncertain and Highly Variable</vt:lpstr>
      <vt:lpstr>Prevalence estimates found on  Pubmed/Google Scholar</vt:lpstr>
      <vt:lpstr>(2) Allele Frequencies</vt:lpstr>
      <vt:lpstr>PowerPoint Presentation</vt:lpstr>
      <vt:lpstr>(3) Allelic Heterogeneity</vt:lpstr>
      <vt:lpstr>Rough Penetrance Estimates: ExAC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437</cp:revision>
  <dcterms:created xsi:type="dcterms:W3CDTF">2016-07-23T02:11:02Z</dcterms:created>
  <dcterms:modified xsi:type="dcterms:W3CDTF">2016-07-28T04:16:57Z</dcterms:modified>
</cp:coreProperties>
</file>