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20"/>
  </p:notesMasterIdLst>
  <p:sldIdLst>
    <p:sldId id="256" r:id="rId2"/>
    <p:sldId id="257" r:id="rId3"/>
    <p:sldId id="273" r:id="rId4"/>
    <p:sldId id="279" r:id="rId5"/>
    <p:sldId id="259" r:id="rId6"/>
    <p:sldId id="258" r:id="rId7"/>
    <p:sldId id="260" r:id="rId8"/>
    <p:sldId id="261" r:id="rId9"/>
    <p:sldId id="262" r:id="rId10"/>
    <p:sldId id="275" r:id="rId11"/>
    <p:sldId id="263" r:id="rId12"/>
    <p:sldId id="265" r:id="rId13"/>
    <p:sldId id="264" r:id="rId14"/>
    <p:sldId id="268" r:id="rId15"/>
    <p:sldId id="278" r:id="rId16"/>
    <p:sldId id="271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708"/>
  </p:normalViewPr>
  <p:slideViewPr>
    <p:cSldViewPr snapToGrid="0" snapToObjects="1">
      <p:cViewPr>
        <p:scale>
          <a:sx n="168" d="100"/>
          <a:sy n="168" d="100"/>
        </p:scale>
        <p:origin x="-4368" y="-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B729-3C71-B748-BAE8-D61912B46E1E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79CEC-10EE-3640-BD5E-077B5CFF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8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which</a:t>
            </a:r>
            <a:r>
              <a:rPr lang="en-US" baseline="0" dirty="0" smtClean="0"/>
              <a:t> cohorts </a:t>
            </a:r>
            <a:r>
              <a:rPr lang="en-US" dirty="0" smtClean="0"/>
              <a:t>you're downloading from. </a:t>
            </a:r>
          </a:p>
          <a:p>
            <a:r>
              <a:rPr lang="en-US" dirty="0" smtClean="0"/>
              <a:t>Which population are 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79CEC-10EE-3640-BD5E-077B5CFF0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en-US" baseline="0" dirty="0" smtClean="0"/>
              <a:t> 1 of the parameters as a range, the others as fixed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79CEC-10EE-3640-BD5E-077B5CFF0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Space them out, label with</a:t>
            </a:r>
            <a:r>
              <a:rPr lang="en-US" baseline="0" dirty="0" smtClean="0"/>
              <a:t> penetrance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79CEC-10EE-3640-BD5E-077B5CFF09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Redo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79CEC-10EE-3640-BD5E-077B5CFF09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any subpopulation has a high frequency,</a:t>
            </a:r>
            <a:r>
              <a:rPr lang="en-US" baseline="0" dirty="0" smtClean="0"/>
              <a:t> then this variant is not pathogenic; </a:t>
            </a:r>
          </a:p>
          <a:p>
            <a:r>
              <a:rPr lang="en-US" baseline="0" dirty="0" smtClean="0"/>
              <a:t>More sensitive way of finding variants – ancestrally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79CEC-10EE-3640-BD5E-077B5CFF09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9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3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6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9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83A51A-FD26-B44A-839E-4BB0D2158A9E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4CBC93-C983-8949-826D-0459B0223F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4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 Incidentalome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 | Raj Manrai | Kohane Lab | </a:t>
            </a:r>
            <a:r>
              <a:rPr lang="en-US" dirty="0" smtClean="0"/>
              <a:t>7/6/2016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734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Note: most allele frequency thresholds miss everything (shown most stringent </a:t>
            </a:r>
            <a:r>
              <a:rPr lang="en-US" dirty="0" smtClean="0"/>
              <a:t>16/20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2815" y="2031320"/>
            <a:ext cx="6597656" cy="39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433" y="142101"/>
            <a:ext cx="10515600" cy="1325563"/>
          </a:xfrm>
        </p:spPr>
        <p:txBody>
          <a:bodyPr/>
          <a:lstStyle/>
          <a:p>
            <a:r>
              <a:rPr lang="en-US" dirty="0" smtClean="0"/>
              <a:t>Proportion Genes Passed (MYBPC3, Var1)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9806" y="1820999"/>
            <a:ext cx="5653137" cy="2979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3686" b="30754"/>
          <a:stretch/>
        </p:blipFill>
        <p:spPr>
          <a:xfrm>
            <a:off x="1539930" y="5126615"/>
            <a:ext cx="8616442" cy="1079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65402" y="1938278"/>
            <a:ext cx="359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penetrance cutoffs ( &gt; 0.2) make </a:t>
            </a:r>
            <a:r>
              <a:rPr lang="en-US" b="1" dirty="0" smtClean="0"/>
              <a:t>no pathogenic </a:t>
            </a:r>
            <a:r>
              <a:rPr lang="en-US" b="1" dirty="0" smtClean="0"/>
              <a:t>classifications.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20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186706"/>
            <a:ext cx="10515600" cy="1325563"/>
          </a:xfrm>
        </p:spPr>
        <p:txBody>
          <a:bodyPr/>
          <a:lstStyle/>
          <a:p>
            <a:r>
              <a:rPr lang="en-US" dirty="0" smtClean="0"/>
              <a:t>Proportion Patients Sick (MYBPC3, Var1)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266" y="1814795"/>
            <a:ext cx="6496478" cy="3003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1530"/>
          <a:stretch/>
        </p:blipFill>
        <p:spPr>
          <a:xfrm>
            <a:off x="862265" y="5018840"/>
            <a:ext cx="10489293" cy="1203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3333" y="1922791"/>
            <a:ext cx="341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penetrance </a:t>
            </a:r>
            <a:r>
              <a:rPr lang="en-US" smtClean="0"/>
              <a:t>cutoffs (&gt;0.2) make </a:t>
            </a:r>
            <a:r>
              <a:rPr lang="en-US" dirty="0" smtClean="0"/>
              <a:t>no pathogenic classifications </a:t>
            </a:r>
          </a:p>
          <a:p>
            <a:r>
              <a:rPr lang="en-US" b="1" dirty="0" smtClean="0"/>
              <a:t>= no sick cohort.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5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86" y="129414"/>
            <a:ext cx="4719157" cy="904730"/>
          </a:xfrm>
        </p:spPr>
        <p:txBody>
          <a:bodyPr/>
          <a:lstStyle/>
          <a:p>
            <a:r>
              <a:rPr lang="en-US" dirty="0" smtClean="0"/>
              <a:t>ROC “Curve”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6" y="4382093"/>
            <a:ext cx="11156975" cy="1792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6" y="1146712"/>
            <a:ext cx="4881145" cy="3237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52824" y="1045030"/>
            <a:ext cx="5875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</a:t>
            </a:r>
            <a:r>
              <a:rPr lang="en-US" dirty="0"/>
              <a:t>Most </a:t>
            </a:r>
            <a:r>
              <a:rPr lang="en-US" dirty="0" smtClean="0"/>
              <a:t>penetrance </a:t>
            </a:r>
            <a:r>
              <a:rPr lang="en-US" dirty="0"/>
              <a:t>cutoffs make no pathogenic classifications </a:t>
            </a:r>
            <a:r>
              <a:rPr lang="en-US" dirty="0" smtClean="0"/>
              <a:t>= </a:t>
            </a:r>
            <a:r>
              <a:rPr lang="en-US" dirty="0"/>
              <a:t>no sick </a:t>
            </a:r>
            <a:r>
              <a:rPr lang="en-US" dirty="0" smtClean="0"/>
              <a:t>cohort = </a:t>
            </a:r>
            <a:r>
              <a:rPr lang="en-US" b="1" dirty="0" smtClean="0"/>
              <a:t>poor ROC</a:t>
            </a:r>
            <a:r>
              <a:rPr lang="en-US" dirty="0" smtClean="0"/>
              <a:t>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no one is actually positive for penetrance &gt; 0.2: </a:t>
            </a:r>
          </a:p>
          <a:p>
            <a:r>
              <a:rPr lang="en-US" dirty="0" smtClean="0"/>
              <a:t>True </a:t>
            </a:r>
            <a:r>
              <a:rPr lang="en-US" dirty="0"/>
              <a:t>positive rate </a:t>
            </a:r>
            <a:r>
              <a:rPr lang="en-US" dirty="0" smtClean="0"/>
              <a:t>= 0/0 = </a:t>
            </a:r>
            <a:r>
              <a:rPr lang="en-US" dirty="0" err="1" smtClean="0"/>
              <a:t>NaN</a:t>
            </a:r>
            <a:r>
              <a:rPr lang="en-US" dirty="0" smtClean="0"/>
              <a:t> (no one is actually positive)</a:t>
            </a:r>
          </a:p>
          <a:p>
            <a:r>
              <a:rPr lang="en-US" dirty="0" smtClean="0"/>
              <a:t>False positive rate = 100% (every variant claim will be false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0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026" y="648835"/>
            <a:ext cx="10214374" cy="55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890" y="463778"/>
            <a:ext cx="7076910" cy="5404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4800" y="1306286"/>
            <a:ext cx="339634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arying </a:t>
            </a:r>
            <a:r>
              <a:rPr lang="en-US" dirty="0"/>
              <a:t>the threshold seems to move TPR/FPR along a very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non-ROC-like </a:t>
            </a:r>
            <a:r>
              <a:rPr lang="en-US" dirty="0"/>
              <a:t>path. </a:t>
            </a:r>
            <a:r>
              <a:rPr lang="en-US" dirty="0" smtClean="0"/>
              <a:t>Why’s that?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9" y="740814"/>
            <a:ext cx="3523938" cy="9989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ACMG 46 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566" y="740814"/>
            <a:ext cx="5854224" cy="312299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90" y="4200018"/>
            <a:ext cx="10515600" cy="18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I’ve been working on:	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Reading articles, starting to write methods section (help!)</a:t>
            </a:r>
          </a:p>
          <a:p>
            <a:pPr lvl="1"/>
            <a:r>
              <a:rPr lang="en-US" sz="2400" dirty="0" smtClean="0"/>
              <a:t>Learning to use </a:t>
            </a:r>
            <a:r>
              <a:rPr lang="en-US" sz="2400" dirty="0" err="1" smtClean="0"/>
              <a:t>dpylr</a:t>
            </a:r>
            <a:r>
              <a:rPr lang="en-US" sz="2400" dirty="0" smtClean="0"/>
              <a:t> and </a:t>
            </a:r>
            <a:r>
              <a:rPr lang="en-US" sz="2400" dirty="0" err="1" smtClean="0"/>
              <a:t>tidyr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</a:t>
            </a:r>
            <a:r>
              <a:rPr lang="en-US" sz="2400" dirty="0" smtClean="0"/>
              <a:t>%&gt;% is amazing!)</a:t>
            </a:r>
          </a:p>
          <a:p>
            <a:pPr lvl="1"/>
            <a:r>
              <a:rPr lang="en-US" sz="2400" dirty="0" smtClean="0"/>
              <a:t>I was able to </a:t>
            </a:r>
            <a:r>
              <a:rPr lang="en-US" sz="2400" dirty="0" smtClean="0"/>
              <a:t>hear a talk by </a:t>
            </a:r>
            <a:r>
              <a:rPr lang="en-US" sz="2400" dirty="0" smtClean="0"/>
              <a:t>Heidi </a:t>
            </a:r>
            <a:r>
              <a:rPr lang="en-US" sz="2400" dirty="0" err="1" smtClean="0"/>
              <a:t>Rehm</a:t>
            </a:r>
            <a:r>
              <a:rPr lang="en-US" sz="2400" dirty="0" smtClean="0"/>
              <a:t> (on the ACMG working group) – </a:t>
            </a:r>
            <a:br>
              <a:rPr lang="en-US" sz="2400" dirty="0" smtClean="0"/>
            </a:br>
            <a:r>
              <a:rPr lang="en-US" sz="2400" dirty="0" smtClean="0"/>
              <a:t>got some interesting insight on how they categorized variants and how LMM works with </a:t>
            </a:r>
            <a:r>
              <a:rPr lang="en-US" sz="2400" dirty="0" err="1" smtClean="0"/>
              <a:t>ClinVar</a:t>
            </a:r>
            <a:r>
              <a:rPr lang="en-US" sz="2400" dirty="0" smtClean="0"/>
              <a:t>. 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425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is all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Reconcile variant-level allele frequency data from ExAC and 1000G: </a:t>
            </a:r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</a:t>
            </a:r>
            <a:br>
              <a:rPr lang="en-US" dirty="0"/>
            </a:br>
            <a:r>
              <a:rPr lang="en-US" dirty="0"/>
              <a:t>Inconsistencies</a:t>
            </a:r>
          </a:p>
          <a:p>
            <a:r>
              <a:rPr lang="en-US" dirty="0" smtClean="0"/>
              <a:t>Organizational </a:t>
            </a:r>
            <a:br>
              <a:rPr lang="en-US" dirty="0" smtClean="0"/>
            </a:br>
            <a:r>
              <a:rPr lang="en-US" dirty="0" smtClean="0"/>
              <a:t>difficulties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4" y="1933534"/>
            <a:ext cx="6879772" cy="2283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4" y="4509193"/>
            <a:ext cx="10733512" cy="16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Reconcile variant-level allele frequency data from ExAC and </a:t>
            </a:r>
            <a:r>
              <a:rPr lang="en-US" dirty="0" smtClean="0"/>
              <a:t>1000G: Final Data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68285"/>
            <a:ext cx="9494739" cy="31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Reconcile variant-level allele frequency data from ExAC and 1000G: </a:t>
            </a:r>
            <a:r>
              <a:rPr lang="en-US" dirty="0" smtClean="0"/>
              <a:t>Between 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534" y="1846263"/>
            <a:ext cx="76952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Reconcile variant-level allele frequency data from ExAC and 1000G: Correlation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657" y="1846263"/>
            <a:ext cx="987901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Reconcile variant-level allele frequency data from ExAC and 1000G: Correlation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0310"/>
            <a:ext cx="9331712" cy="32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Reconcile variant-level allele frequency data from ExAC and 1000G: Mean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060" y="2053092"/>
            <a:ext cx="93654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Reconcile variant-level allele frequency data from ExAC and 1000G: </a:t>
            </a:r>
            <a:r>
              <a:rPr lang="en-US" dirty="0" smtClean="0"/>
              <a:t>Counts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011" y="2042206"/>
            <a:ext cx="886350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65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2. Compute HCM allele frequency threshold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9" y="1293522"/>
            <a:ext cx="6923313" cy="3350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4" y="4785625"/>
            <a:ext cx="9631017" cy="1373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342" y="1509256"/>
            <a:ext cx="4133027" cy="7876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5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1531</TotalTime>
  <Words>341</Words>
  <Application>Microsoft Macintosh PowerPoint</Application>
  <PresentationFormat>Widescreen</PresentationFormat>
  <Paragraphs>48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ROC Incidentalome App</vt:lpstr>
      <vt:lpstr>1. Reconcile variant-level allele frequency data from ExAC and 1000G: Difficulties</vt:lpstr>
      <vt:lpstr>1. Reconcile variant-level allele frequency data from ExAC and 1000G: Final Data List</vt:lpstr>
      <vt:lpstr>1. Reconcile variant-level allele frequency data from ExAC and 1000G: Between Datasets</vt:lpstr>
      <vt:lpstr>1. Reconcile variant-level allele frequency data from ExAC and 1000G: Correlation </vt:lpstr>
      <vt:lpstr>1. Reconcile variant-level allele frequency data from ExAC and 1000G: Correlation</vt:lpstr>
      <vt:lpstr>1. Reconcile variant-level allele frequency data from ExAC and 1000G: Mean</vt:lpstr>
      <vt:lpstr>1. Reconcile variant-level allele frequency data from ExAC and 1000G: Counts</vt:lpstr>
      <vt:lpstr>2. Compute HCM allele frequency threshold</vt:lpstr>
      <vt:lpstr>Note: most allele frequency thresholds miss everything (shown most stringent 16/20)</vt:lpstr>
      <vt:lpstr>Proportion Genes Passed (MYBPC3, Var1)</vt:lpstr>
      <vt:lpstr>Proportion Patients Sick (MYBPC3, Var1)</vt:lpstr>
      <vt:lpstr>ROC “Curve”</vt:lpstr>
      <vt:lpstr>PowerPoint Presentation</vt:lpstr>
      <vt:lpstr>PowerPoint Presentation</vt:lpstr>
      <vt:lpstr>ACMG 46 Task</vt:lpstr>
      <vt:lpstr>Other things I’ve been working on: </vt:lpstr>
      <vt:lpstr>That is all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69</cp:revision>
  <dcterms:created xsi:type="dcterms:W3CDTF">2016-06-28T04:48:28Z</dcterms:created>
  <dcterms:modified xsi:type="dcterms:W3CDTF">2016-07-06T21:04:12Z</dcterms:modified>
</cp:coreProperties>
</file>