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8" r:id="rId5"/>
    <p:sldId id="262" r:id="rId6"/>
    <p:sldId id="270" r:id="rId7"/>
    <p:sldId id="280" r:id="rId8"/>
    <p:sldId id="271" r:id="rId9"/>
    <p:sldId id="273" r:id="rId10"/>
    <p:sldId id="267" r:id="rId11"/>
    <p:sldId id="259" r:id="rId12"/>
    <p:sldId id="260" r:id="rId13"/>
    <p:sldId id="261" r:id="rId14"/>
    <p:sldId id="277" r:id="rId15"/>
    <p:sldId id="275" r:id="rId16"/>
    <p:sldId id="278" r:id="rId17"/>
    <p:sldId id="279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83104"/>
  </p:normalViewPr>
  <p:slideViewPr>
    <p:cSldViewPr snapToGrid="0" snapToObjects="1">
      <p:cViewPr>
        <p:scale>
          <a:sx n="94" d="100"/>
          <a:sy n="94" d="100"/>
        </p:scale>
        <p:origin x="12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166E5-CA32-C14C-AC86-25EE605CA0B9}" type="datetimeFigureOut">
              <a:rPr lang="en-US" smtClean="0"/>
              <a:t>7/23/16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98728-EB87-E34E-977D-E3392FB2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0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 an overview of the app.</a:t>
            </a:r>
            <a:r>
              <a:rPr lang="en-US" baseline="0" dirty="0" smtClean="0"/>
              <a:t> I was planning to show it to him after this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3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</a:t>
            </a:r>
            <a:r>
              <a:rPr lang="en-US" baseline="0" dirty="0" smtClean="0"/>
              <a:t> cover runtime.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5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9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6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example: MYBPC3 is 1/50,</a:t>
            </a:r>
            <a:r>
              <a:rPr lang="en-US" baseline="0" dirty="0" smtClean="0"/>
              <a:t> but prevalence of HCM is 1/500. </a:t>
            </a:r>
            <a:br>
              <a:rPr lang="en-US" baseline="0" dirty="0" smtClean="0"/>
            </a:br>
            <a:r>
              <a:rPr lang="en-US" baseline="0" dirty="0" smtClean="0"/>
              <a:t>SCN5A mutations are in ½ of the population (?!?!)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0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Left: fraction</a:t>
            </a:r>
            <a:r>
              <a:rPr lang="en-US" baseline="0" dirty="0" smtClean="0"/>
              <a:t> of people in each population that carry at least 1 variant for all pathogenic ACMG genes. </a:t>
            </a:r>
          </a:p>
          <a:p>
            <a:r>
              <a:rPr lang="en-US" baseline="0" dirty="0" smtClean="0"/>
              <a:t>Right: mean number of variants total.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9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Haven’t actually put these together yet!!!!!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149" y="1622651"/>
            <a:ext cx="9448800" cy="1825096"/>
          </a:xfrm>
        </p:spPr>
        <p:txBody>
          <a:bodyPr/>
          <a:lstStyle/>
          <a:p>
            <a:r>
              <a:rPr lang="en-US" dirty="0" smtClean="0"/>
              <a:t>HST Summer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6149" y="3451447"/>
            <a:ext cx="9448800" cy="685800"/>
          </a:xfrm>
        </p:spPr>
        <p:txBody>
          <a:bodyPr/>
          <a:lstStyle/>
          <a:p>
            <a:r>
              <a:rPr lang="en-US" dirty="0" smtClean="0"/>
              <a:t>James Diao | Raj Manrai | 7/25/2016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032" y="1320797"/>
            <a:ext cx="2978857" cy="97939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800" dirty="0" err="1" smtClean="0"/>
              <a:t>ACMG_Disease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54756" y="2957689"/>
            <a:ext cx="10699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1973" b="72018"/>
          <a:stretch/>
        </p:blipFill>
        <p:spPr>
          <a:xfrm>
            <a:off x="4557889" y="1365954"/>
            <a:ext cx="6773333" cy="14823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33320" r="31973" b="38212"/>
          <a:stretch/>
        </p:blipFill>
        <p:spPr>
          <a:xfrm>
            <a:off x="4557888" y="3084492"/>
            <a:ext cx="6773333" cy="14449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66680" r="31746"/>
          <a:stretch/>
        </p:blipFill>
        <p:spPr>
          <a:xfrm>
            <a:off x="4557889" y="4781093"/>
            <a:ext cx="6795911" cy="169123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54756" y="4647315"/>
            <a:ext cx="10699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1198032" y="3052764"/>
            <a:ext cx="2978857" cy="979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err="1" smtClean="0"/>
              <a:t>ACMG_Variant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98032" y="4724657"/>
            <a:ext cx="2978857" cy="979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err="1" smtClean="0"/>
              <a:t>ACMG_Lit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0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38061"/>
            <a:ext cx="8610600" cy="1293028"/>
          </a:xfrm>
        </p:spPr>
        <p:txBody>
          <a:bodyPr/>
          <a:lstStyle/>
          <a:p>
            <a:r>
              <a:rPr lang="en-US" dirty="0" smtClean="0"/>
              <a:t>ACMG Incidentalome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31089"/>
                <a:ext cx="10820400" cy="492287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Raj and I are interested in the value of current pathogenicity ratings in ClinVar for the ACMG genes (actionable in genetic testing situations). </a:t>
                </a:r>
                <a:b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</a:br>
                <a:endParaRPr lang="en-US" sz="28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Penetrance </a:t>
                </a:r>
                <a:r>
                  <a:rPr lang="en-US" sz="2800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</m:d>
                      </m:den>
                    </m:f>
                    <m: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𝑝𝑟𝑒𝑣𝑎𝑙𝑒𝑛𝑐𝑒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𝑎𝑙𝑙𝑒𝑙𝑒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.  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𝑓𝑟𝑒𝑞𝑢𝑒𝑛𝑐𝑦</m:t>
                        </m:r>
                      </m:den>
                    </m:f>
                  </m:oMath>
                </a14:m>
                <a:endParaRPr lang="en-US" sz="28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11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We need: (1) 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+mj-lt"/>
                    <a:ea typeface="Cambria Math" charset="0"/>
                    <a:cs typeface="Cambria Math" charset="0"/>
                  </a:rPr>
                  <a:t>prevalence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, (2) </a:t>
                </a:r>
                <a:r>
                  <a:rPr lang="en-US" sz="2800" dirty="0" smtClean="0">
                    <a:solidFill>
                      <a:srgbClr val="FFFF00"/>
                    </a:solidFill>
                    <a:latin typeface="+mj-lt"/>
                    <a:ea typeface="Cambria Math" charset="0"/>
                    <a:cs typeface="Cambria Math" charset="0"/>
                  </a:rPr>
                  <a:t>allele frequency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, and </a:t>
                </a:r>
                <a:b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</a:b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	           (3) 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+mj-lt"/>
                    <a:ea typeface="Cambria Math" charset="0"/>
                    <a:cs typeface="Cambria Math" charset="0"/>
                  </a:rPr>
                  <a:t>allelic heterogeneity </a:t>
                </a:r>
                <a:r>
                  <a:rPr lang="en-US" sz="2800" dirty="0">
                    <a:latin typeface="+mj-lt"/>
                    <a:ea typeface="Cambria Math" charset="0"/>
                    <a:cs typeface="Cambria Math" charset="0"/>
                  </a:rPr>
                  <a:t>=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 P(V|D)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31089"/>
                <a:ext cx="10820400" cy="4922874"/>
              </a:xfrm>
              <a:blipFill rotWithShape="0">
                <a:blip r:embed="rId3"/>
                <a:stretch>
                  <a:fillRect l="-1014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8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820" y="2118216"/>
            <a:ext cx="8597900" cy="218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0561"/>
          <a:stretch/>
        </p:blipFill>
        <p:spPr>
          <a:xfrm>
            <a:off x="8477038" y="2503405"/>
            <a:ext cx="3308055" cy="22632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334" y="4235669"/>
            <a:ext cx="8185000" cy="15985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986" y="58466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(1) Prevalence: Estimates are </a:t>
            </a:r>
            <a:r>
              <a:rPr lang="en-US" dirty="0" smtClean="0"/>
              <a:t>Uncertain and Highly Variable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61" y="5043002"/>
            <a:ext cx="7113034" cy="14511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Frame 8"/>
          <p:cNvSpPr/>
          <p:nvPr/>
        </p:nvSpPr>
        <p:spPr>
          <a:xfrm>
            <a:off x="8508937" y="3559815"/>
            <a:ext cx="2478717" cy="46399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3903778" y="6088780"/>
            <a:ext cx="3063854" cy="33228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964025" y="2147971"/>
            <a:ext cx="3172044" cy="4147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425453" y="2608738"/>
            <a:ext cx="4518690" cy="4147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56" y="3354939"/>
            <a:ext cx="3036201" cy="1761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Frame 12"/>
          <p:cNvSpPr/>
          <p:nvPr/>
        </p:nvSpPr>
        <p:spPr>
          <a:xfrm>
            <a:off x="2512928" y="4719210"/>
            <a:ext cx="1173263" cy="33701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7652348" y="4978470"/>
            <a:ext cx="3735122" cy="46399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3726389" y="4641452"/>
            <a:ext cx="1217751" cy="33701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42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168" y="1644242"/>
            <a:ext cx="10831032" cy="1293028"/>
          </a:xfrm>
        </p:spPr>
        <p:txBody>
          <a:bodyPr/>
          <a:lstStyle/>
          <a:p>
            <a:r>
              <a:rPr lang="en-US" dirty="0" smtClean="0"/>
              <a:t>We try </a:t>
            </a:r>
            <a:r>
              <a:rPr lang="en-US" dirty="0" smtClean="0"/>
              <a:t>anyway (</a:t>
            </a:r>
            <a:r>
              <a:rPr lang="en-US" smtClean="0"/>
              <a:t>Prevalence Estimates)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8" y="3016556"/>
            <a:ext cx="10823464" cy="2748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68" y="2643720"/>
            <a:ext cx="10823464" cy="29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323" y="323172"/>
            <a:ext cx="8610600" cy="1293028"/>
          </a:xfrm>
        </p:spPr>
        <p:txBody>
          <a:bodyPr/>
          <a:lstStyle/>
          <a:p>
            <a:r>
              <a:rPr lang="en-US" dirty="0" smtClean="0"/>
              <a:t>(2) Allele Frequencies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3078" y="1495321"/>
            <a:ext cx="8488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Problem: </a:t>
            </a:r>
            <a:r>
              <a:rPr lang="en-US" sz="2400" dirty="0" smtClean="0"/>
              <a:t>Diverse set of names used to identify disease: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9856" b="9528"/>
          <a:stretch/>
        </p:blipFill>
        <p:spPr>
          <a:xfrm>
            <a:off x="999638" y="1982249"/>
            <a:ext cx="4958602" cy="10005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59888" b="19984"/>
          <a:stretch/>
        </p:blipFill>
        <p:spPr>
          <a:xfrm>
            <a:off x="995062" y="4344347"/>
            <a:ext cx="4193127" cy="10328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973078" y="3152623"/>
                <a:ext cx="9970324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Solution: 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/>
                  <a:t>1. </a:t>
                </a:r>
                <a:r>
                  <a:rPr lang="en-US" sz="2400" dirty="0"/>
                  <a:t>Find patterns that uniquely indicate a disease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r>
                  <a:rPr lang="en-US" sz="2400" dirty="0"/>
                  <a:t>2. Use grep to match pattern in the list of disease names.</a:t>
                </a:r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/>
                  <a:t>3. Pull out allele frequencies from all variants that match.</a:t>
                </a:r>
                <a:br>
                  <a:rPr lang="en-US" sz="2400" dirty="0"/>
                </a:br>
                <a:r>
                  <a:rPr lang="en-US" sz="2400" dirty="0"/>
                  <a:t>Combine them as P(variant)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=1−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charset="0"/>
                          </a:rPr>
                          <m:t>(1−</m:t>
                        </m:r>
                        <m:r>
                          <a:rPr lang="en-US" sz="2400" i="1">
                            <a:latin typeface="Cambria Math" charset="0"/>
                          </a:rPr>
                          <m:t>𝑎𝑙𝑙𝑒𝑙𝑒</m:t>
                        </m:r>
                        <m:r>
                          <a:rPr lang="en-US" sz="2400" i="1">
                            <a:latin typeface="Cambria Math" charset="0"/>
                          </a:rPr>
                          <m:t>.</m:t>
                        </m:r>
                        <m:r>
                          <a:rPr lang="en-US" sz="2400" i="1">
                            <a:latin typeface="Cambria Math" charset="0"/>
                          </a:rPr>
                          <m:t>𝑓𝑟𝑒𝑞𝑢𝑒𝑛𝑐𝑦</m:t>
                        </m:r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342900" indent="-342900">
                  <a:buAutoNum type="arabicPeriod"/>
                </a:pPr>
                <a:endParaRPr lang="en-US" sz="2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78" y="3152623"/>
                <a:ext cx="9970324" cy="3416320"/>
              </a:xfrm>
              <a:prstGeom prst="rect">
                <a:avLst/>
              </a:prstGeom>
              <a:blipFill rotWithShape="0">
                <a:blip r:embed="rId5"/>
                <a:stretch>
                  <a:fillRect l="-979" t="-1604" b="-14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65630" b="19984"/>
          <a:stretch/>
        </p:blipFill>
        <p:spPr>
          <a:xfrm>
            <a:off x="5188189" y="4344347"/>
            <a:ext cx="3592916" cy="10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3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664" y="412834"/>
            <a:ext cx="4721432" cy="2264431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436" y="870565"/>
            <a:ext cx="5376898" cy="540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9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Allelic heterogeneity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2194560"/>
            <a:ext cx="4049973" cy="4024125"/>
          </a:xfrm>
        </p:spPr>
        <p:txBody>
          <a:bodyPr/>
          <a:lstStyle/>
          <a:p>
            <a:r>
              <a:rPr lang="en-US" dirty="0" smtClean="0"/>
              <a:t>BRCA1/BRCA2:  </a:t>
            </a:r>
            <a:br>
              <a:rPr lang="en-US" dirty="0" smtClean="0"/>
            </a:br>
            <a:r>
              <a:rPr lang="en-US" dirty="0" smtClean="0"/>
              <a:t>P(variant | disease) = ~2%</a:t>
            </a:r>
          </a:p>
          <a:p>
            <a:r>
              <a:rPr lang="en-US" dirty="0" smtClean="0"/>
              <a:t>I’m assuming most of them are on the same order of magnitude.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088" y="2057401"/>
            <a:ext cx="6292112" cy="34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91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Assuming Allelic heterogeneity of ~2% for all genes: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7447" y="2569029"/>
            <a:ext cx="5507175" cy="3512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61" y="2569029"/>
            <a:ext cx="5276953" cy="351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1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136" y="0"/>
            <a:ext cx="8725930" cy="2757129"/>
          </a:xfrm>
        </p:spPr>
        <p:txBody>
          <a:bodyPr>
            <a:normAutofit/>
          </a:bodyPr>
          <a:lstStyle/>
          <a:p>
            <a:r>
              <a:rPr lang="en-US" dirty="0" smtClean="0"/>
              <a:t>1000 genomes </a:t>
            </a:r>
            <a:br>
              <a:rPr lang="en-US" dirty="0" smtClean="0"/>
            </a:br>
            <a:r>
              <a:rPr lang="en-US" dirty="0" smtClean="0"/>
              <a:t>populations </a:t>
            </a:r>
            <a:r>
              <a:rPr lang="en-US" smtClean="0"/>
              <a:t>analysis </a:t>
            </a:r>
            <a:br>
              <a:rPr lang="en-US" smtClean="0"/>
            </a:br>
            <a:r>
              <a:rPr lang="en-US" smtClean="0"/>
              <a:t>shiny </a:t>
            </a:r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4950"/>
            <a:ext cx="10820400" cy="45996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User inputs list of genes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Option 1: manual entry</a:t>
            </a:r>
          </a:p>
          <a:p>
            <a:pPr lvl="1"/>
            <a:r>
              <a:rPr lang="en-US" dirty="0" smtClean="0"/>
              <a:t>Option 2: upload </a:t>
            </a:r>
            <a:r>
              <a:rPr lang="en-US" dirty="0" err="1" smtClean="0"/>
              <a:t>RData</a:t>
            </a:r>
            <a:r>
              <a:rPr lang="en-US" dirty="0" smtClean="0"/>
              <a:t> file from previous run</a:t>
            </a:r>
          </a:p>
          <a:p>
            <a:pPr lvl="1"/>
            <a:r>
              <a:rPr lang="en-US" dirty="0" smtClean="0"/>
              <a:t>Option 3: scrape genes listed in the ACMG recommendations </a:t>
            </a:r>
            <a:br>
              <a:rPr lang="en-US" dirty="0" smtClean="0"/>
            </a:br>
            <a:r>
              <a:rPr lang="en-US" dirty="0" smtClean="0"/>
              <a:t>                 for incidental findings (56 unique) from ClinVar website </a:t>
            </a:r>
          </a:p>
          <a:p>
            <a:pPr lvl="1"/>
            <a:r>
              <a:rPr lang="en-US" dirty="0" smtClean="0"/>
              <a:t>Option 4: scrape HCM panel test genes (20) from LMM website.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App downloads </a:t>
            </a:r>
            <a:r>
              <a:rPr lang="en-US" sz="2400" dirty="0">
                <a:solidFill>
                  <a:srgbClr val="FF0000"/>
                </a:solidFill>
              </a:rPr>
              <a:t>VCF files from 1000 genomes and generates plots: </a:t>
            </a:r>
          </a:p>
          <a:p>
            <a:pPr lvl="1"/>
            <a:r>
              <a:rPr lang="en-US" dirty="0" smtClean="0"/>
              <a:t>Number of variants by population and by gene length.</a:t>
            </a:r>
          </a:p>
          <a:p>
            <a:pPr lvl="1"/>
            <a:r>
              <a:rPr lang="en-US" dirty="0" smtClean="0"/>
              <a:t>Fraction of population with some variant.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Options for downloading plots and </a:t>
            </a:r>
            <a:r>
              <a:rPr lang="en-US" sz="2400" dirty="0" err="1" smtClean="0">
                <a:solidFill>
                  <a:srgbClr val="FF0000"/>
                </a:solidFill>
              </a:rPr>
              <a:t>Rdata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Notifies user of failed downloads and omits failed genes from analysis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9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101" y="708003"/>
            <a:ext cx="8610600" cy="980466"/>
          </a:xfrm>
        </p:spPr>
        <p:txBody>
          <a:bodyPr/>
          <a:lstStyle/>
          <a:p>
            <a:r>
              <a:rPr lang="en-US" dirty="0" smtClean="0"/>
              <a:t>ACMG App Runtime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119" y="1844750"/>
            <a:ext cx="4813582" cy="423068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8726"/>
          <a:stretch/>
        </p:blipFill>
        <p:spPr>
          <a:xfrm>
            <a:off x="418881" y="1844750"/>
            <a:ext cx="5864117" cy="5087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3912" y="26660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Runtime: 15-22 seconds per </a:t>
            </a:r>
            <a:r>
              <a:rPr lang="en-US" sz="2800" dirty="0" smtClean="0">
                <a:solidFill>
                  <a:srgbClr val="FF0000"/>
                </a:solidFill>
              </a:rPr>
              <a:t>gene 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000" dirty="0" smtClean="0"/>
              <a:t>1. Depends </a:t>
            </a:r>
            <a:r>
              <a:rPr lang="en-US" sz="2000" dirty="0"/>
              <a:t>on gene </a:t>
            </a:r>
            <a:r>
              <a:rPr lang="en-US" sz="2000" dirty="0" smtClean="0"/>
              <a:t>length.</a:t>
            </a:r>
            <a:endParaRPr lang="en-US" sz="2000" dirty="0"/>
          </a:p>
          <a:p>
            <a:pPr lvl="1"/>
            <a:r>
              <a:rPr lang="en-US" sz="2000" dirty="0" smtClean="0"/>
              <a:t>2. 100 </a:t>
            </a:r>
            <a:r>
              <a:rPr lang="en-US" sz="2000" dirty="0"/>
              <a:t>random genes in 25 </a:t>
            </a:r>
            <a:r>
              <a:rPr lang="en-US" sz="2000" dirty="0" smtClean="0"/>
              <a:t>minutes.</a:t>
            </a:r>
            <a:endParaRPr lang="en-US" sz="2000" dirty="0"/>
          </a:p>
          <a:p>
            <a:pPr lvl="1"/>
            <a:r>
              <a:rPr lang="en-US" sz="2000" dirty="0" smtClean="0"/>
              <a:t>3. Plot </a:t>
            </a:r>
            <a:r>
              <a:rPr lang="en-US" sz="2000" dirty="0"/>
              <a:t>generation takes &lt;1 </a:t>
            </a:r>
            <a:r>
              <a:rPr lang="en-US" sz="2000" dirty="0" smtClean="0"/>
              <a:t>sec / gene 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err="1"/>
              <a:t>Rdata</a:t>
            </a:r>
            <a:r>
              <a:rPr lang="en-US" sz="2000" dirty="0"/>
              <a:t> upload.</a:t>
            </a:r>
          </a:p>
        </p:txBody>
      </p:sp>
    </p:spTree>
    <p:extLst>
      <p:ext uri="{BB962C8B-B14F-4D97-AF65-F5344CB8AC3E}">
        <p14:creationId xmlns:p14="http://schemas.microsoft.com/office/powerpoint/2010/main" val="85293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190" y="806110"/>
            <a:ext cx="11288035" cy="1113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Pretty much All 1000G patients </a:t>
            </a:r>
            <a:br>
              <a:rPr lang="en-US" dirty="0" smtClean="0"/>
            </a:br>
            <a:r>
              <a:rPr lang="en-US" dirty="0" smtClean="0"/>
              <a:t>have </a:t>
            </a:r>
            <a:r>
              <a:rPr lang="en-US" dirty="0" smtClean="0"/>
              <a:t>some variants </a:t>
            </a:r>
            <a:r>
              <a:rPr lang="en-US" dirty="0" smtClean="0"/>
              <a:t>in each ACMG genes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441" y="2190816"/>
            <a:ext cx="8403516" cy="4114625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1088278" y="5417604"/>
            <a:ext cx="379611" cy="616761"/>
          </a:xfrm>
          <a:prstGeom prst="frame">
            <a:avLst>
              <a:gd name="adj1" fmla="val 9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812" y="2190816"/>
            <a:ext cx="2624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Doesn’t differentiate</a:t>
            </a:r>
            <a:br>
              <a:rPr lang="en-US" dirty="0" smtClean="0"/>
            </a:br>
            <a:r>
              <a:rPr lang="en-US" dirty="0" smtClean="0"/>
              <a:t>benign v. pathogenic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4812" y="2968051"/>
            <a:ext cx="244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Exceptions: </a:t>
            </a:r>
            <a:br>
              <a:rPr lang="en-US" dirty="0" smtClean="0"/>
            </a:br>
            <a:r>
              <a:rPr lang="en-US" dirty="0" smtClean="0"/>
              <a:t>the 2 shortest genes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2" y="2364161"/>
            <a:ext cx="5644297" cy="30237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002" y="2364162"/>
            <a:ext cx="5644295" cy="3023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3070" y="2719090"/>
            <a:ext cx="2574504" cy="48664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03782" y="1366819"/>
            <a:ext cx="11288035" cy="860990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Gene </a:t>
            </a:r>
            <a:r>
              <a:rPr lang="en-US"/>
              <a:t>Lengths </a:t>
            </a:r>
            <a:r>
              <a:rPr lang="en-US" smtClean="0"/>
              <a:t>~ Number </a:t>
            </a:r>
            <a:r>
              <a:rPr lang="en-US"/>
              <a:t>of variants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822" y="775006"/>
            <a:ext cx="8610600" cy="1293028"/>
          </a:xfrm>
        </p:spPr>
        <p:txBody>
          <a:bodyPr/>
          <a:lstStyle/>
          <a:p>
            <a:r>
              <a:rPr lang="en-US" dirty="0" smtClean="0"/>
              <a:t>Joining the pathogenic Clinvar Variants with 1000G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229" y="2264735"/>
            <a:ext cx="8042193" cy="3955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935" y="2264735"/>
            <a:ext cx="28707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1000 genomes: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139,388 unique variants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ClinVar: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10,286 NON-unique pathogenic </a:t>
            </a:r>
            <a:r>
              <a:rPr lang="en-US" dirty="0" smtClean="0"/>
              <a:t>variants</a:t>
            </a:r>
            <a:br>
              <a:rPr lang="en-US" dirty="0" smtClean="0"/>
            </a:br>
            <a:r>
              <a:rPr lang="en-US" dirty="0" smtClean="0"/>
              <a:t>(8,441 unique)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Intersection: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137 unique variants </a:t>
            </a:r>
            <a:br>
              <a:rPr lang="en-US" dirty="0" smtClean="0"/>
            </a:br>
            <a:r>
              <a:rPr lang="en-US" dirty="0" smtClean="0"/>
              <a:t>in both datasets, associated with </a:t>
            </a:r>
            <a:br>
              <a:rPr lang="en-US" dirty="0" smtClean="0"/>
            </a:br>
            <a:r>
              <a:rPr lang="en-US" dirty="0" smtClean="0"/>
              <a:t>192 diseases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9122" y="2868686"/>
            <a:ext cx="3973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37/56 have at least 1 variant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19/56 are not associated with any pathogenic </a:t>
            </a:r>
            <a:r>
              <a:rPr lang="en-US" dirty="0" smtClean="0">
                <a:solidFill>
                  <a:srgbClr val="FF0000"/>
                </a:solidFill>
              </a:rPr>
              <a:t>variants in 1000G.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175897" y="3890366"/>
            <a:ext cx="1" cy="131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1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10" y="966960"/>
            <a:ext cx="5110233" cy="27655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137 Pathogenic </a:t>
            </a:r>
            <a:r>
              <a:rPr lang="en-US" sz="3200" dirty="0" err="1" smtClean="0"/>
              <a:t>clinvar</a:t>
            </a:r>
            <a:r>
              <a:rPr lang="en-US" sz="3200" dirty="0" smtClean="0"/>
              <a:t> Variants distributed by disease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79" y="3732550"/>
            <a:ext cx="4959864" cy="2923267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All </a:t>
            </a:r>
            <a:r>
              <a:rPr lang="en-US" sz="2400" dirty="0" err="1" smtClean="0"/>
              <a:t>clinvar</a:t>
            </a:r>
            <a:r>
              <a:rPr lang="en-US" sz="2400" dirty="0" smtClean="0"/>
              <a:t> variants were associated with either one of the 56 ACMG-relevant genes, or labeled “Unknown.” </a:t>
            </a:r>
          </a:p>
          <a:p>
            <a:pPr algn="r"/>
            <a:r>
              <a:rPr lang="en-US" sz="2400" dirty="0" smtClean="0"/>
              <a:t>&gt;80% of the variants were explicitly ACMG-relevant.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981" y="1088103"/>
            <a:ext cx="6369255" cy="504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8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1000G patients with mutations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4716" y="1949011"/>
            <a:ext cx="8341288" cy="38623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4088" y="2521466"/>
            <a:ext cx="2453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Closely follows previous plot: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longer gene = </a:t>
            </a:r>
            <a:br>
              <a:rPr lang="en-US" dirty="0" smtClean="0"/>
            </a:br>
            <a:r>
              <a:rPr lang="en-US" dirty="0" smtClean="0"/>
              <a:t>more variants = </a:t>
            </a:r>
            <a:endParaRPr lang="en-US" dirty="0"/>
          </a:p>
          <a:p>
            <a:pPr algn="r"/>
            <a:r>
              <a:rPr lang="en-US" dirty="0" smtClean="0"/>
              <a:t>greater fraction of people with variants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64" y="5702963"/>
            <a:ext cx="3832003" cy="7916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56775" y="5968325"/>
            <a:ext cx="684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SCN5A is a sodium voltage-gated channel- </a:t>
            </a:r>
            <a:br>
              <a:rPr lang="en-US" dirty="0" smtClean="0"/>
            </a:br>
            <a:r>
              <a:rPr lang="en-US" dirty="0" smtClean="0"/>
              <a:t>associated with long QT syndrome and </a:t>
            </a:r>
            <a:r>
              <a:rPr lang="en-US" dirty="0" err="1" smtClean="0"/>
              <a:t>Brugada</a:t>
            </a:r>
            <a:r>
              <a:rPr lang="en-US" dirty="0" smtClean="0"/>
              <a:t> syndrome.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2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41543"/>
            <a:ext cx="8610600" cy="1293028"/>
          </a:xfrm>
        </p:spPr>
        <p:txBody>
          <a:bodyPr/>
          <a:lstStyle/>
          <a:p>
            <a:r>
              <a:rPr lang="en-US" dirty="0" smtClean="0"/>
              <a:t>1000G/Clinvar join: Population Analysis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507" y="2057400"/>
            <a:ext cx="6935693" cy="4193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6977" y="2057400"/>
            <a:ext cx="38200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50-70% </a:t>
            </a:r>
            <a:r>
              <a:rPr lang="en-US" sz="2400" dirty="0" smtClean="0"/>
              <a:t>of people would be reported as having some disorder under ACMG guidelines.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These are also potential additions to the app.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29095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2008</TotalTime>
  <Words>353</Words>
  <Application>Microsoft Macintosh PowerPoint</Application>
  <PresentationFormat>Widescreen</PresentationFormat>
  <Paragraphs>85</Paragraphs>
  <Slides>18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Cambria Math</vt:lpstr>
      <vt:lpstr>Century Gothic</vt:lpstr>
      <vt:lpstr>Arial</vt:lpstr>
      <vt:lpstr>Vapor Trail</vt:lpstr>
      <vt:lpstr>HST Summer 2016</vt:lpstr>
      <vt:lpstr>1000 genomes  populations analysis  shiny app</vt:lpstr>
      <vt:lpstr>ACMG App Runtime</vt:lpstr>
      <vt:lpstr>Pretty much All 1000G patients  have some variants in each ACMG genes</vt:lpstr>
      <vt:lpstr>Gene Lengths ~ Number of variants </vt:lpstr>
      <vt:lpstr>Joining the pathogenic Clinvar Variants with 1000G</vt:lpstr>
      <vt:lpstr>137 Pathogenic clinvar Variants distributed by disease</vt:lpstr>
      <vt:lpstr>1000G patients with mutations</vt:lpstr>
      <vt:lpstr>1000G/Clinvar join: Population Analysis</vt:lpstr>
      <vt:lpstr>PowerPoint Presentation</vt:lpstr>
      <vt:lpstr>ACMG Incidentalome</vt:lpstr>
      <vt:lpstr>(1) Prevalence: Estimates are Uncertain and Highly Variable</vt:lpstr>
      <vt:lpstr>We try anyway (Prevalence Estimates)</vt:lpstr>
      <vt:lpstr>(2) Allele Frequencies</vt:lpstr>
      <vt:lpstr>Results</vt:lpstr>
      <vt:lpstr>Allelic heterogeneity</vt:lpstr>
      <vt:lpstr>Assuming Allelic heterogeneity of ~2% for all genes: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HST Summer 2016</dc:title>
  <dc:creator>Microsoft Office User</dc:creator>
  <cp:lastModifiedBy>Microsoft Office User</cp:lastModifiedBy>
  <cp:revision>184</cp:revision>
  <dcterms:created xsi:type="dcterms:W3CDTF">2016-07-23T02:11:02Z</dcterms:created>
  <dcterms:modified xsi:type="dcterms:W3CDTF">2016-07-24T22:48:11Z</dcterms:modified>
</cp:coreProperties>
</file>