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296" r:id="rId3"/>
    <p:sldId id="300" r:id="rId4"/>
    <p:sldId id="286" r:id="rId5"/>
    <p:sldId id="302" r:id="rId6"/>
    <p:sldId id="268" r:id="rId7"/>
    <p:sldId id="287" r:id="rId8"/>
    <p:sldId id="270" r:id="rId9"/>
    <p:sldId id="299" r:id="rId10"/>
    <p:sldId id="271" r:id="rId11"/>
    <p:sldId id="282" r:id="rId12"/>
    <p:sldId id="283" r:id="rId13"/>
    <p:sldId id="285" r:id="rId14"/>
    <p:sldId id="281" r:id="rId15"/>
    <p:sldId id="293" r:id="rId16"/>
    <p:sldId id="298" r:id="rId17"/>
    <p:sldId id="259" r:id="rId18"/>
    <p:sldId id="260" r:id="rId19"/>
    <p:sldId id="261" r:id="rId20"/>
    <p:sldId id="277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37BC"/>
    <a:srgbClr val="8D3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/>
    <p:restoredTop sz="89973"/>
  </p:normalViewPr>
  <p:slideViewPr>
    <p:cSldViewPr snapToGrid="0" snapToObjects="1">
      <p:cViewPr>
        <p:scale>
          <a:sx n="91" d="100"/>
          <a:sy n="91" d="100"/>
        </p:scale>
        <p:origin x="1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166E5-CA32-C14C-AC86-25EE605CA0B9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728-EB87-E34E-977D-E3392FB2F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0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Randomly</a:t>
            </a:r>
            <a:r>
              <a:rPr lang="en-US" baseline="0" dirty="0" smtClean="0"/>
              <a:t> select 56 genes 10 times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1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AFR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introducing penetrance (have background)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4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search</a:t>
            </a:r>
            <a:r>
              <a:rPr lang="en-US" baseline="0" dirty="0" smtClean="0"/>
              <a:t> </a:t>
            </a:r>
            <a:r>
              <a:rPr lang="en-US" baseline="0" dirty="0" smtClean="0"/>
              <a:t>heuristic</a:t>
            </a:r>
          </a:p>
          <a:p>
            <a:r>
              <a:rPr lang="en-US" dirty="0" smtClean="0"/>
              <a:t>Reverse citation order when available</a:t>
            </a:r>
          </a:p>
          <a:p>
            <a:r>
              <a:rPr lang="en-US" dirty="0" smtClean="0"/>
              <a:t>Include other cols</a:t>
            </a:r>
            <a:r>
              <a:rPr lang="en-US" baseline="0" dirty="0" smtClean="0"/>
              <a:t>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6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9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scatterplot of</a:t>
            </a:r>
            <a:r>
              <a:rPr lang="en-US" baseline="0" dirty="0" smtClean="0"/>
              <a:t> ExAC vs. 1000G</a:t>
            </a:r>
          </a:p>
          <a:p>
            <a:r>
              <a:rPr lang="en-US" baseline="0" dirty="0" smtClean="0"/>
              <a:t>Take only the 137 that match (ExAC: used to separate out effects).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own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All variants with no observations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ONLY BY VARYING ALLELIC HETEROGENEITY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Change</a:t>
            </a:r>
            <a:r>
              <a:rPr lang="en-US" baseline="0" dirty="0" smtClean="0"/>
              <a:t> the way </a:t>
            </a:r>
            <a:r>
              <a:rPr lang="en-US" baseline="0" dirty="0" err="1" smtClean="0"/>
              <a:t>Inf</a:t>
            </a:r>
            <a:r>
              <a:rPr lang="en-US" baseline="0" dirty="0" smtClean="0"/>
              <a:t> penetrance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Treating as parameter instead of estimate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F5EC-725D-DA48-9BAD-19B6E5F87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example: MYBPC3 is 1/50,</a:t>
            </a:r>
            <a:r>
              <a:rPr lang="en-US" baseline="0" dirty="0" smtClean="0"/>
              <a:t> but prevalence of HCM is 1/500. </a:t>
            </a:r>
            <a:br>
              <a:rPr lang="en-US" baseline="0" dirty="0" smtClean="0"/>
            </a:br>
            <a:r>
              <a:rPr lang="en-US" baseline="0" dirty="0" smtClean="0"/>
              <a:t>SCN5A mutations are in ½ of the population (?!?!)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8728-EB87-E34E-977D-E3392FB2F7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0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7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hr.nlm.nih.gov/condition/peutz-jeghers-syndrome" TargetMode="External"/><Relationship Id="rId8" Type="http://schemas.openxmlformats.org/officeDocument/2006/relationships/hyperlink" Target="http://www.ncbi.nlm.nih.gov/pubmed/19841298" TargetMode="External"/><Relationship Id="rId9" Type="http://schemas.openxmlformats.org/officeDocument/2006/relationships/hyperlink" Target="https://ghr.nlm.nih.gov/condition/li-fraumeni-syndrome" TargetMode="External"/><Relationship Id="rId10" Type="http://schemas.openxmlformats.org/officeDocument/2006/relationships/hyperlink" Target="https://ojrd.biomedcentral.com/articles/10.1186/1750-1172-1-3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622651"/>
            <a:ext cx="10096499" cy="1825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of ACMG 56 Variants in Ancestrally Diverse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49" y="3667577"/>
            <a:ext cx="9448800" cy="685800"/>
          </a:xfrm>
        </p:spPr>
        <p:txBody>
          <a:bodyPr/>
          <a:lstStyle/>
          <a:p>
            <a:r>
              <a:rPr lang="en-US" dirty="0" smtClean="0"/>
              <a:t>James Diao | Raj Manrai </a:t>
            </a:r>
            <a:r>
              <a:rPr lang="en-US" dirty="0" smtClean="0"/>
              <a:t>| Kohane Lab | </a:t>
            </a:r>
            <a:r>
              <a:rPr lang="en-US" dirty="0" smtClean="0"/>
              <a:t>7/29/2016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1000G individuals with pathogenic mutations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716" y="1690688"/>
            <a:ext cx="8341288" cy="3862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792" y="2002851"/>
            <a:ext cx="2453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Closely follows </a:t>
            </a:r>
            <a:br>
              <a:rPr lang="en-US" dirty="0" smtClean="0"/>
            </a:br>
            <a:r>
              <a:rPr lang="en-US" dirty="0" smtClean="0"/>
              <a:t>previous plot: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longer gene = </a:t>
            </a:r>
            <a:br>
              <a:rPr lang="en-US" dirty="0" smtClean="0"/>
            </a:br>
            <a:r>
              <a:rPr lang="en-US" dirty="0" smtClean="0"/>
              <a:t>more variants = </a:t>
            </a:r>
            <a:endParaRPr lang="en-US" dirty="0"/>
          </a:p>
          <a:p>
            <a:pPr algn="r"/>
            <a:r>
              <a:rPr lang="en-US" dirty="0" smtClean="0"/>
              <a:t>greater fraction of people with variants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6775" y="5710002"/>
            <a:ext cx="68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SCN5A is a sodium voltage-gated channel- </a:t>
            </a:r>
            <a:br>
              <a:rPr lang="en-US" dirty="0" smtClean="0"/>
            </a:br>
            <a:r>
              <a:rPr lang="en-US" dirty="0" smtClean="0"/>
              <a:t>associated with long QT syndrome and </a:t>
            </a:r>
            <a:r>
              <a:rPr lang="en-US" dirty="0" err="1" smtClean="0"/>
              <a:t>Brugada</a:t>
            </a:r>
            <a:r>
              <a:rPr lang="en-US" dirty="0" smtClean="0"/>
              <a:t> syndrome.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814" y="4122414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Correlation = 0.908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42218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SCN5A = 101,611 bp </a:t>
            </a:r>
            <a:r>
              <a:rPr lang="en-US" dirty="0" err="1" smtClean="0"/>
              <a:t>tx</a:t>
            </a:r>
            <a:r>
              <a:rPr lang="en-US" dirty="0" smtClean="0"/>
              <a:t>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7" y="1690688"/>
            <a:ext cx="566704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8" y="1690688"/>
            <a:ext cx="5506224" cy="434018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variants across all 1000G variants vs.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Mean </a:t>
            </a:r>
            <a:r>
              <a:rPr lang="en-US" dirty="0" smtClean="0"/>
              <a:t>variants across 137 ClinVar-1000G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4682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ALL groups </a:t>
            </a:r>
            <a:br>
              <a:rPr lang="en-US" dirty="0" smtClean="0"/>
            </a:br>
            <a:r>
              <a:rPr lang="en-US" dirty="0" smtClean="0"/>
              <a:t>to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96238"/>
            <a:ext cx="6077755" cy="4922192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/>
              <a:t>F-value = 294.88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2.2 </a:t>
            </a:r>
            <a:r>
              <a:rPr lang="en-US" b="1" dirty="0" smtClean="0"/>
              <a:t>E-16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</a:p>
          <a:p>
            <a:pPr lvl="1"/>
            <a:r>
              <a:rPr lang="en-US" dirty="0"/>
              <a:t>F-value = 58.685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4.25 </a:t>
            </a:r>
            <a:r>
              <a:rPr lang="en-US" b="1" dirty="0" smtClean="0"/>
              <a:t>E-11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sz="2400" dirty="0" smtClean="0"/>
              <a:t>F-statistic + p-values: </a:t>
            </a:r>
            <a:r>
              <a:rPr lang="en-US" sz="2400" b="1" dirty="0" smtClean="0"/>
              <a:t>H0 = all groups drawn from same distribution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70" y="3521801"/>
            <a:ext cx="3363532" cy="29472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46" y="468234"/>
            <a:ext cx="3273380" cy="2857713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7870786" y="468234"/>
            <a:ext cx="925974" cy="700809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900932" y="5262297"/>
            <a:ext cx="843023" cy="652368"/>
          </a:xfrm>
          <a:prstGeom prst="donut">
            <a:avLst>
              <a:gd name="adj" fmla="val 3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8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12" y="3521800"/>
            <a:ext cx="3276890" cy="288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96" y="54604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Table: F-statistic</a:t>
            </a:r>
            <a:br>
              <a:rPr lang="en-US" dirty="0" smtClean="0"/>
            </a:br>
            <a:r>
              <a:rPr lang="en-US" dirty="0" smtClean="0"/>
              <a:t>comparing 1 group</a:t>
            </a:r>
            <a:br>
              <a:rPr lang="en-US" dirty="0" smtClean="0"/>
            </a:br>
            <a:r>
              <a:rPr lang="en-US" dirty="0" smtClean="0"/>
              <a:t>to all other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2145275"/>
            <a:ext cx="6077755" cy="4323746"/>
          </a:xfrm>
        </p:spPr>
        <p:txBody>
          <a:bodyPr>
            <a:normAutofit/>
          </a:bodyPr>
          <a:lstStyle/>
          <a:p>
            <a:r>
              <a:rPr lang="en-US" dirty="0" smtClean="0"/>
              <a:t>All 1000G 138,000 variants results: </a:t>
            </a:r>
          </a:p>
          <a:p>
            <a:pPr lvl="1"/>
            <a:r>
              <a:rPr lang="en-US" dirty="0" smtClean="0"/>
              <a:t>Diff group = “AFR”</a:t>
            </a:r>
          </a:p>
          <a:p>
            <a:pPr lvl="1"/>
            <a:r>
              <a:rPr lang="en-US" dirty="0"/>
              <a:t>F-value = 156.22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/>
              <a:t>5.35 E-12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ClinVar-1000G </a:t>
            </a:r>
            <a:r>
              <a:rPr lang="en-US" dirty="0"/>
              <a:t>137 variant results: </a:t>
            </a:r>
            <a:endParaRPr lang="en-US" dirty="0" smtClean="0"/>
          </a:p>
          <a:p>
            <a:pPr lvl="1"/>
            <a:r>
              <a:rPr lang="en-US" dirty="0" smtClean="0"/>
              <a:t>Diff group = “EAS”</a:t>
            </a:r>
            <a:endParaRPr lang="en-US" dirty="0"/>
          </a:p>
          <a:p>
            <a:pPr lvl="1"/>
            <a:r>
              <a:rPr lang="en-US" dirty="0"/>
              <a:t>F-value = 30.869</a:t>
            </a:r>
            <a:br>
              <a:rPr lang="en-US" dirty="0"/>
            </a:br>
            <a:r>
              <a:rPr lang="en-US" dirty="0"/>
              <a:t>P(&gt;F)     = </a:t>
            </a:r>
            <a:r>
              <a:rPr lang="en-US" b="1" dirty="0">
                <a:solidFill>
                  <a:srgbClr val="FF0000"/>
                </a:solidFill>
              </a:rPr>
              <a:t>1.025 E-5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7" y="397999"/>
            <a:ext cx="3327085" cy="29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Carrier fraction across 137 ClinVar-1000G variants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60" y="1919080"/>
            <a:ext cx="5844730" cy="4469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277" y="1976562"/>
            <a:ext cx="38200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50-70% </a:t>
            </a:r>
            <a:r>
              <a:rPr lang="en-US" sz="2400" dirty="0" smtClean="0"/>
              <a:t>of people would be reported as having </a:t>
            </a:r>
            <a:r>
              <a:rPr lang="en-US" sz="2400" dirty="0" smtClean="0"/>
              <a:t>an incidental finding </a:t>
            </a:r>
            <a:r>
              <a:rPr lang="en-US" sz="2400" dirty="0" smtClean="0"/>
              <a:t>under </a:t>
            </a:r>
            <a:r>
              <a:rPr lang="en-US" sz="2400" dirty="0" smtClean="0"/>
              <a:t>ACMG guidelines.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EAS (East Asian) </a:t>
            </a:r>
            <a:r>
              <a:rPr lang="en-US" sz="2400" dirty="0" smtClean="0"/>
              <a:t>groups seem to have the least pathogenic variants in </a:t>
            </a:r>
            <a:r>
              <a:rPr lang="en-US" sz="2400" dirty="0" smtClean="0"/>
              <a:t>ACMG-56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6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79" y="692993"/>
            <a:ext cx="6367372" cy="4713607"/>
          </a:xfrm>
        </p:spPr>
        <p:txBody>
          <a:bodyPr>
            <a:noAutofit/>
          </a:bodyPr>
          <a:lstStyle/>
          <a:p>
            <a:r>
              <a:rPr lang="en-US" sz="3200" dirty="0" smtClean="0"/>
              <a:t>ClinVar-1000G Fraction Carriers:</a:t>
            </a:r>
            <a:br>
              <a:rPr lang="en-US" sz="3200" dirty="0" smtClean="0"/>
            </a:br>
            <a:r>
              <a:rPr lang="en-US" sz="3200" dirty="0" smtClean="0"/>
              <a:t>between each group </a:t>
            </a:r>
          </a:p>
          <a:p>
            <a:pPr lvl="1"/>
            <a:r>
              <a:rPr lang="en-US" sz="2800" dirty="0" smtClean="0"/>
              <a:t>F-value </a:t>
            </a:r>
            <a:r>
              <a:rPr lang="en-US" sz="2800" dirty="0"/>
              <a:t>= </a:t>
            </a:r>
            <a:r>
              <a:rPr lang="en-US" sz="2800" dirty="0" smtClean="0"/>
              <a:t>58.377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/>
              <a:t>4.47 E-11</a:t>
            </a:r>
            <a:endParaRPr lang="en-US" sz="2800" dirty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ClinVar-1000G Fraction Carriers: </a:t>
            </a:r>
            <a:br>
              <a:rPr lang="en-US" sz="3200" dirty="0" smtClean="0"/>
            </a:br>
            <a:r>
              <a:rPr lang="en-US" sz="3200" dirty="0" smtClean="0"/>
              <a:t>between “EAS” and other groups</a:t>
            </a:r>
            <a:endParaRPr lang="en-US" sz="3200" dirty="0"/>
          </a:p>
          <a:p>
            <a:pPr lvl="1"/>
            <a:r>
              <a:rPr lang="en-US" sz="2800" dirty="0"/>
              <a:t>Diff group = “EAS”</a:t>
            </a:r>
          </a:p>
          <a:p>
            <a:pPr lvl="1"/>
            <a:r>
              <a:rPr lang="en-US" sz="2800" dirty="0"/>
              <a:t>F-value = </a:t>
            </a:r>
            <a:r>
              <a:rPr lang="en-US" sz="2800" dirty="0" smtClean="0"/>
              <a:t>42.359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P(&gt;F)     = </a:t>
            </a:r>
            <a:r>
              <a:rPr lang="en-US" sz="2800" b="1" dirty="0" smtClean="0">
                <a:solidFill>
                  <a:srgbClr val="FF0000"/>
                </a:solidFill>
              </a:rPr>
              <a:t>9.90 E-7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67" y="3696738"/>
            <a:ext cx="2999370" cy="28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568" y="469968"/>
            <a:ext cx="2999369" cy="28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053"/>
          </a:xfrm>
        </p:spPr>
        <p:txBody>
          <a:bodyPr/>
          <a:lstStyle/>
          <a:p>
            <a:pPr algn="ctr"/>
            <a:r>
              <a:rPr lang="en-US" dirty="0" smtClean="0"/>
              <a:t>Penetrance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38061"/>
            <a:ext cx="8610600" cy="1293028"/>
          </a:xfrm>
        </p:spPr>
        <p:txBody>
          <a:bodyPr/>
          <a:lstStyle/>
          <a:p>
            <a:r>
              <a:rPr lang="en-US" dirty="0" smtClean="0"/>
              <a:t>ACMG Incidentalome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+mj-lt"/>
                    <a:ea typeface="Cambria Math" charset="0"/>
                    <a:cs typeface="Cambria Math" charset="0"/>
                  </a:rPr>
                  <a:t>We 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are interested in the value of current pathogenicity ratings in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ClinVar for the ACMG genes.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Penetrance </a:t>
                </a:r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𝑝𝑟𝑒𝑣𝑎𝑙𝑒𝑛𝑐𝑒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∗ 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𝑎𝑙𝑙𝑒𝑙𝑒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.  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𝑓𝑟𝑒𝑞𝑢𝑒𝑛𝑐𝑦</m:t>
                        </m:r>
                      </m:den>
                    </m:f>
                  </m:oMath>
                </a14:m>
                <a:endParaRPr lang="en-US" sz="2800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sz="11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We need: (1) prevalence, (2) allele frequency, and 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	          (3) allelic heterogeneity </a:t>
                </a:r>
                <a:r>
                  <a:rPr lang="en-US" sz="2800" dirty="0">
                    <a:latin typeface="+mj-lt"/>
                    <a:ea typeface="Cambria Math" charset="0"/>
                    <a:cs typeface="Cambria Math" charset="0"/>
                  </a:rPr>
                  <a:t>=</a:t>
                </a:r>
                <a: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  <a:t> P(V|D)</a:t>
                </a:r>
                <a:br>
                  <a:rPr lang="en-US" sz="2800" dirty="0" smtClean="0">
                    <a:latin typeface="+mj-lt"/>
                    <a:ea typeface="Cambria Math" charset="0"/>
                    <a:cs typeface="Cambria Math" charset="0"/>
                  </a:rPr>
                </a:b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>
                    <a:latin typeface="+mj-lt"/>
                    <a:ea typeface="Cambria Math" charset="0"/>
                    <a:cs typeface="Cambria Math" charset="0"/>
                  </a:rPr>
                  <a:t>Set low, high, and point values for these parameters, and simulate the effect on penetrance. </a:t>
                </a:r>
                <a:endParaRPr lang="en-US" sz="2800" dirty="0" smtClean="0">
                  <a:latin typeface="+mj-lt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31088"/>
                <a:ext cx="10820400" cy="4553827"/>
              </a:xfrm>
              <a:blipFill rotWithShape="0">
                <a:blip r:embed="rId3"/>
                <a:stretch>
                  <a:fillRect l="-1014" t="-2142" b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56" y="362370"/>
            <a:ext cx="12393622" cy="12930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Prevalence Estimates are Uncertain and Highly Variable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7618"/>
          <a:stretch/>
        </p:blipFill>
        <p:spPr>
          <a:xfrm>
            <a:off x="1711916" y="1502108"/>
            <a:ext cx="7178084" cy="7729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4788197"/>
            <a:ext cx="7425146" cy="1450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754" t="9607"/>
          <a:stretch/>
        </p:blipFill>
        <p:spPr>
          <a:xfrm>
            <a:off x="760605" y="2749836"/>
            <a:ext cx="2922213" cy="1592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Frame 12"/>
          <p:cNvSpPr/>
          <p:nvPr/>
        </p:nvSpPr>
        <p:spPr>
          <a:xfrm>
            <a:off x="2487218" y="3959055"/>
            <a:ext cx="1173263" cy="33701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7143749" y="5466849"/>
            <a:ext cx="3346451" cy="362451"/>
          </a:xfrm>
          <a:prstGeom prst="frame">
            <a:avLst>
              <a:gd name="adj1" fmla="val 10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3556000" y="5155598"/>
            <a:ext cx="1174612" cy="325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046" y="2712403"/>
            <a:ext cx="5778500" cy="1350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Frame 17"/>
          <p:cNvSpPr/>
          <p:nvPr/>
        </p:nvSpPr>
        <p:spPr>
          <a:xfrm>
            <a:off x="2196372" y="1538842"/>
            <a:ext cx="2583097" cy="337018"/>
          </a:xfrm>
          <a:prstGeom prst="frame">
            <a:avLst>
              <a:gd name="adj1" fmla="val 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8382000" y="3169252"/>
            <a:ext cx="3005546" cy="391643"/>
          </a:xfrm>
          <a:prstGeom prst="frame">
            <a:avLst>
              <a:gd name="adj1" fmla="val 6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9046" y="4062911"/>
            <a:ext cx="6582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://ghr.nlm.nih.gov/condition/peutz-jeghers-syndrome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717844" y="6255578"/>
            <a:ext cx="56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www.ncbi.nlm.nih.gov/pubmed/19841298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467267" y="429607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ghr.nlm.nih.gov/condition/li-fraumeni-syndrome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711916" y="2255022"/>
            <a:ext cx="726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ojrd.biomedcentral.com/articles/10.1186/1750-1172-1-35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8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00" y="852672"/>
            <a:ext cx="10831032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Prevalence estimates found on </a:t>
            </a:r>
            <a:br>
              <a:rPr lang="en-US" dirty="0" smtClean="0"/>
            </a:br>
            <a:r>
              <a:rPr lang="en-US" dirty="0" err="1" smtClean="0"/>
              <a:t>Pubmed</a:t>
            </a:r>
            <a:r>
              <a:rPr lang="en-US" dirty="0" smtClean="0"/>
              <a:t>/Google Scholar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68" y="3016556"/>
            <a:ext cx="10823464" cy="27485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68" y="2752904"/>
            <a:ext cx="10823464" cy="2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12" y="338470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12" y="1664033"/>
            <a:ext cx="11032375" cy="4529455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ACMG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American College of Medical Genetics &amp; Genomics</a:t>
            </a:r>
          </a:p>
          <a:p>
            <a:r>
              <a:rPr lang="en-US" b="1" dirty="0" smtClean="0"/>
              <a:t>Incidental </a:t>
            </a:r>
            <a:r>
              <a:rPr lang="en-US" b="1" dirty="0" smtClean="0"/>
              <a:t>finding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/>
              <a:t>R</a:t>
            </a:r>
            <a:r>
              <a:rPr lang="en-US" dirty="0" smtClean="0"/>
              <a:t>esults of a search for pathogenic alternations in genes that are not apparently relevant to a diagnostic indication for which the sequencing test was ordered. </a:t>
            </a:r>
          </a:p>
          <a:p>
            <a:r>
              <a:rPr lang="en-US" b="1" dirty="0" smtClean="0"/>
              <a:t>ACMG-56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According to ACMG recommendations, the set 56 </a:t>
            </a:r>
            <a:r>
              <a:rPr lang="en-US" dirty="0" smtClean="0"/>
              <a:t>genes in which pathogenic variants should be reported even when discovered </a:t>
            </a:r>
            <a:r>
              <a:rPr lang="en-US" dirty="0" smtClean="0"/>
              <a:t>incidentally. </a:t>
            </a:r>
            <a:endParaRPr lang="en-US" dirty="0" smtClean="0"/>
          </a:p>
          <a:p>
            <a:r>
              <a:rPr lang="en-US" b="1" dirty="0" smtClean="0"/>
              <a:t>ClinVar</a:t>
            </a:r>
            <a:r>
              <a:rPr lang="en-US" dirty="0" smtClean="0"/>
              <a:t>: </a:t>
            </a:r>
            <a:r>
              <a:rPr lang="en-US" dirty="0" smtClean="0"/>
              <a:t>central repository for interpretations of clinically relevant variants.</a:t>
            </a:r>
            <a:endParaRPr lang="en-US" dirty="0"/>
          </a:p>
          <a:p>
            <a:r>
              <a:rPr lang="en-US" b="1" dirty="0" smtClean="0"/>
              <a:t>1000 genomes</a:t>
            </a:r>
            <a:r>
              <a:rPr lang="en-US" dirty="0" smtClean="0"/>
              <a:t>: contains genotype data for 2,504 healthy individuals.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941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62" y="384430"/>
            <a:ext cx="8610600" cy="1293028"/>
          </a:xfrm>
        </p:spPr>
        <p:txBody>
          <a:bodyPr/>
          <a:lstStyle/>
          <a:p>
            <a:r>
              <a:rPr lang="en-US" dirty="0" smtClean="0"/>
              <a:t>(2) Allele Frequencies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3078" y="1495321"/>
            <a:ext cx="8488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Diverse set of names used to identify disease: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9856" b="19934"/>
          <a:stretch/>
        </p:blipFill>
        <p:spPr>
          <a:xfrm>
            <a:off x="999638" y="1982249"/>
            <a:ext cx="5800014" cy="9297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59888" b="19984"/>
          <a:stretch/>
        </p:blipFill>
        <p:spPr>
          <a:xfrm>
            <a:off x="995062" y="4344347"/>
            <a:ext cx="4193127" cy="10328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3077" y="3152623"/>
            <a:ext cx="109818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1. Find patterns that uniquely indicate a disease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2. Use grep to match </a:t>
            </a:r>
            <a:r>
              <a:rPr lang="en-US" sz="2400" dirty="0" smtClean="0"/>
              <a:t>key disease tags (substrings and synonyms) after manual curation.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3. Pull out allele frequencies from all variants that match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5630" b="19984"/>
          <a:stretch/>
        </p:blipFill>
        <p:spPr>
          <a:xfrm>
            <a:off x="5188189" y="4344347"/>
            <a:ext cx="3592916" cy="10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3438"/>
          <a:stretch/>
        </p:blipFill>
        <p:spPr>
          <a:xfrm>
            <a:off x="6343525" y="1211056"/>
            <a:ext cx="5240658" cy="44135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2034"/>
          <a:stretch/>
        </p:blipFill>
        <p:spPr>
          <a:xfrm>
            <a:off x="480272" y="1269055"/>
            <a:ext cx="4761559" cy="44659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3252" y="2021241"/>
            <a:ext cx="39120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Breast/ovarian cancer: 		30%</a:t>
            </a:r>
          </a:p>
          <a:p>
            <a:r>
              <a:rPr lang="en-US" sz="1600" dirty="0" smtClean="0"/>
              <a:t>MYH-polyposis: 				20%</a:t>
            </a:r>
          </a:p>
          <a:p>
            <a:r>
              <a:rPr lang="en-US" sz="1600" dirty="0" smtClean="0"/>
              <a:t>Lynch syndrome: 			17%</a:t>
            </a:r>
          </a:p>
          <a:p>
            <a:r>
              <a:rPr lang="en-US" sz="1600" dirty="0" smtClean="0"/>
              <a:t>Medullary thyroid cancer: 		9%</a:t>
            </a:r>
          </a:p>
          <a:p>
            <a:r>
              <a:rPr lang="en-US" sz="1600" dirty="0" smtClean="0"/>
              <a:t>Hypertrophic cardiomyopathy: 	7%</a:t>
            </a:r>
          </a:p>
          <a:p>
            <a:r>
              <a:rPr lang="en-US" sz="1600" dirty="0" smtClean="0"/>
              <a:t>Every other:				&lt;5%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9030" y="86479"/>
            <a:ext cx="11148991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(2</a:t>
            </a:r>
            <a:r>
              <a:rPr lang="en-US" smtClean="0"/>
              <a:t>) Allele Frequencies: ExAC (left), 1000G (right)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68288" y="2021241"/>
            <a:ext cx="25317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Lynch syndrome: 	7%</a:t>
            </a:r>
          </a:p>
          <a:p>
            <a:r>
              <a:rPr lang="en-US" sz="1600" dirty="0" smtClean="0"/>
              <a:t>PTEN hamartomas: 	6.7%</a:t>
            </a:r>
          </a:p>
          <a:p>
            <a:r>
              <a:rPr lang="en-US" sz="1600" dirty="0" smtClean="0"/>
              <a:t>Tuberous sclerosis: 	3.5%</a:t>
            </a:r>
          </a:p>
          <a:p>
            <a:r>
              <a:rPr lang="en-US" sz="1600" dirty="0" err="1" smtClean="0"/>
              <a:t>Brugada</a:t>
            </a:r>
            <a:r>
              <a:rPr lang="en-US" sz="1600" dirty="0" smtClean="0"/>
              <a:t> syndrome:	3.5%</a:t>
            </a:r>
          </a:p>
          <a:p>
            <a:r>
              <a:rPr lang="en-US" sz="1600" dirty="0" err="1" smtClean="0"/>
              <a:t>Paragangliomas</a:t>
            </a:r>
            <a:r>
              <a:rPr lang="en-US" sz="1600" dirty="0" smtClean="0"/>
              <a:t>: 	2.4%</a:t>
            </a:r>
          </a:p>
          <a:p>
            <a:r>
              <a:rPr lang="en-US" sz="1600" dirty="0" smtClean="0"/>
              <a:t>Every other:		&lt;2%</a:t>
            </a:r>
            <a:endParaRPr lang="en-US" sz="1600" dirty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989291" y="1089621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Correlation: 0.316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P</m:t>
                      </m:r>
                      <m:r>
                        <a:rPr lang="en-US" sz="1600" b="0" i="0" smtClean="0">
                          <a:latin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any</m:t>
                      </m:r>
                      <m:r>
                        <a:rPr lang="en-US" sz="1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charset="0"/>
                        </a:rPr>
                        <m:t>variant</m:t>
                      </m:r>
                      <m:r>
                        <a:rPr lang="en-US" sz="1600" b="0" i="0" smtClean="0">
                          <a:latin typeface="Cambria Math" charset="0"/>
                        </a:rPr>
                        <m:t>)</m:t>
                      </m:r>
                      <m:r>
                        <a:rPr lang="en-US" sz="1600" i="1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𝑣𝑎𝑟𝑖𝑎𝑛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*Assumes </a:t>
                </a:r>
                <a:r>
                  <a:rPr lang="en-US" sz="1600" dirty="0"/>
                  <a:t>that the variants are independent.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" y="5635288"/>
                <a:ext cx="4452675" cy="934743"/>
              </a:xfrm>
              <a:prstGeom prst="rect">
                <a:avLst/>
              </a:prstGeom>
              <a:blipFill rotWithShape="0">
                <a:blip r:embed="rId5"/>
                <a:stretch>
                  <a:fillRect l="-6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735096" y="5771366"/>
                <a:ext cx="518292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any</m:t>
                        </m:r>
                        <m:r>
                          <a:rPr lang="en-US" sz="16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charset="0"/>
                          </a:rPr>
                          <m:t>variant</m:t>
                        </m:r>
                      </m:e>
                    </m:d>
                    <m:r>
                      <a:rPr lang="en-US" sz="16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from direct counting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 smtClean="0"/>
                  <a:t>*Counts sometimes = 0; allele frequency incalculable. </a:t>
                </a:r>
                <a:br>
                  <a:rPr lang="en-US" sz="1600" dirty="0" smtClean="0"/>
                </a:br>
                <a:r>
                  <a:rPr lang="en-US" sz="1600" dirty="0" smtClean="0"/>
                  <a:t>*Fewer samples (2504 &lt; 60,000) = lower resolution</a:t>
                </a:r>
                <a:r>
                  <a:rPr lang="en-US" sz="1600" dirty="0" smtClean="0"/>
                  <a:t>.</a:t>
                </a:r>
              </a:p>
              <a:p>
                <a:r>
                  <a:rPr lang="en-US" sz="1600" dirty="0" smtClean="0"/>
                  <a:t>*Many ExAC variants are not in 1000G</a:t>
                </a:r>
              </a:p>
              <a:p>
                <a:r>
                  <a:rPr lang="en-US" sz="1600" dirty="0" smtClean="0"/>
                  <a:t>*Disease status might be different</a:t>
                </a:r>
                <a:endParaRPr lang="en-US" sz="1600" dirty="0"/>
              </a:p>
              <a:p>
                <a:r>
                  <a:rPr lang="en-US" sz="1600" dirty="0" smtClean="0"/>
                  <a:t>*Sensitivity to which cohort you use.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6" y="5771366"/>
                <a:ext cx="5182925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706" t="-19455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1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(3) Allelic </a:t>
            </a:r>
            <a:r>
              <a:rPr lang="en-US" dirty="0"/>
              <a:t>H</a:t>
            </a:r>
            <a:r>
              <a:rPr lang="en-US" dirty="0" smtClean="0"/>
              <a:t>eterogeneity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Strong variation by population.</a:t>
                </a:r>
              </a:p>
              <a:p>
                <a:r>
                  <a:rPr lang="en-US" sz="2400" dirty="0"/>
                  <a:t>BRCA1/BRCA2:  </a:t>
                </a:r>
                <a:br>
                  <a:rPr lang="en-US" sz="2400" dirty="0"/>
                </a:br>
                <a:r>
                  <a:rPr lang="en-US" sz="2400" dirty="0"/>
                  <a:t>P(variant | disease)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/>
                  <a:t> 2%</a:t>
                </a:r>
              </a:p>
              <a:p>
                <a:r>
                  <a:rPr lang="en-US" sz="2400" dirty="0"/>
                  <a:t>Set as point value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1"/>
                <a:ext cx="3670069" cy="2327564"/>
              </a:xfrm>
              <a:blipFill rotWithShape="0">
                <a:blip r:embed="rId3"/>
                <a:stretch>
                  <a:fillRect l="-2326" t="-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24" y="1845425"/>
            <a:ext cx="6922754" cy="38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117209"/>
            <a:ext cx="10967113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Rough Penetrance Estimates: </a:t>
            </a:r>
            <a:r>
              <a:rPr lang="en-US" dirty="0" smtClean="0"/>
              <a:t>ExAC (left) and 1000G (right)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18" y="1706344"/>
            <a:ext cx="5558750" cy="3399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68171" y="5219271"/>
            <a:ext cx="5876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*Penetrance estimates have a similar shape, but are increased because 1000G has fewer individuals.</a:t>
            </a:r>
          </a:p>
          <a:p>
            <a:r>
              <a:rPr lang="en-US" sz="1600" dirty="0" smtClean="0"/>
              <a:t>*Some values are </a:t>
            </a:r>
            <a:r>
              <a:rPr lang="en-US" sz="1600" dirty="0" err="1" smtClean="0"/>
              <a:t>Inf</a:t>
            </a:r>
            <a:r>
              <a:rPr lang="en-US" sz="1600" dirty="0"/>
              <a:t> </a:t>
            </a:r>
            <a:r>
              <a:rPr lang="en-US" sz="1600" dirty="0" smtClean="0"/>
              <a:t>because no individuals in 1000G were found with those alleles.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794" y="1706345"/>
            <a:ext cx="5722194" cy="33999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1" y="5369827"/>
            <a:ext cx="5257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 out of _ diseases have maximum penetrance &lt; 50%</a:t>
            </a:r>
          </a:p>
          <a:p>
            <a:r>
              <a:rPr lang="en-US" dirty="0" smtClean="0"/>
              <a:t>Asterisk those (coverage, representation in datasets), no estimate, assumed 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NEJM figure about importance of ancestry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in Zak lab previously</a:t>
            </a:r>
          </a:p>
          <a:p>
            <a:r>
              <a:rPr lang="en-US" dirty="0" smtClean="0"/>
              <a:t>Looking in diverse populations and in clinically relevant variants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608"/>
          </a:xfrm>
        </p:spPr>
        <p:txBody>
          <a:bodyPr/>
          <a:lstStyle/>
          <a:p>
            <a:pPr algn="ctr"/>
            <a:r>
              <a:rPr lang="en-US" dirty="0"/>
              <a:t>1000 Genomes Population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651" y="277149"/>
            <a:ext cx="2522439" cy="132556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92288" y="424647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Input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94974" y="1667193"/>
            <a:ext cx="28765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Gene Inputs</a:t>
            </a:r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3015780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 </a:t>
            </a:r>
            <a:br>
              <a:rPr lang="en-US" dirty="0" smtClean="0"/>
            </a:br>
            <a:r>
              <a:rPr lang="en-US" dirty="0" smtClean="0"/>
              <a:t>(.txt, .</a:t>
            </a:r>
            <a:r>
              <a:rPr lang="en-US" dirty="0" err="1" smtClean="0"/>
              <a:t>Rdata</a:t>
            </a:r>
            <a:r>
              <a:rPr lang="en-US" dirty="0" smtClean="0"/>
              <a:t>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93361" y="427518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ClinVar</a:t>
            </a:r>
            <a:br>
              <a:rPr lang="en-US" dirty="0" smtClean="0"/>
            </a:br>
            <a:r>
              <a:rPr lang="en-US" dirty="0" smtClean="0"/>
              <a:t>(ACMG-56)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94434" y="1447801"/>
            <a:ext cx="16230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LMM</a:t>
            </a:r>
            <a:br>
              <a:rPr lang="en-US" dirty="0" smtClean="0"/>
            </a:br>
            <a:r>
              <a:rPr lang="en-US" dirty="0" smtClean="0"/>
              <a:t>(Panel Test)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025109" y="2820133"/>
            <a:ext cx="5061573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Retrieve Transcription Coordinates from </a:t>
            </a:r>
            <a:br>
              <a:rPr lang="en-US" dirty="0" smtClean="0"/>
            </a:br>
            <a:r>
              <a:rPr lang="en-US" dirty="0" smtClean="0"/>
              <a:t>UCSC Genome Browser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1769" y="4232600"/>
            <a:ext cx="84249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and Process VCF files from 1000 genomes</a:t>
            </a:r>
          </a:p>
        </p:txBody>
      </p:sp>
      <p:sp>
        <p:nvSpPr>
          <p:cNvPr id="35" name="Right Arrow 34"/>
          <p:cNvSpPr/>
          <p:nvPr/>
        </p:nvSpPr>
        <p:spPr>
          <a:xfrm rot="901699">
            <a:off x="4559669" y="1897249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3536828">
            <a:off x="5448531" y="1408133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0698301" flipH="1">
            <a:off x="7859128" y="1897250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5400000">
            <a:off x="7303926" y="244057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7303926" y="3863283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8063172" flipH="1">
            <a:off x="6936635" y="1408134"/>
            <a:ext cx="647700" cy="2057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61768" y="5490074"/>
            <a:ext cx="2585785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1: Mean number of non-reference sites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3516597" y="5486714"/>
            <a:ext cx="2765133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2: </a:t>
            </a:r>
            <a:r>
              <a:rPr lang="en-US" dirty="0"/>
              <a:t>Number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 </a:t>
            </a:r>
            <a:r>
              <a:rPr lang="en-US" dirty="0"/>
              <a:t>sites per </a:t>
            </a:r>
            <a:r>
              <a:rPr lang="en-US" dirty="0" smtClean="0"/>
              <a:t>nucleotide by gene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550773" y="5486714"/>
            <a:ext cx="2535908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3: </a:t>
            </a:r>
            <a:r>
              <a:rPr lang="en-US" dirty="0"/>
              <a:t>Fraction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least 1 non-reference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site by </a:t>
            </a:r>
            <a:r>
              <a:rPr lang="en-US" dirty="0"/>
              <a:t>population</a:t>
            </a:r>
            <a:endParaRPr lang="en-US" dirty="0" smtClean="0"/>
          </a:p>
        </p:txBody>
      </p:sp>
      <p:sp>
        <p:nvSpPr>
          <p:cNvPr id="50" name="Right Arrow 49"/>
          <p:cNvSpPr/>
          <p:nvPr/>
        </p:nvSpPr>
        <p:spPr>
          <a:xfrm rot="5400000">
            <a:off x="5652536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2636510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8483738" y="5038156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661769" y="2841120"/>
            <a:ext cx="2720340" cy="115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 1000 Genomes Phase 3 Populations Map</a:t>
            </a:r>
          </a:p>
        </p:txBody>
      </p:sp>
      <p:sp>
        <p:nvSpPr>
          <p:cNvPr id="54" name="Right Arrow 53"/>
          <p:cNvSpPr/>
          <p:nvPr/>
        </p:nvSpPr>
        <p:spPr>
          <a:xfrm rot="5400000">
            <a:off x="2636510" y="3912382"/>
            <a:ext cx="647700" cy="4457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tps://ncbiinsights.files.wordpress.com/2014/09/gtr_clinvar_medgen-image.png?w=584&amp;h=5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t="40255" r="44109" b="40433"/>
          <a:stretch/>
        </p:blipFill>
        <p:spPr bwMode="auto">
          <a:xfrm>
            <a:off x="8538141" y="563000"/>
            <a:ext cx="1603718" cy="61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s://upload.wikimedia.org/wikipedia/commons/thumb/2/22/Partners_HealthCare_logo.svg/800px-Partners_H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221" y="1552860"/>
            <a:ext cx="1547446" cy="6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news.ucsc.edu/2014/10/images/browser-logo.jpg?t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0" r="57439"/>
          <a:stretch/>
        </p:blipFill>
        <p:spPr bwMode="auto">
          <a:xfrm>
            <a:off x="9340000" y="3073421"/>
            <a:ext cx="1474906" cy="5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tps://www.genome.gov/images/content/1000genome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6" b="5771"/>
          <a:stretch/>
        </p:blipFill>
        <p:spPr bwMode="auto">
          <a:xfrm>
            <a:off x="9367662" y="4276724"/>
            <a:ext cx="1419582" cy="8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965" y="642337"/>
            <a:ext cx="11288035" cy="1113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Pretty much all 1000G patients </a:t>
            </a:r>
            <a:br>
              <a:rPr lang="en-US" dirty="0" smtClean="0"/>
            </a:br>
            <a:r>
              <a:rPr lang="en-US" dirty="0" smtClean="0"/>
              <a:t>have some variants in each ACMG genes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049"/>
          <a:stretch/>
        </p:blipFill>
        <p:spPr>
          <a:xfrm>
            <a:off x="3143441" y="2190816"/>
            <a:ext cx="8403516" cy="4071439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11088278" y="5417604"/>
            <a:ext cx="379611" cy="616761"/>
          </a:xfrm>
          <a:prstGeom prst="frame">
            <a:avLst>
              <a:gd name="adj1" fmla="val 9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005" y="3788433"/>
            <a:ext cx="2624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Doesn’t differentiate</a:t>
            </a:r>
            <a:br>
              <a:rPr lang="en-US" dirty="0" smtClean="0"/>
            </a:br>
            <a:r>
              <a:rPr lang="en-US" dirty="0" smtClean="0"/>
              <a:t>benign v. pathogenic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005" y="2968051"/>
            <a:ext cx="244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Exceptions: </a:t>
            </a:r>
            <a:br>
              <a:rPr lang="en-US" dirty="0" smtClean="0"/>
            </a:br>
            <a:r>
              <a:rPr lang="en-US" dirty="0" smtClean="0"/>
              <a:t>the 2 shortest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/>
              <a:t>Joining </a:t>
            </a:r>
            <a:r>
              <a:rPr lang="en-US" sz="4200" b="1" i="1" dirty="0" smtClean="0"/>
              <a:t>individual-level </a:t>
            </a:r>
            <a:r>
              <a:rPr lang="en-US" sz="4200" dirty="0" smtClean="0"/>
              <a:t>data from diverse populations (1000 genomes) </a:t>
            </a:r>
            <a:br>
              <a:rPr lang="en-US" sz="4200" dirty="0" smtClean="0"/>
            </a:br>
            <a:r>
              <a:rPr lang="en-US" sz="4200" dirty="0" smtClean="0"/>
              <a:t>with </a:t>
            </a:r>
            <a:r>
              <a:rPr lang="en-US" sz="4200" b="1" i="1" dirty="0" smtClean="0"/>
              <a:t>pathogenicity</a:t>
            </a:r>
            <a:r>
              <a:rPr lang="en-US" sz="4200" dirty="0" smtClean="0"/>
              <a:t> data </a:t>
            </a:r>
            <a:r>
              <a:rPr lang="en-US" sz="4200" dirty="0" smtClean="0"/>
              <a:t>(ClinVar)</a:t>
            </a:r>
            <a:r>
              <a:rPr lang="en-US" sz="4200" dirty="0" smtClean="0"/>
              <a:t/>
            </a:r>
            <a:br>
              <a:rPr lang="en-US" sz="4200" dirty="0" smtClean="0"/>
            </a:b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5883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8285871" y="3128364"/>
            <a:ext cx="3638691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Take only pathogenic  variants in ClinVar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Joining Pathogenic Clinvar Variants with 1000G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922" y="1770092"/>
            <a:ext cx="49168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1000 genomes: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139,388 unique variants in ACMG-56.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ClinVar: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8,441 unique pathogenic variants</a:t>
            </a:r>
            <a:r>
              <a:rPr lang="en-US" sz="2400" dirty="0"/>
              <a:t> </a:t>
            </a:r>
            <a:r>
              <a:rPr lang="en-US" sz="2400" dirty="0" smtClean="0"/>
              <a:t>across 27,000 </a:t>
            </a:r>
            <a:r>
              <a:rPr lang="en-US" sz="2400" dirty="0" smtClean="0"/>
              <a:t>genes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Intersection: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137 unique variants </a:t>
            </a:r>
            <a:r>
              <a:rPr lang="en-US" sz="2400" dirty="0" smtClean="0"/>
              <a:t>in </a:t>
            </a:r>
            <a:r>
              <a:rPr lang="en-US" sz="2400" dirty="0" smtClean="0"/>
              <a:t>both </a:t>
            </a:r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6023141" y="1770092"/>
            <a:ext cx="3246420" cy="928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140,000 variants in 1000 genomes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23141" y="4472873"/>
            <a:ext cx="32464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137 pathogenic </a:t>
            </a:r>
            <a:br>
              <a:rPr lang="en-US" sz="2400" dirty="0" smtClean="0"/>
            </a:br>
            <a:r>
              <a:rPr lang="en-US" sz="2400" dirty="0" smtClean="0"/>
              <a:t>ACMG-56 variants</a:t>
            </a:r>
          </a:p>
        </p:txBody>
      </p:sp>
      <p:sp>
        <p:nvSpPr>
          <p:cNvPr id="19" name="Right Arrow 18"/>
          <p:cNvSpPr/>
          <p:nvPr/>
        </p:nvSpPr>
        <p:spPr>
          <a:xfrm rot="5400000">
            <a:off x="7679482" y="3412169"/>
            <a:ext cx="2320455" cy="46790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922" y="407614"/>
            <a:ext cx="1086650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Pathogenic ACMG-56 Variants by Gene and Disease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080"/>
          <a:stretch/>
        </p:blipFill>
        <p:spPr>
          <a:xfrm>
            <a:off x="1727859" y="1700642"/>
            <a:ext cx="8847419" cy="4304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8737" y="2617373"/>
            <a:ext cx="397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37/56 have at least 1 variant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19/56 are not associated with any pathogenic variants in 1000G.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865512" y="3639053"/>
            <a:ext cx="1" cy="131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536</Words>
  <Application>Microsoft Macintosh PowerPoint</Application>
  <PresentationFormat>Widescreen</PresentationFormat>
  <Paragraphs>161</Paragraphs>
  <Slides>23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Cambria Math</vt:lpstr>
      <vt:lpstr>Arial</vt:lpstr>
      <vt:lpstr>Office Theme</vt:lpstr>
      <vt:lpstr>Frequency of ACMG 56 Variants in Ancestrally Diverse Populations</vt:lpstr>
      <vt:lpstr>Background</vt:lpstr>
      <vt:lpstr>NEJM figure about importance of ancestry</vt:lpstr>
      <vt:lpstr>1000 Genomes Population Analysis</vt:lpstr>
      <vt:lpstr>Workflow</vt:lpstr>
      <vt:lpstr>Pretty much all 1000G patients  have some variants in each ACMG genes</vt:lpstr>
      <vt:lpstr>Joining individual-level data from diverse populations (1000 genomes)  with pathogenicity data (ClinVar) </vt:lpstr>
      <vt:lpstr>Joining Pathogenic Clinvar Variants with 1000G</vt:lpstr>
      <vt:lpstr>Pathogenic ACMG-56 Variants by Gene and Disease</vt:lpstr>
      <vt:lpstr>1000G individuals with pathogenic mutations</vt:lpstr>
      <vt:lpstr>Mean variants across all 1000G variants vs.  Mean variants across 137 ClinVar-1000G variants</vt:lpstr>
      <vt:lpstr>ANOVA Table: F-statistic comparing ALL groups  to each other</vt:lpstr>
      <vt:lpstr>ANOVA Table: F-statistic comparing 1 group to all other groups</vt:lpstr>
      <vt:lpstr>Carrier fraction across 137 ClinVar-1000G variants</vt:lpstr>
      <vt:lpstr>PowerPoint Presentation</vt:lpstr>
      <vt:lpstr>Penetrance Sensitivity Analysis</vt:lpstr>
      <vt:lpstr>ACMG Incidentalome</vt:lpstr>
      <vt:lpstr>(1) Prevalence Estimates are Uncertain and Highly Variable</vt:lpstr>
      <vt:lpstr>Prevalence estimates found on  Pubmed/Google Scholar</vt:lpstr>
      <vt:lpstr>(2) Allele Frequencies</vt:lpstr>
      <vt:lpstr>PowerPoint Presentation</vt:lpstr>
      <vt:lpstr>(3) Allelic Heterogeneity</vt:lpstr>
      <vt:lpstr>Rough Penetrance Estimates: ExAC (left) and 1000G (right)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Summer 2016</dc:title>
  <dc:creator>Microsoft Office User</dc:creator>
  <cp:lastModifiedBy>Microsoft Office User</cp:lastModifiedBy>
  <cp:revision>522</cp:revision>
  <dcterms:created xsi:type="dcterms:W3CDTF">2016-07-23T02:11:02Z</dcterms:created>
  <dcterms:modified xsi:type="dcterms:W3CDTF">2016-07-28T19:52:53Z</dcterms:modified>
</cp:coreProperties>
</file>