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96" r:id="rId3"/>
    <p:sldId id="300" r:id="rId4"/>
    <p:sldId id="286" r:id="rId5"/>
    <p:sldId id="302" r:id="rId6"/>
    <p:sldId id="268" r:id="rId7"/>
    <p:sldId id="287" r:id="rId8"/>
    <p:sldId id="270" r:id="rId9"/>
    <p:sldId id="299" r:id="rId10"/>
    <p:sldId id="271" r:id="rId11"/>
    <p:sldId id="282" r:id="rId12"/>
    <p:sldId id="281" r:id="rId13"/>
    <p:sldId id="293" r:id="rId14"/>
    <p:sldId id="298" r:id="rId15"/>
    <p:sldId id="259" r:id="rId16"/>
    <p:sldId id="260" r:id="rId17"/>
    <p:sldId id="261" r:id="rId18"/>
    <p:sldId id="277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37BC"/>
    <a:srgbClr val="8D3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9973"/>
  </p:normalViewPr>
  <p:slideViewPr>
    <p:cSldViewPr snapToGrid="0" snapToObjects="1">
      <p:cViewPr>
        <p:scale>
          <a:sx n="110" d="100"/>
          <a:sy n="110" d="100"/>
        </p:scale>
        <p:origin x="3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Randomly</a:t>
            </a:r>
            <a:r>
              <a:rPr lang="en-US" baseline="0" dirty="0" smtClean="0"/>
              <a:t> select 56 genes 10 times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AFR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introducing penetrance (have background)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search</a:t>
            </a:r>
            <a:r>
              <a:rPr lang="en-US" baseline="0" dirty="0" smtClean="0"/>
              <a:t> </a:t>
            </a:r>
            <a:r>
              <a:rPr lang="en-US" baseline="0" dirty="0" smtClean="0"/>
              <a:t>heuristic</a:t>
            </a:r>
          </a:p>
          <a:p>
            <a:r>
              <a:rPr lang="en-US" dirty="0" smtClean="0"/>
              <a:t>Reverse citation order when available</a:t>
            </a:r>
          </a:p>
          <a:p>
            <a:r>
              <a:rPr lang="en-US" dirty="0" smtClean="0"/>
              <a:t>Include other cols</a:t>
            </a:r>
            <a:r>
              <a:rPr lang="en-US" baseline="0" dirty="0" smtClean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scatterplot of</a:t>
            </a:r>
            <a:r>
              <a:rPr lang="en-US" baseline="0" dirty="0" smtClean="0"/>
              <a:t> ExAC vs. 1000G</a:t>
            </a:r>
          </a:p>
          <a:p>
            <a:r>
              <a:rPr lang="en-US" baseline="0" dirty="0" smtClean="0"/>
              <a:t>Take only the 137 that match (ExAC: used to separate out effects).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own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All variants with no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ONLY BY VARYING ALLELIC HETEROGENEITY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Change</a:t>
            </a:r>
            <a:r>
              <a:rPr lang="en-US" baseline="0" dirty="0" smtClean="0"/>
              <a:t> the way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penetrance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Treating as parameter instead of estimate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hyperlink" Target="https://ghr.nlm.nih.gov/condition/peutz-jeghers-syndrome" TargetMode="External"/><Relationship Id="rId8" Type="http://schemas.openxmlformats.org/officeDocument/2006/relationships/hyperlink" Target="http://www.ncbi.nlm.nih.gov/pubmed/19841298" TargetMode="External"/><Relationship Id="rId9" Type="http://schemas.openxmlformats.org/officeDocument/2006/relationships/hyperlink" Target="https://ghr.nlm.nih.gov/condition/li-fraumeni-syndrome" TargetMode="External"/><Relationship Id="rId10" Type="http://schemas.openxmlformats.org/officeDocument/2006/relationships/hyperlink" Target="https://ojrd.biomedcentral.com/articles/10.1186/1750-1172-1-3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22651"/>
            <a:ext cx="10096499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ACMG 56 Variants in Ancestrally Diverse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49" y="366757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</a:t>
            </a:r>
            <a:r>
              <a:rPr lang="en-US" dirty="0" smtClean="0"/>
              <a:t>| Kohane Lab | </a:t>
            </a:r>
            <a:r>
              <a:rPr lang="en-US" dirty="0" smtClean="0"/>
              <a:t>7/29/2016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78" y="379193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1000G individuals with pathogenic 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9294" y="1704756"/>
            <a:ext cx="8341288" cy="3862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0" y="2016919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</a:t>
            </a:r>
            <a:br>
              <a:rPr lang="en-US" dirty="0" smtClean="0"/>
            </a:br>
            <a:r>
              <a:rPr lang="en-US" dirty="0" smtClean="0"/>
              <a:t>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1353" y="5724070"/>
            <a:ext cx="68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SCN5A is a sodium voltage-gated channel- </a:t>
            </a:r>
            <a:br>
              <a:rPr lang="en-US" dirty="0" smtClean="0"/>
            </a:br>
            <a:r>
              <a:rPr lang="en-US" dirty="0" smtClean="0"/>
              <a:t>associated with long QT syndrome and </a:t>
            </a:r>
            <a:r>
              <a:rPr lang="en-US" dirty="0" err="1" smtClean="0"/>
              <a:t>Brugada</a:t>
            </a:r>
            <a:r>
              <a:rPr lang="en-US" dirty="0" smtClean="0"/>
              <a:t> syndrome.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392" y="4136482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Correlation = 0.908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42778" y="5756286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SCN5A = 101,611 bp </a:t>
            </a:r>
            <a:r>
              <a:rPr lang="en-US" dirty="0" err="1" smtClean="0"/>
              <a:t>tx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Mean </a:t>
            </a:r>
            <a:r>
              <a:rPr lang="en-US" dirty="0" smtClean="0"/>
              <a:t>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fraction across 137 ClinVar-1000G variants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60" y="1919080"/>
            <a:ext cx="5844730" cy="446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277" y="1976562"/>
            <a:ext cx="38200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50-70% </a:t>
            </a:r>
            <a:r>
              <a:rPr lang="en-US" sz="2400" dirty="0" smtClean="0"/>
              <a:t>of people would be reported as having </a:t>
            </a:r>
            <a:r>
              <a:rPr lang="en-US" sz="2400" dirty="0" smtClean="0"/>
              <a:t>an incidental finding </a:t>
            </a:r>
            <a:r>
              <a:rPr lang="en-US" sz="2400" dirty="0" smtClean="0"/>
              <a:t>under </a:t>
            </a:r>
            <a:r>
              <a:rPr lang="en-US" sz="2400" dirty="0" smtClean="0"/>
              <a:t>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AFR (African) </a:t>
            </a:r>
            <a:r>
              <a:rPr lang="en-US" sz="2400" dirty="0" smtClean="0"/>
              <a:t>groups seem to have the </a:t>
            </a:r>
            <a:r>
              <a:rPr lang="en-US" sz="2400" b="1" dirty="0" smtClean="0"/>
              <a:t>most</a:t>
            </a:r>
            <a:r>
              <a:rPr lang="en-US" sz="2400" dirty="0" smtClean="0"/>
              <a:t> pathogenic </a:t>
            </a:r>
            <a:r>
              <a:rPr lang="en-US" sz="2400" dirty="0" smtClean="0"/>
              <a:t>variants in </a:t>
            </a:r>
            <a:r>
              <a:rPr lang="en-US" sz="2400" dirty="0" smtClean="0"/>
              <a:t>ACMG-56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EAS (East </a:t>
            </a:r>
            <a:r>
              <a:rPr lang="en-US" sz="2400" dirty="0">
                <a:solidFill>
                  <a:srgbClr val="00B050"/>
                </a:solidFill>
              </a:rPr>
              <a:t>Asian) </a:t>
            </a:r>
            <a:r>
              <a:rPr lang="en-US" sz="2400" dirty="0"/>
              <a:t>groups seem to have the </a:t>
            </a:r>
            <a:r>
              <a:rPr lang="en-US" sz="2400" b="1" dirty="0"/>
              <a:t>least</a:t>
            </a:r>
            <a:r>
              <a:rPr lang="en-US" sz="2400" dirty="0"/>
              <a:t> pathogenic variants in ACMG-56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081" y="1418996"/>
            <a:ext cx="2999370" cy="28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0" y="1418996"/>
            <a:ext cx="2999369" cy="2841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8656" y="4297115"/>
            <a:ext cx="3554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all groups:</a:t>
            </a:r>
            <a:br>
              <a:rPr lang="en-US" sz="2000" dirty="0" smtClean="0"/>
            </a:br>
            <a:r>
              <a:rPr lang="en-US" dirty="0" smtClean="0"/>
              <a:t>F-statistic = 58.4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P-value     </a:t>
            </a:r>
            <a:r>
              <a:rPr lang="en-US" dirty="0"/>
              <a:t>= </a:t>
            </a:r>
            <a:r>
              <a:rPr lang="en-US" b="1" dirty="0"/>
              <a:t>4.47 E-11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2081" y="4337918"/>
            <a:ext cx="33692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EAS and others: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F-statistic = 42.4</a:t>
            </a:r>
            <a:br>
              <a:rPr lang="en-US" dirty="0" smtClean="0"/>
            </a:br>
            <a:r>
              <a:rPr lang="en-US" dirty="0" smtClean="0"/>
              <a:t>P-value     = </a:t>
            </a:r>
            <a:r>
              <a:rPr lang="en-US" b="1" dirty="0" smtClean="0">
                <a:solidFill>
                  <a:srgbClr val="FF0000"/>
                </a:solidFill>
              </a:rPr>
              <a:t>9.90 E-7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99" y="1418996"/>
            <a:ext cx="3233982" cy="28781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1729" y="515405"/>
            <a:ext cx="1129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ClinVar-1000G Fraction Carriers</a:t>
            </a:r>
            <a:r>
              <a:rPr lang="en-US" sz="3600" dirty="0" smtClean="0">
                <a:latin typeface="+mj-lt"/>
              </a:rPr>
              <a:t>: Differences by Population</a:t>
            </a:r>
            <a:endParaRPr lang="en-US" sz="3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4479" y="4337918"/>
            <a:ext cx="33692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AFR and others: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F-statistic = 19.6</a:t>
            </a:r>
            <a:br>
              <a:rPr lang="en-US" dirty="0" smtClean="0"/>
            </a:br>
            <a:r>
              <a:rPr lang="en-US" dirty="0" smtClean="0"/>
              <a:t>P-value     = </a:t>
            </a:r>
            <a:r>
              <a:rPr lang="en-US" b="1" dirty="0" smtClean="0">
                <a:solidFill>
                  <a:srgbClr val="FF0000"/>
                </a:solidFill>
              </a:rPr>
              <a:t>1.78 E-4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2081" y="5688105"/>
            <a:ext cx="256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For EUR/AMR/SAS:</a:t>
            </a:r>
          </a:p>
          <a:p>
            <a:r>
              <a:rPr lang="en-US" sz="2000" i="1" dirty="0" smtClean="0"/>
              <a:t>P-value  &gt; 0.30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3035" y="5741894"/>
            <a:ext cx="560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= All populations are drawn from the same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053"/>
          </a:xfrm>
        </p:spPr>
        <p:txBody>
          <a:bodyPr/>
          <a:lstStyle/>
          <a:p>
            <a:pPr algn="ctr"/>
            <a:r>
              <a:rPr lang="en-US" dirty="0" smtClean="0"/>
              <a:t>Penetrance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05" y="238060"/>
            <a:ext cx="8610600" cy="1293028"/>
          </a:xfrm>
        </p:spPr>
        <p:txBody>
          <a:bodyPr/>
          <a:lstStyle/>
          <a:p>
            <a:r>
              <a:rPr lang="en-US" smtClean="0"/>
              <a:t>Penetrance Sensitivity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3200" dirty="0" smtClean="0">
                    <a:latin typeface="+mj-lt"/>
                    <a:ea typeface="Cambria Math" charset="0"/>
                    <a:cs typeface="Cambria Math" charset="0"/>
                  </a:rPr>
                  <a:t>Three relevant parameters: 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Estimate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prevalence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from literature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Estimate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allele frequency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from 1000 genomes and ExAC data sets. 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Assume a range of values for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allelic heterogeneity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/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(point estimate, lower bound, upper bound).</a:t>
                </a: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  <a:blipFill rotWithShape="0">
                <a:blip r:embed="rId3"/>
                <a:stretch>
                  <a:fillRect l="-1296" t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56" y="362370"/>
            <a:ext cx="12393622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Prevalence Estimates are Uncertain and Highly Variable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18"/>
          <a:stretch/>
        </p:blipFill>
        <p:spPr>
          <a:xfrm>
            <a:off x="1711916" y="1502108"/>
            <a:ext cx="7178084" cy="77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788197"/>
            <a:ext cx="7425146" cy="1450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754" t="9607"/>
          <a:stretch/>
        </p:blipFill>
        <p:spPr>
          <a:xfrm>
            <a:off x="760605" y="2749836"/>
            <a:ext cx="2922213" cy="159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487218" y="3959055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43749" y="5466849"/>
            <a:ext cx="3346451" cy="362451"/>
          </a:xfrm>
          <a:prstGeom prst="frame">
            <a:avLst>
              <a:gd name="adj1" fmla="val 10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56000" y="5155598"/>
            <a:ext cx="1174612" cy="325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046" y="2712403"/>
            <a:ext cx="5778500" cy="1350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Frame 17"/>
          <p:cNvSpPr/>
          <p:nvPr/>
        </p:nvSpPr>
        <p:spPr>
          <a:xfrm>
            <a:off x="2196372" y="1538842"/>
            <a:ext cx="2583097" cy="337018"/>
          </a:xfrm>
          <a:prstGeom prst="frame">
            <a:avLst>
              <a:gd name="adj1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382000" y="3169252"/>
            <a:ext cx="3005546" cy="391643"/>
          </a:xfrm>
          <a:prstGeom prst="frame">
            <a:avLst>
              <a:gd name="adj1" fmla="val 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9046" y="4062911"/>
            <a:ext cx="6582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://ghr.nlm.nih.gov/condition/peutz-jeghers-syndrome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17844" y="6255578"/>
            <a:ext cx="56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www.ncbi.nlm.nih.gov/pubmed/19841298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7267" y="42960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ghr.nlm.nih.gov/condition/li-fraumeni-syndrome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711916" y="2255022"/>
            <a:ext cx="726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ojrd.biomedcentral.com/articles/10.1186/1750-1172-1-35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0" y="852672"/>
            <a:ext cx="1083103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Prevalence estimates </a:t>
            </a:r>
            <a:r>
              <a:rPr lang="en-US" dirty="0" smtClean="0"/>
              <a:t>found in the literature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00" y="3861508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0" y="3597856"/>
            <a:ext cx="10823464" cy="29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1919" y="2511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00" y="2005538"/>
            <a:ext cx="1083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heuristic: 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 “[Disease name] prevalence” on Google Scholar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Searched through articles for prevalence values, from most highly cited </a:t>
            </a:r>
            <a:r>
              <a:rPr lang="en-US" smtClean="0"/>
              <a:t>to less highly cited. 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Recorded prevalence value (point or range), region, URL, journal, year, author</a:t>
            </a:r>
            <a:r>
              <a:rPr lang="is-I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62" y="384430"/>
            <a:ext cx="8610600" cy="1293028"/>
          </a:xfrm>
        </p:spPr>
        <p:txBody>
          <a:bodyPr/>
          <a:lstStyle/>
          <a:p>
            <a:r>
              <a:rPr lang="en-US" dirty="0" smtClean="0"/>
              <a:t>(2) 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19934"/>
          <a:stretch/>
        </p:blipFill>
        <p:spPr>
          <a:xfrm>
            <a:off x="999638" y="1982249"/>
            <a:ext cx="5800014" cy="929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3077" y="3152623"/>
            <a:ext cx="10981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Find patterns that uniquely indicate a disease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2. Use grep to match </a:t>
            </a:r>
            <a:r>
              <a:rPr lang="en-US" sz="2400" dirty="0" smtClean="0"/>
              <a:t>key disease tags (substrings and synonyms) after manual curation.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3. Pull out allele frequencies from all variants that match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438"/>
          <a:stretch/>
        </p:blipFill>
        <p:spPr>
          <a:xfrm>
            <a:off x="6343525" y="1211056"/>
            <a:ext cx="5240658" cy="4413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2034"/>
          <a:stretch/>
        </p:blipFill>
        <p:spPr>
          <a:xfrm>
            <a:off x="480272" y="1269055"/>
            <a:ext cx="4761559" cy="4465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252" y="2021241"/>
            <a:ext cx="39120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Breast/ovarian cancer: 		30%</a:t>
            </a:r>
          </a:p>
          <a:p>
            <a:r>
              <a:rPr lang="en-US" sz="1600" dirty="0" smtClean="0"/>
              <a:t>MYH-polyposis: 				20%</a:t>
            </a:r>
          </a:p>
          <a:p>
            <a:r>
              <a:rPr lang="en-US" sz="1600" dirty="0" smtClean="0"/>
              <a:t>Lynch syndrome: 			17%</a:t>
            </a:r>
          </a:p>
          <a:p>
            <a:r>
              <a:rPr lang="en-US" sz="1600" dirty="0" smtClean="0"/>
              <a:t>Medullary thyroid cancer: 		9%</a:t>
            </a:r>
          </a:p>
          <a:p>
            <a:r>
              <a:rPr lang="en-US" sz="1600" dirty="0" smtClean="0"/>
              <a:t>Hypertrophic cardiomyopathy: 	7%</a:t>
            </a:r>
          </a:p>
          <a:p>
            <a:r>
              <a:rPr lang="en-US" sz="1600" dirty="0" smtClean="0"/>
              <a:t>Every other:				&lt;5%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030" y="86479"/>
            <a:ext cx="111489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(2</a:t>
            </a:r>
            <a:r>
              <a:rPr lang="en-US" smtClean="0"/>
              <a:t>) Allele Frequencies: ExAC (left), 1000G (right)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8288" y="2021241"/>
            <a:ext cx="25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Lynch syndrome: 	7%</a:t>
            </a:r>
          </a:p>
          <a:p>
            <a:r>
              <a:rPr lang="en-US" sz="1600" dirty="0" smtClean="0"/>
              <a:t>PTEN hamartomas: 	6.7%</a:t>
            </a:r>
          </a:p>
          <a:p>
            <a:r>
              <a:rPr lang="en-US" sz="1600" dirty="0" smtClean="0"/>
              <a:t>Tuberous sclerosis: 	3.5%</a:t>
            </a:r>
          </a:p>
          <a:p>
            <a:r>
              <a:rPr lang="en-US" sz="1600" dirty="0" err="1" smtClean="0"/>
              <a:t>Brugada</a:t>
            </a:r>
            <a:r>
              <a:rPr lang="en-US" sz="1600" dirty="0" smtClean="0"/>
              <a:t> syndrome:	3.5%</a:t>
            </a:r>
          </a:p>
          <a:p>
            <a:r>
              <a:rPr lang="en-US" sz="1600" dirty="0" err="1" smtClean="0"/>
              <a:t>Paragangliomas</a:t>
            </a:r>
            <a:r>
              <a:rPr lang="en-US" sz="1600" dirty="0" smtClean="0"/>
              <a:t>: 	2.4%</a:t>
            </a:r>
          </a:p>
          <a:p>
            <a:r>
              <a:rPr lang="en-US" sz="1600" dirty="0" smtClean="0"/>
              <a:t>Every other:		&lt;2%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89291" y="1089621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Correlation: 0.316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P</m:t>
                      </m:r>
                      <m:r>
                        <a:rPr lang="en-US" sz="16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any</m:t>
                      </m:r>
                      <m:r>
                        <a:rPr lang="en-US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variant</m:t>
                      </m:r>
                      <m:r>
                        <a:rPr lang="en-US" sz="1600" b="0" i="0" smtClean="0">
                          <a:latin typeface="Cambria Math" charset="0"/>
                        </a:rPr>
                        <m:t>)</m:t>
                      </m:r>
                      <m:r>
                        <a:rPr lang="en-US" sz="1600" i="1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𝑣𝑎𝑟𝑖𝑎𝑛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*Assumes </a:t>
                </a:r>
                <a:r>
                  <a:rPr lang="en-US" sz="1600" dirty="0"/>
                  <a:t>that the variants are independent.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  <a:blipFill rotWithShape="0">
                <a:blip r:embed="rId5"/>
                <a:stretch>
                  <a:fillRect l="-6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35096" y="5771366"/>
                <a:ext cx="518292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any</m:t>
                        </m:r>
                        <m:r>
                          <a:rPr lang="en-US" sz="16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variant</m:t>
                        </m:r>
                      </m:e>
                    </m:d>
                    <m:r>
                      <a:rPr lang="en-US" sz="16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from direct counting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*Counts sometimes = 0; allele frequency incalculable. </a:t>
                </a:r>
                <a:br>
                  <a:rPr lang="en-US" sz="1600" dirty="0" smtClean="0"/>
                </a:br>
                <a:r>
                  <a:rPr lang="en-US" sz="1600" dirty="0" smtClean="0"/>
                  <a:t>*Fewer samples (2504 &lt; 60,000) = lower resolution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*Many ExAC variants are not in 1000G</a:t>
                </a:r>
              </a:p>
              <a:p>
                <a:r>
                  <a:rPr lang="en-US" sz="1600" dirty="0" smtClean="0"/>
                  <a:t>*Disease status might be different</a:t>
                </a:r>
                <a:endParaRPr lang="en-US" sz="1600" dirty="0"/>
              </a:p>
              <a:p>
                <a:r>
                  <a:rPr lang="en-US" sz="1600" dirty="0" smtClean="0"/>
                  <a:t>*Sensitivity to which cohort you use.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6" y="5771366"/>
                <a:ext cx="5182925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706" t="-19455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12" y="33847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12" y="1664033"/>
            <a:ext cx="11032375" cy="452945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ACMG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American College of Medical Genetics &amp; Genomics</a:t>
            </a:r>
          </a:p>
          <a:p>
            <a:r>
              <a:rPr lang="en-US" b="1" dirty="0" smtClean="0"/>
              <a:t>Incidental </a:t>
            </a:r>
            <a:r>
              <a:rPr lang="en-US" b="1" dirty="0" smtClean="0"/>
              <a:t>finding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esults of a search for pathogenic alternations in genes that are not apparently relevant to a diagnostic indication for which the sequencing test was ordered. </a:t>
            </a:r>
          </a:p>
          <a:p>
            <a:r>
              <a:rPr lang="en-US" b="1" dirty="0" smtClean="0"/>
              <a:t>ACMG-56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According to ACMG recommendations, the set 56 </a:t>
            </a:r>
            <a:r>
              <a:rPr lang="en-US" dirty="0" smtClean="0"/>
              <a:t>genes in which pathogenic variants should be reported even when discovered </a:t>
            </a:r>
            <a:r>
              <a:rPr lang="en-US" dirty="0" smtClean="0"/>
              <a:t>incidentally. </a:t>
            </a:r>
            <a:endParaRPr lang="en-US" dirty="0" smtClean="0"/>
          </a:p>
          <a:p>
            <a:r>
              <a:rPr lang="en-US" b="1" dirty="0" smtClean="0"/>
              <a:t>ClinVar</a:t>
            </a:r>
            <a:r>
              <a:rPr lang="en-US" dirty="0" smtClean="0"/>
              <a:t>: </a:t>
            </a:r>
            <a:r>
              <a:rPr lang="en-US" dirty="0" smtClean="0"/>
              <a:t>central repository for interpretations of clinically relevant variants.</a:t>
            </a:r>
            <a:endParaRPr lang="en-US" dirty="0"/>
          </a:p>
          <a:p>
            <a:r>
              <a:rPr lang="en-US" b="1" dirty="0" smtClean="0"/>
              <a:t>1000 genomes</a:t>
            </a:r>
            <a:r>
              <a:rPr lang="en-US" dirty="0" smtClean="0"/>
              <a:t>: contains genotype data for 2,504 healthy individuals.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94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(3) Allelic </a:t>
            </a:r>
            <a:r>
              <a:rPr lang="en-US" dirty="0"/>
              <a:t>H</a:t>
            </a:r>
            <a:r>
              <a:rPr lang="en-US" dirty="0" smtClean="0"/>
              <a:t>eterogeneity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Strong variation by population.</a:t>
                </a:r>
              </a:p>
              <a:p>
                <a:r>
                  <a:rPr lang="en-US" sz="2400" dirty="0"/>
                  <a:t>BRCA1/BRCA2:  </a:t>
                </a:r>
                <a:br>
                  <a:rPr lang="en-US" sz="2400" dirty="0"/>
                </a:br>
                <a:r>
                  <a:rPr lang="en-US" sz="2400" dirty="0"/>
                  <a:t>P(variant | disease)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/>
                  <a:t> 2%</a:t>
                </a:r>
              </a:p>
              <a:p>
                <a:r>
                  <a:rPr lang="en-US" sz="2400" dirty="0"/>
                  <a:t>Set as point value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  <a:blipFill rotWithShape="0">
                <a:blip r:embed="rId3"/>
                <a:stretch>
                  <a:fillRect l="-2326" t="-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24" y="1845425"/>
            <a:ext cx="6922754" cy="38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117209"/>
            <a:ext cx="1096711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Rough Penetrance Estimates: </a:t>
            </a:r>
            <a:r>
              <a:rPr lang="en-US" dirty="0" smtClean="0"/>
              <a:t>ExAC (left) and 1000G (right)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8" y="1706344"/>
            <a:ext cx="5558750" cy="3399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171" y="5219271"/>
            <a:ext cx="5876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*Penetrance estimates have a similar shape, but are increased because 1000G has fewer individuals.</a:t>
            </a:r>
          </a:p>
          <a:p>
            <a:r>
              <a:rPr lang="en-US" sz="1600" dirty="0" smtClean="0"/>
              <a:t>*Some values are </a:t>
            </a:r>
            <a:r>
              <a:rPr lang="en-US" sz="1600" dirty="0" err="1" smtClean="0"/>
              <a:t>Inf</a:t>
            </a:r>
            <a:r>
              <a:rPr lang="en-US" sz="1600" dirty="0"/>
              <a:t> </a:t>
            </a:r>
            <a:r>
              <a:rPr lang="en-US" sz="1600" dirty="0" smtClean="0"/>
              <a:t>because no individuals in 1000G were found with those alleles.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794" y="1706345"/>
            <a:ext cx="5722194" cy="3399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5369827"/>
            <a:ext cx="525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 out of _ diseases have maximum penetrance &lt; 50%</a:t>
            </a:r>
          </a:p>
          <a:p>
            <a:r>
              <a:rPr lang="en-US" dirty="0" smtClean="0"/>
              <a:t>Asterisk those (coverage, representation in datasets), no estimate, assumed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NEJM figure about importance of 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Zak lab previously</a:t>
            </a:r>
          </a:p>
          <a:p>
            <a:r>
              <a:rPr lang="en-US" dirty="0" smtClean="0"/>
              <a:t>Looking in diverse populations and in clinically relevant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608"/>
          </a:xfrm>
        </p:spPr>
        <p:txBody>
          <a:bodyPr/>
          <a:lstStyle/>
          <a:p>
            <a:pPr algn="ctr"/>
            <a:r>
              <a:rPr lang="en-US" dirty="0"/>
              <a:t>1000 Genomes Population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51" y="277149"/>
            <a:ext cx="2522439" cy="132556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92288" y="424647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94974" y="1667193"/>
            <a:ext cx="28765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 Inputs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015780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 </a:t>
            </a:r>
            <a:br>
              <a:rPr lang="en-US" dirty="0" smtClean="0"/>
            </a:br>
            <a:r>
              <a:rPr lang="en-US" dirty="0" smtClean="0"/>
              <a:t>(.txt, .</a:t>
            </a:r>
            <a:r>
              <a:rPr lang="en-US" dirty="0" err="1" smtClean="0"/>
              <a:t>Rdata</a:t>
            </a:r>
            <a:r>
              <a:rPr lang="en-US" dirty="0" smtClean="0"/>
              <a:t>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93361" y="427518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ClinVar</a:t>
            </a:r>
            <a:br>
              <a:rPr lang="en-US" dirty="0" smtClean="0"/>
            </a:br>
            <a:r>
              <a:rPr lang="en-US" dirty="0" smtClean="0"/>
              <a:t>(ACMG-56)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94434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LMM</a:t>
            </a:r>
            <a:br>
              <a:rPr lang="en-US" dirty="0" smtClean="0"/>
            </a:br>
            <a:r>
              <a:rPr lang="en-US" dirty="0" smtClean="0"/>
              <a:t>(Panel Test)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25109" y="2820133"/>
            <a:ext cx="5061573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Transcription Coordinates from </a:t>
            </a:r>
            <a:br>
              <a:rPr lang="en-US" dirty="0" smtClean="0"/>
            </a:br>
            <a:r>
              <a:rPr lang="en-US" dirty="0" smtClean="0"/>
              <a:t>UCSC Genome Browser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1769" y="4232600"/>
            <a:ext cx="84249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and Process VCF files from 1000 genomes</a:t>
            </a:r>
          </a:p>
        </p:txBody>
      </p:sp>
      <p:sp>
        <p:nvSpPr>
          <p:cNvPr id="35" name="Right Arrow 34"/>
          <p:cNvSpPr/>
          <p:nvPr/>
        </p:nvSpPr>
        <p:spPr>
          <a:xfrm rot="901699">
            <a:off x="4559669" y="1897249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3536828">
            <a:off x="5448531" y="1408133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698301" flipH="1">
            <a:off x="7859128" y="1897250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7303926" y="244057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7303926" y="3863283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8063172" flipH="1">
            <a:off x="6936635" y="1408134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1768" y="5490074"/>
            <a:ext cx="2585785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1: Mean number of non-reference sites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3516597" y="5486714"/>
            <a:ext cx="2765133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2: </a:t>
            </a:r>
            <a:r>
              <a:rPr lang="en-US" dirty="0"/>
              <a:t>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</a:t>
            </a:r>
            <a:r>
              <a:rPr lang="en-US" dirty="0"/>
              <a:t>sites per </a:t>
            </a:r>
            <a:r>
              <a:rPr lang="en-US" dirty="0" smtClean="0"/>
              <a:t>nucleotide by gene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550773" y="5486714"/>
            <a:ext cx="2535908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3: </a:t>
            </a:r>
            <a:r>
              <a:rPr lang="en-US" dirty="0"/>
              <a:t>Fraction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least 1 non-reference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site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50" name="Right Arrow 49"/>
          <p:cNvSpPr/>
          <p:nvPr/>
        </p:nvSpPr>
        <p:spPr>
          <a:xfrm rot="5400000">
            <a:off x="5652536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2636510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8483738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61769" y="2841120"/>
            <a:ext cx="2720340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1000 Genomes Phase 3 Populations Map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2636510" y="391238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tps://ncbiinsights.files.wordpress.com/2014/09/gtr_clinvar_medgen-image.png?w=584&amp;h=5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40255" r="44109" b="40433"/>
          <a:stretch/>
        </p:blipFill>
        <p:spPr bwMode="auto">
          <a:xfrm>
            <a:off x="8538141" y="563000"/>
            <a:ext cx="1603718" cy="61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s://upload.wikimedia.org/wikipedia/commons/thumb/2/22/Partners_HealthCare_logo.svg/800px-Partners_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21" y="1552860"/>
            <a:ext cx="1547446" cy="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news.ucsc.edu/2014/10/images/browser-logo.jpg?t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0" r="57439"/>
          <a:stretch/>
        </p:blipFill>
        <p:spPr bwMode="auto">
          <a:xfrm>
            <a:off x="9340000" y="3073421"/>
            <a:ext cx="1474906" cy="5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s://www.genome.gov/images/content/1000genom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" b="5771"/>
          <a:stretch/>
        </p:blipFill>
        <p:spPr bwMode="auto">
          <a:xfrm>
            <a:off x="9367662" y="4276724"/>
            <a:ext cx="1419582" cy="8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65" y="642337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some variants 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49"/>
          <a:stretch/>
        </p:blipFill>
        <p:spPr>
          <a:xfrm>
            <a:off x="3143441" y="2190816"/>
            <a:ext cx="8403516" cy="407143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05" y="3788433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05" y="2968051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2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Joining </a:t>
            </a:r>
            <a:r>
              <a:rPr lang="en-US" sz="4200" b="1" i="1" dirty="0" smtClean="0"/>
              <a:t>individual-level </a:t>
            </a:r>
            <a:r>
              <a:rPr lang="en-US" sz="4200" dirty="0" smtClean="0"/>
              <a:t>data from diverse populations (1000 genomes) </a:t>
            </a:r>
            <a:br>
              <a:rPr lang="en-US" sz="4200" dirty="0" smtClean="0"/>
            </a:br>
            <a:r>
              <a:rPr lang="en-US" sz="4200" dirty="0" smtClean="0"/>
              <a:t>with </a:t>
            </a:r>
            <a:r>
              <a:rPr lang="en-US" sz="4200" b="1" i="1" dirty="0" smtClean="0"/>
              <a:t>pathogenicity</a:t>
            </a:r>
            <a:r>
              <a:rPr lang="en-US" sz="4200" dirty="0" smtClean="0"/>
              <a:t> data </a:t>
            </a:r>
            <a:r>
              <a:rPr lang="en-US" sz="4200" dirty="0" smtClean="0"/>
              <a:t>(ClinVar)</a:t>
            </a:r>
            <a:r>
              <a:rPr lang="en-US" sz="4200" dirty="0" smtClean="0"/>
              <a:t/>
            </a:r>
            <a:br>
              <a:rPr lang="en-US" sz="4200" dirty="0" smtClean="0"/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88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285871" y="3128364"/>
            <a:ext cx="3638691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Take only pathogenic  variants in ClinVar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Joining Pathogenic Clinvar Variants with 1000G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922" y="1770092"/>
            <a:ext cx="49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1000 genomes: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139,388 unique variants in ACMG-56.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ClinVar: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8,441 unique pathogenic variants</a:t>
            </a:r>
            <a:r>
              <a:rPr lang="en-US" sz="2400" dirty="0"/>
              <a:t> </a:t>
            </a:r>
            <a:r>
              <a:rPr lang="en-US" sz="2400" dirty="0" smtClean="0"/>
              <a:t>across 27,000 </a:t>
            </a:r>
            <a:r>
              <a:rPr lang="en-US" sz="2400" dirty="0" smtClean="0"/>
              <a:t>genes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Intersection: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137 unique variants </a:t>
            </a:r>
            <a:r>
              <a:rPr lang="en-US" sz="2400" dirty="0" smtClean="0"/>
              <a:t>in </a:t>
            </a:r>
            <a:r>
              <a:rPr lang="en-US" sz="2400" dirty="0" smtClean="0"/>
              <a:t>both </a:t>
            </a:r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6023141" y="1770092"/>
            <a:ext cx="3246420" cy="9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140,000 variants in 1000 genomes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23141" y="4472873"/>
            <a:ext cx="32464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137 pathogenic </a:t>
            </a:r>
            <a:br>
              <a:rPr lang="en-US" sz="2400" dirty="0" smtClean="0"/>
            </a:br>
            <a:r>
              <a:rPr lang="en-US" sz="2400" dirty="0" smtClean="0"/>
              <a:t>ACMG-56 variants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7679482" y="3412169"/>
            <a:ext cx="2320455" cy="4679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Pathogenic ACMG-56 Variants by Gene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28" b="1080"/>
          <a:stretch/>
        </p:blipFill>
        <p:spPr>
          <a:xfrm>
            <a:off x="777922" y="1700642"/>
            <a:ext cx="8847419" cy="3824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8800" y="2137523"/>
            <a:ext cx="397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37/56 have at least 1 variant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19/56 </a:t>
            </a:r>
            <a:r>
              <a:rPr lang="en-US" dirty="0" smtClean="0">
                <a:solidFill>
                  <a:srgbClr val="FF0000"/>
                </a:solidFill>
              </a:rPr>
              <a:t>ACMG genes are </a:t>
            </a:r>
            <a:r>
              <a:rPr lang="en-US" dirty="0" smtClean="0">
                <a:solidFill>
                  <a:srgbClr val="FF0000"/>
                </a:solidFill>
              </a:rPr>
              <a:t>not associated with any pathogenic variants in 1000G.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15575" y="3159203"/>
            <a:ext cx="1" cy="13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589</Words>
  <Application>Microsoft Macintosh PowerPoint</Application>
  <PresentationFormat>Widescreen</PresentationFormat>
  <Paragraphs>152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Arial</vt:lpstr>
      <vt:lpstr>Office Theme</vt:lpstr>
      <vt:lpstr>Frequency of ACMG 56 Variants in Ancestrally Diverse Populations</vt:lpstr>
      <vt:lpstr>Background</vt:lpstr>
      <vt:lpstr>NEJM figure about importance of ancestry</vt:lpstr>
      <vt:lpstr>1000 Genomes Population Analysis</vt:lpstr>
      <vt:lpstr>Workflow</vt:lpstr>
      <vt:lpstr>Pretty much all 1000G patients  have some variants in each ACMG genes</vt:lpstr>
      <vt:lpstr>Joining individual-level data from diverse populations (1000 genomes)  with pathogenicity data (ClinVar) </vt:lpstr>
      <vt:lpstr>Joining Pathogenic Clinvar Variants with 1000G</vt:lpstr>
      <vt:lpstr>Pathogenic ACMG-56 Variants by Gene</vt:lpstr>
      <vt:lpstr>1000G individuals with pathogenic mutations</vt:lpstr>
      <vt:lpstr>Mean variants across all 1000G variants vs.  Mean variants across 137 ClinVar-1000G variants</vt:lpstr>
      <vt:lpstr>Carrier fraction across 137 ClinVar-1000G variants</vt:lpstr>
      <vt:lpstr>PowerPoint Presentation</vt:lpstr>
      <vt:lpstr>Penetrance Sensitivity Analysis</vt:lpstr>
      <vt:lpstr>Penetrance Sensitivity Analysis</vt:lpstr>
      <vt:lpstr>(1) Prevalence Estimates are Uncertain and Highly Variable</vt:lpstr>
      <vt:lpstr>Prevalence estimates found in the literature</vt:lpstr>
      <vt:lpstr>(2) Allele Frequencies</vt:lpstr>
      <vt:lpstr>PowerPoint Presentation</vt:lpstr>
      <vt:lpstr>(3) Allelic Heterogeneity</vt:lpstr>
      <vt:lpstr>Rough Penetrance Estimates: ExAC (left) and 1000G (right)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543</cp:revision>
  <dcterms:created xsi:type="dcterms:W3CDTF">2016-07-23T02:11:02Z</dcterms:created>
  <dcterms:modified xsi:type="dcterms:W3CDTF">2016-07-28T20:15:47Z</dcterms:modified>
</cp:coreProperties>
</file>