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3" r:id="rId4"/>
    <p:sldId id="271" r:id="rId5"/>
    <p:sldId id="276" r:id="rId6"/>
    <p:sldId id="277" r:id="rId7"/>
    <p:sldId id="278" r:id="rId8"/>
    <p:sldId id="27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2582"/>
  </p:normalViewPr>
  <p:slideViewPr>
    <p:cSldViewPr snapToGrid="0" snapToObjects="1">
      <p:cViewPr>
        <p:scale>
          <a:sx n="109" d="100"/>
          <a:sy n="109" d="100"/>
        </p:scale>
        <p:origin x="6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3429-1918-A94C-A2FF-031CC5A6F616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EF5EC-725D-DA48-9BAD-19B6E5F8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1000G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EIGENSTRAT</a:t>
            </a:r>
          </a:p>
          <a:p>
            <a:r>
              <a:rPr lang="en-US" dirty="0" smtClean="0"/>
              <a:t>Skim</a:t>
            </a:r>
            <a:r>
              <a:rPr lang="en-US" baseline="0" dirty="0" smtClean="0"/>
              <a:t> documentation</a:t>
            </a:r>
          </a:p>
          <a:p>
            <a:r>
              <a:rPr lang="en-US" baseline="0" dirty="0" smtClean="0"/>
              <a:t>Run PCA plot using EIGENSTRAT on just the ACMG and just the HCM. </a:t>
            </a:r>
          </a:p>
          <a:p>
            <a:r>
              <a:rPr lang="en-US" baseline="0" dirty="0" smtClean="0"/>
              <a:t>Label the individuals by population.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1000G supplementary materials.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population;</a:t>
            </a:r>
            <a:r>
              <a:rPr lang="en-US" baseline="0" dirty="0" smtClean="0"/>
              <a:t> probably projected out. </a:t>
            </a:r>
          </a:p>
          <a:p>
            <a:r>
              <a:rPr lang="en-US" baseline="0" dirty="0" smtClean="0"/>
              <a:t>Author name</a:t>
            </a:r>
          </a:p>
          <a:p>
            <a:r>
              <a:rPr lang="en-US" baseline="0" dirty="0" smtClean="0"/>
              <a:t>Google scholar: disease name, prevalence, most cited</a:t>
            </a:r>
          </a:p>
          <a:p>
            <a:r>
              <a:rPr lang="en-US" baseline="0" dirty="0" smtClean="0"/>
              <a:t>Retrieval date and citation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7/15/2016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48826"/>
            <a:ext cx="6910388" cy="3163500"/>
          </a:xfrm>
        </p:spPr>
        <p:txBody>
          <a:bodyPr>
            <a:normAutofit/>
          </a:bodyPr>
          <a:lstStyle/>
          <a:p>
            <a:r>
              <a:rPr lang="en-US" sz="4000" b="1" dirty="0"/>
              <a:t>Add </a:t>
            </a:r>
            <a:r>
              <a:rPr lang="en-US" sz="4000" b="1" dirty="0" err="1" smtClean="0"/>
              <a:t>txstart</a:t>
            </a:r>
            <a:r>
              <a:rPr lang="en-US" sz="4000" b="1" dirty="0" smtClean="0"/>
              <a:t>/</a:t>
            </a:r>
            <a:r>
              <a:rPr lang="en-US" sz="4000" b="1" dirty="0" err="1" smtClean="0"/>
              <a:t>txend</a:t>
            </a:r>
            <a:r>
              <a:rPr lang="en-US" sz="4000" b="1" dirty="0" smtClean="0"/>
              <a:t>/</a:t>
            </a:r>
            <a:r>
              <a:rPr lang="en-US" sz="4000" b="1" dirty="0" err="1" smtClean="0"/>
              <a:t>refGene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NEW </a:t>
            </a:r>
            <a:r>
              <a:rPr lang="en-US" sz="4000" dirty="0" err="1" smtClean="0"/>
              <a:t>ACMG_Gene</a:t>
            </a:r>
            <a:r>
              <a:rPr lang="en-US" sz="4000" dirty="0" smtClean="0"/>
              <a:t> table vs. </a:t>
            </a:r>
            <a:br>
              <a:rPr lang="en-US" sz="4000" dirty="0" smtClean="0"/>
            </a:br>
            <a:r>
              <a:rPr lang="en-US" sz="4000" dirty="0" smtClean="0"/>
              <a:t>redundancy </a:t>
            </a:r>
            <a:r>
              <a:rPr lang="en-US" sz="4000" dirty="0"/>
              <a:t>in </a:t>
            </a:r>
            <a:r>
              <a:rPr lang="en-US" sz="4000" dirty="0" err="1" smtClean="0"/>
              <a:t>ACMG_Disease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928"/>
          <a:stretch/>
        </p:blipFill>
        <p:spPr>
          <a:xfrm>
            <a:off x="7350759" y="481399"/>
            <a:ext cx="4301492" cy="2761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1" y="3512326"/>
            <a:ext cx="9652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550" y="571576"/>
            <a:ext cx="4436077" cy="1961559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ariants </a:t>
            </a:r>
            <a:r>
              <a:rPr lang="en-US" smtClean="0"/>
              <a:t>across </a:t>
            </a:r>
            <a:br>
              <a:rPr lang="en-US" smtClean="0"/>
            </a:br>
            <a:r>
              <a:rPr lang="en-US" smtClean="0"/>
              <a:t>56 </a:t>
            </a:r>
            <a:r>
              <a:rPr lang="en-US" dirty="0" smtClean="0"/>
              <a:t>ACMG genes in </a:t>
            </a:r>
            <a:r>
              <a:rPr lang="en-US" smtClean="0"/>
              <a:t>1000 G patients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9" y="3411210"/>
            <a:ext cx="6228999" cy="3060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63" y="472722"/>
            <a:ext cx="5982730" cy="29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7" y="398991"/>
            <a:ext cx="9434689" cy="1113719"/>
          </a:xfrm>
        </p:spPr>
        <p:txBody>
          <a:bodyPr/>
          <a:lstStyle/>
          <a:p>
            <a:r>
              <a:rPr lang="en-US" dirty="0" err="1" smtClean="0"/>
              <a:t>PopulationVariantStatus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47" b="2519"/>
          <a:stretch/>
        </p:blipFill>
        <p:spPr>
          <a:xfrm>
            <a:off x="567267" y="1512710"/>
            <a:ext cx="4368148" cy="330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611" y="1512710"/>
            <a:ext cx="6302019" cy="3085666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1230708" y="3923629"/>
            <a:ext cx="309030" cy="4725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373" y="476597"/>
            <a:ext cx="5595996" cy="2942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3" y="3540124"/>
            <a:ext cx="5519738" cy="2899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30" y="509713"/>
            <a:ext cx="5136684" cy="2693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130" y="3540124"/>
            <a:ext cx="5487955" cy="2899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859" y="266391"/>
            <a:ext cx="2574504" cy="486644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5847927" y="2856829"/>
            <a:ext cx="246184" cy="413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369169" y="5928275"/>
            <a:ext cx="152400" cy="2732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886843" y="5928275"/>
            <a:ext cx="207268" cy="3904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Around 0.03 </a:t>
            </a:r>
            <a:r>
              <a:rPr lang="en-US" dirty="0" smtClean="0"/>
              <a:t>variants </a:t>
            </a:r>
            <a:r>
              <a:rPr lang="en-US" smtClean="0"/>
              <a:t>per nucleotide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580643"/>
            <a:ext cx="9166469" cy="4303895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853354" y="5005754"/>
            <a:ext cx="211015" cy="468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844931" y="5005754"/>
            <a:ext cx="239346" cy="6213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some clustering by population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02" y="1934308"/>
            <a:ext cx="9165956" cy="40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</a:t>
            </a:r>
            <a:r>
              <a:rPr lang="en-US" dirty="0" err="1" smtClean="0"/>
              <a:t>ACMG_Lit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579" y="1825625"/>
            <a:ext cx="97608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 about </a:t>
            </a:r>
            <a:r>
              <a:rPr lang="en-US" sz="4800" dirty="0" err="1" smtClean="0"/>
              <a:t>ACMG_Lit</a:t>
            </a:r>
            <a:r>
              <a:rPr lang="en-US" sz="4800" dirty="0" smtClean="0"/>
              <a:t> Prevalence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1478"/>
            <a:ext cx="10934700" cy="4379192"/>
          </a:xfrm>
        </p:spPr>
        <p:txBody>
          <a:bodyPr>
            <a:noAutofit/>
          </a:bodyPr>
          <a:lstStyle/>
          <a:p>
            <a:r>
              <a:rPr lang="en-US" sz="3200" dirty="0" smtClean="0"/>
              <a:t>Point estimate of prevalence from multiple reports </a:t>
            </a:r>
            <a:br>
              <a:rPr lang="en-US" sz="3200" dirty="0" smtClean="0"/>
            </a:br>
            <a:r>
              <a:rPr lang="en-US" sz="3200" dirty="0" smtClean="0"/>
              <a:t>(e.g. 1:5,000 and 1:100,000)</a:t>
            </a:r>
          </a:p>
          <a:p>
            <a:pPr lvl="1"/>
            <a:r>
              <a:rPr lang="en-US" dirty="0" smtClean="0"/>
              <a:t>Arithmetic mean seems like it would overestimate.</a:t>
            </a:r>
          </a:p>
          <a:p>
            <a:pPr lvl="1"/>
            <a:r>
              <a:rPr lang="en-US" dirty="0" smtClean="0"/>
              <a:t>Geometric mean might work pretty well (~22,360)</a:t>
            </a:r>
            <a:br>
              <a:rPr lang="en-US" dirty="0" smtClean="0"/>
            </a:br>
            <a:r>
              <a:rPr lang="en-US" dirty="0" smtClean="0"/>
              <a:t>(bounded; effectively averaging some log function)</a:t>
            </a:r>
          </a:p>
          <a:p>
            <a:pPr lvl="1"/>
            <a:r>
              <a:rPr lang="en-US" dirty="0" smtClean="0"/>
              <a:t>Alternatively, </a:t>
            </a:r>
            <a:r>
              <a:rPr lang="en-US" dirty="0" smtClean="0">
                <a:solidFill>
                  <a:srgbClr val="0070C0"/>
                </a:solidFill>
              </a:rPr>
              <a:t>reported a range </a:t>
            </a:r>
            <a:r>
              <a:rPr lang="en-US" dirty="0" smtClean="0"/>
              <a:t>for now. </a:t>
            </a:r>
          </a:p>
          <a:p>
            <a:r>
              <a:rPr lang="en-US" sz="3200" dirty="0" smtClean="0"/>
              <a:t>Citations</a:t>
            </a:r>
          </a:p>
          <a:p>
            <a:pPr lvl="1"/>
            <a:r>
              <a:rPr lang="en-US" b="1" dirty="0" smtClean="0"/>
              <a:t>URL + PubMed ID + Author et al., Journal, Year.</a:t>
            </a:r>
          </a:p>
          <a:p>
            <a:pPr lvl="1"/>
            <a:r>
              <a:rPr lang="en-US" b="1" dirty="0" smtClean="0"/>
              <a:t>Original study </a:t>
            </a:r>
          </a:p>
          <a:p>
            <a:pPr lvl="1"/>
            <a:r>
              <a:rPr lang="en-US" dirty="0" smtClean="0"/>
              <a:t>Additional fields: </a:t>
            </a:r>
            <a:r>
              <a:rPr lang="en-US" b="1" dirty="0" smtClean="0"/>
              <a:t>country</a:t>
            </a:r>
            <a:r>
              <a:rPr lang="en-US" dirty="0"/>
              <a:t>,</a:t>
            </a:r>
            <a:r>
              <a:rPr lang="en-US" dirty="0" smtClean="0"/>
              <a:t> ^categorical: newborns/children/adult</a:t>
            </a:r>
          </a:p>
        </p:txBody>
      </p:sp>
    </p:spTree>
    <p:extLst>
      <p:ext uri="{BB962C8B-B14F-4D97-AF65-F5344CB8AC3E}">
        <p14:creationId xmlns:p14="http://schemas.microsoft.com/office/powerpoint/2010/main" val="16580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1274</TotalTime>
  <Words>92</Words>
  <Application>Microsoft Macintosh PowerPoint</Application>
  <PresentationFormat>Widescreen</PresentationFormat>
  <Paragraphs>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Update 7/15/2016</vt:lpstr>
      <vt:lpstr>Add txstart/txend/refGene NEW ACMG_Gene table vs.  redundancy in ACMG_Disease </vt:lpstr>
      <vt:lpstr>Variants across  56 ACMG genes in 1000 G patients</vt:lpstr>
      <vt:lpstr>PopulationVariantStatus</vt:lpstr>
      <vt:lpstr>PowerPoint Presentation</vt:lpstr>
      <vt:lpstr>Around 0.03 variants per nucleotide</vt:lpstr>
      <vt:lpstr>Side note: some clustering by population</vt:lpstr>
      <vt:lpstr>Working on ACMG_Lit</vt:lpstr>
      <vt:lpstr>Questions about ACMG_Lit Prevalence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107</cp:revision>
  <dcterms:created xsi:type="dcterms:W3CDTF">2016-07-12T20:51:53Z</dcterms:created>
  <dcterms:modified xsi:type="dcterms:W3CDTF">2016-07-15T19:15:37Z</dcterms:modified>
</cp:coreProperties>
</file>