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7" r:id="rId4"/>
    <p:sldId id="281" r:id="rId5"/>
    <p:sldId id="284" r:id="rId6"/>
    <p:sldId id="283" r:id="rId7"/>
    <p:sldId id="282" r:id="rId8"/>
    <p:sldId id="280" r:id="rId9"/>
    <p:sldId id="27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2582"/>
  </p:normalViewPr>
  <p:slideViewPr>
    <p:cSldViewPr snapToGrid="0" snapToObjects="1">
      <p:cViewPr>
        <p:scale>
          <a:sx n="88" d="100"/>
          <a:sy n="88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-2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3429-1918-A94C-A2FF-031CC5A6F616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EF5EC-725D-DA48-9BAD-19B6E5F8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7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bars</a:t>
            </a:r>
          </a:p>
          <a:p>
            <a:r>
              <a:rPr lang="en-US" dirty="0" smtClean="0"/>
              <a:t>Double check labeling</a:t>
            </a:r>
          </a:p>
          <a:p>
            <a:r>
              <a:rPr lang="en-US" dirty="0" err="1" smtClean="0"/>
              <a:t>Eigenstrat</a:t>
            </a:r>
            <a:r>
              <a:rPr lang="en-US" baseline="0" dirty="0" smtClean="0"/>
              <a:t> labeling on 1000G data. </a:t>
            </a:r>
          </a:p>
          <a:p>
            <a:r>
              <a:rPr lang="en-US" baseline="0" dirty="0" smtClean="0"/>
              <a:t>Label plots with 1000G</a:t>
            </a:r>
          </a:p>
          <a:p>
            <a:r>
              <a:rPr lang="en-US" baseline="0" smtClean="0"/>
              <a:t>ACMG literature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EIGENSTRAT</a:t>
            </a:r>
          </a:p>
          <a:p>
            <a:r>
              <a:rPr lang="en-US" dirty="0" smtClean="0"/>
              <a:t>Skim</a:t>
            </a:r>
            <a:r>
              <a:rPr lang="en-US" baseline="0" dirty="0" smtClean="0"/>
              <a:t> documentation</a:t>
            </a:r>
          </a:p>
          <a:p>
            <a:r>
              <a:rPr lang="en-US" baseline="0" dirty="0" smtClean="0"/>
              <a:t>Run PCA plot using EIGENSTRAT on just the ACMG and just the HCM. </a:t>
            </a:r>
          </a:p>
          <a:p>
            <a:r>
              <a:rPr lang="en-US" baseline="0" dirty="0" smtClean="0"/>
              <a:t>Label the individuals by population.</a:t>
            </a:r>
          </a:p>
          <a:p>
            <a:r>
              <a:rPr lang="en-US" baseline="0" dirty="0" smtClean="0"/>
              <a:t>1000G supplementary materials.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population;</a:t>
            </a:r>
            <a:r>
              <a:rPr lang="en-US" baseline="0" dirty="0" smtClean="0"/>
              <a:t> probably projected out. </a:t>
            </a:r>
          </a:p>
          <a:p>
            <a:r>
              <a:rPr lang="en-US" baseline="0" dirty="0" smtClean="0"/>
              <a:t>Author name</a:t>
            </a:r>
          </a:p>
          <a:p>
            <a:r>
              <a:rPr lang="en-US" baseline="0" dirty="0" smtClean="0"/>
              <a:t>Google scholar: disease name, prevalence, most cited</a:t>
            </a:r>
          </a:p>
          <a:p>
            <a:r>
              <a:rPr lang="en-US" baseline="0" dirty="0" smtClean="0"/>
              <a:t>Retrieval date and citation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5EBA-DE43-344A-A9E1-E1529C36B50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7/18/2016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 about </a:t>
            </a:r>
            <a:r>
              <a:rPr lang="en-US" sz="4800" dirty="0" err="1" smtClean="0"/>
              <a:t>ACMG_Lit</a:t>
            </a:r>
            <a:r>
              <a:rPr lang="en-US" sz="4800" dirty="0" smtClean="0"/>
              <a:t> Prevalence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1478"/>
            <a:ext cx="10934700" cy="4379192"/>
          </a:xfrm>
        </p:spPr>
        <p:txBody>
          <a:bodyPr>
            <a:noAutofit/>
          </a:bodyPr>
          <a:lstStyle/>
          <a:p>
            <a:r>
              <a:rPr lang="en-US" sz="3200" dirty="0" smtClean="0"/>
              <a:t>Point estimate of prevalence from multiple reports </a:t>
            </a:r>
            <a:br>
              <a:rPr lang="en-US" sz="3200" dirty="0" smtClean="0"/>
            </a:br>
            <a:r>
              <a:rPr lang="en-US" sz="3200" dirty="0" smtClean="0"/>
              <a:t>(e.g. 1:5,000 and 1:100,000)</a:t>
            </a:r>
          </a:p>
          <a:p>
            <a:pPr lvl="1"/>
            <a:r>
              <a:rPr lang="en-US" dirty="0" smtClean="0"/>
              <a:t>Arithmetic mean seems like it would overestimate.</a:t>
            </a:r>
          </a:p>
          <a:p>
            <a:pPr lvl="1"/>
            <a:r>
              <a:rPr lang="en-US" dirty="0" smtClean="0"/>
              <a:t>Geometric mean might work pretty well (~22,360)</a:t>
            </a:r>
            <a:br>
              <a:rPr lang="en-US" dirty="0" smtClean="0"/>
            </a:br>
            <a:r>
              <a:rPr lang="en-US" dirty="0" smtClean="0"/>
              <a:t>(bounded; effectively averaging some log function)</a:t>
            </a:r>
          </a:p>
          <a:p>
            <a:pPr lvl="1"/>
            <a:r>
              <a:rPr lang="en-US" dirty="0" smtClean="0"/>
              <a:t>Alternatively, </a:t>
            </a:r>
            <a:r>
              <a:rPr lang="en-US" dirty="0" smtClean="0">
                <a:solidFill>
                  <a:srgbClr val="0070C0"/>
                </a:solidFill>
              </a:rPr>
              <a:t>reported a range </a:t>
            </a:r>
            <a:r>
              <a:rPr lang="en-US" dirty="0" smtClean="0"/>
              <a:t>for now. </a:t>
            </a:r>
          </a:p>
          <a:p>
            <a:r>
              <a:rPr lang="en-US" sz="3200" dirty="0" smtClean="0"/>
              <a:t>Citations</a:t>
            </a:r>
          </a:p>
          <a:p>
            <a:pPr lvl="1"/>
            <a:r>
              <a:rPr lang="en-US" b="1" dirty="0" smtClean="0"/>
              <a:t>URL + PubMed ID + Author et al., Journal, Year.</a:t>
            </a:r>
          </a:p>
          <a:p>
            <a:pPr lvl="1"/>
            <a:r>
              <a:rPr lang="en-US" b="1" dirty="0" smtClean="0"/>
              <a:t>Original study </a:t>
            </a:r>
          </a:p>
          <a:p>
            <a:pPr lvl="1"/>
            <a:r>
              <a:rPr lang="en-US" dirty="0" smtClean="0"/>
              <a:t>Additional fields: </a:t>
            </a:r>
            <a:r>
              <a:rPr lang="en-US" b="1" dirty="0" smtClean="0"/>
              <a:t>country</a:t>
            </a:r>
            <a:r>
              <a:rPr lang="en-US" dirty="0"/>
              <a:t>,</a:t>
            </a:r>
            <a:r>
              <a:rPr lang="en-US" dirty="0" smtClean="0"/>
              <a:t> ^categorical: newborns/children/adult</a:t>
            </a:r>
          </a:p>
        </p:txBody>
      </p:sp>
    </p:spTree>
    <p:extLst>
      <p:ext uri="{BB962C8B-B14F-4D97-AF65-F5344CB8AC3E}">
        <p14:creationId xmlns:p14="http://schemas.microsoft.com/office/powerpoint/2010/main" val="16580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373" y="476597"/>
            <a:ext cx="5595996" cy="2942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3" y="3540124"/>
            <a:ext cx="5519738" cy="2899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30" y="509713"/>
            <a:ext cx="5136684" cy="2693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130" y="3540124"/>
            <a:ext cx="5487955" cy="2899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859" y="266391"/>
            <a:ext cx="2574504" cy="486644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5847927" y="2856829"/>
            <a:ext cx="246184" cy="41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369169" y="5928275"/>
            <a:ext cx="152400" cy="2732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886843" y="5928275"/>
            <a:ext cx="207268" cy="3904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Around </a:t>
            </a:r>
            <a:r>
              <a:rPr lang="en-US" dirty="0" smtClean="0"/>
              <a:t>0.03 variants per nucleotide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1580643"/>
            <a:ext cx="9166469" cy="4303895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853354" y="5005754"/>
            <a:ext cx="211015" cy="468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844931" y="5005754"/>
            <a:ext cx="239346" cy="6213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Around </a:t>
            </a:r>
            <a:r>
              <a:rPr lang="en-US" dirty="0" smtClean="0"/>
              <a:t>35 nucleotides per variant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6311"/>
            <a:ext cx="8102600" cy="47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9415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Average Number of Variant Positions: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AFR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00B050"/>
                </a:solidFill>
              </a:rPr>
              <a:t>EAS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7030A0"/>
                </a:solidFill>
              </a:rPr>
              <a:t>SAS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AMR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0070C0"/>
                </a:solidFill>
              </a:rPr>
              <a:t>EUR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515" y="1999796"/>
            <a:ext cx="70479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029" y="307068"/>
            <a:ext cx="10515600" cy="1325563"/>
          </a:xfrm>
        </p:spPr>
        <p:txBody>
          <a:bodyPr/>
          <a:lstStyle/>
          <a:p>
            <a:r>
              <a:rPr lang="en-US" dirty="0" smtClean="0"/>
              <a:t>Clustering by </a:t>
            </a:r>
            <a:r>
              <a:rPr lang="en-US" dirty="0" err="1" smtClean="0"/>
              <a:t>Superpopulation</a:t>
            </a:r>
            <a:r>
              <a:rPr lang="en-US" dirty="0" smtClean="0"/>
              <a:t> (Diff colors)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0825"/>
            <a:ext cx="7376886" cy="47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931" y="319314"/>
            <a:ext cx="6680199" cy="1230538"/>
          </a:xfrm>
        </p:spPr>
        <p:txBody>
          <a:bodyPr/>
          <a:lstStyle/>
          <a:p>
            <a:pPr algn="ctr"/>
            <a:r>
              <a:rPr lang="en-US" dirty="0" smtClean="0"/>
              <a:t>Clustering by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7207" y="1549852"/>
            <a:ext cx="7991649" cy="46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847" y="5500053"/>
            <a:ext cx="7159896" cy="1357947"/>
          </a:xfrm>
        </p:spPr>
        <p:txBody>
          <a:bodyPr/>
          <a:lstStyle/>
          <a:p>
            <a:r>
              <a:rPr lang="en-US" smtClean="0"/>
              <a:t>HCM 				ACMG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92" y="850594"/>
            <a:ext cx="4557084" cy="4886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32" y="850594"/>
            <a:ext cx="4904260" cy="48869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596" y="242057"/>
            <a:ext cx="351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PCA with </a:t>
            </a:r>
            <a:r>
              <a:rPr lang="en-US" sz="3600" dirty="0" err="1" smtClean="0"/>
              <a:t>ggbiplot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97596" y="5394196"/>
            <a:ext cx="2577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Rows = variants </a:t>
            </a:r>
            <a:br>
              <a:rPr lang="en-US" sz="2400" dirty="0" smtClean="0"/>
            </a:br>
            <a:r>
              <a:rPr lang="en-US" sz="2400" dirty="0" smtClean="0"/>
              <a:t>(subset of 1000)</a:t>
            </a:r>
          </a:p>
          <a:p>
            <a:r>
              <a:rPr lang="en-US" sz="2400" dirty="0"/>
              <a:t>Columns = patients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</a:t>
            </a:r>
            <a:r>
              <a:rPr lang="en-US" dirty="0" err="1" smtClean="0"/>
              <a:t>ACMG_Lit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579" y="1825625"/>
            <a:ext cx="97608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1811</TotalTime>
  <Words>127</Words>
  <Application>Microsoft Macintosh PowerPoint</Application>
  <PresentationFormat>Widescreen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Update 7/18/2016</vt:lpstr>
      <vt:lpstr>PowerPoint Presentation</vt:lpstr>
      <vt:lpstr>Around 0.03 variants per nucleotide</vt:lpstr>
      <vt:lpstr>Around 35 nucleotides per variant</vt:lpstr>
      <vt:lpstr>Average Number of Variant Positions:  AFR &gt; EAS &gt; SAS &gt; AMR &gt; EUR</vt:lpstr>
      <vt:lpstr>Clustering by Superpopulation (Diff colors)</vt:lpstr>
      <vt:lpstr>Clustering by Population</vt:lpstr>
      <vt:lpstr>HCM     ACMG</vt:lpstr>
      <vt:lpstr>Working on ACMG_Lit</vt:lpstr>
      <vt:lpstr>Questions about ACMG_Lit Prevalence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132</cp:revision>
  <dcterms:created xsi:type="dcterms:W3CDTF">2016-07-12T20:51:53Z</dcterms:created>
  <dcterms:modified xsi:type="dcterms:W3CDTF">2016-07-18T18:09:38Z</dcterms:modified>
</cp:coreProperties>
</file>