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5" r:id="rId6"/>
    <p:sldId id="264" r:id="rId7"/>
    <p:sldId id="266" r:id="rId8"/>
    <p:sldId id="267" r:id="rId9"/>
    <p:sldId id="261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643"/>
  </p:normalViewPr>
  <p:slideViewPr>
    <p:cSldViewPr snapToGrid="0" snapToObjects="1">
      <p:cViewPr>
        <p:scale>
          <a:sx n="86" d="100"/>
          <a:sy n="86" d="100"/>
        </p:scale>
        <p:origin x="5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0B25-7705-F04E-A41C-4799CDE670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2793-7F5C-AB45-B574-3F3F5285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7/12/2016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8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1325563"/>
          </a:xfrm>
        </p:spPr>
        <p:txBody>
          <a:bodyPr/>
          <a:lstStyle/>
          <a:p>
            <a:r>
              <a:rPr lang="en-US" dirty="0" smtClean="0"/>
              <a:t>ACMG Disease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392"/>
            <a:ext cx="10515600" cy="5109339"/>
          </a:xfrm>
        </p:spPr>
        <p:txBody>
          <a:bodyPr>
            <a:normAutofit/>
          </a:bodyPr>
          <a:lstStyle/>
          <a:p>
            <a:r>
              <a:rPr lang="en-US" dirty="0" smtClean="0"/>
              <a:t>Multiple diseases implicated for some genes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I just </a:t>
            </a:r>
            <a:r>
              <a:rPr lang="en-US" dirty="0" err="1" smtClean="0"/>
              <a:t>handcode</a:t>
            </a:r>
            <a:r>
              <a:rPr lang="en-US" dirty="0" smtClean="0"/>
              <a:t> the rest?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1" y="1943881"/>
            <a:ext cx="6726769" cy="38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Question: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issue with allele frequency again</a:t>
            </a:r>
            <a:r>
              <a:rPr lang="en-US" smtClean="0"/>
              <a:t>?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Tabix</a:t>
            </a:r>
            <a:r>
              <a:rPr lang="en-US" b="1" dirty="0" smtClean="0"/>
              <a:t>/</a:t>
            </a:r>
            <a:r>
              <a:rPr lang="en-US" b="1" dirty="0" err="1" smtClean="0"/>
              <a:t>vcf</a:t>
            </a:r>
            <a:r>
              <a:rPr lang="en-US" b="1" dirty="0" smtClean="0"/>
              <a:t>-subset/</a:t>
            </a:r>
            <a:r>
              <a:rPr lang="en-US" b="1" dirty="0" err="1" smtClean="0"/>
              <a:t>bgzip</a:t>
            </a:r>
            <a:r>
              <a:rPr lang="en-US" b="1" dirty="0" smtClean="0"/>
              <a:t> on mac </a:t>
            </a:r>
            <a:r>
              <a:rPr lang="en-US" b="1" dirty="0" smtClean="0"/>
              <a:t>works </a:t>
            </a:r>
            <a:r>
              <a:rPr lang="en-US" b="1" dirty="0" smtClean="0"/>
              <a:t>great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Ubuntu: Downloaded R and </a:t>
            </a:r>
            <a:r>
              <a:rPr lang="en-US" b="1" dirty="0" err="1" smtClean="0"/>
              <a:t>tabix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up 7GB, around 7</a:t>
            </a:r>
            <a:r>
              <a:rPr lang="en-US" dirty="0" smtClean="0"/>
              <a:t> GB remaining</a:t>
            </a:r>
          </a:p>
          <a:p>
            <a:r>
              <a:rPr lang="en-US" dirty="0" smtClean="0"/>
              <a:t>Confirmed: R opens properly</a:t>
            </a:r>
          </a:p>
          <a:p>
            <a:r>
              <a:rPr lang="en-US" dirty="0" smtClean="0"/>
              <a:t>Confirmed: </a:t>
            </a:r>
            <a:r>
              <a:rPr lang="en-US" dirty="0" err="1" smtClean="0"/>
              <a:t>tabix</a:t>
            </a:r>
            <a:r>
              <a:rPr lang="en-US" dirty="0" smtClean="0"/>
              <a:t> works properly with </a:t>
            </a:r>
            <a:r>
              <a:rPr lang="en-US" dirty="0" err="1" smtClean="0"/>
              <a:t>vcf</a:t>
            </a:r>
            <a:r>
              <a:rPr lang="en-US" dirty="0" smtClean="0"/>
              <a:t>-subset and </a:t>
            </a:r>
            <a:r>
              <a:rPr lang="en-US" dirty="0" err="1" smtClean="0"/>
              <a:t>bgzip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Unsure about anaconda: seems like a much larger file.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Downloading VCF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855" y="1690688"/>
            <a:ext cx="11410507" cy="435133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ExAC</a:t>
            </a:r>
            <a:r>
              <a:rPr lang="en-US" sz="3200" dirty="0" smtClean="0"/>
              <a:t>: by hand</a:t>
            </a:r>
          </a:p>
          <a:p>
            <a:r>
              <a:rPr lang="en-US" sz="3200" b="1" u="sng" dirty="0" smtClean="0"/>
              <a:t>1000 genomes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Scrape </a:t>
            </a:r>
            <a:r>
              <a:rPr lang="en-US" sz="3200" dirty="0"/>
              <a:t>ACMG website for gene names and associated </a:t>
            </a:r>
            <a:r>
              <a:rPr lang="en-US" sz="3200" dirty="0" smtClean="0"/>
              <a:t>diseases.</a:t>
            </a:r>
          </a:p>
          <a:p>
            <a:pPr lvl="1"/>
            <a:r>
              <a:rPr lang="en-US" sz="3200" dirty="0"/>
              <a:t>Connecting USCS Genome Browser to </a:t>
            </a:r>
            <a:r>
              <a:rPr lang="en-US" sz="3200" dirty="0" smtClean="0"/>
              <a:t>get gene </a:t>
            </a:r>
            <a:r>
              <a:rPr lang="en-US" sz="3200" dirty="0"/>
              <a:t>info: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start, </a:t>
            </a:r>
            <a:r>
              <a:rPr lang="en-US" sz="3200" dirty="0" smtClean="0"/>
              <a:t>stop.</a:t>
            </a:r>
          </a:p>
          <a:p>
            <a:pPr lvl="1"/>
            <a:r>
              <a:rPr lang="en-US" sz="3200" dirty="0" smtClean="0"/>
              <a:t>Use </a:t>
            </a:r>
            <a:r>
              <a:rPr lang="en-US" sz="3200" dirty="0" err="1" smtClean="0"/>
              <a:t>Tabix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286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Scrape for ACMG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027"/>
            <a:ext cx="83693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02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ACMG.page</a:t>
            </a:r>
            <a:r>
              <a:rPr lang="en-US" sz="2400" dirty="0"/>
              <a:t> &lt;- scrape(</a:t>
            </a:r>
            <a:r>
              <a:rPr lang="en-US" sz="2400" dirty="0" err="1"/>
              <a:t>url</a:t>
            </a:r>
            <a:r>
              <a:rPr lang="en-US" sz="2400" dirty="0"/>
              <a:t> ="http://</a:t>
            </a:r>
            <a:r>
              <a:rPr lang="en-US" sz="2400" dirty="0" err="1"/>
              <a:t>www.ncbi.nlm.nih.gov</a:t>
            </a:r>
            <a:r>
              <a:rPr lang="en-US" sz="2400" dirty="0"/>
              <a:t>/</a:t>
            </a:r>
            <a:r>
              <a:rPr lang="en-US" sz="2400" dirty="0" err="1"/>
              <a:t>clinvar</a:t>
            </a:r>
            <a:r>
              <a:rPr lang="en-US" sz="2400" dirty="0"/>
              <a:t>/docs/</a:t>
            </a:r>
            <a:r>
              <a:rPr lang="en-US" sz="2400" dirty="0" err="1"/>
              <a:t>acmg</a:t>
            </a:r>
            <a:r>
              <a:rPr lang="en-US" sz="2400" dirty="0"/>
              <a:t>/")</a:t>
            </a:r>
          </a:p>
        </p:txBody>
      </p:sp>
    </p:spTree>
    <p:extLst>
      <p:ext uri="{BB962C8B-B14F-4D97-AF65-F5344CB8AC3E}">
        <p14:creationId xmlns:p14="http://schemas.microsoft.com/office/powerpoint/2010/main" val="75024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Connect to UCSC Genome </a:t>
            </a:r>
            <a:r>
              <a:rPr lang="en-US" sz="5400" b="1" dirty="0" smtClean="0"/>
              <a:t>Browser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1: Connect to UCSC Genome Browser: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err="1" smtClean="0"/>
              <a:t>chrom</a:t>
            </a:r>
            <a:r>
              <a:rPr lang="en-US" sz="3200" dirty="0" smtClean="0"/>
              <a:t>/start/stop</a:t>
            </a:r>
          </a:p>
          <a:p>
            <a:r>
              <a:rPr lang="en-US" sz="3200" dirty="0"/>
              <a:t>Step 2: Query from a table: </a:t>
            </a:r>
            <a:r>
              <a:rPr lang="en-US" sz="3200" dirty="0" err="1"/>
              <a:t>RefGene</a:t>
            </a:r>
            <a:r>
              <a:rPr lang="en-US" sz="3200" dirty="0"/>
              <a:t> or </a:t>
            </a:r>
            <a:r>
              <a:rPr lang="en-US" sz="3200" dirty="0" err="1"/>
              <a:t>GeneReviews</a:t>
            </a:r>
            <a:endParaRPr lang="en-US" sz="3200" dirty="0"/>
          </a:p>
          <a:p>
            <a:pPr lvl="1"/>
            <a:r>
              <a:rPr lang="en-US" sz="2800" dirty="0" err="1"/>
              <a:t>GeneReviews</a:t>
            </a:r>
            <a:r>
              <a:rPr lang="en-US" sz="2800" dirty="0"/>
              <a:t> generally has 1 entry per gene; missing PRKAG2</a:t>
            </a:r>
          </a:p>
          <a:p>
            <a:pPr lvl="1"/>
            <a:r>
              <a:rPr lang="en-US" sz="2800" dirty="0" err="1"/>
              <a:t>RefGene</a:t>
            </a:r>
            <a:r>
              <a:rPr lang="en-US" sz="2800" dirty="0"/>
              <a:t> has multiple entries per gene; full coverage, </a:t>
            </a:r>
            <a:r>
              <a:rPr lang="en-US" sz="2800" dirty="0" err="1"/>
              <a:t>tx</a:t>
            </a:r>
            <a:r>
              <a:rPr lang="en-US" sz="2800" dirty="0"/>
              <a:t> vs. coding</a:t>
            </a:r>
          </a:p>
          <a:p>
            <a:pPr lvl="1"/>
            <a:r>
              <a:rPr lang="en-US" sz="2800" dirty="0"/>
              <a:t>I chose </a:t>
            </a:r>
            <a:r>
              <a:rPr lang="en-US" sz="2800" dirty="0" err="1"/>
              <a:t>RefGene</a:t>
            </a:r>
            <a:r>
              <a:rPr lang="en-US" sz="2800" dirty="0"/>
              <a:t>, min </a:t>
            </a:r>
            <a:r>
              <a:rPr lang="en-US" sz="2800" dirty="0" err="1"/>
              <a:t>tx</a:t>
            </a:r>
            <a:r>
              <a:rPr lang="en-US" sz="2800" dirty="0"/>
              <a:t>-start, max </a:t>
            </a:r>
            <a:r>
              <a:rPr lang="en-US" sz="2800" dirty="0" err="1" smtClean="0"/>
              <a:t>tx</a:t>
            </a:r>
            <a:r>
              <a:rPr lang="en-US" sz="2800" dirty="0" smtClean="0"/>
              <a:t>-end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3200" dirty="0" smtClean="0"/>
              <a:t>Step 3: Collect/process other inputs: </a:t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version, </a:t>
            </a:r>
            <a:r>
              <a:rPr lang="en-US" sz="3200" dirty="0" err="1"/>
              <a:t>chrom.num</a:t>
            </a:r>
            <a:r>
              <a:rPr lang="en-US" sz="3200" dirty="0"/>
              <a:t>, </a:t>
            </a:r>
            <a:r>
              <a:rPr lang="en-US" sz="3200" dirty="0" smtClean="0"/>
              <a:t>start</a:t>
            </a:r>
            <a:r>
              <a:rPr lang="en-US" sz="3200" dirty="0"/>
              <a:t>, </a:t>
            </a:r>
            <a:r>
              <a:rPr lang="en-US" sz="3200" dirty="0" smtClean="0"/>
              <a:t>end</a:t>
            </a:r>
            <a:r>
              <a:rPr lang="en-US" sz="3200" dirty="0"/>
              <a:t>, </a:t>
            </a:r>
            <a:r>
              <a:rPr lang="en-US" sz="3200" dirty="0" smtClean="0"/>
              <a:t>gene.</a:t>
            </a:r>
          </a:p>
        </p:txBody>
      </p:sp>
    </p:spTree>
    <p:extLst>
      <p:ext uri="{BB962C8B-B14F-4D97-AF65-F5344CB8AC3E}">
        <p14:creationId xmlns:p14="http://schemas.microsoft.com/office/powerpoint/2010/main" val="279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Call </a:t>
            </a:r>
            <a:r>
              <a:rPr lang="en-US" sz="5400" b="1" dirty="0" err="1" smtClean="0"/>
              <a:t>Tabix</a:t>
            </a:r>
            <a:r>
              <a:rPr lang="en-US" sz="5400" b="1" dirty="0" smtClean="0"/>
              <a:t> from System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86" y="1534574"/>
            <a:ext cx="116734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4: Call </a:t>
            </a:r>
            <a:r>
              <a:rPr lang="en-US" dirty="0" err="1" smtClean="0"/>
              <a:t>tabix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 err="1"/>
              <a:t>tabix</a:t>
            </a:r>
            <a:r>
              <a:rPr lang="en-US" sz="2800" dirty="0"/>
              <a:t> -h ftp://ftp.1000genomes.ebi.ac.uk/vol1/ftp/release/</a:t>
            </a:r>
            <a:br>
              <a:rPr lang="en-US" sz="2800" dirty="0"/>
            </a:br>
            <a:r>
              <a:rPr lang="en-US" sz="2800" dirty="0"/>
              <a:t>20130502/ALL.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.phase3_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.20130502.genotypes.vcf.gz 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0000"/>
                </a:solidFill>
              </a:rPr>
              <a:t>%s-%s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%</a:t>
            </a:r>
            <a:r>
              <a:rPr lang="en-US" sz="2800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_genotypes.vcf</a:t>
            </a:r>
            <a:r>
              <a:rPr lang="en-US" sz="2800" dirty="0"/>
              <a:t>”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</a:p>
          <a:p>
            <a:pPr lvl="1"/>
            <a:r>
              <a:rPr lang="en-US" sz="2800" dirty="0" err="1"/>
              <a:t>sprintf</a:t>
            </a:r>
            <a:r>
              <a:rPr lang="en-US" sz="2800" dirty="0"/>
              <a:t>(</a:t>
            </a:r>
            <a:r>
              <a:rPr lang="en-US" sz="2800" dirty="0" err="1"/>
              <a:t>UCSC$chrom</a:t>
            </a:r>
            <a:r>
              <a:rPr lang="en-US" sz="2800" dirty="0"/>
              <a:t>, version, </a:t>
            </a:r>
            <a:r>
              <a:rPr lang="en-US" sz="2800" dirty="0" err="1"/>
              <a:t>chrom.num</a:t>
            </a:r>
            <a:r>
              <a:rPr lang="en-US" sz="2800" dirty="0"/>
              <a:t>, </a:t>
            </a:r>
            <a:r>
              <a:rPr lang="en-US" sz="2800" dirty="0" err="1"/>
              <a:t>UCSC$start</a:t>
            </a:r>
            <a:r>
              <a:rPr lang="en-US" sz="2800" dirty="0"/>
              <a:t>, </a:t>
            </a:r>
            <a:r>
              <a:rPr lang="en-US" sz="2800" dirty="0" err="1"/>
              <a:t>UCSC$end</a:t>
            </a:r>
            <a:r>
              <a:rPr lang="en-US" sz="2800" dirty="0"/>
              <a:t>, gene)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  <a:r>
              <a:rPr lang="en-US" sz="2800" dirty="0"/>
              <a:t> system</a:t>
            </a:r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Output progress (e.g. MYBPC3 17/56) and check whether the file exists and has size &gt; 0. 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Compare with the dozen or so downloaded by hand earlier.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Join 1000G data to ExAC: Correlations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intersecting variants only (due to liberal estimate on </a:t>
            </a:r>
            <a:r>
              <a:rPr lang="en-US" dirty="0" err="1" smtClean="0"/>
              <a:t>tx</a:t>
            </a:r>
            <a:r>
              <a:rPr lang="en-US" dirty="0" smtClean="0"/>
              <a:t> regions)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644"/>
            <a:ext cx="8001000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8507" y="2483644"/>
            <a:ext cx="2075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VHL: 72%</a:t>
            </a:r>
          </a:p>
          <a:p>
            <a:r>
              <a:rPr lang="en-US" sz="2400" dirty="0" smtClean="0"/>
              <a:t>MLH1: 86%</a:t>
            </a:r>
          </a:p>
          <a:p>
            <a:r>
              <a:rPr lang="en-US" sz="2400" dirty="0" smtClean="0"/>
              <a:t>DSC2: 91%</a:t>
            </a:r>
          </a:p>
          <a:p>
            <a:endParaRPr lang="en-US" sz="2400" dirty="0"/>
          </a:p>
          <a:p>
            <a:r>
              <a:rPr lang="en-US" sz="2400" dirty="0" smtClean="0"/>
              <a:t>All others above 94%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23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Load ACMG data into MySQL 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1690688"/>
            <a:ext cx="11109251" cy="4351338"/>
          </a:xfrm>
        </p:spPr>
        <p:txBody>
          <a:bodyPr>
            <a:normAutofit/>
          </a:bodyPr>
          <a:lstStyle/>
          <a:p>
            <a:r>
              <a:rPr lang="en-US" sz="2600" dirty="0"/>
              <a:t>mysql&gt; create table ACMG (</a:t>
            </a:r>
            <a:r>
              <a:rPr lang="en-US" sz="2600" dirty="0" err="1"/>
              <a:t>Numkey</a:t>
            </a:r>
            <a:r>
              <a:rPr lang="en-US" sz="2600" dirty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is-IS" sz="2600" dirty="0" smtClean="0"/>
              <a:t>… </a:t>
            </a:r>
            <a:r>
              <a:rPr lang="en-US" sz="2600" dirty="0" smtClean="0"/>
              <a:t>Citation </a:t>
            </a:r>
            <a:r>
              <a:rPr lang="en-US" sz="2600" dirty="0"/>
              <a:t>varchar(200</a:t>
            </a:r>
            <a:r>
              <a:rPr lang="en-US" sz="2600" dirty="0" smtClean="0"/>
              <a:t>));</a:t>
            </a:r>
          </a:p>
          <a:p>
            <a:r>
              <a:rPr lang="en-US" sz="2600" dirty="0" smtClean="0"/>
              <a:t> mysql</a:t>
            </a:r>
            <a:r>
              <a:rPr lang="en-US" sz="2600" dirty="0"/>
              <a:t>&gt; load data local infile </a:t>
            </a:r>
            <a:r>
              <a:rPr lang="en-US" sz="2600" dirty="0" smtClean="0"/>
              <a:t>'/</a:t>
            </a:r>
            <a:r>
              <a:rPr lang="en-US" sz="2600" dirty="0"/>
              <a:t>Users/jamesdiao/Documents/</a:t>
            </a:r>
            <a:r>
              <a:rPr lang="en-US" sz="2600" dirty="0" err="1"/>
              <a:t>Kohane_Lab</a:t>
            </a:r>
            <a:r>
              <a:rPr lang="en-US" sz="2600" dirty="0" smtClean="0"/>
              <a:t>/</a:t>
            </a:r>
            <a:br>
              <a:rPr lang="en-US" sz="2600" dirty="0" smtClean="0"/>
            </a:br>
            <a:r>
              <a:rPr lang="en-US" sz="2600" dirty="0" smtClean="0"/>
              <a:t>HST-2016/week_5/</a:t>
            </a:r>
            <a:r>
              <a:rPr lang="en-US" sz="2600" dirty="0" err="1" smtClean="0"/>
              <a:t>ACMG_output.txt</a:t>
            </a:r>
            <a:r>
              <a:rPr lang="en-US" sz="2600" dirty="0"/>
              <a:t>' into table ACMG lines terminated </a:t>
            </a:r>
            <a:r>
              <a:rPr lang="en-US" sz="2600" dirty="0" smtClean="0"/>
              <a:t>by '\</a:t>
            </a:r>
            <a:r>
              <a:rPr lang="en-US" sz="2600" dirty="0"/>
              <a:t>n';            </a:t>
            </a:r>
            <a:endParaRPr lang="en-US" sz="2600" dirty="0"/>
          </a:p>
          <a:p>
            <a:r>
              <a:rPr lang="en-US" sz="2600" dirty="0" smtClean="0"/>
              <a:t>Records</a:t>
            </a:r>
            <a:r>
              <a:rPr lang="en-US" sz="2600" dirty="0"/>
              <a:t>: 9199  Deleted: 0  Skipped: 0  Warnings: 0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1" y="3667023"/>
            <a:ext cx="10403550" cy="26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1065</TotalTime>
  <Words>213</Words>
  <Application>Microsoft Macintosh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Update 7/12/2016</vt:lpstr>
      <vt:lpstr>Tabix/vcf-subset/bgzip on mac works great</vt:lpstr>
      <vt:lpstr>Ubuntu: Downloaded R and tabix</vt:lpstr>
      <vt:lpstr>Downloading VCF</vt:lpstr>
      <vt:lpstr>Scrape for ACMG</vt:lpstr>
      <vt:lpstr>Connect to UCSC Genome Browser</vt:lpstr>
      <vt:lpstr>Call Tabix from System</vt:lpstr>
      <vt:lpstr>Join 1000G data to ExAC: Correlations </vt:lpstr>
      <vt:lpstr>Load ACMG data into MySQL table</vt:lpstr>
      <vt:lpstr>ACMG Disease Status</vt:lpstr>
      <vt:lpstr>Question: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2016-07-11T16:33:00Z</dcterms:created>
  <dcterms:modified xsi:type="dcterms:W3CDTF">2016-07-12T14:51:07Z</dcterms:modified>
</cp:coreProperties>
</file>