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15"/>
  </p:notes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ky" initials="R" lastIdx="2" clrIdx="0">
    <p:extLst>
      <p:ext uri="{19B8F6BF-5375-455C-9EA6-DF929625EA0E}">
        <p15:presenceInfo xmlns:p15="http://schemas.microsoft.com/office/powerpoint/2012/main" userId="Rick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FF6666"/>
    <a:srgbClr val="336699"/>
    <a:srgbClr val="9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2" autoAdjust="0"/>
    <p:restoredTop sz="68193" autoAdjust="0"/>
  </p:normalViewPr>
  <p:slideViewPr>
    <p:cSldViewPr snapToGrid="0">
      <p:cViewPr varScale="1">
        <p:scale>
          <a:sx n="57" d="100"/>
          <a:sy n="57" d="100"/>
        </p:scale>
        <p:origin x="12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F863C-5C49-47DA-88B0-6A59E42CB03E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72573-046B-414D-A104-949E9542D0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49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各位評審老師大家好</a:t>
            </a:r>
            <a:endParaRPr lang="en-US" altLang="zh-TW" dirty="0" smtClean="0"/>
          </a:p>
          <a:p>
            <a:r>
              <a:rPr lang="zh-TW" altLang="en-US" dirty="0" smtClean="0"/>
              <a:t>我們是</a:t>
            </a:r>
            <a:r>
              <a:rPr lang="en-US" altLang="zh-TW" dirty="0" smtClean="0"/>
              <a:t>FIT</a:t>
            </a:r>
            <a:r>
              <a:rPr lang="zh-TW" altLang="en-US" dirty="0" smtClean="0"/>
              <a:t> </a:t>
            </a:r>
            <a:r>
              <a:rPr lang="en-US" altLang="zh-TW" dirty="0" smtClean="0"/>
              <a:t>ME</a:t>
            </a:r>
            <a:r>
              <a:rPr lang="zh-TW" altLang="en-US" dirty="0" smtClean="0"/>
              <a:t> 肌不可失</a:t>
            </a:r>
            <a:endParaRPr lang="en-US" altLang="zh-TW" dirty="0" smtClean="0"/>
          </a:p>
          <a:p>
            <a:r>
              <a:rPr lang="zh-TW" altLang="en-US" dirty="0" smtClean="0"/>
              <a:t>結合</a:t>
            </a:r>
            <a:r>
              <a:rPr lang="en-US" altLang="zh-TW" dirty="0" smtClean="0"/>
              <a:t>EMG</a:t>
            </a:r>
            <a:r>
              <a:rPr lang="zh-TW" altLang="en-US" dirty="0" smtClean="0"/>
              <a:t>肌電感測器的行動健身智能教練</a:t>
            </a:r>
            <a:endParaRPr lang="en-US" altLang="zh-TW" dirty="0" smtClean="0"/>
          </a:p>
          <a:p>
            <a:r>
              <a:rPr lang="zh-TW" altLang="en-US" dirty="0" smtClean="0"/>
              <a:t>我們是國立台中科技大學 資訊管理系的學生</a:t>
            </a:r>
            <a:endParaRPr lang="en-US" altLang="zh-TW" dirty="0" smtClean="0"/>
          </a:p>
          <a:p>
            <a:r>
              <a:rPr lang="zh-TW" altLang="en-US" dirty="0" smtClean="0"/>
              <a:t>指導老師是姜琇森老師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72573-046B-414D-A104-949E9542D05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21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現在越來越多人有意願想要健身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zh-TW" altLang="en-US" b="0" dirty="0" smtClean="0">
              <a:effectLst/>
            </a:endParaRPr>
          </a:p>
          <a:p>
            <a:pPr rtl="0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像我就是其中之一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zh-TW" altLang="en-US" b="0" dirty="0" smtClean="0">
              <a:effectLst/>
            </a:endParaRPr>
          </a:p>
          <a:p>
            <a:pPr rtl="0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但是相信很多人都跟我一樣不知道怎麼開始</a:t>
            </a:r>
            <a:endParaRPr lang="zh-TW" altLang="en-US" b="0" dirty="0" smtClean="0">
              <a:effectLst/>
            </a:endParaRPr>
          </a:p>
          <a:p>
            <a:pPr rtl="0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不懂要怎麼規劃訓練課程比較好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zh-TW" altLang="en-US" b="0" dirty="0" smtClean="0">
              <a:effectLst/>
            </a:endParaRPr>
          </a:p>
          <a:p>
            <a:pPr rtl="0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也不清楚自己肌肉適合什麼樣的訓練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zh-TW" altLang="en-US" b="0" dirty="0" smtClean="0">
              <a:effectLst/>
            </a:endParaRPr>
          </a:p>
          <a:p>
            <a:pPr rtl="0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無法掌握肌肉狀態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zh-TW" altLang="en-US" b="0" dirty="0" smtClean="0">
              <a:effectLst/>
            </a:endParaRPr>
          </a:p>
          <a:p>
            <a:pPr rtl="0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更不知道動作是否正確及該用多少重量來訓練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zh-TW" altLang="en-US" b="0" dirty="0" smtClean="0">
              <a:effectLst/>
            </a:endParaRPr>
          </a:p>
          <a:p>
            <a:pPr rtl="0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很害怕一不小心造成肌肉傷害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zh-TW" altLang="en-US" b="0" dirty="0" smtClean="0">
              <a:effectLst/>
            </a:endParaRPr>
          </a:p>
          <a:p>
            <a:pPr rtl="0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訓練結束後也不清楚是不是有效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zh-TW" altLang="en-US" b="0" dirty="0" smtClean="0">
              <a:effectLst/>
            </a:endParaRPr>
          </a:p>
          <a:p>
            <a:pPr rtl="0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只能用肉眼觀察肌肉是不是有變壯了一些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zh-TW" altLang="en-US" b="0" dirty="0" smtClean="0">
              <a:effectLst/>
            </a:endParaRPr>
          </a:p>
          <a:p>
            <a:pPr rtl="0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但明明有辛苦訓練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zh-TW" altLang="en-US" b="0" dirty="0" smtClean="0">
              <a:effectLst/>
            </a:endParaRPr>
          </a:p>
          <a:p>
            <a:pPr rtl="0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卻感覺不到明確的肌肉變化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zh-TW" altLang="en-US" b="0" dirty="0" smtClean="0">
              <a:effectLst/>
            </a:endParaRPr>
          </a:p>
          <a:p>
            <a:pPr rtl="0"/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真的會讓人沒有動力繼續訓練下去</a:t>
            </a:r>
            <a:endParaRPr lang="zh-TW" altLang="en-US" b="0" dirty="0" smtClean="0">
              <a:effectLst/>
            </a:endParaRPr>
          </a:p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72573-046B-414D-A104-949E9542D05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78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72573-046B-414D-A104-949E9542D05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76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72573-046B-414D-A104-949E9542D05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120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72573-046B-414D-A104-949E9542D05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38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378D-75C0-4FB1-A622-3412E627D1C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E2E8-B88E-496C-8E8C-195100920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94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378D-75C0-4FB1-A622-3412E627D1C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E2E8-B88E-496C-8E8C-195100920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4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378D-75C0-4FB1-A622-3412E627D1C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E2E8-B88E-496C-8E8C-195100920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07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378D-75C0-4FB1-A622-3412E627D1C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E2E8-B88E-496C-8E8C-195100920D6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331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378D-75C0-4FB1-A622-3412E627D1C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E2E8-B88E-496C-8E8C-195100920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6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378D-75C0-4FB1-A622-3412E627D1C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E2E8-B88E-496C-8E8C-195100920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98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378D-75C0-4FB1-A622-3412E627D1C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E2E8-B88E-496C-8E8C-195100920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43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378D-75C0-4FB1-A622-3412E627D1C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E2E8-B88E-496C-8E8C-195100920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598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378D-75C0-4FB1-A622-3412E627D1C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E2E8-B88E-496C-8E8C-195100920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378D-75C0-4FB1-A622-3412E627D1C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E2E8-B88E-496C-8E8C-195100920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45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378D-75C0-4FB1-A622-3412E627D1C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E2E8-B88E-496C-8E8C-195100920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57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378D-75C0-4FB1-A622-3412E627D1C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E2E8-B88E-496C-8E8C-195100920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49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378D-75C0-4FB1-A622-3412E627D1C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E2E8-B88E-496C-8E8C-195100920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3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378D-75C0-4FB1-A622-3412E627D1C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E2E8-B88E-496C-8E8C-195100920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42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378D-75C0-4FB1-A622-3412E627D1C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E2E8-B88E-496C-8E8C-195100920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14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378D-75C0-4FB1-A622-3412E627D1C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E2E8-B88E-496C-8E8C-195100920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90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378D-75C0-4FB1-A622-3412E627D1C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E2E8-B88E-496C-8E8C-195100920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66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06378D-75C0-4FB1-A622-3412E627D1C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5DE2E8-B88E-496C-8E8C-195100920D6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0" y="5856286"/>
            <a:ext cx="9144000" cy="911226"/>
            <a:chOff x="-1467059" y="2441748"/>
            <a:chExt cx="12192000" cy="1959431"/>
          </a:xfrm>
          <a:effectLst>
            <a:outerShdw blurRad="50800" dist="38100" dir="19560000" algn="ctr" rotWithShape="0">
              <a:schemeClr val="tx1">
                <a:lumMod val="75000"/>
                <a:lumOff val="25000"/>
              </a:schemeClr>
            </a:outerShdw>
          </a:effectLst>
        </p:grpSpPr>
        <p:cxnSp>
          <p:nvCxnSpPr>
            <p:cNvPr id="9" name="直線接點 8"/>
            <p:cNvCxnSpPr/>
            <p:nvPr/>
          </p:nvCxnSpPr>
          <p:spPr>
            <a:xfrm>
              <a:off x="-1467059" y="3908809"/>
              <a:ext cx="3155182" cy="0"/>
            </a:xfrm>
            <a:prstGeom prst="line">
              <a:avLst/>
            </a:prstGeom>
            <a:ln w="41275" cap="rnd">
              <a:solidFill>
                <a:srgbClr val="FF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群組 9"/>
            <p:cNvGrpSpPr/>
            <p:nvPr/>
          </p:nvGrpSpPr>
          <p:grpSpPr>
            <a:xfrm>
              <a:off x="1688125" y="2441749"/>
              <a:ext cx="1402581" cy="1959430"/>
              <a:chOff x="1688125" y="2441749"/>
              <a:chExt cx="1402581" cy="1959430"/>
            </a:xfrm>
          </p:grpSpPr>
          <p:cxnSp>
            <p:nvCxnSpPr>
              <p:cNvPr id="33" name="直線接點 32"/>
              <p:cNvCxnSpPr/>
              <p:nvPr/>
            </p:nvCxnSpPr>
            <p:spPr>
              <a:xfrm flipH="1">
                <a:off x="1688125" y="2803490"/>
                <a:ext cx="311497" cy="1105318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>
                <a:off x="1999622" y="2803489"/>
                <a:ext cx="118905" cy="852435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 flipV="1">
                <a:off x="2118527" y="2441749"/>
                <a:ext cx="192592" cy="1214176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2311119" y="2441749"/>
                <a:ext cx="241162" cy="1959429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flipV="1">
                <a:off x="2552281" y="3125037"/>
                <a:ext cx="311497" cy="1276142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>
                <a:off x="2863778" y="3125037"/>
                <a:ext cx="226928" cy="783771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群組 10"/>
            <p:cNvGrpSpPr/>
            <p:nvPr/>
          </p:nvGrpSpPr>
          <p:grpSpPr>
            <a:xfrm>
              <a:off x="3090706" y="2441749"/>
              <a:ext cx="1402581" cy="1959430"/>
              <a:chOff x="1688125" y="2441749"/>
              <a:chExt cx="1402581" cy="1959430"/>
            </a:xfrm>
          </p:grpSpPr>
          <p:cxnSp>
            <p:nvCxnSpPr>
              <p:cNvPr id="27" name="直線接點 26"/>
              <p:cNvCxnSpPr/>
              <p:nvPr/>
            </p:nvCxnSpPr>
            <p:spPr>
              <a:xfrm flipH="1">
                <a:off x="1688125" y="2803490"/>
                <a:ext cx="311497" cy="1105318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>
              <a:xfrm>
                <a:off x="1999622" y="2803489"/>
                <a:ext cx="118905" cy="852435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 flipV="1">
                <a:off x="2118527" y="2441749"/>
                <a:ext cx="192592" cy="1214176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>
                <a:off x="2311119" y="2441749"/>
                <a:ext cx="241162" cy="1959429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 flipV="1">
                <a:off x="2552281" y="3125037"/>
                <a:ext cx="311497" cy="1276142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>
                <a:off x="2863778" y="3125037"/>
                <a:ext cx="226928" cy="783771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群組 11"/>
            <p:cNvGrpSpPr/>
            <p:nvPr/>
          </p:nvGrpSpPr>
          <p:grpSpPr>
            <a:xfrm>
              <a:off x="4507100" y="2441749"/>
              <a:ext cx="1402581" cy="1959430"/>
              <a:chOff x="1688125" y="2441749"/>
              <a:chExt cx="1402581" cy="1959430"/>
            </a:xfrm>
          </p:grpSpPr>
          <p:cxnSp>
            <p:nvCxnSpPr>
              <p:cNvPr id="21" name="直線接點 20"/>
              <p:cNvCxnSpPr/>
              <p:nvPr/>
            </p:nvCxnSpPr>
            <p:spPr>
              <a:xfrm flipH="1">
                <a:off x="1688125" y="2803490"/>
                <a:ext cx="311497" cy="1105318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1999622" y="2803489"/>
                <a:ext cx="118905" cy="852435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 flipV="1">
                <a:off x="2118527" y="2441749"/>
                <a:ext cx="192592" cy="1214176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>
                <a:off x="2311119" y="2441749"/>
                <a:ext cx="241162" cy="1959429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 flipV="1">
                <a:off x="2552281" y="3125037"/>
                <a:ext cx="311497" cy="1276142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>
                <a:off x="2863778" y="3125037"/>
                <a:ext cx="226928" cy="783771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群組 12"/>
            <p:cNvGrpSpPr/>
            <p:nvPr/>
          </p:nvGrpSpPr>
          <p:grpSpPr>
            <a:xfrm>
              <a:off x="5920142" y="2441748"/>
              <a:ext cx="1402581" cy="1959430"/>
              <a:chOff x="1688125" y="2441749"/>
              <a:chExt cx="1402581" cy="1959430"/>
            </a:xfrm>
          </p:grpSpPr>
          <p:cxnSp>
            <p:nvCxnSpPr>
              <p:cNvPr id="15" name="直線接點 14"/>
              <p:cNvCxnSpPr/>
              <p:nvPr/>
            </p:nvCxnSpPr>
            <p:spPr>
              <a:xfrm flipH="1">
                <a:off x="1688125" y="2803490"/>
                <a:ext cx="311497" cy="1105318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>
                <a:off x="1999622" y="2803489"/>
                <a:ext cx="118905" cy="852435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/>
            </p:nvCxnSpPr>
            <p:spPr>
              <a:xfrm flipV="1">
                <a:off x="2118527" y="2441749"/>
                <a:ext cx="192592" cy="1214176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2311119" y="2441749"/>
                <a:ext cx="241162" cy="1959429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 flipV="1">
                <a:off x="2552281" y="3125037"/>
                <a:ext cx="311497" cy="1276142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>
                <a:off x="2863778" y="3125037"/>
                <a:ext cx="226928" cy="783771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線接點 13"/>
            <p:cNvCxnSpPr/>
            <p:nvPr/>
          </p:nvCxnSpPr>
          <p:spPr>
            <a:xfrm flipV="1">
              <a:off x="7322723" y="3908806"/>
              <a:ext cx="3402218" cy="1676"/>
            </a:xfrm>
            <a:prstGeom prst="line">
              <a:avLst/>
            </a:prstGeom>
            <a:ln w="41275" cap="rnd">
              <a:solidFill>
                <a:srgbClr val="FF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349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35000"/>
            <a:lum/>
          </a:blip>
          <a:srcRect/>
          <a:stretch>
            <a:fillRect l="-6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群組 62"/>
          <p:cNvGrpSpPr/>
          <p:nvPr/>
        </p:nvGrpSpPr>
        <p:grpSpPr>
          <a:xfrm flipH="1">
            <a:off x="-120755" y="2798948"/>
            <a:ext cx="11439525" cy="1303774"/>
            <a:chOff x="-2295525" y="2634709"/>
            <a:chExt cx="11439525" cy="1303774"/>
          </a:xfrm>
        </p:grpSpPr>
        <p:cxnSp>
          <p:nvCxnSpPr>
            <p:cNvPr id="6" name="直線接點 5"/>
            <p:cNvCxnSpPr/>
            <p:nvPr/>
          </p:nvCxnSpPr>
          <p:spPr>
            <a:xfrm flipH="1">
              <a:off x="4482088" y="3610868"/>
              <a:ext cx="4661912" cy="0"/>
            </a:xfrm>
            <a:prstGeom prst="line">
              <a:avLst/>
            </a:prstGeom>
            <a:ln w="41275" cap="rnd">
              <a:solidFill>
                <a:srgbClr val="FF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群組 61"/>
            <p:cNvGrpSpPr/>
            <p:nvPr/>
          </p:nvGrpSpPr>
          <p:grpSpPr>
            <a:xfrm>
              <a:off x="-2295525" y="2634709"/>
              <a:ext cx="6777612" cy="1303774"/>
              <a:chOff x="-2295525" y="2634709"/>
              <a:chExt cx="6777612" cy="1303774"/>
            </a:xfrm>
          </p:grpSpPr>
          <p:grpSp>
            <p:nvGrpSpPr>
              <p:cNvPr id="29" name="群組 28"/>
              <p:cNvGrpSpPr/>
              <p:nvPr/>
            </p:nvGrpSpPr>
            <p:grpSpPr>
              <a:xfrm flipH="1">
                <a:off x="3430151" y="2634710"/>
                <a:ext cx="1051936" cy="1303773"/>
                <a:chOff x="1688125" y="2441749"/>
                <a:chExt cx="1402581" cy="1959430"/>
              </a:xfrm>
            </p:grpSpPr>
            <p:cxnSp>
              <p:nvCxnSpPr>
                <p:cNvPr id="7" name="直線接點 6"/>
                <p:cNvCxnSpPr/>
                <p:nvPr/>
              </p:nvCxnSpPr>
              <p:spPr>
                <a:xfrm flipH="1">
                  <a:off x="1688125" y="2803490"/>
                  <a:ext cx="311497" cy="1105318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接點 8"/>
                <p:cNvCxnSpPr/>
                <p:nvPr/>
              </p:nvCxnSpPr>
              <p:spPr>
                <a:xfrm>
                  <a:off x="1999622" y="2803489"/>
                  <a:ext cx="118905" cy="852435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接點 10"/>
                <p:cNvCxnSpPr/>
                <p:nvPr/>
              </p:nvCxnSpPr>
              <p:spPr>
                <a:xfrm flipV="1">
                  <a:off x="2118527" y="2441749"/>
                  <a:ext cx="192592" cy="1214176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/>
                <p:cNvCxnSpPr/>
                <p:nvPr/>
              </p:nvCxnSpPr>
              <p:spPr>
                <a:xfrm>
                  <a:off x="2311119" y="2441749"/>
                  <a:ext cx="241162" cy="1959429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/>
                <p:cNvCxnSpPr/>
                <p:nvPr/>
              </p:nvCxnSpPr>
              <p:spPr>
                <a:xfrm flipV="1">
                  <a:off x="2552281" y="3125037"/>
                  <a:ext cx="311497" cy="1276142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/>
                <p:cNvCxnSpPr/>
                <p:nvPr/>
              </p:nvCxnSpPr>
              <p:spPr>
                <a:xfrm>
                  <a:off x="2863778" y="3125037"/>
                  <a:ext cx="226928" cy="783771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群組 29"/>
              <p:cNvGrpSpPr/>
              <p:nvPr/>
            </p:nvGrpSpPr>
            <p:grpSpPr>
              <a:xfrm flipH="1">
                <a:off x="2378216" y="2634710"/>
                <a:ext cx="1051936" cy="1303773"/>
                <a:chOff x="1688125" y="2441749"/>
                <a:chExt cx="1402581" cy="1959430"/>
              </a:xfrm>
            </p:grpSpPr>
            <p:cxnSp>
              <p:nvCxnSpPr>
                <p:cNvPr id="31" name="直線接點 30"/>
                <p:cNvCxnSpPr/>
                <p:nvPr/>
              </p:nvCxnSpPr>
              <p:spPr>
                <a:xfrm flipH="1">
                  <a:off x="1688125" y="2803490"/>
                  <a:ext cx="311497" cy="1105318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31"/>
                <p:cNvCxnSpPr/>
                <p:nvPr/>
              </p:nvCxnSpPr>
              <p:spPr>
                <a:xfrm>
                  <a:off x="1999622" y="2803489"/>
                  <a:ext cx="118905" cy="852435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/>
                <p:cNvCxnSpPr/>
                <p:nvPr/>
              </p:nvCxnSpPr>
              <p:spPr>
                <a:xfrm flipV="1">
                  <a:off x="2118527" y="2441749"/>
                  <a:ext cx="192592" cy="1214176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/>
                <p:cNvCxnSpPr/>
                <p:nvPr/>
              </p:nvCxnSpPr>
              <p:spPr>
                <a:xfrm>
                  <a:off x="2311119" y="2441749"/>
                  <a:ext cx="241162" cy="1959429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/>
                <p:cNvCxnSpPr/>
                <p:nvPr/>
              </p:nvCxnSpPr>
              <p:spPr>
                <a:xfrm flipV="1">
                  <a:off x="2552281" y="3125037"/>
                  <a:ext cx="311497" cy="1276142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/>
                <p:cNvCxnSpPr/>
                <p:nvPr/>
              </p:nvCxnSpPr>
              <p:spPr>
                <a:xfrm>
                  <a:off x="2863778" y="3125037"/>
                  <a:ext cx="226928" cy="783771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群組 36"/>
              <p:cNvGrpSpPr/>
              <p:nvPr/>
            </p:nvGrpSpPr>
            <p:grpSpPr>
              <a:xfrm flipH="1">
                <a:off x="1315920" y="2634710"/>
                <a:ext cx="1051936" cy="1303773"/>
                <a:chOff x="1688125" y="2441749"/>
                <a:chExt cx="1402581" cy="1959430"/>
              </a:xfrm>
            </p:grpSpPr>
            <p:cxnSp>
              <p:nvCxnSpPr>
                <p:cNvPr id="38" name="直線接點 37"/>
                <p:cNvCxnSpPr/>
                <p:nvPr/>
              </p:nvCxnSpPr>
              <p:spPr>
                <a:xfrm flipH="1">
                  <a:off x="1688125" y="2803490"/>
                  <a:ext cx="311497" cy="1105318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>
                <a:xfrm>
                  <a:off x="1999622" y="2803489"/>
                  <a:ext cx="118905" cy="852435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>
                <a:xfrm flipV="1">
                  <a:off x="2118527" y="2441749"/>
                  <a:ext cx="192592" cy="1214176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>
                <a:xfrm>
                  <a:off x="2311121" y="2441749"/>
                  <a:ext cx="241163" cy="1959427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>
                <a:xfrm flipV="1">
                  <a:off x="2552281" y="3125037"/>
                  <a:ext cx="311497" cy="1276142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>
                  <a:off x="2863778" y="3125037"/>
                  <a:ext cx="226928" cy="783771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群組 43"/>
              <p:cNvGrpSpPr/>
              <p:nvPr/>
            </p:nvGrpSpPr>
            <p:grpSpPr>
              <a:xfrm flipH="1">
                <a:off x="256139" y="2634709"/>
                <a:ext cx="1051936" cy="1303773"/>
                <a:chOff x="1688125" y="2441749"/>
                <a:chExt cx="1402581" cy="1959430"/>
              </a:xfrm>
            </p:grpSpPr>
            <p:cxnSp>
              <p:nvCxnSpPr>
                <p:cNvPr id="45" name="直線接點 44"/>
                <p:cNvCxnSpPr/>
                <p:nvPr/>
              </p:nvCxnSpPr>
              <p:spPr>
                <a:xfrm flipH="1">
                  <a:off x="1688125" y="2803490"/>
                  <a:ext cx="311497" cy="1105318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/>
                <p:cNvCxnSpPr/>
                <p:nvPr/>
              </p:nvCxnSpPr>
              <p:spPr>
                <a:xfrm>
                  <a:off x="1999622" y="2803489"/>
                  <a:ext cx="118905" cy="852435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/>
                <p:cNvCxnSpPr/>
                <p:nvPr/>
              </p:nvCxnSpPr>
              <p:spPr>
                <a:xfrm flipV="1">
                  <a:off x="2118527" y="2441749"/>
                  <a:ext cx="192592" cy="1214176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/>
                <p:cNvCxnSpPr/>
                <p:nvPr/>
              </p:nvCxnSpPr>
              <p:spPr>
                <a:xfrm>
                  <a:off x="2311119" y="2441749"/>
                  <a:ext cx="241162" cy="1959429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/>
                <p:nvPr/>
              </p:nvCxnSpPr>
              <p:spPr>
                <a:xfrm flipV="1">
                  <a:off x="2552281" y="3125037"/>
                  <a:ext cx="311497" cy="1276142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接點 49"/>
                <p:cNvCxnSpPr/>
                <p:nvPr/>
              </p:nvCxnSpPr>
              <p:spPr>
                <a:xfrm>
                  <a:off x="2863778" y="3125037"/>
                  <a:ext cx="226928" cy="783771"/>
                </a:xfrm>
                <a:prstGeom prst="line">
                  <a:avLst/>
                </a:prstGeom>
                <a:ln w="41275" cap="rnd">
                  <a:solidFill>
                    <a:srgbClr val="FF66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接點 50"/>
              <p:cNvCxnSpPr/>
              <p:nvPr/>
            </p:nvCxnSpPr>
            <p:spPr>
              <a:xfrm flipH="1" flipV="1">
                <a:off x="-2295525" y="3610866"/>
                <a:ext cx="2551664" cy="1115"/>
              </a:xfrm>
              <a:prstGeom prst="line">
                <a:avLst/>
              </a:prstGeom>
              <a:ln w="41275" cap="rnd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文字方塊 54"/>
          <p:cNvSpPr txBox="1"/>
          <p:nvPr/>
        </p:nvSpPr>
        <p:spPr>
          <a:xfrm>
            <a:off x="9078" y="483718"/>
            <a:ext cx="7987217" cy="1107996"/>
          </a:xfrm>
          <a:prstGeom prst="homePlat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TW" sz="6500" b="1" cap="small" dirty="0" smtClean="0">
                <a:solidFill>
                  <a:srgbClr val="FF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FIT</a:t>
            </a:r>
            <a:r>
              <a:rPr lang="zh-TW" altLang="en-US" sz="6500" b="1" cap="small" dirty="0" smtClean="0">
                <a:solidFill>
                  <a:srgbClr val="FF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6500" b="1" cap="small" dirty="0" smtClean="0">
                <a:solidFill>
                  <a:srgbClr val="FF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</a:t>
            </a:r>
            <a:r>
              <a:rPr lang="zh-TW" altLang="en-US" sz="6500" b="1" cap="small" dirty="0" smtClean="0">
                <a:solidFill>
                  <a:srgbClr val="FF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。肌不可失</a:t>
            </a:r>
            <a:endParaRPr lang="zh-TW" altLang="en-US" sz="6600" b="1" dirty="0">
              <a:solidFill>
                <a:srgbClr val="99CC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8800" y="1691623"/>
            <a:ext cx="74783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accent2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Fitness Intelligent Training Mobile EMG</a:t>
            </a:r>
          </a:p>
          <a:p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行動健身智能教練</a:t>
            </a:r>
            <a:endParaRPr lang="zh-TW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44032" y="4302607"/>
            <a:ext cx="5061602" cy="2331631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4071385" y="5005403"/>
            <a:ext cx="4339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班級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：</a:t>
            </a:r>
            <a:r>
              <a:rPr lang="zh-TW" altLang="en-US" sz="2400" dirty="0">
                <a:latin typeface="微軟正黑體" panose="020B0604030504040204" pitchFamily="34" charset="-120"/>
              </a:rPr>
              <a:t>資管四</a:t>
            </a:r>
            <a:r>
              <a:rPr lang="en-US" altLang="zh-TW" sz="2400" dirty="0">
                <a:latin typeface="微軟正黑體" panose="020B0604030504040204" pitchFamily="34" charset="-120"/>
              </a:rPr>
              <a:t>1 (</a:t>
            </a:r>
            <a:r>
              <a:rPr lang="zh-TW" altLang="en-US" sz="2400" dirty="0">
                <a:latin typeface="微軟正黑體" panose="020B0604030504040204" pitchFamily="34" charset="-120"/>
              </a:rPr>
              <a:t>日間部</a:t>
            </a:r>
            <a:r>
              <a:rPr lang="en-US" altLang="zh-TW" sz="2400" dirty="0">
                <a:latin typeface="微軟正黑體" panose="020B0604030504040204" pitchFamily="34" charset="-120"/>
              </a:rPr>
              <a:t>)</a:t>
            </a:r>
          </a:p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指導老師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：</a:t>
            </a:r>
            <a:r>
              <a:rPr lang="zh-TW" altLang="en-US" sz="2400" dirty="0">
                <a:latin typeface="微軟正黑體" panose="020B0604030504040204" pitchFamily="34" charset="-120"/>
              </a:rPr>
              <a:t>姜琇森 老師</a:t>
            </a:r>
            <a:endParaRPr lang="en-US" altLang="zh-TW" sz="2400" dirty="0">
              <a:latin typeface="微軟正黑體" panose="020B0604030504040204" pitchFamily="34" charset="-120"/>
            </a:endParaRPr>
          </a:p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團隊成員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：</a:t>
            </a:r>
            <a:r>
              <a:rPr lang="zh-TW" altLang="en-US" sz="2400" dirty="0" smtClean="0">
                <a:latin typeface="微軟正黑體" panose="020B0604030504040204" pitchFamily="34" charset="-120"/>
              </a:rPr>
              <a:t>鄧方晴、王麒瑞</a:t>
            </a:r>
            <a:endParaRPr lang="en-US" altLang="zh-TW" sz="2400" dirty="0">
              <a:latin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</a:rPr>
              <a:t>                    </a:t>
            </a:r>
            <a:r>
              <a:rPr lang="zh-TW" altLang="en-US" sz="2400" dirty="0" smtClean="0">
                <a:latin typeface="微軟正黑體" panose="020B0604030504040204" pitchFamily="34" charset="-120"/>
              </a:rPr>
              <a:t>吳彧傑、張哲瑋</a:t>
            </a:r>
            <a:endParaRPr lang="zh-TW" altLang="en-US" sz="2400" dirty="0">
              <a:latin typeface="微軟正黑體" panose="020B0604030504040204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029161" y="4464745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336699"/>
                </a:solidFill>
                <a:latin typeface="微軟正黑體" panose="020B0604030504040204" pitchFamily="34" charset="-120"/>
              </a:rPr>
              <a:t>國立臺中科技大學 </a:t>
            </a:r>
            <a:r>
              <a:rPr lang="en-US" altLang="zh-TW" sz="2800" b="1" dirty="0" smtClean="0">
                <a:solidFill>
                  <a:srgbClr val="336699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2800" b="1" dirty="0" smtClean="0">
                <a:solidFill>
                  <a:srgbClr val="336699"/>
                </a:solidFill>
                <a:latin typeface="微軟正黑體" panose="020B0604030504040204" pitchFamily="34" charset="-120"/>
              </a:rPr>
              <a:t>資訊管理系</a:t>
            </a:r>
          </a:p>
        </p:txBody>
      </p:sp>
    </p:spTree>
    <p:extLst>
      <p:ext uri="{BB962C8B-B14F-4D97-AF65-F5344CB8AC3E}">
        <p14:creationId xmlns:p14="http://schemas.microsoft.com/office/powerpoint/2010/main" val="29797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-1" y="237506"/>
            <a:ext cx="7977809" cy="10036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6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</a:t>
            </a:r>
            <a:endParaRPr lang="zh-TW" altLang="en-US" sz="66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1463" y="179984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出力百分比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39079" y="296993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(EMG - Rest) / (</a:t>
            </a:r>
            <a:r>
              <a:rPr lang="en-US" altLang="zh-TW" dirty="0" err="1">
                <a:solidFill>
                  <a:srgbClr val="333333"/>
                </a:solidFill>
                <a:latin typeface="Arial" panose="020B0604020202020204" pitchFamily="34" charset="0"/>
              </a:rPr>
              <a:t>EMGmax</a:t>
            </a:r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 - Rest) = %MVC</a:t>
            </a:r>
            <a:endParaRPr lang="zh-TW" altLang="en-US" dirty="0"/>
          </a:p>
          <a:p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MVC</a:t>
            </a:r>
            <a:r>
              <a:rPr lang="zh-TW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：最大自主收縮</a:t>
            </a:r>
            <a:endParaRPr lang="zh-TW" altLang="en-US" dirty="0"/>
          </a:p>
          <a:p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EMG</a:t>
            </a:r>
            <a:r>
              <a:rPr lang="zh-TW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：操作時肌電訊號之均方根值</a:t>
            </a:r>
            <a:endParaRPr lang="zh-TW" altLang="en-US" dirty="0"/>
          </a:p>
          <a:p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Rest</a:t>
            </a:r>
            <a:r>
              <a:rPr lang="zh-TW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：休息時肌電訊號之均方根值</a:t>
            </a:r>
            <a:endParaRPr lang="zh-TW" altLang="en-US" dirty="0"/>
          </a:p>
          <a:p>
            <a:r>
              <a:rPr lang="en-US" altLang="zh-TW" dirty="0" err="1">
                <a:solidFill>
                  <a:srgbClr val="333333"/>
                </a:solidFill>
                <a:latin typeface="Arial" panose="020B0604020202020204" pitchFamily="34" charset="0"/>
              </a:rPr>
              <a:t>EMGmax</a:t>
            </a:r>
            <a:r>
              <a:rPr lang="zh-TW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：最大施力下肌電訊號之均方根值</a:t>
            </a: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301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-1" y="237506"/>
            <a:ext cx="7977809" cy="10036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6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</a:t>
            </a:r>
            <a:endParaRPr lang="zh-TW" altLang="en-US" sz="66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1463" y="17998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肌肉成長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756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-1" y="237506"/>
            <a:ext cx="7977809" cy="10036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6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</a:t>
            </a:r>
            <a:endParaRPr lang="zh-TW" altLang="en-US" sz="66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1463" y="179984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超負荷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71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-1" y="237506"/>
            <a:ext cx="7977809" cy="10036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66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貢獻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58141" y="1721922"/>
            <a:ext cx="5736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提供有效健身管理計畫</a:t>
            </a:r>
            <a:endParaRPr lang="zh-TW" altLang="en-US" sz="40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558141" y="2556641"/>
            <a:ext cx="5189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了解自身肌肉狀態</a:t>
            </a:r>
            <a:br>
              <a:rPr lang="zh-TW" altLang="en-US" sz="4000" dirty="0"/>
            </a:br>
            <a:endParaRPr lang="zh-TW" altLang="en-US" sz="40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58141" y="3391360"/>
            <a:ext cx="5189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避免運動傷害</a:t>
            </a:r>
            <a:endParaRPr lang="zh-TW" altLang="en-US" sz="4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8141" y="4226079"/>
            <a:ext cx="5189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提高訓練持續力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7781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0" y="237506"/>
            <a:ext cx="7160821" cy="10036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6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健身遇到的問題</a:t>
            </a:r>
            <a:endParaRPr lang="zh-TW" altLang="en-US" sz="66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58141" y="1721922"/>
            <a:ext cx="5189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</a:rPr>
              <a:t>訓練課程</a:t>
            </a:r>
            <a:r>
              <a:rPr lang="zh-TW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是什麼</a:t>
            </a:r>
            <a:endParaRPr lang="zh-TW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8141" y="2556641"/>
            <a:ext cx="5189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/>
              <a:t>無法掌握</a:t>
            </a:r>
            <a:r>
              <a:rPr lang="zh-TW" altLang="en-US" sz="4000" b="1" dirty="0">
                <a:solidFill>
                  <a:srgbClr val="FF0000"/>
                </a:solidFill>
              </a:rPr>
              <a:t>肌肉狀態</a:t>
            </a:r>
            <a:endParaRPr lang="zh-TW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8141" y="3391360"/>
            <a:ext cx="5189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/>
              <a:t>容易造成</a:t>
            </a:r>
            <a:r>
              <a:rPr lang="zh-TW" altLang="en-US" sz="4000" b="1" dirty="0">
                <a:solidFill>
                  <a:srgbClr val="E60000"/>
                </a:solidFill>
              </a:rPr>
              <a:t>肌肉傷害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11580" y="4226079"/>
            <a:ext cx="5189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/>
              <a:t>訓練</a:t>
            </a:r>
            <a:r>
              <a:rPr lang="zh-TW" altLang="en-US" sz="4000" b="1" dirty="0"/>
              <a:t>是否</a:t>
            </a:r>
            <a:r>
              <a:rPr lang="zh-TW" altLang="en-US" sz="4000" b="1" dirty="0">
                <a:solidFill>
                  <a:srgbClr val="E60000"/>
                </a:solidFill>
              </a:rPr>
              <a:t>有效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58141" y="5060798"/>
            <a:ext cx="5189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/>
              <a:t>無法</a:t>
            </a:r>
            <a:r>
              <a:rPr lang="zh-TW" altLang="en-US" sz="4000" b="1" dirty="0">
                <a:solidFill>
                  <a:srgbClr val="E60000"/>
                </a:solidFill>
              </a:rPr>
              <a:t>持續</a:t>
            </a:r>
            <a:r>
              <a:rPr lang="zh-TW" altLang="en-US" sz="4000" b="1" dirty="0"/>
              <a:t>健身</a:t>
            </a:r>
            <a:endParaRPr lang="zh-TW" altLang="en-US" sz="4000" b="1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237506"/>
            <a:ext cx="7160821" cy="10036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6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解決健身的問題</a:t>
            </a:r>
            <a:endParaRPr lang="zh-TW" altLang="en-US" sz="66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58141" y="1721922"/>
            <a:ext cx="5189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/>
              <a:t>規劃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個人化</a:t>
            </a:r>
            <a:r>
              <a:rPr lang="zh-TW" altLang="en-US" sz="4000" b="1" dirty="0" smtClean="0"/>
              <a:t>訓練課程</a:t>
            </a:r>
            <a:endParaRPr lang="zh-TW" altLang="en-US" sz="40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8141" y="2556641"/>
            <a:ext cx="6107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/>
              <a:t>即時檢測，掌握肌肉狀況</a:t>
            </a:r>
            <a:endParaRPr lang="zh-TW" altLang="en-US" sz="40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558140" y="3391360"/>
            <a:ext cx="6014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</a:rPr>
              <a:t>避免</a:t>
            </a:r>
            <a:r>
              <a:rPr lang="zh-TW" altLang="en-US" sz="4000" b="1" dirty="0" smtClean="0"/>
              <a:t>健身造成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肌肉傷害</a:t>
            </a:r>
            <a:endParaRPr lang="zh-TW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58141" y="4226079"/>
            <a:ext cx="5802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/>
              <a:t>將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肌肉數值</a:t>
            </a:r>
            <a:r>
              <a:rPr lang="zh-TW" altLang="en-US" sz="4000" b="1" dirty="0" smtClean="0"/>
              <a:t>圖表化呈現</a:t>
            </a:r>
            <a:endParaRPr lang="zh-TW" altLang="en-US" sz="4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8140" y="5060798"/>
            <a:ext cx="5802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</a:rPr>
              <a:t>社群分享</a:t>
            </a:r>
            <a:r>
              <a:rPr lang="zh-TW" altLang="en-US" sz="4000" b="1" dirty="0" smtClean="0"/>
              <a:t>增加健身意願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8301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-1" y="237506"/>
            <a:ext cx="7977809" cy="10036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6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系統開發工具與</a:t>
            </a:r>
            <a:r>
              <a:rPr lang="zh-TW" altLang="en-US" sz="66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技術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93094" y="1726939"/>
            <a:ext cx="8691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WEB: </a:t>
            </a:r>
            <a:r>
              <a:rPr lang="en-US" altLang="zh-TW" sz="4000" dirty="0"/>
              <a:t>angular CSS3 highChart.js compass</a:t>
            </a:r>
            <a:endParaRPr lang="zh-TW" altLang="en-US" sz="40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3094" y="3019026"/>
            <a:ext cx="8691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Android: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Bluetooth </a:t>
            </a:r>
            <a:r>
              <a:rPr lang="en-US" altLang="zh-TW" sz="4000" dirty="0"/>
              <a:t>Low Energy  </a:t>
            </a:r>
            <a:r>
              <a:rPr lang="en-US" altLang="zh-TW" sz="4000" dirty="0" err="1"/>
              <a:t>MPChart</a:t>
            </a:r>
            <a:r>
              <a:rPr lang="en-US" altLang="zh-TW" sz="4000" dirty="0"/>
              <a:t> </a:t>
            </a:r>
            <a:r>
              <a:rPr lang="en-US" altLang="zh-TW" sz="4000" dirty="0" err="1"/>
              <a:t>YoutubeApi</a:t>
            </a:r>
            <a:r>
              <a:rPr lang="en-US" altLang="zh-TW" sz="4000" dirty="0"/>
              <a:t> </a:t>
            </a:r>
            <a:r>
              <a:rPr lang="en-US" altLang="zh-TW" sz="4000" dirty="0" err="1"/>
              <a:t>CircularProgressBar</a:t>
            </a:r>
            <a:r>
              <a:rPr lang="en-US" altLang="zh-TW" sz="4000" dirty="0"/>
              <a:t> Volley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7859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-1" y="237506"/>
            <a:ext cx="7977809" cy="10036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6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系統開發工具與</a:t>
            </a:r>
            <a:r>
              <a:rPr lang="zh-TW" altLang="en-US" sz="66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技術</a:t>
            </a:r>
          </a:p>
        </p:txBody>
      </p:sp>
      <p:sp>
        <p:nvSpPr>
          <p:cNvPr id="3" name="矩形 2"/>
          <p:cNvSpPr/>
          <p:nvPr/>
        </p:nvSpPr>
        <p:spPr>
          <a:xfrm>
            <a:off x="781878" y="2922897"/>
            <a:ext cx="75404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肌肉→貼片</a:t>
            </a:r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+</a:t>
            </a:r>
            <a:r>
              <a:rPr lang="en-US" altLang="zh-TW" dirty="0" err="1">
                <a:solidFill>
                  <a:srgbClr val="333333"/>
                </a:solidFill>
                <a:latin typeface="Arial" panose="020B0604020202020204" pitchFamily="34" charset="0"/>
              </a:rPr>
              <a:t>EMG→Arduino→BLE→APP</a:t>
            </a:r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 (</a:t>
            </a:r>
            <a:r>
              <a:rPr lang="zh-TW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動畫</a:t>
            </a:r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zh-TW" altLang="en-US" dirty="0"/>
          </a:p>
          <a:p>
            <a:pPr marL="1371600"/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zh-TW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先</a:t>
            </a:r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APP</a:t>
            </a:r>
            <a:r>
              <a:rPr lang="zh-TW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要求與</a:t>
            </a:r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BLE</a:t>
            </a:r>
            <a:r>
              <a:rPr lang="zh-TW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連接 連接完成後傳送</a:t>
            </a:r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EMG</a:t>
            </a:r>
            <a:r>
              <a:rPr lang="zh-TW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訊號</a:t>
            </a:r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94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-1" y="237506"/>
            <a:ext cx="7977809" cy="10036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6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系統功能</a:t>
            </a:r>
            <a:endParaRPr lang="zh-TW" altLang="en-US" sz="66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141" y="1928744"/>
            <a:ext cx="2129053" cy="28553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修改會員資料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41" y="2233563"/>
            <a:ext cx="2129053" cy="28553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變更密碼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41" y="2538382"/>
            <a:ext cx="2129053" cy="28553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上傳相片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901" y="5378409"/>
            <a:ext cx="2129053" cy="236950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肌群均衡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901" y="5635746"/>
            <a:ext cx="2129053" cy="236950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肌力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857" y="5892147"/>
            <a:ext cx="2129053" cy="236950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肌耐力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902" y="6138842"/>
            <a:ext cx="2129053" cy="236950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訓練成效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902" y="6382813"/>
            <a:ext cx="2129053" cy="236950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體脂率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901" y="6634813"/>
            <a:ext cx="2129053" cy="236950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超負荷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07741" y="1928744"/>
            <a:ext cx="1850965" cy="28553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熱門課程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07741" y="2233563"/>
            <a:ext cx="1850965" cy="28553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部位課程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07741" y="2538382"/>
            <a:ext cx="1850965" cy="28553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減脂課程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07740" y="3271705"/>
            <a:ext cx="1850965" cy="577756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年齡相近的</a:t>
            </a:r>
            <a:r>
              <a:rPr lang="zh-TW" altLang="en-US" sz="1600" dirty="0" smtClean="0"/>
              <a:t>人也選擇什麼課程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92753" y="5009090"/>
            <a:ext cx="1866272" cy="577754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相同運動的人也選擇什麼課程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94705" y="4459099"/>
            <a:ext cx="1864266" cy="51810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注重相同肌群的人也選擇什麼課程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07740" y="3877561"/>
            <a:ext cx="1850965" cy="561768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重視肌肉強度的人也選擇什麼課程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84214" y="5613905"/>
            <a:ext cx="1864266" cy="540013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完成相同課程的人也選擇什麼課程</a:t>
            </a:r>
          </a:p>
        </p:txBody>
      </p:sp>
      <p:sp>
        <p:nvSpPr>
          <p:cNvPr id="20" name="矩形 19"/>
          <p:cNvSpPr/>
          <p:nvPr/>
        </p:nvSpPr>
        <p:spPr>
          <a:xfrm>
            <a:off x="7194705" y="6180979"/>
            <a:ext cx="1864266" cy="28553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曾關注過的課程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018" y="3287144"/>
            <a:ext cx="2116651" cy="28553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肌肉疲勞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018" y="3591963"/>
            <a:ext cx="2116651" cy="28553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出力百分比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73179" y="5108261"/>
            <a:ext cx="2140161" cy="28553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新增文章、留言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68063" y="5413080"/>
            <a:ext cx="2145318" cy="28553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修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改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文章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、留言</a:t>
            </a:r>
          </a:p>
        </p:txBody>
      </p:sp>
      <p:sp>
        <p:nvSpPr>
          <p:cNvPr id="25" name="矩形 24"/>
          <p:cNvSpPr/>
          <p:nvPr/>
        </p:nvSpPr>
        <p:spPr>
          <a:xfrm>
            <a:off x="77141" y="1509607"/>
            <a:ext cx="2118768" cy="38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200" dirty="0" smtClean="0">
                <a:solidFill>
                  <a:schemeClr val="tx1"/>
                </a:solidFill>
              </a:rPr>
              <a:t>會員管理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09398" y="1507043"/>
            <a:ext cx="1849308" cy="38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200" dirty="0" smtClean="0">
                <a:solidFill>
                  <a:schemeClr val="tx1"/>
                </a:solidFill>
              </a:rPr>
              <a:t>推薦課程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901" y="2855136"/>
            <a:ext cx="2118768" cy="395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200" dirty="0" smtClean="0">
                <a:solidFill>
                  <a:schemeClr val="tx1"/>
                </a:solidFill>
              </a:rPr>
              <a:t>訓練成效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474050" y="1943652"/>
            <a:ext cx="2129053" cy="28553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新增新聞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74050" y="2248471"/>
            <a:ext cx="2129053" cy="28553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修改新聞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68062" y="1507043"/>
            <a:ext cx="2135041" cy="40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200" dirty="0">
                <a:solidFill>
                  <a:schemeClr val="tx1"/>
                </a:solidFill>
              </a:rPr>
              <a:t>佈告欄</a:t>
            </a:r>
          </a:p>
        </p:txBody>
      </p:sp>
      <p:sp>
        <p:nvSpPr>
          <p:cNvPr id="31" name="矩形 30"/>
          <p:cNvSpPr/>
          <p:nvPr/>
        </p:nvSpPr>
        <p:spPr>
          <a:xfrm>
            <a:off x="2468062" y="5717078"/>
            <a:ext cx="2145317" cy="28553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刪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除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文章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、留言</a:t>
            </a:r>
          </a:p>
        </p:txBody>
      </p:sp>
      <p:sp>
        <p:nvSpPr>
          <p:cNvPr id="32" name="矩形 31"/>
          <p:cNvSpPr/>
          <p:nvPr/>
        </p:nvSpPr>
        <p:spPr>
          <a:xfrm>
            <a:off x="2476198" y="2569599"/>
            <a:ext cx="2126903" cy="28553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刪除新聞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75621" y="3306454"/>
            <a:ext cx="2126905" cy="28553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訓練前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5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名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468062" y="4045968"/>
            <a:ext cx="2143176" cy="28553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上傳相片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68062" y="4358826"/>
            <a:ext cx="2143176" cy="28553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刪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除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相片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76197" y="2894903"/>
            <a:ext cx="2126904" cy="38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200" dirty="0" smtClean="0">
                <a:solidFill>
                  <a:schemeClr val="tx1"/>
                </a:solidFill>
              </a:rPr>
              <a:t>名人榜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07741" y="2855136"/>
            <a:ext cx="1850965" cy="38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100" dirty="0">
                <a:solidFill>
                  <a:schemeClr val="tx1"/>
                </a:solidFill>
              </a:rPr>
              <a:t>個人推薦課程</a:t>
            </a:r>
          </a:p>
        </p:txBody>
      </p:sp>
      <p:sp>
        <p:nvSpPr>
          <p:cNvPr id="38" name="矩形 37"/>
          <p:cNvSpPr/>
          <p:nvPr/>
        </p:nvSpPr>
        <p:spPr>
          <a:xfrm>
            <a:off x="2475622" y="3625731"/>
            <a:ext cx="2126904" cy="38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200" dirty="0" smtClean="0">
                <a:solidFill>
                  <a:schemeClr val="tx1"/>
                </a:solidFill>
              </a:rPr>
              <a:t>相簿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68062" y="4692481"/>
            <a:ext cx="2143176" cy="38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200" dirty="0" smtClean="0">
                <a:solidFill>
                  <a:schemeClr val="tx1"/>
                </a:solidFill>
              </a:rPr>
              <a:t>論壇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844403" y="1942347"/>
            <a:ext cx="2129053" cy="236950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產生新課程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44403" y="2199684"/>
            <a:ext cx="2129053" cy="236950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課程總覽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45359" y="2456085"/>
            <a:ext cx="2129053" cy="236950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姿勢介紹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44404" y="2718020"/>
            <a:ext cx="2129053" cy="236950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訓練前檢測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4403" y="2981447"/>
            <a:ext cx="2129053" cy="236950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訓練檢測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4402" y="3233447"/>
            <a:ext cx="2129053" cy="236950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訓練後分析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34774" y="1507043"/>
            <a:ext cx="2126904" cy="38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200" dirty="0" smtClean="0">
                <a:solidFill>
                  <a:schemeClr val="tx1"/>
                </a:solidFill>
              </a:rPr>
              <a:t>課</a:t>
            </a:r>
            <a:r>
              <a:rPr lang="zh-TW" altLang="en-US" sz="2200" dirty="0">
                <a:solidFill>
                  <a:schemeClr val="tx1"/>
                </a:solidFill>
              </a:rPr>
              <a:t>程</a:t>
            </a:r>
            <a:r>
              <a:rPr lang="zh-TW" altLang="en-US" sz="2200" dirty="0" smtClean="0">
                <a:solidFill>
                  <a:schemeClr val="tx1"/>
                </a:solidFill>
              </a:rPr>
              <a:t>行事曆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834197" y="3910385"/>
            <a:ext cx="2126905" cy="28553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數據分析圖表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834773" y="3498834"/>
            <a:ext cx="2126904" cy="38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200" dirty="0" smtClean="0">
                <a:solidFill>
                  <a:schemeClr val="tx1"/>
                </a:solidFill>
              </a:rPr>
              <a:t>數據分析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3272" y="4322388"/>
            <a:ext cx="2126904" cy="28553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肌力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272" y="4627207"/>
            <a:ext cx="2126904" cy="285537"/>
          </a:xfrm>
          <a:prstGeom prst="rect">
            <a:avLst/>
          </a:prstGeom>
          <a:solidFill>
            <a:srgbClr val="04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細圓體" panose="020F0309000000000000" pitchFamily="49" charset="-120"/>
                <a:ea typeface="華康細圓體" panose="020F0309000000000000" pitchFamily="49" charset="-120"/>
              </a:rPr>
              <a:t>肌耐力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3272" y="3896782"/>
            <a:ext cx="2126904" cy="38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200" dirty="0" smtClean="0">
                <a:solidFill>
                  <a:schemeClr val="tx1"/>
                </a:solidFill>
              </a:rPr>
              <a:t>肌肉成長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3272" y="4943105"/>
            <a:ext cx="2126904" cy="38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200" dirty="0" smtClean="0">
                <a:solidFill>
                  <a:schemeClr val="tx1"/>
                </a:solidFill>
              </a:rPr>
              <a:t>個人素值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5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-1" y="237506"/>
            <a:ext cx="7977809" cy="10036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6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功能特</a:t>
            </a:r>
            <a:r>
              <a:rPr lang="zh-TW" altLang="en-US" sz="66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色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58141" y="1721922"/>
            <a:ext cx="5189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/>
              <a:t>個人化訓練課</a:t>
            </a:r>
            <a:r>
              <a:rPr lang="zh-TW" altLang="en-US" sz="4000" b="1" dirty="0"/>
              <a:t>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58141" y="2518439"/>
            <a:ext cx="5189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/>
              <a:t>即時檢測</a:t>
            </a:r>
            <a:endParaRPr lang="zh-TW" altLang="en-US" sz="40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558141" y="3314956"/>
            <a:ext cx="6664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/>
              <a:t>肌肉數值量化，圖表化呈現</a:t>
            </a:r>
            <a:endParaRPr lang="zh-TW" altLang="en-US" sz="40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7896" y="4111473"/>
            <a:ext cx="5189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/>
              <a:t>大數據分析</a:t>
            </a:r>
            <a:endParaRPr lang="zh-TW" altLang="en-US" sz="4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8141" y="4907990"/>
            <a:ext cx="5189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/>
              <a:t>社群分享</a:t>
            </a:r>
            <a:r>
              <a:rPr lang="zh-TW" altLang="en-US" sz="4000" b="1" dirty="0"/>
              <a:t>、</a:t>
            </a:r>
            <a:r>
              <a:rPr lang="zh-TW" altLang="en-US" sz="4000" b="1" dirty="0" smtClean="0"/>
              <a:t>社群論壇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9266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-1" y="237506"/>
            <a:ext cx="7977809" cy="10036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6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系統影</a:t>
            </a:r>
            <a:r>
              <a:rPr lang="zh-TW" altLang="en-US" sz="66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片</a:t>
            </a:r>
          </a:p>
        </p:txBody>
      </p:sp>
    </p:spTree>
    <p:extLst>
      <p:ext uri="{BB962C8B-B14F-4D97-AF65-F5344CB8AC3E}">
        <p14:creationId xmlns:p14="http://schemas.microsoft.com/office/powerpoint/2010/main" val="134855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-1" y="237506"/>
            <a:ext cx="7977809" cy="10036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6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</a:t>
            </a:r>
            <a:endParaRPr lang="zh-TW" altLang="en-US" sz="66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1463" y="17998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肌肉疲勞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121698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10160</TotalTime>
  <Words>580</Words>
  <Application>Microsoft Office PowerPoint</Application>
  <PresentationFormat>如螢幕大小 (4:3)</PresentationFormat>
  <Paragraphs>128</Paragraphs>
  <Slides>13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Adobe 繁黑體 Std B</vt:lpstr>
      <vt:lpstr>Microsoft YaHei UI</vt:lpstr>
      <vt:lpstr>華康細圓體</vt:lpstr>
      <vt:lpstr>微軟正黑體</vt:lpstr>
      <vt:lpstr>新細明體</vt:lpstr>
      <vt:lpstr>Arial</vt:lpstr>
      <vt:lpstr>Calibri</vt:lpstr>
      <vt:lpstr>Tw Cen MT</vt:lpstr>
      <vt:lpstr>小水滴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鄧方晴</dc:creator>
  <cp:lastModifiedBy>Ricky</cp:lastModifiedBy>
  <cp:revision>60</cp:revision>
  <dcterms:created xsi:type="dcterms:W3CDTF">2016-01-29T07:23:02Z</dcterms:created>
  <dcterms:modified xsi:type="dcterms:W3CDTF">2016-05-10T08:46:39Z</dcterms:modified>
</cp:coreProperties>
</file>