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7" r:id="rId2"/>
    <p:sldId id="256" r:id="rId3"/>
    <p:sldId id="261" r:id="rId4"/>
    <p:sldId id="262" r:id="rId5"/>
    <p:sldId id="263" r:id="rId6"/>
    <p:sldId id="264" r:id="rId7"/>
    <p:sldId id="258" r:id="rId8"/>
    <p:sldId id="267" r:id="rId9"/>
    <p:sldId id="259" r:id="rId10"/>
    <p:sldId id="260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43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06:30:17.77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06:30:25.03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462 1 24575,'0'41'0,"0"-2"0,0 1 0,0-20 0,0 10 0,0-22 0,0 5 0,0 2 0,0-1 0,-1 2 0,-2-2 0,-2 0 0,-3 1 0,-1-1 0,1 0 0,-1-2 0,2-2 0,2-1 0,1 1 0,-1 3 0,-1 0 0,-2 2 0,-3 4 0,3-6 0,-2 5 0,4-9 0,-2 1 0,1-2 0,3 0 0,3 2 0,1-2 0,-3 6 0,1-2 0,-2 5 0,1-1 0,-1-1 0,0-1 0,1-3 0,1 0 0,1-4 0,0 3 0,-12-6 0,1 3 0,-6-9 0,-2-4 0,-5-10 0,-7-5 0,1 0 0,6 3 0,10 7 0,3 1 0,4 2 0,2 1 0,1 1 0,2-5 0,1 4 0,1-4 0,1 0 0,0 2 0,0-3 0,0 1 0,0-1 0,0-2 0,1 1 0,2 0 0,2 0 0,2 3 0,-1 0 0,-2 3 0,1-1 0,-12 32 0,3-17 0,-9 26 0,7-22 0,-2 4 0,-1 2 0,0 1 0,1-5 0,3-1 0,1-6 0,0 2 0,0 3 0,0-2 0,2 2 0,0-37 0,2 15 0,0-27 0,0 26 0,0 0 0,0 1 0,0 1 0,0-1 0,0 2 0,0-2 0,0 3 0,0-2 0,0 1 0,0 0 0,0-1 0,0 2 0,0-1 0,-3 31 0,2-18 0,-2 27 0,3-27 0,0 2 0,-4-28 0,3 15 0,-2-20 0,3 21 0,0-1 0,26 9 0,-8-7 0,24 8 0,-10-10 0,0 0 0,-4 0 0,-5 2 0,-6-2 0,-6 4 0,6-1 0,-6 4 0,3 0 0,1-1 0,4-2 0,4 1 0,3 0 0,1 2 0,-2 0 0,0 0 0,0 0 0,-2 0 0,0 0 0,0 0 0,-3 1 0,-1 3 0,-3 2 0,-5 0 0,-1-2 0,1-2 0,-5 0 0,7 2 0,-5 0 0,5 1 0,-2-1 0,1-2 0,2 1 0,2 1 0,1-2 0,-1 0 0,0-1 0,-3-1 0,-1 0 0,-2 0 0,-2 0 0,-1 8 0,-3-2 0,-5 7 0,-3-1 0,-5-2 0,-1 4 0,-2 2 0,-2 5 0,0 4 0,2 4 0,1 0 0,1 1 0,2 0 0,1-3 0,2-3 0,0-5 0,1-3 0,2-7 0,-2 1 0,2-4 0,-2 3 0,-2 1 0,3-1 0,-1 1 0,1-4 0,0 6 0,1 2 0,-2-1 0,2 8 0,-1-2 0,1 7 0,2 3 0,0-1 0,0 2 0,0 1 0,0 1 0,0-2 0,0-4 0,1-2 0,3-2 0,2-1 0,2 1 0,3 0 0,1 1 0,1 3 0,1-1 0,1 0 0,-1 1 0,5 8 0,-8-12 0,5 10 0,-9-16 0,2 3 0,-1-2 0,1-4 0,-1-2 0,-1-1 0,-1-4 0,-3 2 0,-1 1 0,-1 0 0,-1 2 0,3-45 0,-6 14 0,-5-40 0,-14 21 0,-31-42 0,20 36 0,-23-34 0,34 48 0,-4-4 0,6 6 0,6 8 0,3 5 0,4 3 0,1 6 0,2 2 0,-6 2 0,-1 1 0,-4 1 0,0 1 0,2 0 0,1 1 0,2 3 0,1 2 0,-1 3 0,5-2 0,0 2 0,1 3 0,1 0 0,-2 3 0,2-2 0,-1 1 0,1 0 0,-2 0 0,1-2 0,2-1 0,1-1 0,1 1 0,0 3 0,0 4 0,0 3 0,0 4 0,0 0 0,0 0 0,0 4 0,0-12 0,0 5 0,0-13 0,0 0 0,1 1 0,2-38 0,0 15 0,6-47 0,-3 37 0,8-30 0,-11 36 0,4-19 0,-5 24 0,0-2 0,0 3 0,-1-1 0,-1-1 0,0-1 0,0-2 0,0 0 0,0-2 0,0-5 0,0-4 0,0 1 0,2 1 0,0 4 0,1 2 0,-1 8 0,-2-4 0,0 11 0,0-9 0,0 2 0,0-3 0,0-5 0,0-3 0,0-2 0,0-2 0,0 2 0,0-2 0,0 8 0,0-2 0,0 16 0,-4 43 0,2-25 0,-4 36 0,4-40 0,-2 3 0,-1-1 0,1-1 0,-1-2 0,1-1 0,0 0 0,0 0 0,-2 1 0,2-3 0,-1 5 0,2-3 0,-5 17 0,2-1 0,-3 12 0,4-8 0,0-5 0,1-6 0,2-6 0,1-1 0,1-41 0,1 16 0,3-35 0,3 26 0,2-5 0,-1 2 0,-1 5 0,-2 2 0,-3 11 0,-1-1 0,1-1 0,1-3 0,0-9 0,1-3 0,-2-3 0,1-3 0,-1 0 0,0 2 0,0 1 0,2 6 0,-1 6 0,-1 4 0,0 4 0,-2 1 0,2-1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06:30:32.28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363 4184 24575,'0'-35'0,"0"-7"0,0-11 0,0-11 0,0 0 0,0 5 0,0 12 0,0 5 0,0 3 0,0 5 0,0 3 0,0 1 0,0 0 0,0-2 0,-2-4 0,-1-1 0,0-2 0,1-10 0,-1 16 0,0-17 0,0 18 0,1-9 0,2 2 0,0-1 0,0-1 0,0 3 0,0 0 0,0 6 0,0 4 0,0 4 0,0 7 0,0 6 0,0-3 0,0-6 0,0-6 0,0-8 0,0-4 0,0-4 0,0-5 0,0-4 0,0-3 0,0-4 0,0 0 0,0 2 0,0-16 0,0 25 0,0-19 0,2 30 0,4-8 0,0 0 0,1 2 0,-2 1 0,-2 1 0,-2 7 0,-1 6 0,0 5 0,0-2 0,0-6 0,0-15 0,2-14 0,2-1 0,2 3 0,1 11 0,-2 8 0,-1 6 0,-2-6 0,-2 14 0,0-11 0,0 13 0,0-4 0,0 0 0,0-1 0,0-1 0,0-1 0,0 2 0,0 3 0,0 0 0,0 2 0,0 1 0,0 1 0,0 5 0,0-1 0,-1 3 0,-2-4 0,-2-6 0,-2-3 0,0-8 0,1 1 0,1 3 0,2 1 0,1 7 0,-1 1 0,1 2 0,0 5 0,2 1 0,-2 7 0,-6-2 0,-4 13 0,-1 5 0,-1 10 0,5 1 0,1 0 0,2-1 0,2 3 0,0 4 0,2-1 0,-1 0 0,3 2 0,0 10 0,0-11 0,0 15 0,0-13 0,0 9 0,0 0 0,0 0 0,0 2 0,0-2 0,0-1 0,0-6 0,0-10 0,0-5 0,0-4 0,0-3 0,0-1 0,-9-32 0,-1 2 0,-9-39 0,1 8 0,1-25 0,4-12 0,8 38 0,2 2 0,-1-24 0,4 8 0,0 37 0,0-1 0,0 11 0,-1 15 0,-1 34 0,0 9 0,0 28 0,2 3 0,0 7 0,0 2 0,0-3 0,0-7 0,0-3 0,2-6 0,2-6 0,2 4 0,2-22 0,-3 14 0,0-21 0,0 9 0,-2-3 0,-1-2 0,-1-3 0,1-5 0,0-5 0,0-5 0,-1-3 0,-1-3 0,0-1 0,0-33 0,0-11 0,0-45 0,0 2 0,0 29 0,0-1-273,0-2 0,0 1 273,0 1 0,0 0 0,0-1 0,0 1 0,0-25 0,0 11 0,0 17 0,0 15 0,0 9 0,-1 13 0,-2 6 546,-6 25-546,0 6 0,-3 19 0,4 1 0,1 5 0,2 1 0,3 2 0,1-2 0,1-6 0,0-5 0,0-10 0,0-8 0,0-7 0,0-4 0,0-5 0,3-35 0,0-7 0,3-32 0,0 8 0,0 4 0,-2 2 0,-1 1 0,-2 3 0,-1 2 0,0 4 0,0 4 0,0 0 0,0 0 0,0-14 0,0 17 0,-2-15 0,-4 19 0,1-9 0,-3 0 0,3 2 0,1 3 0,0 5 0,1 7 0,1 5 0,1 5 0,1 4 0,0 1 0,-1 1 0,-3-4 0,-3-4 0,0-9 0,-2-8 0,-1-5 0,-1-4 0,-2 3 0,-5-10 0,11 19 0,-7-7 0,12 20 0,-3-1 0,1 5 0,2 3 0,-1 3 0,0-4 0,-1 0 0,-2-6 0,1 0 0,2 1 0,1 0 0,0 2 0,0 3 0,-1 0 0,1 4 0,2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06:30:35.38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06:30:42.55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06:30:43.83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24575,'0'23'0,"0"-3"0,0-16 0,0 2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06:30:58.41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82 44 24575,'0'44'0,"0"-3"0,0-3 0,0 5 0,0 1 0,0 2 0,0-7 0,0 1 0,0-2 0,0-4 0,0-4 0,0-7 0,0-5 0,0-6 0,0-4 0,0 1 0,0 4 0,0-6 0,-19-26 0,6-4 0,-9-19 0,8 5 0,8 1 0,1-12 0,3-2 0,2-3 0,0 5 0,0 9 0,0 0 0,0 5 0,0 5 0,0 6 0,0 9 0,0 3 0,0 2 0,0-1 0,0 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7F809-1D84-984C-9D45-F3BAA70F4659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9A951-765A-A246-BEA9-FDD80FF9F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73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growing interest in the world of material science to use artificial </a:t>
            </a:r>
            <a:r>
              <a:rPr lang="en-US" dirty="0" err="1"/>
              <a:t>intellegence</a:t>
            </a:r>
            <a:r>
              <a:rPr lang="en-US" dirty="0"/>
              <a:t> and</a:t>
            </a:r>
          </a:p>
          <a:p>
            <a:r>
              <a:rPr lang="en-US" dirty="0"/>
              <a:t>machine learning tools to accelerate the rate of materials discovery</a:t>
            </a:r>
          </a:p>
          <a:p>
            <a:endParaRPr lang="en-US" dirty="0"/>
          </a:p>
          <a:p>
            <a:r>
              <a:rPr lang="en-US" dirty="0"/>
              <a:t>The interest in these applications can also be seen in biomedical</a:t>
            </a:r>
          </a:p>
          <a:p>
            <a:endParaRPr lang="en-US" dirty="0"/>
          </a:p>
          <a:p>
            <a:r>
              <a:rPr lang="en-US" dirty="0"/>
              <a:t>The bottleneck </a:t>
            </a:r>
            <a:r>
              <a:rPr lang="en-US" dirty="0" err="1"/>
              <a:t>hasnt</a:t>
            </a:r>
            <a:r>
              <a:rPr lang="en-US" dirty="0"/>
              <a:t> been the models but lack of data</a:t>
            </a:r>
          </a:p>
          <a:p>
            <a:endParaRPr lang="en-US" dirty="0"/>
          </a:p>
          <a:p>
            <a:r>
              <a:rPr lang="en-US" dirty="0"/>
              <a:t>Due to the difficulty of collecting data from paper, this got me interested in NLP,</a:t>
            </a:r>
          </a:p>
          <a:p>
            <a:r>
              <a:rPr lang="en-US" dirty="0"/>
              <a:t>specifically short text</a:t>
            </a:r>
          </a:p>
          <a:p>
            <a:endParaRPr lang="en-US" dirty="0"/>
          </a:p>
          <a:p>
            <a:r>
              <a:rPr lang="en-US" dirty="0"/>
              <a:t>After reading I chose this paper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9A951-765A-A246-BEA9-FDD80FF9F6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61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Short Text Classification with Knowledge Powered Attention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uses attention mechanisms to</a:t>
            </a:r>
          </a:p>
          <a:p>
            <a:endParaRPr lang="en-US" b="0" i="0" dirty="0">
              <a:effectLst/>
              <a:latin typeface="Arial" panose="020B0604020202020204" pitchFamily="34" charset="0"/>
            </a:endParaRPr>
          </a:p>
          <a:p>
            <a:r>
              <a:rPr lang="en-US" dirty="0"/>
              <a:t>Combines Explicit</a:t>
            </a:r>
          </a:p>
          <a:p>
            <a:r>
              <a:rPr lang="en-US" dirty="0"/>
              <a:t>-Semantic, structure</a:t>
            </a:r>
          </a:p>
          <a:p>
            <a:r>
              <a:rPr lang="en-US" dirty="0"/>
              <a:t>and Implicit</a:t>
            </a:r>
          </a:p>
          <a:p>
            <a:r>
              <a:rPr lang="en-US" dirty="0"/>
              <a:t>-Concepts, and deeper meaning of those words</a:t>
            </a:r>
          </a:p>
          <a:p>
            <a:endParaRPr lang="en-US" dirty="0"/>
          </a:p>
          <a:p>
            <a:r>
              <a:rPr lang="en-US" dirty="0"/>
              <a:t>To make predictions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9A951-765A-A246-BEA9-FDD80FF9F6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64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RNN for capturing context reasoning 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text representation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9A951-765A-A246-BEA9-FDD80FF9F6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16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short text to word</a:t>
            </a:r>
          </a:p>
          <a:p>
            <a:r>
              <a:rPr lang="en-US" dirty="0" err="1"/>
              <a:t>mel</a:t>
            </a:r>
            <a:r>
              <a:rPr lang="en-US" dirty="0"/>
              <a:t> </a:t>
            </a:r>
            <a:r>
              <a:rPr lang="en-US" dirty="0" err="1"/>
              <a:t>gibbson</a:t>
            </a:r>
            <a:r>
              <a:rPr lang="en-US" dirty="0"/>
              <a:t> has concept of actor or male</a:t>
            </a:r>
          </a:p>
          <a:p>
            <a:r>
              <a:rPr lang="en-US" dirty="0"/>
              <a:t>representation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9A951-765A-A246-BEA9-FDD80FF9F6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030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The results are quite similar across the board except,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crossentopyloss</a:t>
            </a:r>
            <a:r>
              <a:rPr lang="en-US" b="0" i="0" dirty="0">
                <a:effectLst/>
                <a:latin typeface="Arial" panose="020B0604020202020204" pitchFamily="34" charset="0"/>
              </a:rPr>
              <a:t> and time taken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9A951-765A-A246-BEA9-FDD80FF9F6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58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m4a"/><Relationship Id="rId7" Type="http://schemas.openxmlformats.org/officeDocument/2006/relationships/image" Target="../media/image2.png"/><Relationship Id="rId2" Type="http://schemas.microsoft.com/office/2007/relationships/media" Target="../media/media1.m4a"/><Relationship Id="rId1" Type="http://schemas.openxmlformats.org/officeDocument/2006/relationships/tags" Target="../tags/tag1.xml"/><Relationship Id="rId6" Type="http://schemas.openxmlformats.org/officeDocument/2006/relationships/image" Target="../media/image1.jpe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media10.m4a"/><Relationship Id="rId2" Type="http://schemas.microsoft.com/office/2007/relationships/media" Target="../media/media10.m4a"/><Relationship Id="rId1" Type="http://schemas.openxmlformats.org/officeDocument/2006/relationships/tags" Target="../tags/tag9.xml"/><Relationship Id="rId6" Type="http://schemas.openxmlformats.org/officeDocument/2006/relationships/image" Target="../media/image2.png"/><Relationship Id="rId5" Type="http://schemas.openxmlformats.org/officeDocument/2006/relationships/image" Target="../media/image16.png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media11.m4a"/><Relationship Id="rId2" Type="http://schemas.microsoft.com/office/2007/relationships/media" Target="../media/media11.m4a"/><Relationship Id="rId1" Type="http://schemas.openxmlformats.org/officeDocument/2006/relationships/tags" Target="../tags/tag10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media12.m4a"/><Relationship Id="rId2" Type="http://schemas.microsoft.com/office/2007/relationships/media" Target="../media/media12.m4a"/><Relationship Id="rId1" Type="http://schemas.openxmlformats.org/officeDocument/2006/relationships/tags" Target="../tags/tag11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media3.m4a"/><Relationship Id="rId7" Type="http://schemas.openxmlformats.org/officeDocument/2006/relationships/image" Target="../media/image2.png"/><Relationship Id="rId2" Type="http://schemas.microsoft.com/office/2007/relationships/media" Target="../media/media3.m4a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4.xml"/><Relationship Id="rId18" Type="http://schemas.openxmlformats.org/officeDocument/2006/relationships/image" Target="../media/image8.png"/><Relationship Id="rId3" Type="http://schemas.openxmlformats.org/officeDocument/2006/relationships/audio" Target="../media/media4.m4a"/><Relationship Id="rId7" Type="http://schemas.openxmlformats.org/officeDocument/2006/relationships/customXml" Target="../ink/ink1.xml"/><Relationship Id="rId12" Type="http://schemas.openxmlformats.org/officeDocument/2006/relationships/image" Target="../media/image6.png"/><Relationship Id="rId17" Type="http://schemas.openxmlformats.org/officeDocument/2006/relationships/customXml" Target="../ink/ink7.xml"/><Relationship Id="rId2" Type="http://schemas.microsoft.com/office/2007/relationships/media" Target="../media/media4.m4a"/><Relationship Id="rId16" Type="http://schemas.openxmlformats.org/officeDocument/2006/relationships/image" Target="../media/image7.png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11" Type="http://schemas.openxmlformats.org/officeDocument/2006/relationships/customXml" Target="../ink/ink3.xml"/><Relationship Id="rId5" Type="http://schemas.openxmlformats.org/officeDocument/2006/relationships/notesSlide" Target="../notesSlides/notesSlide3.xml"/><Relationship Id="rId15" Type="http://schemas.openxmlformats.org/officeDocument/2006/relationships/customXml" Target="../ink/ink6.xml"/><Relationship Id="rId10" Type="http://schemas.openxmlformats.org/officeDocument/2006/relationships/image" Target="../media/image5.png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.xml"/><Relationship Id="rId9" Type="http://schemas.openxmlformats.org/officeDocument/2006/relationships/customXml" Target="../ink/ink2.xml"/><Relationship Id="rId14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media5.m4a"/><Relationship Id="rId7" Type="http://schemas.openxmlformats.org/officeDocument/2006/relationships/image" Target="../media/image2.png"/><Relationship Id="rId2" Type="http://schemas.microsoft.com/office/2007/relationships/media" Target="../media/media5.m4a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media6.m4a"/><Relationship Id="rId2" Type="http://schemas.microsoft.com/office/2007/relationships/media" Target="../media/media6.m4a"/><Relationship Id="rId1" Type="http://schemas.openxmlformats.org/officeDocument/2006/relationships/tags" Target="../tags/tag5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audio" Target="../media/media7.m4a"/><Relationship Id="rId7" Type="http://schemas.openxmlformats.org/officeDocument/2006/relationships/image" Target="../media/image11.png"/><Relationship Id="rId2" Type="http://schemas.microsoft.com/office/2007/relationships/media" Target="../media/media7.m4a"/><Relationship Id="rId1" Type="http://schemas.openxmlformats.org/officeDocument/2006/relationships/tags" Target="../tags/tag6.xml"/><Relationship Id="rId6" Type="http://schemas.openxmlformats.org/officeDocument/2006/relationships/image" Target="../media/image10.png"/><Relationship Id="rId11" Type="http://schemas.openxmlformats.org/officeDocument/2006/relationships/image" Target="../media/image2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media8.m4a"/><Relationship Id="rId2" Type="http://schemas.microsoft.com/office/2007/relationships/media" Target="../media/media8.m4a"/><Relationship Id="rId1" Type="http://schemas.openxmlformats.org/officeDocument/2006/relationships/tags" Target="../tags/tag7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media9.m4a"/><Relationship Id="rId7" Type="http://schemas.openxmlformats.org/officeDocument/2006/relationships/image" Target="../media/image2.png"/><Relationship Id="rId2" Type="http://schemas.microsoft.com/office/2007/relationships/media" Target="../media/media9.m4a"/><Relationship Id="rId1" Type="http://schemas.openxmlformats.org/officeDocument/2006/relationships/tags" Target="../tags/tag8.xml"/><Relationship Id="rId6" Type="http://schemas.openxmlformats.org/officeDocument/2006/relationships/image" Target="../media/image15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EAD65-CA4C-764A-DAEC-22525B3EE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867" y="92765"/>
            <a:ext cx="8596668" cy="1320800"/>
          </a:xfrm>
        </p:spPr>
        <p:txBody>
          <a:bodyPr>
            <a:normAutofit/>
          </a:bodyPr>
          <a:lstStyle/>
          <a:p>
            <a:r>
              <a:rPr lang="en-US" sz="5400" dirty="0"/>
              <a:t>Motivation</a:t>
            </a:r>
          </a:p>
        </p:txBody>
      </p:sp>
      <p:pic>
        <p:nvPicPr>
          <p:cNvPr id="1026" name="Picture 2" descr="Data‐Driven Materials Science: Status, Challenges, and Perspectives -  Himanen - 2019 - Advanced Science - Wiley Online Library">
            <a:extLst>
              <a:ext uri="{FF2B5EF4-FFF2-40B4-BE49-F238E27FC236}">
                <a16:creationId xmlns:a16="http://schemas.microsoft.com/office/drawing/2014/main" id="{CF329E4E-6CCC-A421-E446-0774D2261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867" y="932069"/>
            <a:ext cx="6111034" cy="3699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13D8A6F-E69D-CF11-6A97-36D097BB7746}"/>
              </a:ext>
            </a:extLst>
          </p:cNvPr>
          <p:cNvSpPr txBox="1">
            <a:spLocks/>
          </p:cNvSpPr>
          <p:nvPr/>
        </p:nvSpPr>
        <p:spPr>
          <a:xfrm>
            <a:off x="7293026" y="932069"/>
            <a:ext cx="2081384" cy="1210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Other Interested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5231E626-0160-0BD6-90F5-CCAACB1693E5}"/>
              </a:ext>
            </a:extLst>
          </p:cNvPr>
          <p:cNvSpPr/>
          <p:nvPr/>
        </p:nvSpPr>
        <p:spPr>
          <a:xfrm>
            <a:off x="8120028" y="1311965"/>
            <a:ext cx="427383" cy="7454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0D498386-EAA1-BEEC-06EE-335C32992888}"/>
              </a:ext>
            </a:extLst>
          </p:cNvPr>
          <p:cNvSpPr/>
          <p:nvPr/>
        </p:nvSpPr>
        <p:spPr>
          <a:xfrm>
            <a:off x="8120027" y="2710088"/>
            <a:ext cx="427383" cy="7454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B28E33-D0E5-F36E-5724-55522F446214}"/>
              </a:ext>
            </a:extLst>
          </p:cNvPr>
          <p:cNvSpPr txBox="1">
            <a:spLocks/>
          </p:cNvSpPr>
          <p:nvPr/>
        </p:nvSpPr>
        <p:spPr>
          <a:xfrm>
            <a:off x="7293026" y="2211953"/>
            <a:ext cx="2081384" cy="1210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Utilization of NLP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EA9A68-4E1B-AB08-FCB3-EBEA164B622D}"/>
              </a:ext>
            </a:extLst>
          </p:cNvPr>
          <p:cNvSpPr txBox="1">
            <a:spLocks/>
          </p:cNvSpPr>
          <p:nvPr/>
        </p:nvSpPr>
        <p:spPr>
          <a:xfrm>
            <a:off x="7559337" y="3572980"/>
            <a:ext cx="1548762" cy="1210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Select Paper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3E37488-18D1-FC52-69B8-3C065AE6C523}"/>
              </a:ext>
            </a:extLst>
          </p:cNvPr>
          <p:cNvSpPr txBox="1">
            <a:spLocks/>
          </p:cNvSpPr>
          <p:nvPr/>
        </p:nvSpPr>
        <p:spPr>
          <a:xfrm>
            <a:off x="979867" y="5186373"/>
            <a:ext cx="8596668" cy="1210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</a:rPr>
              <a:t>A Novel Approach to Part Name Discovery in Noisy Text</a:t>
            </a:r>
          </a:p>
          <a:p>
            <a:r>
              <a:rPr lang="en-US" dirty="0">
                <a:latin typeface="Arial" panose="020B0604020202020204" pitchFamily="34" charset="0"/>
              </a:rPr>
              <a:t>Deep Short Text Classification with Knowledge Powered Attention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7049368-4BD7-EC59-0229-2FF2E31379FA}"/>
              </a:ext>
            </a:extLst>
          </p:cNvPr>
          <p:cNvSpPr txBox="1">
            <a:spLocks/>
          </p:cNvSpPr>
          <p:nvPr/>
        </p:nvSpPr>
        <p:spPr>
          <a:xfrm>
            <a:off x="979867" y="4783925"/>
            <a:ext cx="8596668" cy="40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</a:rPr>
              <a:t>Biomedical document retrieval for clinical decision support system</a:t>
            </a:r>
          </a:p>
        </p:txBody>
      </p:sp>
      <p:sp>
        <p:nvSpPr>
          <p:cNvPr id="14" name="Striped Right Arrow 13">
            <a:extLst>
              <a:ext uri="{FF2B5EF4-FFF2-40B4-BE49-F238E27FC236}">
                <a16:creationId xmlns:a16="http://schemas.microsoft.com/office/drawing/2014/main" id="{F7048985-7667-F5BF-8F29-69E120F2FE69}"/>
              </a:ext>
            </a:extLst>
          </p:cNvPr>
          <p:cNvSpPr/>
          <p:nvPr/>
        </p:nvSpPr>
        <p:spPr>
          <a:xfrm rot="10800000">
            <a:off x="8186871" y="5597144"/>
            <a:ext cx="888762" cy="389402"/>
          </a:xfrm>
          <a:prstGeom prst="strip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nut 14">
            <a:extLst>
              <a:ext uri="{FF2B5EF4-FFF2-40B4-BE49-F238E27FC236}">
                <a16:creationId xmlns:a16="http://schemas.microsoft.com/office/drawing/2014/main" id="{B769D6D5-26D4-96A3-6541-F202550F9727}"/>
              </a:ext>
            </a:extLst>
          </p:cNvPr>
          <p:cNvSpPr/>
          <p:nvPr/>
        </p:nvSpPr>
        <p:spPr>
          <a:xfrm rot="19385002">
            <a:off x="2211953" y="1917110"/>
            <a:ext cx="3739442" cy="1729670"/>
          </a:xfrm>
          <a:prstGeom prst="donut">
            <a:avLst>
              <a:gd name="adj" fmla="val 496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1" name="Audio 20">
            <a:hlinkClick r:id="" action="ppaction://media"/>
            <a:extLst>
              <a:ext uri="{FF2B5EF4-FFF2-40B4-BE49-F238E27FC236}">
                <a16:creationId xmlns:a16="http://schemas.microsoft.com/office/drawing/2014/main" id="{CB3FE5B5-37EF-575F-CD1E-B434BADA0C15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05382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3450"/>
    </mc:Choice>
    <mc:Fallback>
      <p:transition spd="slow" advTm="534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5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</p:childTnLst>
        </p:cTn>
      </p:par>
    </p:tnLst>
    <p:bldLst>
      <p:bldP spid="2" grpId="0"/>
      <p:bldP spid="5" grpId="0"/>
      <p:bldP spid="6" grpId="0" animBg="1"/>
      <p:bldP spid="7" grpId="0" animBg="1"/>
      <p:bldP spid="8" grpId="0"/>
      <p:bldP spid="9" grpId="0"/>
      <p:bldP spid="12" grpId="0"/>
      <p:bldP spid="13" grpId="0"/>
      <p:bldP spid="14" grpId="0" animBg="1"/>
      <p:bldP spid="1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B0552-93AD-156C-B420-2624DAC3B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775" y="166428"/>
            <a:ext cx="8596668" cy="1320800"/>
          </a:xfrm>
        </p:spPr>
        <p:txBody>
          <a:bodyPr>
            <a:normAutofit/>
          </a:bodyPr>
          <a:lstStyle/>
          <a:p>
            <a:r>
              <a:rPr lang="en-US" sz="5400" dirty="0"/>
              <a:t>Architecture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4D739A9-F8D4-2BBE-DC5A-F6DC2DF4A6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1737072"/>
                  </p:ext>
                </p:extLst>
              </p:nvPr>
            </p:nvGraphicFramePr>
            <p:xfrm>
              <a:off x="270774" y="1173389"/>
              <a:ext cx="11675165" cy="44736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36180">
                      <a:extLst>
                        <a:ext uri="{9D8B030D-6E8A-4147-A177-3AD203B41FA5}">
                          <a16:colId xmlns:a16="http://schemas.microsoft.com/office/drawing/2014/main" val="3519051413"/>
                        </a:ext>
                      </a:extLst>
                    </a:gridCol>
                    <a:gridCol w="1735998">
                      <a:extLst>
                        <a:ext uri="{9D8B030D-6E8A-4147-A177-3AD203B41FA5}">
                          <a16:colId xmlns:a16="http://schemas.microsoft.com/office/drawing/2014/main" val="1027627960"/>
                        </a:ext>
                      </a:extLst>
                    </a:gridCol>
                    <a:gridCol w="1631091">
                      <a:extLst>
                        <a:ext uri="{9D8B030D-6E8A-4147-A177-3AD203B41FA5}">
                          <a16:colId xmlns:a16="http://schemas.microsoft.com/office/drawing/2014/main" val="2889178377"/>
                        </a:ext>
                      </a:extLst>
                    </a:gridCol>
                    <a:gridCol w="1581665">
                      <a:extLst>
                        <a:ext uri="{9D8B030D-6E8A-4147-A177-3AD203B41FA5}">
                          <a16:colId xmlns:a16="http://schemas.microsoft.com/office/drawing/2014/main" val="1368015330"/>
                        </a:ext>
                      </a:extLst>
                    </a:gridCol>
                    <a:gridCol w="1569308">
                      <a:extLst>
                        <a:ext uri="{9D8B030D-6E8A-4147-A177-3AD203B41FA5}">
                          <a16:colId xmlns:a16="http://schemas.microsoft.com/office/drawing/2014/main" val="2227540602"/>
                        </a:ext>
                      </a:extLst>
                    </a:gridCol>
                    <a:gridCol w="1655806">
                      <a:extLst>
                        <a:ext uri="{9D8B030D-6E8A-4147-A177-3AD203B41FA5}">
                          <a16:colId xmlns:a16="http://schemas.microsoft.com/office/drawing/2014/main" val="2650877032"/>
                        </a:ext>
                      </a:extLst>
                    </a:gridCol>
                    <a:gridCol w="1665117">
                      <a:extLst>
                        <a:ext uri="{9D8B030D-6E8A-4147-A177-3AD203B41FA5}">
                          <a16:colId xmlns:a16="http://schemas.microsoft.com/office/drawing/2014/main" val="1731574996"/>
                        </a:ext>
                      </a:extLst>
                    </a:gridCol>
                  </a:tblGrid>
                  <a:tr h="786135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Architecture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Loss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Test Acc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Test 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Test 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Test F1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Time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7590505"/>
                      </a:ext>
                    </a:extLst>
                  </a:tr>
                  <a:tr h="933372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0.28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/>
                            <a:t>15</a:t>
                          </a:r>
                          <a:r>
                            <a:rPr lang="en-US" sz="1800" dirty="0"/>
                            <a:t>E</a:t>
                          </a:r>
                          <a:r>
                            <a:rPr lang="en-US" sz="2400" dirty="0"/>
                            <a:t>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0.92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/>
                            <a:t>4</a:t>
                          </a:r>
                          <a:r>
                            <a:rPr lang="en-US" sz="1800" dirty="0"/>
                            <a:t>E</a:t>
                          </a:r>
                          <a:r>
                            <a:rPr lang="en-US" sz="2400" dirty="0"/>
                            <a:t>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0.92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/>
                            <a:t>5</a:t>
                          </a:r>
                          <a:r>
                            <a:rPr lang="en-US" sz="1800" dirty="0"/>
                            <a:t>E</a:t>
                          </a:r>
                          <a:r>
                            <a:rPr lang="en-US" sz="2400" dirty="0"/>
                            <a:t>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0.91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/>
                            <a:t>3</a:t>
                          </a:r>
                          <a:r>
                            <a:rPr lang="en-US" sz="1800" dirty="0"/>
                            <a:t>E</a:t>
                          </a:r>
                          <a:r>
                            <a:rPr lang="en-US" sz="2400" dirty="0"/>
                            <a:t>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0.91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/>
                            <a:t>4</a:t>
                          </a:r>
                          <a:r>
                            <a:rPr lang="en-US" sz="1800" dirty="0"/>
                            <a:t>E</a:t>
                          </a:r>
                          <a:r>
                            <a:rPr lang="en-US" sz="2400" dirty="0"/>
                            <a:t>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293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/>
                            <a:t>0.61</a:t>
                          </a:r>
                        </a:p>
                        <a:p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732724"/>
                      </a:ext>
                    </a:extLst>
                  </a:tr>
                  <a:tr h="910393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Convo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0.27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/>
                            <a:t>2</a:t>
                          </a:r>
                          <a:r>
                            <a:rPr lang="en-US" sz="1800" dirty="0"/>
                            <a:t>E</a:t>
                          </a:r>
                          <a:r>
                            <a:rPr lang="en-US" sz="2400" dirty="0"/>
                            <a:t>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0.92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/>
                            <a:t>5</a:t>
                          </a:r>
                          <a:r>
                            <a:rPr lang="en-US" sz="1800" dirty="0"/>
                            <a:t>E</a:t>
                          </a:r>
                          <a:r>
                            <a:rPr lang="en-US" sz="2400" dirty="0"/>
                            <a:t>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0.91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/>
                            <a:t>7</a:t>
                          </a:r>
                          <a:r>
                            <a:rPr lang="en-US" sz="1800" dirty="0"/>
                            <a:t>E</a:t>
                          </a:r>
                          <a:r>
                            <a:rPr lang="en-US" sz="2400" dirty="0"/>
                            <a:t>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0.91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/>
                            <a:t>7</a:t>
                          </a:r>
                          <a:r>
                            <a:rPr lang="en-US" sz="1800" dirty="0"/>
                            <a:t>E</a:t>
                          </a:r>
                          <a:r>
                            <a:rPr lang="en-US" sz="2400" dirty="0"/>
                            <a:t>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0.91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/>
                            <a:t>6</a:t>
                          </a:r>
                          <a:r>
                            <a:rPr lang="en-US" sz="1800" dirty="0"/>
                            <a:t>E</a:t>
                          </a:r>
                          <a:r>
                            <a:rPr lang="en-US" sz="2400" dirty="0"/>
                            <a:t>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i="0" dirty="0">
                              <a:latin typeface="+mn-lt"/>
                              <a:ea typeface="+mn-ea"/>
                            </a:rPr>
                            <a:t>507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/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3087338"/>
                      </a:ext>
                    </a:extLst>
                  </a:tr>
                  <a:tr h="910393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Deep 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0.27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/>
                            <a:t>9</a:t>
                          </a:r>
                          <a:r>
                            <a:rPr lang="en-US" sz="1800" dirty="0"/>
                            <a:t>E</a:t>
                          </a:r>
                          <a:r>
                            <a:rPr lang="en-US" sz="2400" dirty="0"/>
                            <a:t>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0.92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/>
                            <a:t>4</a:t>
                          </a:r>
                          <a:r>
                            <a:rPr lang="en-US" sz="1800" dirty="0"/>
                            <a:t>E</a:t>
                          </a:r>
                          <a:r>
                            <a:rPr lang="en-US" sz="2400" dirty="0"/>
                            <a:t>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0.92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/>
                            <a:t>5</a:t>
                          </a:r>
                          <a:r>
                            <a:rPr lang="en-US" sz="1800" dirty="0"/>
                            <a:t>E</a:t>
                          </a:r>
                          <a:r>
                            <a:rPr lang="en-US" sz="2400" dirty="0"/>
                            <a:t>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0.91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/>
                            <a:t>5</a:t>
                          </a:r>
                          <a:r>
                            <a:rPr lang="en-US" sz="1800" dirty="0"/>
                            <a:t>E</a:t>
                          </a:r>
                          <a:r>
                            <a:rPr lang="en-US" sz="2400" dirty="0"/>
                            <a:t>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0.91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/>
                            <a:t>4</a:t>
                          </a:r>
                          <a:r>
                            <a:rPr lang="en-US" sz="1800" dirty="0"/>
                            <a:t>E</a:t>
                          </a:r>
                          <a:r>
                            <a:rPr lang="en-US" sz="2400" dirty="0"/>
                            <a:t>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i="0" dirty="0">
                              <a:latin typeface="+mn-lt"/>
                              <a:ea typeface="+mn-ea"/>
                            </a:rPr>
                            <a:t>718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/>
                            <a:t>13.5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1714831"/>
                      </a:ext>
                    </a:extLst>
                  </a:tr>
                  <a:tr h="933372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Deep Conv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0.26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/>
                            <a:t>17</a:t>
                          </a:r>
                          <a:r>
                            <a:rPr lang="en-US" sz="1800" dirty="0"/>
                            <a:t>E</a:t>
                          </a:r>
                          <a:r>
                            <a:rPr lang="en-US" sz="2400" dirty="0"/>
                            <a:t>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0.92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/>
                            <a:t>6</a:t>
                          </a:r>
                          <a:r>
                            <a:rPr lang="en-US" sz="1800" dirty="0"/>
                            <a:t>E</a:t>
                          </a:r>
                          <a:r>
                            <a:rPr lang="en-US" sz="2400" dirty="0"/>
                            <a:t>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0.92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/>
                            <a:t>9</a:t>
                          </a:r>
                          <a:r>
                            <a:rPr lang="en-US" sz="1800" dirty="0"/>
                            <a:t>E</a:t>
                          </a:r>
                          <a:r>
                            <a:rPr lang="en-US" sz="2400" dirty="0"/>
                            <a:t>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0.91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/>
                            <a:t>9</a:t>
                          </a:r>
                          <a:r>
                            <a:rPr lang="en-US" sz="1800" dirty="0"/>
                            <a:t>E</a:t>
                          </a:r>
                          <a:r>
                            <a:rPr lang="en-US" sz="2400" dirty="0"/>
                            <a:t>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0.91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/>
                            <a:t>9</a:t>
                          </a:r>
                          <a:r>
                            <a:rPr lang="en-US" sz="1800" dirty="0"/>
                            <a:t>E</a:t>
                          </a:r>
                          <a:r>
                            <a:rPr lang="en-US" sz="2400" dirty="0"/>
                            <a:t>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2977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/>
                            <a:t>515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961075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4D739A9-F8D4-2BBE-DC5A-F6DC2DF4A6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1737072"/>
                  </p:ext>
                </p:extLst>
              </p:nvPr>
            </p:nvGraphicFramePr>
            <p:xfrm>
              <a:off x="270774" y="1173389"/>
              <a:ext cx="11675165" cy="44736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36180">
                      <a:extLst>
                        <a:ext uri="{9D8B030D-6E8A-4147-A177-3AD203B41FA5}">
                          <a16:colId xmlns:a16="http://schemas.microsoft.com/office/drawing/2014/main" val="3519051413"/>
                        </a:ext>
                      </a:extLst>
                    </a:gridCol>
                    <a:gridCol w="1735998">
                      <a:extLst>
                        <a:ext uri="{9D8B030D-6E8A-4147-A177-3AD203B41FA5}">
                          <a16:colId xmlns:a16="http://schemas.microsoft.com/office/drawing/2014/main" val="1027627960"/>
                        </a:ext>
                      </a:extLst>
                    </a:gridCol>
                    <a:gridCol w="1631091">
                      <a:extLst>
                        <a:ext uri="{9D8B030D-6E8A-4147-A177-3AD203B41FA5}">
                          <a16:colId xmlns:a16="http://schemas.microsoft.com/office/drawing/2014/main" val="2889178377"/>
                        </a:ext>
                      </a:extLst>
                    </a:gridCol>
                    <a:gridCol w="1581665">
                      <a:extLst>
                        <a:ext uri="{9D8B030D-6E8A-4147-A177-3AD203B41FA5}">
                          <a16:colId xmlns:a16="http://schemas.microsoft.com/office/drawing/2014/main" val="1368015330"/>
                        </a:ext>
                      </a:extLst>
                    </a:gridCol>
                    <a:gridCol w="1569308">
                      <a:extLst>
                        <a:ext uri="{9D8B030D-6E8A-4147-A177-3AD203B41FA5}">
                          <a16:colId xmlns:a16="http://schemas.microsoft.com/office/drawing/2014/main" val="2227540602"/>
                        </a:ext>
                      </a:extLst>
                    </a:gridCol>
                    <a:gridCol w="1655806">
                      <a:extLst>
                        <a:ext uri="{9D8B030D-6E8A-4147-A177-3AD203B41FA5}">
                          <a16:colId xmlns:a16="http://schemas.microsoft.com/office/drawing/2014/main" val="2650877032"/>
                        </a:ext>
                      </a:extLst>
                    </a:gridCol>
                    <a:gridCol w="1665117">
                      <a:extLst>
                        <a:ext uri="{9D8B030D-6E8A-4147-A177-3AD203B41FA5}">
                          <a16:colId xmlns:a16="http://schemas.microsoft.com/office/drawing/2014/main" val="1731574996"/>
                        </a:ext>
                      </a:extLst>
                    </a:gridCol>
                  </a:tblGrid>
                  <a:tr h="786135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Architecture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Loss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Test Acc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Test 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Test 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Test F1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Time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7590505"/>
                      </a:ext>
                    </a:extLst>
                  </a:tr>
                  <a:tr h="933372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7353" t="-89189" r="-471324" b="-2945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18605" t="-89189" r="-396899" b="-2945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28800" t="-89189" r="-309600" b="-2945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35772" t="-89189" r="-214634" b="-2945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03053" t="-89189" r="-101527" b="-2945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03053" t="-89189" r="-1527" b="-2945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1732724"/>
                      </a:ext>
                    </a:extLst>
                  </a:tr>
                  <a:tr h="910393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Convo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7353" t="-194444" r="-471324" b="-2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18605" t="-194444" r="-396899" b="-2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28800" t="-194444" r="-309600" b="-2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35772" t="-194444" r="-214634" b="-2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03053" t="-194444" r="-101527" b="-2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03053" t="-194444" r="-1527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3087338"/>
                      </a:ext>
                    </a:extLst>
                  </a:tr>
                  <a:tr h="910393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Deep 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7353" t="-298592" r="-471324" b="-105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18605" t="-298592" r="-396899" b="-105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28800" t="-298592" r="-309600" b="-105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35772" t="-298592" r="-214634" b="-105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03053" t="-298592" r="-101527" b="-105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03053" t="-298592" r="-1527" b="-1056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1714831"/>
                      </a:ext>
                    </a:extLst>
                  </a:tr>
                  <a:tr h="933372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Deep Conv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7353" t="-382432" r="-471324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18605" t="-382432" r="-396899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28800" t="-382432" r="-309600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35772" t="-382432" r="-214634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03053" t="-382432" r="-101527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03053" t="-382432" r="-1527" b="-13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961075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26FEEE-9BAB-E5A2-2408-39BD6B27A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775" y="5647055"/>
            <a:ext cx="10343679" cy="1210945"/>
          </a:xfrm>
        </p:spPr>
        <p:txBody>
          <a:bodyPr>
            <a:normAutofit/>
          </a:bodyPr>
          <a:lstStyle/>
          <a:p>
            <a:r>
              <a:rPr lang="en-US" sz="3200" dirty="0"/>
              <a:t>Convolution and Deep Network Lead to Better Results</a:t>
            </a:r>
          </a:p>
          <a:p>
            <a:r>
              <a:rPr lang="en-US" sz="3200" dirty="0"/>
              <a:t>Take longer</a:t>
            </a: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9CFF1834-BE30-14B1-1697-CFD2490154D4}"/>
              </a:ext>
            </a:extLst>
          </p:cNvPr>
          <p:cNvSpPr/>
          <p:nvPr/>
        </p:nvSpPr>
        <p:spPr>
          <a:xfrm>
            <a:off x="2010033" y="1123960"/>
            <a:ext cx="1869989" cy="4543208"/>
          </a:xfrm>
          <a:prstGeom prst="frame">
            <a:avLst>
              <a:gd name="adj1" fmla="val 359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4F59915C-CA96-940C-B342-472589E7A61D}"/>
              </a:ext>
            </a:extLst>
          </p:cNvPr>
          <p:cNvSpPr/>
          <p:nvPr/>
        </p:nvSpPr>
        <p:spPr>
          <a:xfrm>
            <a:off x="10198928" y="1173389"/>
            <a:ext cx="1747011" cy="4473665"/>
          </a:xfrm>
          <a:prstGeom prst="frame">
            <a:avLst>
              <a:gd name="adj1" fmla="val 359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A3C40B63-629E-02C4-2697-5432395AEAFD}"/>
              </a:ext>
            </a:extLst>
          </p:cNvPr>
          <p:cNvSpPr/>
          <p:nvPr/>
        </p:nvSpPr>
        <p:spPr>
          <a:xfrm>
            <a:off x="189577" y="2817341"/>
            <a:ext cx="11731649" cy="976183"/>
          </a:xfrm>
          <a:prstGeom prst="frame">
            <a:avLst>
              <a:gd name="adj1" fmla="val 7393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B950E038-E35D-E7B6-9822-8D844A71CB6B}"/>
              </a:ext>
            </a:extLst>
          </p:cNvPr>
          <p:cNvSpPr/>
          <p:nvPr/>
        </p:nvSpPr>
        <p:spPr>
          <a:xfrm>
            <a:off x="214290" y="4670871"/>
            <a:ext cx="11731649" cy="976183"/>
          </a:xfrm>
          <a:prstGeom prst="frame">
            <a:avLst>
              <a:gd name="adj1" fmla="val 7393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Audio 13">
            <a:hlinkClick r:id="" action="ppaction://media"/>
            <a:extLst>
              <a:ext uri="{FF2B5EF4-FFF2-40B4-BE49-F238E27FC236}">
                <a16:creationId xmlns:a16="http://schemas.microsoft.com/office/drawing/2014/main" id="{0400CCA5-EF77-914B-F5D7-5A3EEDB73F77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16149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426"/>
    </mc:Choice>
    <mc:Fallback>
      <p:transition spd="slow" advTm="324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3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  <p:bldLst>
      <p:bldP spid="2" grpId="0"/>
      <p:bldP spid="5" grpId="0" build="p"/>
      <p:bldP spid="3" grpId="0" animBg="1"/>
      <p:bldP spid="6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7A200-69DA-FA1B-40F1-70B11A535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Important</a:t>
            </a:r>
            <a:r>
              <a:rPr lang="en-US" dirty="0"/>
              <a:t> </a:t>
            </a:r>
            <a:r>
              <a:rPr lang="en-US" sz="6000" dirty="0"/>
              <a:t>Notes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56037-028E-5B4D-AEA1-D9906B69D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188" y="1930400"/>
            <a:ext cx="9047434" cy="1422871"/>
          </a:xfrm>
        </p:spPr>
        <p:txBody>
          <a:bodyPr>
            <a:normAutofit/>
          </a:bodyPr>
          <a:lstStyle/>
          <a:p>
            <a:r>
              <a:rPr lang="en-US" sz="4000" dirty="0" err="1"/>
              <a:t>Relu</a:t>
            </a:r>
            <a:r>
              <a:rPr lang="en-US" sz="4000" dirty="0"/>
              <a:t> outperforms other linear activation functions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8EF1D05-14D7-70F5-614C-F43CECFD4DF9}"/>
              </a:ext>
            </a:extLst>
          </p:cNvPr>
          <p:cNvSpPr txBox="1">
            <a:spLocks/>
          </p:cNvSpPr>
          <p:nvPr/>
        </p:nvSpPr>
        <p:spPr>
          <a:xfrm>
            <a:off x="776188" y="3707028"/>
            <a:ext cx="9047434" cy="1422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Convolution and Deep Networks grant better results but take longer</a:t>
            </a:r>
          </a:p>
        </p:txBody>
      </p:sp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B88F8365-3908-BAEC-4740-34CF9C98D6A2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61829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621"/>
    </mc:Choice>
    <mc:Fallback>
      <p:transition spd="slow" advTm="136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  <p:bldLst>
      <p:bldP spid="3" grpId="0" build="p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52EB70D-31D4-E741-AB67-4A2C9414504D}"/>
              </a:ext>
            </a:extLst>
          </p:cNvPr>
          <p:cNvSpPr txBox="1">
            <a:spLocks/>
          </p:cNvSpPr>
          <p:nvPr/>
        </p:nvSpPr>
        <p:spPr>
          <a:xfrm>
            <a:off x="776188" y="770238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/>
              <a:t>Future Work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714CA6-C233-3735-2271-C9A1C71CDFC3}"/>
              </a:ext>
            </a:extLst>
          </p:cNvPr>
          <p:cNvSpPr txBox="1">
            <a:spLocks/>
          </p:cNvSpPr>
          <p:nvPr/>
        </p:nvSpPr>
        <p:spPr>
          <a:xfrm>
            <a:off x="776188" y="1930400"/>
            <a:ext cx="9047434" cy="1422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Implementing STCKA model to Material Science Application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F5322B2-02EA-27D3-43D1-E5AE73E4BF77}"/>
              </a:ext>
            </a:extLst>
          </p:cNvPr>
          <p:cNvSpPr txBox="1">
            <a:spLocks/>
          </p:cNvSpPr>
          <p:nvPr/>
        </p:nvSpPr>
        <p:spPr>
          <a:xfrm>
            <a:off x="776188" y="3429000"/>
            <a:ext cx="9047434" cy="1422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Create Knowledge Base and Training Set with domain specific data</a:t>
            </a:r>
          </a:p>
        </p:txBody>
      </p:sp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1BC46E90-5611-17BA-7CF1-EDB813A5B2A7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10970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850"/>
    </mc:Choice>
    <mc:Fallback>
      <p:transition spd="slow" advTm="278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  <p:bldLst>
      <p:bldP spid="5" grpId="0" build="p"/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0FC45-2B9B-5CD5-38B9-53D3BF126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765" y="1710265"/>
            <a:ext cx="8597348" cy="2340571"/>
          </a:xfrm>
        </p:spPr>
        <p:txBody>
          <a:bodyPr/>
          <a:lstStyle/>
          <a:p>
            <a:pPr algn="l"/>
            <a:r>
              <a:rPr lang="en-US" sz="4800" b="0" i="0" dirty="0">
                <a:effectLst/>
                <a:latin typeface="Arial" panose="020B0604020202020204" pitchFamily="34" charset="0"/>
              </a:rPr>
              <a:t>Re-implementing and Improving Short Text Classification Model</a:t>
            </a:r>
            <a:endParaRPr lang="en-US" sz="13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3C67EC-3D13-2953-B2BD-FBB461EF3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0050" y="4050836"/>
            <a:ext cx="7766936" cy="1096899"/>
          </a:xfrm>
        </p:spPr>
        <p:txBody>
          <a:bodyPr/>
          <a:lstStyle/>
          <a:p>
            <a:pPr algn="l"/>
            <a:r>
              <a:rPr lang="en-US" dirty="0"/>
              <a:t>David Farache</a:t>
            </a:r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3BBA79B4-C9E9-491C-A4A3-069F5806167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526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901"/>
    </mc:Choice>
    <mc:Fallback>
      <p:transition spd="slow" advTm="69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C151D93-B040-7F79-6667-9B67792EF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521" y="5130793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STCKA Model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6E285BAC-6B58-7F2B-4A8D-27A3F4DE830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015" r="4105"/>
          <a:stretch/>
        </p:blipFill>
        <p:spPr>
          <a:xfrm>
            <a:off x="792445" y="225843"/>
            <a:ext cx="8632593" cy="5214468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6FA05F04-BC38-A65C-4C0E-D5E910B77636}"/>
              </a:ext>
            </a:extLst>
          </p:cNvPr>
          <p:cNvSpPr txBox="1">
            <a:spLocks/>
          </p:cNvSpPr>
          <p:nvPr/>
        </p:nvSpPr>
        <p:spPr>
          <a:xfrm>
            <a:off x="-1828481" y="321940"/>
            <a:ext cx="7673801" cy="10876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/>
              <a:t>Explicit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BF891B3-7CE5-BAFA-C17F-678F45BE815C}"/>
              </a:ext>
            </a:extLst>
          </p:cNvPr>
          <p:cNvSpPr/>
          <p:nvPr/>
        </p:nvSpPr>
        <p:spPr>
          <a:xfrm>
            <a:off x="6882714" y="667265"/>
            <a:ext cx="2049619" cy="74233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8B5686AD-592D-A37B-D3DB-6F0215889A8B}"/>
              </a:ext>
            </a:extLst>
          </p:cNvPr>
          <p:cNvSpPr txBox="1">
            <a:spLocks/>
          </p:cNvSpPr>
          <p:nvPr/>
        </p:nvSpPr>
        <p:spPr>
          <a:xfrm>
            <a:off x="4070622" y="321940"/>
            <a:ext cx="7673801" cy="10876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/>
              <a:t>Implicit</a:t>
            </a:r>
          </a:p>
        </p:txBody>
      </p:sp>
      <p:pic>
        <p:nvPicPr>
          <p:cNvPr id="42" name="Audio 41">
            <a:hlinkClick r:id="" action="ppaction://media"/>
            <a:extLst>
              <a:ext uri="{FF2B5EF4-FFF2-40B4-BE49-F238E27FC236}">
                <a16:creationId xmlns:a16="http://schemas.microsoft.com/office/drawing/2014/main" id="{3E006199-27C9-F19C-295E-49F3E89B2C16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36508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853"/>
    </mc:Choice>
    <mc:Fallback>
      <p:transition spd="slow" advTm="248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2"/>
                </p:tgtEl>
              </p:cMediaNode>
            </p:audio>
          </p:childTnLst>
        </p:cTn>
      </p:par>
    </p:tnLst>
    <p:bldLst>
      <p:bldP spid="25" grpId="0"/>
      <p:bldP spid="38" grpId="0" animBg="1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A7BD7-AD3B-F2B6-F3A1-F080DE69D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4680"/>
            <a:ext cx="9206990" cy="947805"/>
          </a:xfrm>
        </p:spPr>
        <p:txBody>
          <a:bodyPr>
            <a:normAutofit/>
          </a:bodyPr>
          <a:lstStyle/>
          <a:p>
            <a:r>
              <a:rPr lang="en-US" sz="4800" dirty="0"/>
              <a:t>Concept toward Short Text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698E869-B22A-C342-5965-39FB16BE4784}"/>
              </a:ext>
            </a:extLst>
          </p:cNvPr>
          <p:cNvGrpSpPr/>
          <p:nvPr/>
        </p:nvGrpSpPr>
        <p:grpSpPr>
          <a:xfrm>
            <a:off x="677334" y="1463331"/>
            <a:ext cx="3072971" cy="5049989"/>
            <a:chOff x="764560" y="1528645"/>
            <a:chExt cx="3072971" cy="5049989"/>
          </a:xfrm>
        </p:grpSpPr>
        <p:pic>
          <p:nvPicPr>
            <p:cNvPr id="4" name="Picture 3" descr="Diagram&#10;&#10;Description automatically generated">
              <a:extLst>
                <a:ext uri="{FF2B5EF4-FFF2-40B4-BE49-F238E27FC236}">
                  <a16:creationId xmlns:a16="http://schemas.microsoft.com/office/drawing/2014/main" id="{660A43F6-D6A2-1F40-AC63-C17624CF08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5494" t="24194" r="70311" b="2203"/>
            <a:stretch/>
          </p:blipFill>
          <p:spPr>
            <a:xfrm>
              <a:off x="764560" y="1528645"/>
              <a:ext cx="2991012" cy="5049989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83B8CE7-52CF-97FE-D6DF-F88D9D515E59}"/>
                    </a:ext>
                  </a:extLst>
                </p14:cNvPr>
                <p14:cNvContentPartPr/>
                <p14:nvPr/>
              </p14:nvContentPartPr>
              <p14:xfrm>
                <a:off x="3566811" y="2024966"/>
                <a:ext cx="360" cy="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83B8CE7-52CF-97FE-D6DF-F88D9D515E5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503811" y="196196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5C2A735-C341-C09C-2F39-2756644F80AC}"/>
                    </a:ext>
                  </a:extLst>
                </p14:cNvPr>
                <p14:cNvContentPartPr/>
                <p14:nvPr/>
              </p14:nvContentPartPr>
              <p14:xfrm>
                <a:off x="3411291" y="1943966"/>
                <a:ext cx="304560" cy="5335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5C2A735-C341-C09C-2F39-2756644F80A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348651" y="1881326"/>
                  <a:ext cx="430200" cy="65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156AADF-A633-2B26-11FC-239D866008CE}"/>
                    </a:ext>
                  </a:extLst>
                </p14:cNvPr>
                <p14:cNvContentPartPr/>
                <p14:nvPr/>
              </p14:nvContentPartPr>
              <p14:xfrm>
                <a:off x="3630531" y="2537966"/>
                <a:ext cx="145080" cy="1506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156AADF-A633-2B26-11FC-239D866008C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67531" y="2474966"/>
                  <a:ext cx="270720" cy="163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2D16CCF-D365-6C14-55C5-2D53650200E5}"/>
                    </a:ext>
                  </a:extLst>
                </p14:cNvPr>
                <p14:cNvContentPartPr/>
                <p14:nvPr/>
              </p14:nvContentPartPr>
              <p14:xfrm>
                <a:off x="3399051" y="2053766"/>
                <a:ext cx="360" cy="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2D16CCF-D365-6C14-55C5-2D53650200E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336411" y="199112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0D02568-04D1-0B29-667A-3BC5DF41BEED}"/>
                </a:ext>
              </a:extLst>
            </p:cNvPr>
            <p:cNvGrpSpPr/>
            <p:nvPr/>
          </p:nvGrpSpPr>
          <p:grpSpPr>
            <a:xfrm>
              <a:off x="3830691" y="6019886"/>
              <a:ext cx="6840" cy="21600"/>
              <a:chOff x="3830691" y="6019886"/>
              <a:chExt cx="6840" cy="216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4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8A81A651-355E-8F09-F70B-3567360EF705}"/>
                      </a:ext>
                    </a:extLst>
                  </p14:cNvPr>
                  <p14:cNvContentPartPr/>
                  <p14:nvPr/>
                </p14:nvContentPartPr>
                <p14:xfrm>
                  <a:off x="3837171" y="6019886"/>
                  <a:ext cx="360" cy="360"/>
                </p14:xfrm>
              </p:contentPart>
            </mc:Choice>
            <mc:Fallback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8A81A651-355E-8F09-F70B-3567360EF705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3774531" y="5957246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E4D67404-1046-6429-32FD-51A53DA43037}"/>
                      </a:ext>
                    </a:extLst>
                  </p14:cNvPr>
                  <p14:cNvContentPartPr/>
                  <p14:nvPr/>
                </p14:nvContentPartPr>
                <p14:xfrm>
                  <a:off x="3830691" y="6019886"/>
                  <a:ext cx="360" cy="21600"/>
                </p14:xfrm>
              </p:contentPart>
            </mc:Choice>
            <mc:Fallback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E4D67404-1046-6429-32FD-51A53DA43037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3767691" y="5957246"/>
                    <a:ext cx="126000" cy="1472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17EB7D1-1959-5FE4-B226-4250EA7077BC}"/>
                    </a:ext>
                  </a:extLst>
                </p14:cNvPr>
                <p14:cNvContentPartPr/>
                <p14:nvPr/>
              </p14:nvContentPartPr>
              <p14:xfrm>
                <a:off x="3450531" y="1952246"/>
                <a:ext cx="29520" cy="2059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17EB7D1-1959-5FE4-B226-4250EA7077B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387891" y="1889606"/>
                  <a:ext cx="155160" cy="331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8" name="Right Arrow 27">
            <a:extLst>
              <a:ext uri="{FF2B5EF4-FFF2-40B4-BE49-F238E27FC236}">
                <a16:creationId xmlns:a16="http://schemas.microsoft.com/office/drawing/2014/main" id="{5EA2BE04-EE47-26E9-D956-AB7F0E31D131}"/>
              </a:ext>
            </a:extLst>
          </p:cNvPr>
          <p:cNvSpPr/>
          <p:nvPr/>
        </p:nvSpPr>
        <p:spPr>
          <a:xfrm>
            <a:off x="4215926" y="5465246"/>
            <a:ext cx="1880074" cy="43583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AAD3BD15-DA22-76EE-A530-EC1737FDEB84}"/>
              </a:ext>
            </a:extLst>
          </p:cNvPr>
          <p:cNvSpPr txBox="1">
            <a:spLocks/>
          </p:cNvSpPr>
          <p:nvPr/>
        </p:nvSpPr>
        <p:spPr>
          <a:xfrm>
            <a:off x="6207845" y="5346473"/>
            <a:ext cx="4631622" cy="12593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>
                <a:solidFill>
                  <a:schemeClr val="tx1"/>
                </a:solidFill>
              </a:rPr>
              <a:t>Input Embedding</a:t>
            </a:r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85FC4996-F78D-3A16-945A-857B71AAB6BC}"/>
              </a:ext>
            </a:extLst>
          </p:cNvPr>
          <p:cNvSpPr/>
          <p:nvPr/>
        </p:nvSpPr>
        <p:spPr>
          <a:xfrm>
            <a:off x="4215926" y="3292518"/>
            <a:ext cx="1880074" cy="43583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5A028E3B-FEB2-CF95-9223-0DBDF01BDDCD}"/>
              </a:ext>
            </a:extLst>
          </p:cNvPr>
          <p:cNvSpPr txBox="1">
            <a:spLocks/>
          </p:cNvSpPr>
          <p:nvPr/>
        </p:nvSpPr>
        <p:spPr>
          <a:xfrm>
            <a:off x="6811017" y="3140708"/>
            <a:ext cx="3073307" cy="8476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>
                <a:solidFill>
                  <a:schemeClr val="tx1"/>
                </a:solidFill>
              </a:rPr>
              <a:t>RNN</a:t>
            </a: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5E3F43FE-D360-A60E-7A39-8E2A385844C0}"/>
              </a:ext>
            </a:extLst>
          </p:cNvPr>
          <p:cNvSpPr/>
          <p:nvPr/>
        </p:nvSpPr>
        <p:spPr>
          <a:xfrm>
            <a:off x="4215926" y="2500192"/>
            <a:ext cx="1880074" cy="43583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3A7BB219-89B6-65BA-41F7-DF06B1406B7B}"/>
              </a:ext>
            </a:extLst>
          </p:cNvPr>
          <p:cNvSpPr txBox="1">
            <a:spLocks/>
          </p:cNvSpPr>
          <p:nvPr/>
        </p:nvSpPr>
        <p:spPr>
          <a:xfrm>
            <a:off x="5840736" y="2345748"/>
            <a:ext cx="5325761" cy="8476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>
                <a:solidFill>
                  <a:schemeClr val="tx1"/>
                </a:solidFill>
              </a:rPr>
              <a:t>Scaled Dot Product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6F84B714-2F91-E61D-9E18-9258C84E8A07}"/>
              </a:ext>
            </a:extLst>
          </p:cNvPr>
          <p:cNvSpPr txBox="1">
            <a:spLocks/>
          </p:cNvSpPr>
          <p:nvPr/>
        </p:nvSpPr>
        <p:spPr>
          <a:xfrm>
            <a:off x="4215926" y="2231929"/>
            <a:ext cx="5325761" cy="8476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dirty="0">
                <a:solidFill>
                  <a:schemeClr val="tx1"/>
                </a:solidFill>
              </a:rPr>
              <a:t>Short Text Representation: q</a:t>
            </a:r>
          </a:p>
        </p:txBody>
      </p:sp>
      <p:pic>
        <p:nvPicPr>
          <p:cNvPr id="41" name="Audio 40">
            <a:hlinkClick r:id="" action="ppaction://media"/>
            <a:extLst>
              <a:ext uri="{FF2B5EF4-FFF2-40B4-BE49-F238E27FC236}">
                <a16:creationId xmlns:a16="http://schemas.microsoft.com/office/drawing/2014/main" id="{4D358A7A-0427-79EA-40B4-DC16783A9D4C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9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76056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792"/>
    </mc:Choice>
    <mc:Fallback>
      <p:transition spd="slow" advTm="417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6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1"/>
                </p:tgtEl>
              </p:cMediaNode>
            </p:audio>
          </p:childTnLst>
        </p:cTn>
      </p:par>
    </p:tnLst>
    <p:bldLst>
      <p:bldP spid="2" grpId="0"/>
      <p:bldP spid="28" grpId="0" animBg="1"/>
      <p:bldP spid="28" grpId="1" animBg="1"/>
      <p:bldP spid="33" grpId="0"/>
      <p:bldP spid="33" grpId="1"/>
      <p:bldP spid="36" grpId="0" animBg="1"/>
      <p:bldP spid="36" grpId="1" animBg="1"/>
      <p:bldP spid="37" grpId="0"/>
      <p:bldP spid="37" grpId="1"/>
      <p:bldP spid="38" grpId="0" animBg="1"/>
      <p:bldP spid="38" grpId="1" animBg="1"/>
      <p:bldP spid="39" grpId="0"/>
      <p:bldP spid="39" grpId="1"/>
      <p:bldP spid="40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2358B59E-19AD-8136-FF52-AC822144A9C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6010" t="46055" r="5837" b="2784"/>
          <a:stretch/>
        </p:blipFill>
        <p:spPr>
          <a:xfrm>
            <a:off x="566391" y="1532239"/>
            <a:ext cx="3409874" cy="3438913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FF80922-002B-C051-38DD-2B06FCD7E89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1697" t="83904" r="36870" b="1878"/>
          <a:stretch/>
        </p:blipFill>
        <p:spPr>
          <a:xfrm>
            <a:off x="566391" y="4940556"/>
            <a:ext cx="3380199" cy="84858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A938604-E47F-1643-BE4F-7B4F5F7C0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691" y="201077"/>
            <a:ext cx="9206990" cy="947805"/>
          </a:xfrm>
        </p:spPr>
        <p:txBody>
          <a:bodyPr>
            <a:normAutofit/>
          </a:bodyPr>
          <a:lstStyle/>
          <a:p>
            <a:r>
              <a:rPr lang="en-US" sz="4800" dirty="0"/>
              <a:t>Concept toward Concept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53265DED-F3C7-CE41-719D-8829E712B8BA}"/>
              </a:ext>
            </a:extLst>
          </p:cNvPr>
          <p:cNvSpPr/>
          <p:nvPr/>
        </p:nvSpPr>
        <p:spPr>
          <a:xfrm>
            <a:off x="4068310" y="5006936"/>
            <a:ext cx="1880074" cy="43583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C8927B9-A47B-7A38-C2C6-8920C1642C4A}"/>
              </a:ext>
            </a:extLst>
          </p:cNvPr>
          <p:cNvSpPr txBox="1">
            <a:spLocks/>
          </p:cNvSpPr>
          <p:nvPr/>
        </p:nvSpPr>
        <p:spPr>
          <a:xfrm>
            <a:off x="6096000" y="4529743"/>
            <a:ext cx="4631622" cy="12593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>
                <a:solidFill>
                  <a:schemeClr val="tx1"/>
                </a:solidFill>
              </a:rPr>
              <a:t>Transfer Short Text to Concepts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C1F53D7F-3A55-425D-0319-E3E005F80EC7}"/>
              </a:ext>
            </a:extLst>
          </p:cNvPr>
          <p:cNvSpPr/>
          <p:nvPr/>
        </p:nvSpPr>
        <p:spPr>
          <a:xfrm>
            <a:off x="4068310" y="3639455"/>
            <a:ext cx="1880074" cy="43583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C709A6A-D376-B88E-581A-3F7C87175D57}"/>
              </a:ext>
            </a:extLst>
          </p:cNvPr>
          <p:cNvSpPr txBox="1">
            <a:spLocks/>
          </p:cNvSpPr>
          <p:nvPr/>
        </p:nvSpPr>
        <p:spPr>
          <a:xfrm>
            <a:off x="6096000" y="3470962"/>
            <a:ext cx="4631622" cy="7981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>
                <a:solidFill>
                  <a:schemeClr val="tx1"/>
                </a:solidFill>
              </a:rPr>
              <a:t>Input Embedding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49E1B33-1E85-BFB0-8C51-0FBA29617B23}"/>
              </a:ext>
            </a:extLst>
          </p:cNvPr>
          <p:cNvSpPr txBox="1">
            <a:spLocks/>
          </p:cNvSpPr>
          <p:nvPr/>
        </p:nvSpPr>
        <p:spPr>
          <a:xfrm>
            <a:off x="4234696" y="2063362"/>
            <a:ext cx="5661985" cy="26473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dirty="0">
                <a:solidFill>
                  <a:schemeClr val="tx1"/>
                </a:solidFill>
              </a:rPr>
              <a:t>Get Concept Representation:</a:t>
            </a:r>
          </a:p>
          <a:p>
            <a:pPr marL="0" indent="0" algn="ctr">
              <a:buNone/>
            </a:pPr>
            <a:r>
              <a:rPr lang="en-US" sz="5400" dirty="0">
                <a:solidFill>
                  <a:schemeClr val="tx1"/>
                </a:solidFill>
              </a:rPr>
              <a:t>C</a:t>
            </a:r>
          </a:p>
        </p:txBody>
      </p:sp>
      <p:pic>
        <p:nvPicPr>
          <p:cNvPr id="24" name="Audio 23">
            <a:hlinkClick r:id="" action="ppaction://media"/>
            <a:extLst>
              <a:ext uri="{FF2B5EF4-FFF2-40B4-BE49-F238E27FC236}">
                <a16:creationId xmlns:a16="http://schemas.microsoft.com/office/drawing/2014/main" id="{ECEC56D6-CD2E-CC64-DD6A-AB35FDCC7702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58718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306"/>
    </mc:Choice>
    <mc:Fallback>
      <p:transition spd="slow" advTm="233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5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4"/>
                </p:tgtEl>
              </p:cMediaNode>
            </p:audio>
          </p:childTnLst>
        </p:cTn>
      </p:par>
    </p:tnLst>
    <p:bldLst>
      <p:bldP spid="6" grpId="0"/>
      <p:bldP spid="7" grpId="0" animBg="1"/>
      <p:bldP spid="7" grpId="1" animBg="1"/>
      <p:bldP spid="8" grpId="0"/>
      <p:bldP spid="8" grpId="1"/>
      <p:bldP spid="9" grpId="0" animBg="1"/>
      <p:bldP spid="9" grpId="1" animBg="1"/>
      <p:bldP spid="10" grpId="0"/>
      <p:bldP spid="10" grpId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FF38E-9151-0D16-6EE7-36E842E37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647" y="225251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Network</a:t>
            </a:r>
            <a:r>
              <a:rPr lang="en-US" sz="6000" dirty="0"/>
              <a:t> </a:t>
            </a:r>
            <a:r>
              <a:rPr lang="en-US" sz="8000" dirty="0"/>
              <a:t>Change</a:t>
            </a:r>
            <a:endParaRPr lang="en-US" sz="6000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A1144AC-19F2-1423-E7E6-114C8C4665B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479" t="47806" r="36232" b="21056"/>
          <a:stretch/>
        </p:blipFill>
        <p:spPr>
          <a:xfrm>
            <a:off x="789843" y="2219547"/>
            <a:ext cx="8541650" cy="4571585"/>
          </a:xfrm>
          <a:prstGeom prst="flowChartAlternateProcess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726814D6-FEE9-C0D8-08C4-5183D625DFD6}"/>
              </a:ext>
            </a:extLst>
          </p:cNvPr>
          <p:cNvSpPr/>
          <p:nvPr/>
        </p:nvSpPr>
        <p:spPr>
          <a:xfrm rot="13333138">
            <a:off x="8198790" y="5597019"/>
            <a:ext cx="1544594" cy="85261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9B5E0201-946C-6813-C8BB-CBBBAA06958C}"/>
              </a:ext>
            </a:extLst>
          </p:cNvPr>
          <p:cNvSpPr/>
          <p:nvPr/>
        </p:nvSpPr>
        <p:spPr>
          <a:xfrm rot="18548025">
            <a:off x="772103" y="5630453"/>
            <a:ext cx="1544594" cy="85261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2A054BFA-4138-D797-3F54-122C3C5C932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697" r="40947" b="83824"/>
          <a:stretch/>
        </p:blipFill>
        <p:spPr>
          <a:xfrm>
            <a:off x="2125270" y="66868"/>
            <a:ext cx="5870796" cy="1736218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D6DD42C3-58EA-B5A4-9FC1-B332736FEE8E}"/>
              </a:ext>
            </a:extLst>
          </p:cNvPr>
          <p:cNvSpPr/>
          <p:nvPr/>
        </p:nvSpPr>
        <p:spPr>
          <a:xfrm rot="16200000">
            <a:off x="4617899" y="1942542"/>
            <a:ext cx="885538" cy="6066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Audio 9">
            <a:hlinkClick r:id="" action="ppaction://media"/>
            <a:extLst>
              <a:ext uri="{FF2B5EF4-FFF2-40B4-BE49-F238E27FC236}">
                <a16:creationId xmlns:a16="http://schemas.microsoft.com/office/drawing/2014/main" id="{7FEB826E-BD4F-1E71-DF62-9B6816CD0F42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45935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218"/>
    </mc:Choice>
    <mc:Fallback>
      <p:transition spd="slow" advTm="182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3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  <p:bldLst>
      <p:bldP spid="2" grpId="0"/>
      <p:bldP spid="6" grpId="0" animBg="1"/>
      <p:bldP spid="7" grpId="0" animBg="1"/>
      <p:bldP spid="9" grpId="0" animBg="1"/>
      <p:bldP spid="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6CD06-402D-7F10-FED2-D35EA86F1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226" y="226386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Changes Being Made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2685DC4-B674-1946-8334-BA0BD1E85209}"/>
                  </a:ext>
                </a:extLst>
              </p:cNvPr>
              <p:cNvSpPr txBox="1"/>
              <p:nvPr/>
            </p:nvSpPr>
            <p:spPr>
              <a:xfrm>
                <a:off x="833799" y="1142984"/>
                <a:ext cx="8694560" cy="7477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2685DC4-B674-1946-8334-BA0BD1E85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799" y="1142984"/>
                <a:ext cx="8694560" cy="747769"/>
              </a:xfrm>
              <a:prstGeom prst="rect">
                <a:avLst/>
              </a:prstGeom>
              <a:blipFill>
                <a:blip r:embed="rId5"/>
                <a:stretch>
                  <a:fillRect l="-146" r="-1749"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BB09C5-CF28-1F19-0CEA-C91F26B5F649}"/>
                  </a:ext>
                </a:extLst>
              </p:cNvPr>
              <p:cNvSpPr txBox="1"/>
              <p:nvPr/>
            </p:nvSpPr>
            <p:spPr>
              <a:xfrm>
                <a:off x="839570" y="2089290"/>
                <a:ext cx="8688789" cy="7489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BB09C5-CF28-1F19-0CEA-C91F26B5F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570" y="2089290"/>
                <a:ext cx="8688789" cy="748988"/>
              </a:xfrm>
              <a:prstGeom prst="rect">
                <a:avLst/>
              </a:prstGeom>
              <a:blipFill>
                <a:blip r:embed="rId6"/>
                <a:stretch>
                  <a:fillRect l="-1752" r="-1752"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D462E92-C9B9-693A-7B01-C8235214C12B}"/>
                  </a:ext>
                </a:extLst>
              </p:cNvPr>
              <p:cNvSpPr txBox="1"/>
              <p:nvPr/>
            </p:nvSpPr>
            <p:spPr>
              <a:xfrm>
                <a:off x="2129260" y="3136602"/>
                <a:ext cx="636129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𝐴𝑐𝑡𝑖𝑣𝑎𝑡𝑖𝑜𝑛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𝐹𝑢𝑛𝑐𝑡𝑖𝑜𝑛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D462E92-C9B9-693A-7B01-C8235214C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260" y="3136602"/>
                <a:ext cx="6361293" cy="738664"/>
              </a:xfrm>
              <a:prstGeom prst="rect">
                <a:avLst/>
              </a:prstGeom>
              <a:blipFill>
                <a:blip r:embed="rId7"/>
                <a:stretch>
                  <a:fillRect l="-3984" t="-5085" b="-38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FC78177-A6C6-C44E-9D01-DB74FCA181E9}"/>
                  </a:ext>
                </a:extLst>
              </p:cNvPr>
              <p:cNvSpPr txBox="1"/>
              <p:nvPr/>
            </p:nvSpPr>
            <p:spPr>
              <a:xfrm>
                <a:off x="833799" y="5075676"/>
                <a:ext cx="11091113" cy="7710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1,2,</m:t>
                          </m:r>
                        </m:sub>
                      </m:sSub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1,2,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𝐴𝑟𝑐h𝑖𝑡𝑒𝑐𝑡𝑢𝑟𝑒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𝑁𝑢𝑒𝑟𝑎𝑙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𝑁𝑒𝑡𝑤𝑜𝑟𝑘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FC78177-A6C6-C44E-9D01-DB74FCA18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799" y="5075676"/>
                <a:ext cx="11091113" cy="771045"/>
              </a:xfrm>
              <a:prstGeom prst="rect">
                <a:avLst/>
              </a:prstGeom>
              <a:blipFill>
                <a:blip r:embed="rId8"/>
                <a:stretch>
                  <a:fillRect l="-229" t="-4839" r="-229" b="-3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4DF0A3-CD9C-25F3-322A-95BA505BD313}"/>
                  </a:ext>
                </a:extLst>
              </p:cNvPr>
              <p:cNvSpPr txBox="1"/>
              <p:nvPr/>
            </p:nvSpPr>
            <p:spPr>
              <a:xfrm>
                <a:off x="987739" y="3892707"/>
                <a:ext cx="838415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𝑡𝑎𝑛h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𝑟𝑒𝑙𝑢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𝑙𝑒𝑎𝑘𝑦𝑅𝑒𝑙𝑢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4DF0A3-CD9C-25F3-322A-95BA505BD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739" y="3892707"/>
                <a:ext cx="8384155" cy="738664"/>
              </a:xfrm>
              <a:prstGeom prst="rect">
                <a:avLst/>
              </a:prstGeom>
              <a:blipFill>
                <a:blip r:embed="rId9"/>
                <a:stretch>
                  <a:fillRect l="-2118" r="-605" b="-35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4A808DA-CE18-E22E-8083-9D23A5196737}"/>
                  </a:ext>
                </a:extLst>
              </p:cNvPr>
              <p:cNvSpPr txBox="1"/>
              <p:nvPr/>
            </p:nvSpPr>
            <p:spPr>
              <a:xfrm>
                <a:off x="1429504" y="5859221"/>
                <a:ext cx="7571688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𝑙𝑖𝑛𝑒𝑎𝑟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𝑐𝑜𝑛𝑣𝑜𝑙𝑢𝑡𝑖𝑜𝑛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𝑑𝑒𝑒𝑝𝑒𝑟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4A808DA-CE18-E22E-8083-9D23A5196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504" y="5859221"/>
                <a:ext cx="7571688" cy="738664"/>
              </a:xfrm>
              <a:prstGeom prst="rect">
                <a:avLst/>
              </a:prstGeom>
              <a:blipFill>
                <a:blip r:embed="rId10"/>
                <a:stretch>
                  <a:fillRect l="-1173" r="-1843" b="-35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Audio 11">
            <a:hlinkClick r:id="" action="ppaction://media"/>
            <a:extLst>
              <a:ext uri="{FF2B5EF4-FFF2-40B4-BE49-F238E27FC236}">
                <a16:creationId xmlns:a16="http://schemas.microsoft.com/office/drawing/2014/main" id="{C8BD290C-29BD-6432-D349-B5E62827A507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06946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053"/>
    </mc:Choice>
    <mc:Fallback>
      <p:transition spd="slow" advTm="240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7A200-69DA-FA1B-40F1-70B11A535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Evaluation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56037-028E-5B4D-AEA1-D9906B69D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188" y="1930400"/>
            <a:ext cx="9047434" cy="4581611"/>
          </a:xfrm>
        </p:spPr>
        <p:txBody>
          <a:bodyPr>
            <a:normAutofit/>
          </a:bodyPr>
          <a:lstStyle/>
          <a:p>
            <a:r>
              <a:rPr lang="en-US" sz="4000" dirty="0" err="1"/>
              <a:t>CrossEntropyLoss</a:t>
            </a:r>
            <a:endParaRPr lang="en-US" sz="4000" dirty="0"/>
          </a:p>
          <a:p>
            <a:r>
              <a:rPr lang="en-US" sz="4000" dirty="0"/>
              <a:t>Accuracy Score</a:t>
            </a:r>
          </a:p>
          <a:p>
            <a:r>
              <a:rPr lang="en-US" sz="4000" dirty="0"/>
              <a:t>Precision Score</a:t>
            </a:r>
          </a:p>
          <a:p>
            <a:r>
              <a:rPr lang="en-US" sz="4000" dirty="0"/>
              <a:t>Recall Score</a:t>
            </a:r>
          </a:p>
          <a:p>
            <a:r>
              <a:rPr lang="en-US" sz="4000" dirty="0"/>
              <a:t>F1 Score</a:t>
            </a:r>
          </a:p>
          <a:p>
            <a:r>
              <a:rPr lang="en-US" sz="4000" dirty="0"/>
              <a:t>Time Taken</a:t>
            </a:r>
          </a:p>
          <a:p>
            <a:endParaRPr lang="en-US" sz="4000" dirty="0"/>
          </a:p>
          <a:p>
            <a:endParaRPr lang="en-US" sz="4000" dirty="0"/>
          </a:p>
        </p:txBody>
      </p:sp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B74D2D7C-4FDD-B6CB-C680-73958A64604E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05635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314"/>
    </mc:Choice>
    <mc:Fallback>
      <p:transition spd="slow" advTm="143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B0552-93AD-156C-B420-2624DAC3B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205" y="418715"/>
            <a:ext cx="8596668" cy="1320800"/>
          </a:xfrm>
        </p:spPr>
        <p:txBody>
          <a:bodyPr>
            <a:normAutofit/>
          </a:bodyPr>
          <a:lstStyle/>
          <a:p>
            <a:r>
              <a:rPr lang="en-US" sz="5400" dirty="0"/>
              <a:t>Activation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4D739A9-F8D4-2BBE-DC5A-F6DC2DF4A6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695486"/>
                  </p:ext>
                </p:extLst>
              </p:nvPr>
            </p:nvGraphicFramePr>
            <p:xfrm>
              <a:off x="284205" y="1322173"/>
              <a:ext cx="11602992" cy="44567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17184">
                      <a:extLst>
                        <a:ext uri="{9D8B030D-6E8A-4147-A177-3AD203B41FA5}">
                          <a16:colId xmlns:a16="http://schemas.microsoft.com/office/drawing/2014/main" val="3519051413"/>
                        </a:ext>
                      </a:extLst>
                    </a:gridCol>
                    <a:gridCol w="1773299">
                      <a:extLst>
                        <a:ext uri="{9D8B030D-6E8A-4147-A177-3AD203B41FA5}">
                          <a16:colId xmlns:a16="http://schemas.microsoft.com/office/drawing/2014/main" val="1027627960"/>
                        </a:ext>
                      </a:extLst>
                    </a:gridCol>
                    <a:gridCol w="1647533">
                      <a:extLst>
                        <a:ext uri="{9D8B030D-6E8A-4147-A177-3AD203B41FA5}">
                          <a16:colId xmlns:a16="http://schemas.microsoft.com/office/drawing/2014/main" val="2889178377"/>
                        </a:ext>
                      </a:extLst>
                    </a:gridCol>
                    <a:gridCol w="1685262">
                      <a:extLst>
                        <a:ext uri="{9D8B030D-6E8A-4147-A177-3AD203B41FA5}">
                          <a16:colId xmlns:a16="http://schemas.microsoft.com/office/drawing/2014/main" val="1368015330"/>
                        </a:ext>
                      </a:extLst>
                    </a:gridCol>
                    <a:gridCol w="1647534">
                      <a:extLst>
                        <a:ext uri="{9D8B030D-6E8A-4147-A177-3AD203B41FA5}">
                          <a16:colId xmlns:a16="http://schemas.microsoft.com/office/drawing/2014/main" val="2227540602"/>
                        </a:ext>
                      </a:extLst>
                    </a:gridCol>
                    <a:gridCol w="1634956">
                      <a:extLst>
                        <a:ext uri="{9D8B030D-6E8A-4147-A177-3AD203B41FA5}">
                          <a16:colId xmlns:a16="http://schemas.microsoft.com/office/drawing/2014/main" val="2650877032"/>
                        </a:ext>
                      </a:extLst>
                    </a:gridCol>
                    <a:gridCol w="1597224">
                      <a:extLst>
                        <a:ext uri="{9D8B030D-6E8A-4147-A177-3AD203B41FA5}">
                          <a16:colId xmlns:a16="http://schemas.microsoft.com/office/drawing/2014/main" val="1731574996"/>
                        </a:ext>
                      </a:extLst>
                    </a:gridCol>
                  </a:tblGrid>
                  <a:tr h="726188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Activation </a:t>
                          </a:r>
                          <a:r>
                            <a:rPr lang="en-US" sz="2000" dirty="0" err="1"/>
                            <a:t>Func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Loss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Test Acc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Test 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Test 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Test F1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Time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7590505"/>
                      </a:ext>
                    </a:extLst>
                  </a:tr>
                  <a:tr h="932631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tanh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0.28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/>
                            <a:t>15</a:t>
                          </a:r>
                          <a:r>
                            <a:rPr lang="en-US" sz="1800" dirty="0"/>
                            <a:t>E</a:t>
                          </a:r>
                          <a:r>
                            <a:rPr lang="en-US" sz="2400" dirty="0"/>
                            <a:t>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0.92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/>
                            <a:t>4</a:t>
                          </a:r>
                          <a:r>
                            <a:rPr lang="en-US" sz="1800" dirty="0"/>
                            <a:t>E</a:t>
                          </a:r>
                          <a:r>
                            <a:rPr lang="en-US" sz="2400" dirty="0"/>
                            <a:t>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0.92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/>
                            <a:t>5</a:t>
                          </a:r>
                          <a:r>
                            <a:rPr lang="en-US" sz="1800" dirty="0"/>
                            <a:t>E</a:t>
                          </a:r>
                          <a:r>
                            <a:rPr lang="en-US" sz="2400" dirty="0"/>
                            <a:t>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0.91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/>
                            <a:t>3</a:t>
                          </a:r>
                          <a:r>
                            <a:rPr lang="en-US" sz="1800" dirty="0"/>
                            <a:t>E</a:t>
                          </a:r>
                          <a:r>
                            <a:rPr lang="en-US" sz="2400" dirty="0"/>
                            <a:t>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0.91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/>
                            <a:t>4</a:t>
                          </a:r>
                          <a:r>
                            <a:rPr lang="en-US" sz="1800" dirty="0"/>
                            <a:t>E</a:t>
                          </a:r>
                          <a:r>
                            <a:rPr lang="en-US" sz="2400" dirty="0"/>
                            <a:t>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293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/>
                            <a:t>0.61</a:t>
                          </a:r>
                        </a:p>
                        <a:p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732724"/>
                      </a:ext>
                    </a:extLst>
                  </a:tr>
                  <a:tr h="932631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sigmoid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0.27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/>
                            <a:t>2</a:t>
                          </a:r>
                          <a:r>
                            <a:rPr lang="en-US" sz="1800" dirty="0"/>
                            <a:t>E</a:t>
                          </a:r>
                          <a:r>
                            <a:rPr lang="en-US" sz="2400" dirty="0"/>
                            <a:t>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0.92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/>
                            <a:t>9</a:t>
                          </a:r>
                          <a:r>
                            <a:rPr lang="en-US" sz="1800" dirty="0"/>
                            <a:t>E</a:t>
                          </a:r>
                          <a:r>
                            <a:rPr lang="en-US" sz="2400" dirty="0"/>
                            <a:t>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0.91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/>
                            <a:t>8</a:t>
                          </a:r>
                          <a:r>
                            <a:rPr lang="en-US" sz="1800" dirty="0"/>
                            <a:t>E</a:t>
                          </a:r>
                          <a:r>
                            <a:rPr lang="en-US" sz="2400" dirty="0"/>
                            <a:t>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0.91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/>
                            <a:t>9</a:t>
                          </a:r>
                          <a:r>
                            <a:rPr lang="en-US" sz="1800" dirty="0"/>
                            <a:t>E</a:t>
                          </a:r>
                          <a:r>
                            <a:rPr lang="en-US" sz="2400" dirty="0"/>
                            <a:t>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0.91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/>
                            <a:t>9</a:t>
                          </a:r>
                          <a:r>
                            <a:rPr lang="en-US" sz="1800" dirty="0"/>
                            <a:t>E</a:t>
                          </a:r>
                          <a:r>
                            <a:rPr lang="en-US" sz="2400" dirty="0"/>
                            <a:t>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293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/>
                            <a:t>1.65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3087338"/>
                      </a:ext>
                    </a:extLst>
                  </a:tr>
                  <a:tr h="932631"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relu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0.26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/>
                            <a:t>9</a:t>
                          </a:r>
                          <a:r>
                            <a:rPr lang="en-US" sz="1800" dirty="0"/>
                            <a:t>E</a:t>
                          </a:r>
                          <a:r>
                            <a:rPr lang="en-US" sz="2400" dirty="0"/>
                            <a:t>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0.92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/>
                            <a:t>3</a:t>
                          </a:r>
                          <a:r>
                            <a:rPr lang="en-US" sz="1800" dirty="0"/>
                            <a:t>E</a:t>
                          </a:r>
                          <a:r>
                            <a:rPr lang="en-US" sz="2400" dirty="0"/>
                            <a:t>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0.92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/>
                            <a:t>7</a:t>
                          </a:r>
                          <a:r>
                            <a:rPr lang="en-US" sz="1800" dirty="0"/>
                            <a:t>E</a:t>
                          </a:r>
                          <a:r>
                            <a:rPr lang="en-US" sz="2400" dirty="0"/>
                            <a:t>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0.91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/>
                            <a:t>4</a:t>
                          </a:r>
                          <a:r>
                            <a:rPr lang="en-US" sz="1800" dirty="0"/>
                            <a:t>E</a:t>
                          </a:r>
                          <a:r>
                            <a:rPr lang="en-US" sz="2400" dirty="0"/>
                            <a:t>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0.91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/>
                            <a:t>5</a:t>
                          </a:r>
                          <a:r>
                            <a:rPr lang="en-US" sz="1800" dirty="0"/>
                            <a:t>E</a:t>
                          </a:r>
                          <a:r>
                            <a:rPr lang="en-US" sz="2400" dirty="0"/>
                            <a:t>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291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/>
                            <a:t>2.8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1714831"/>
                      </a:ext>
                    </a:extLst>
                  </a:tr>
                  <a:tr h="932631"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leakyRelu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0.27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/>
                            <a:t>17</a:t>
                          </a:r>
                          <a:r>
                            <a:rPr lang="en-US" sz="1800" dirty="0"/>
                            <a:t>E</a:t>
                          </a:r>
                          <a:r>
                            <a:rPr lang="en-US" sz="2400" dirty="0"/>
                            <a:t>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0.92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/>
                            <a:t>6</a:t>
                          </a:r>
                          <a:r>
                            <a:rPr lang="en-US" sz="1800" dirty="0"/>
                            <a:t>E</a:t>
                          </a:r>
                          <a:r>
                            <a:rPr lang="en-US" sz="2400" dirty="0"/>
                            <a:t>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0.92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/>
                            <a:t>2</a:t>
                          </a:r>
                          <a:r>
                            <a:rPr lang="en-US" sz="1800" dirty="0"/>
                            <a:t>E</a:t>
                          </a:r>
                          <a:r>
                            <a:rPr lang="en-US" sz="2400" dirty="0"/>
                            <a:t>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0.92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/>
                            <a:t>2</a:t>
                          </a:r>
                          <a:r>
                            <a:rPr lang="en-US" sz="1800" dirty="0"/>
                            <a:t>E</a:t>
                          </a:r>
                          <a:r>
                            <a:rPr lang="en-US" sz="2400" dirty="0"/>
                            <a:t>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0.91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/>
                            <a:t>6</a:t>
                          </a:r>
                          <a:r>
                            <a:rPr lang="en-US" sz="1800" dirty="0"/>
                            <a:t>E</a:t>
                          </a:r>
                          <a:r>
                            <a:rPr lang="en-US" sz="2400" dirty="0"/>
                            <a:t>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292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/>
                            <a:t>4.99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961075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4D739A9-F8D4-2BBE-DC5A-F6DC2DF4A6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695486"/>
                  </p:ext>
                </p:extLst>
              </p:nvPr>
            </p:nvGraphicFramePr>
            <p:xfrm>
              <a:off x="284205" y="1322173"/>
              <a:ext cx="11602992" cy="44567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17184">
                      <a:extLst>
                        <a:ext uri="{9D8B030D-6E8A-4147-A177-3AD203B41FA5}">
                          <a16:colId xmlns:a16="http://schemas.microsoft.com/office/drawing/2014/main" val="3519051413"/>
                        </a:ext>
                      </a:extLst>
                    </a:gridCol>
                    <a:gridCol w="1773299">
                      <a:extLst>
                        <a:ext uri="{9D8B030D-6E8A-4147-A177-3AD203B41FA5}">
                          <a16:colId xmlns:a16="http://schemas.microsoft.com/office/drawing/2014/main" val="1027627960"/>
                        </a:ext>
                      </a:extLst>
                    </a:gridCol>
                    <a:gridCol w="1647533">
                      <a:extLst>
                        <a:ext uri="{9D8B030D-6E8A-4147-A177-3AD203B41FA5}">
                          <a16:colId xmlns:a16="http://schemas.microsoft.com/office/drawing/2014/main" val="2889178377"/>
                        </a:ext>
                      </a:extLst>
                    </a:gridCol>
                    <a:gridCol w="1685262">
                      <a:extLst>
                        <a:ext uri="{9D8B030D-6E8A-4147-A177-3AD203B41FA5}">
                          <a16:colId xmlns:a16="http://schemas.microsoft.com/office/drawing/2014/main" val="1368015330"/>
                        </a:ext>
                      </a:extLst>
                    </a:gridCol>
                    <a:gridCol w="1647534">
                      <a:extLst>
                        <a:ext uri="{9D8B030D-6E8A-4147-A177-3AD203B41FA5}">
                          <a16:colId xmlns:a16="http://schemas.microsoft.com/office/drawing/2014/main" val="2227540602"/>
                        </a:ext>
                      </a:extLst>
                    </a:gridCol>
                    <a:gridCol w="1634956">
                      <a:extLst>
                        <a:ext uri="{9D8B030D-6E8A-4147-A177-3AD203B41FA5}">
                          <a16:colId xmlns:a16="http://schemas.microsoft.com/office/drawing/2014/main" val="2650877032"/>
                        </a:ext>
                      </a:extLst>
                    </a:gridCol>
                    <a:gridCol w="1597224">
                      <a:extLst>
                        <a:ext uri="{9D8B030D-6E8A-4147-A177-3AD203B41FA5}">
                          <a16:colId xmlns:a16="http://schemas.microsoft.com/office/drawing/2014/main" val="1731574996"/>
                        </a:ext>
                      </a:extLst>
                    </a:gridCol>
                  </a:tblGrid>
                  <a:tr h="726188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Activation </a:t>
                          </a:r>
                          <a:r>
                            <a:rPr lang="en-US" sz="2000" dirty="0" err="1"/>
                            <a:t>Func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Loss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Test Acc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Test 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Test 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Test F1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Time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7590505"/>
                      </a:ext>
                    </a:extLst>
                  </a:tr>
                  <a:tr h="932631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tanh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91429" t="-82432" r="-464286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6154" t="-82432" r="-4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99248" t="-82432" r="-290977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11628" t="-82432" r="-2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511628" t="-82432" r="-1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626190" t="-82432" r="-2381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1732724"/>
                      </a:ext>
                    </a:extLst>
                  </a:tr>
                  <a:tr h="932631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sigmoid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91429" t="-182432" r="-46428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6154" t="-182432" r="-4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99248" t="-182432" r="-29097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11628" t="-182432" r="-2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511628" t="-182432" r="-1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626190" t="-182432" r="-2381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3087338"/>
                      </a:ext>
                    </a:extLst>
                  </a:tr>
                  <a:tr h="932631"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relu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91429" t="-286301" r="-464286" b="-10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6154" t="-286301" r="-400000" b="-10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99248" t="-286301" r="-290977" b="-10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11628" t="-286301" r="-200000" b="-10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511628" t="-286301" r="-100000" b="-10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626190" t="-286301" r="-2381" b="-1027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1714831"/>
                      </a:ext>
                    </a:extLst>
                  </a:tr>
                  <a:tr h="932631"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leakyRelu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91429" t="-381081" r="-464286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6154" t="-381081" r="-400000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99248" t="-381081" r="-290977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11628" t="-381081" r="-200000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511628" t="-381081" r="-100000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626190" t="-381081" r="-2381" b="-13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961075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26FEEE-9BAB-E5A2-2408-39BD6B27A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018" y="5931243"/>
            <a:ext cx="8596668" cy="1210945"/>
          </a:xfrm>
        </p:spPr>
        <p:txBody>
          <a:bodyPr>
            <a:normAutofit/>
          </a:bodyPr>
          <a:lstStyle/>
          <a:p>
            <a:r>
              <a:rPr lang="en-US" sz="3200" dirty="0" err="1"/>
              <a:t>Relu</a:t>
            </a:r>
            <a:r>
              <a:rPr lang="en-US" sz="3200" dirty="0"/>
              <a:t> outperforms with lowest time and loss</a:t>
            </a: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7F78D0C5-5F1E-C646-3CA5-593ED8D0C78E}"/>
              </a:ext>
            </a:extLst>
          </p:cNvPr>
          <p:cNvSpPr/>
          <p:nvPr/>
        </p:nvSpPr>
        <p:spPr>
          <a:xfrm>
            <a:off x="1841157" y="1322173"/>
            <a:ext cx="1927653" cy="4456712"/>
          </a:xfrm>
          <a:prstGeom prst="frame">
            <a:avLst>
              <a:gd name="adj1" fmla="val 359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C9197D87-32CC-974A-CD1C-6D1AA35DC4D8}"/>
              </a:ext>
            </a:extLst>
          </p:cNvPr>
          <p:cNvSpPr/>
          <p:nvPr/>
        </p:nvSpPr>
        <p:spPr>
          <a:xfrm>
            <a:off x="10194324" y="1235676"/>
            <a:ext cx="1757202" cy="4543209"/>
          </a:xfrm>
          <a:prstGeom prst="frame">
            <a:avLst>
              <a:gd name="adj1" fmla="val 359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7C226F87-3651-AE52-2DD1-F1AA2793729F}"/>
              </a:ext>
            </a:extLst>
          </p:cNvPr>
          <p:cNvSpPr/>
          <p:nvPr/>
        </p:nvSpPr>
        <p:spPr>
          <a:xfrm>
            <a:off x="219876" y="3880022"/>
            <a:ext cx="11731649" cy="976183"/>
          </a:xfrm>
          <a:prstGeom prst="frame">
            <a:avLst>
              <a:gd name="adj1" fmla="val 7393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Audio 10">
            <a:hlinkClick r:id="" action="ppaction://media"/>
            <a:extLst>
              <a:ext uri="{FF2B5EF4-FFF2-40B4-BE49-F238E27FC236}">
                <a16:creationId xmlns:a16="http://schemas.microsoft.com/office/drawing/2014/main" id="{50948841-1864-BFFA-9CF9-EF9D32397F93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33119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136"/>
    </mc:Choice>
    <mc:Fallback>
      <p:transition spd="slow" advTm="231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  <p:bldLst>
      <p:bldP spid="2" grpId="0"/>
      <p:bldP spid="5" grpId="0" build="p"/>
      <p:bldP spid="6" grpId="0" animBg="1"/>
      <p:bldP spid="7" grpId="0" animBg="1"/>
      <p:bldP spid="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2.4|8.5|10.5|17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2|5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5.9|12.2|13.5|5.1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4.2|7.4|6.2|0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8.3|1.6|2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7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1.9|1.4|1.3|1.5|1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8.5|5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4.9|4.5|20.8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8387</TotalTime>
  <Words>419</Words>
  <Application>Microsoft Macintosh PowerPoint</Application>
  <PresentationFormat>Widescreen</PresentationFormat>
  <Paragraphs>149</Paragraphs>
  <Slides>12</Slides>
  <Notes>5</Notes>
  <HiddenSlides>0</HiddenSlides>
  <MMClips>12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 Math</vt:lpstr>
      <vt:lpstr>Trebuchet MS</vt:lpstr>
      <vt:lpstr>Wingdings 3</vt:lpstr>
      <vt:lpstr>Facet</vt:lpstr>
      <vt:lpstr>Motivation</vt:lpstr>
      <vt:lpstr>Re-implementing and Improving Short Text Classification Model</vt:lpstr>
      <vt:lpstr>STCKA Model</vt:lpstr>
      <vt:lpstr>Concept toward Short Text</vt:lpstr>
      <vt:lpstr>Concept toward Concept</vt:lpstr>
      <vt:lpstr>Network Change</vt:lpstr>
      <vt:lpstr>Changes Being Made</vt:lpstr>
      <vt:lpstr>Evaluation</vt:lpstr>
      <vt:lpstr>Activation Function</vt:lpstr>
      <vt:lpstr>Architecture</vt:lpstr>
      <vt:lpstr>Important Notes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Motivation</dc:title>
  <dc:creator>David Enrique Farache</dc:creator>
  <cp:lastModifiedBy>David Enrique Farache</cp:lastModifiedBy>
  <cp:revision>42</cp:revision>
  <dcterms:created xsi:type="dcterms:W3CDTF">2022-11-20T02:46:31Z</dcterms:created>
  <dcterms:modified xsi:type="dcterms:W3CDTF">2022-11-25T22:33:50Z</dcterms:modified>
</cp:coreProperties>
</file>