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4cd9a1d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4cd9a1d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ae61b9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4ae61b9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ae61b9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4ae61b9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4ae61b9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4ae61b9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ae61b9a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ae61b9a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4ae61b9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4ae61b9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ae61b9a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ae61b9a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ae61b9a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ae61b9a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4df8cc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4df8cc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5c7249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5c7249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4ae61b9a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4ae61b9a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45c7249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45c7249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45c7249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45c7249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4ae61b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4ae61b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4ae61b9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4ae61b9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ae61b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ae61b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4ae61b9a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4ae61b9a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kaggle.com/unsdsn/world-happiness?select=2019.csv" TargetMode="External"/><Relationship Id="rId4" Type="http://schemas.openxmlformats.org/officeDocument/2006/relationships/hyperlink" Target="https://www.kaggle.com/imdevskp/world-population-19602018?select=population_density_long.csv" TargetMode="External"/><Relationship Id="rId5" Type="http://schemas.openxmlformats.org/officeDocument/2006/relationships/hyperlink" Target="https://news.gallup.com/poll/122453/understanding-gallup-uses-cantril-scale.aspx" TargetMode="External"/><Relationship Id="rId6" Type="http://schemas.openxmlformats.org/officeDocument/2006/relationships/hyperlink" Target="https://data.worldbank.org/indicator/NY.GDP.MKTP.KD.ZG?end=2020&amp;start=2015" TargetMode="External"/><Relationship Id="rId7" Type="http://schemas.openxmlformats.org/officeDocument/2006/relationships/hyperlink" Target="https://www.theatlantic.com/international/archive/2016/12/ten-most-significant-world-events-in-2016/51107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Dive 5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Farone, Austin Fine,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Stiven LaVrenov, Caleb Reed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5500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 &amp; 2020 Scores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36" y="749808"/>
            <a:ext cx="2807208" cy="4233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1691640" y="1144125"/>
            <a:ext cx="28941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4988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Change &amp; Female %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13" y="271238"/>
            <a:ext cx="34766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725" y="2715425"/>
            <a:ext cx="3476625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1435200" y="1144125"/>
            <a:ext cx="28941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4988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Fertility Rate &amp; Urban Pop %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72" y="274320"/>
            <a:ext cx="3474720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672" y="2715768"/>
            <a:ext cx="347472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1435200" y="1144125"/>
            <a:ext cx="2894100" cy="3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87900" y="458025"/>
            <a:ext cx="4988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Demographics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672" y="274320"/>
            <a:ext cx="3474720" cy="23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672" y="2715768"/>
            <a:ext cx="3474720" cy="23682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435200" y="1144125"/>
            <a:ext cx="28941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Urban Population % &amp; Age 65 and Above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87900" y="1489825"/>
            <a:ext cx="83682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900"/>
            <a:ext cx="3038241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075" y="1489900"/>
            <a:ext cx="32480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387900" y="4518925"/>
            <a:ext cx="8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 = 0.62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508075" y="4518925"/>
            <a:ext cx="79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= 0.66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Fertility Rate &amp; Age 14 and Below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489825"/>
            <a:ext cx="83682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3035808" cy="302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0288" y="1489825"/>
            <a:ext cx="3035808" cy="30266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387900" y="4516500"/>
            <a:ext cx="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-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0.62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5720300" y="4516500"/>
            <a:ext cx="8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= -0.68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2021 World Happiness Score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87900" y="1489825"/>
            <a:ext cx="333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predictive model, there is a significant decrease in average </a:t>
            </a:r>
            <a:r>
              <a:rPr lang="en"/>
              <a:t>global</a:t>
            </a:r>
            <a:r>
              <a:rPr lang="en"/>
              <a:t> happiness for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Happiness: 5.46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It’s likely COVID-19 played a </a:t>
            </a:r>
            <a:r>
              <a:rPr lang="en"/>
              <a:t>significant</a:t>
            </a:r>
            <a:r>
              <a:rPr lang="en"/>
              <a:t> role in </a:t>
            </a:r>
            <a:r>
              <a:rPr lang="en"/>
              <a:t>this decrease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440" y="1285700"/>
            <a:ext cx="451868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Happiest year (on average):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GDP and population density follow an opposite trend across countries.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happiness scores: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 0 (North America) &amp; Region 9 (Australia &amp; New Zealand)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happiness </a:t>
            </a:r>
            <a:r>
              <a:rPr lang="en"/>
              <a:t>scores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 5 (Sub-Saharan Africa) &amp; Region 6 (South Asia)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Largest correlation: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Urban Population Percentage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65+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2021 predicted happiness score: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5.46 (0.08 decrease from 2020)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World Happiness Report Data Set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https://www.kaggle.com/unsdsn/world-happiness?select=2019.csv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World Population 1960 - 2018 Data Set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https://www.kaggle.com/imdevskp/world-population-19602018?select=population_density_long.csv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2020 World Happiness Report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https://worldhappiness.report/ed/2020/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Cantril Self-Anchoring Scale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https://news.gallup.com/poll/122453/understanding-gallup-uses-cantril-scale.aspx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GDP Growth (annual %)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https://data.worldbank.org/indicator/NY.GDP.MKTP.KD.ZG?end=2020&amp;start=2015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World Events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https://www.theatlantic.com/international/archive/2016/12/ten-most-significant-world-events-in-2016/511079/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08875" y="241725"/>
            <a:ext cx="8447100" cy="94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What can we determine from global happiness scores?</a:t>
            </a:r>
            <a:endParaRPr sz="2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year was the happiest (on average)?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the worldwide distribution of average happiness scores differ to the distributions of GDP and Population Density for the countries?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are the average happiness scores distributed by world region?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national demographics have the biggest correlation to happiness scores?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the scores for the region be explained through a region’s </a:t>
            </a:r>
            <a:r>
              <a:rPr lang="en"/>
              <a:t>population demographics?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we predict average happiness scores across the globe for 2021?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happiness score?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Cantril Self-Anchoring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Ranges from 0 to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Respondents rank their own current lives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distinct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Thriving: 7 - 10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Struggling: 5 &amp; 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Suffering: 0 - 4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5828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Score Over the Years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65038"/>
            <a:ext cx="363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drop in 2016 may be due to Zika virus pandemic, Brexit disputes in the EU, US </a:t>
            </a:r>
            <a:r>
              <a:rPr lang="en"/>
              <a:t>election</a:t>
            </a:r>
            <a:r>
              <a:rPr lang="en"/>
              <a:t> controversies, or drop in global GDP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increase from 2017 onward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Despite that, will 2020 pandemic affect 2021 scores?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465050"/>
            <a:ext cx="4659150" cy="3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112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Happiness Scores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24" y="1138525"/>
            <a:ext cx="8618152" cy="37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112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GDPs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6" y="1143000"/>
            <a:ext cx="8613648" cy="370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112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Population Densities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76" y="1143000"/>
            <a:ext cx="8613649" cy="37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5499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 &amp; 2016 Scores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799" y="747350"/>
            <a:ext cx="2808901" cy="42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64050" y="1463825"/>
            <a:ext cx="34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690800" y="1144125"/>
            <a:ext cx="2894100" cy="3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5495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 &amp; 2018 Scores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36" y="749808"/>
            <a:ext cx="2807208" cy="42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691640" y="1144125"/>
            <a:ext cx="28986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Region Legend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0: North America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1: Latin America &amp; Caribbean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2: Western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3: Central and East Europe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4: Middle East &amp; 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5: Sub-Saharan Africa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6: South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7: 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8: Southeast Asia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400"/>
              <a:t>9: Australia &amp; New Zealand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