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9" r:id="rId8"/>
    <p:sldId id="270" r:id="rId9"/>
    <p:sldId id="271" r:id="rId10"/>
    <p:sldId id="263" r:id="rId11"/>
    <p:sldId id="273" r:id="rId12"/>
    <p:sldId id="272" r:id="rId13"/>
    <p:sldId id="274" r:id="rId14"/>
    <p:sldId id="275" r:id="rId15"/>
    <p:sldId id="264" r:id="rId16"/>
    <p:sldId id="276" r:id="rId17"/>
    <p:sldId id="265" r:id="rId18"/>
    <p:sldId id="267" r:id="rId19"/>
    <p:sldId id="268" r:id="rId20"/>
    <p:sldId id="277" r:id="rId21"/>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iego\Desktop\SQL-Coder\M5_Automotores\Archivo%20para%20informe.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iego\Desktop\SQL-Coder\M5_Automotores\Archivo%20para%20informe.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iego\Desktop\SQL-Coder\M5_Automotores\Archivo%20para%20informe.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pivotSource>
    <c:name>[M5_Automotores.xlsx]graficos!TablaDinámica1</c:name>
    <c:fmtId val="3"/>
  </c:pivotSource>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Russo One" panose="02000503050000020004" pitchFamily="2" charset="0"/>
                <a:ea typeface="+mn-ea"/>
                <a:cs typeface="+mn-cs"/>
              </a:defRPr>
            </a:pPr>
            <a:r>
              <a:rPr lang="en-US"/>
              <a:t>TOP 10 sucursales con mas ingresos</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Russo One" panose="02000503050000020004" pitchFamily="2" charset="0"/>
              <a:ea typeface="+mn-ea"/>
              <a:cs typeface="+mn-cs"/>
            </a:defRPr>
          </a:pPr>
          <a:endParaRPr lang="es-AR"/>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AR"/>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AR"/>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AR"/>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graficos!$B$3</c:f>
              <c:strCache>
                <c:ptCount val="1"/>
                <c:pt idx="0">
                  <c:v>Total</c:v>
                </c:pt>
              </c:strCache>
            </c:strRef>
          </c:tx>
          <c:spPr>
            <a:solidFill>
              <a:schemeClr val="bg1">
                <a:lumMod val="50000"/>
              </a:schemeClr>
            </a:solidFill>
            <a:ln>
              <a:noFill/>
            </a:ln>
            <a:effectLst/>
          </c:spPr>
          <c:invertIfNegative val="0"/>
          <c:cat>
            <c:strRef>
              <c:f>graficos!$A$4:$A$14</c:f>
              <c:strCache>
                <c:ptCount val="10"/>
                <c:pt idx="0">
                  <c:v>DOEOW</c:v>
                </c:pt>
                <c:pt idx="1">
                  <c:v>EMWDE</c:v>
                </c:pt>
                <c:pt idx="2">
                  <c:v>PISUM</c:v>
                </c:pt>
                <c:pt idx="3">
                  <c:v>PFIDV</c:v>
                </c:pt>
                <c:pt idx="4">
                  <c:v>CONNO</c:v>
                </c:pt>
                <c:pt idx="5">
                  <c:v>UTYWP</c:v>
                </c:pt>
                <c:pt idx="6">
                  <c:v>GNHKN</c:v>
                </c:pt>
                <c:pt idx="7">
                  <c:v>BJHOO</c:v>
                </c:pt>
                <c:pt idx="8">
                  <c:v>WLEDE</c:v>
                </c:pt>
                <c:pt idx="9">
                  <c:v>LPZXJ</c:v>
                </c:pt>
              </c:strCache>
            </c:strRef>
          </c:cat>
          <c:val>
            <c:numRef>
              <c:f>graficos!$B$4:$B$14</c:f>
              <c:numCache>
                <c:formatCode>"$"\ #,##0.00</c:formatCode>
                <c:ptCount val="10"/>
                <c:pt idx="0">
                  <c:v>5535962</c:v>
                </c:pt>
                <c:pt idx="1">
                  <c:v>5004753</c:v>
                </c:pt>
                <c:pt idx="2">
                  <c:v>4771665</c:v>
                </c:pt>
                <c:pt idx="3">
                  <c:v>4714106</c:v>
                </c:pt>
                <c:pt idx="4">
                  <c:v>4703438</c:v>
                </c:pt>
                <c:pt idx="5">
                  <c:v>4468187</c:v>
                </c:pt>
                <c:pt idx="6">
                  <c:v>4172456</c:v>
                </c:pt>
                <c:pt idx="7">
                  <c:v>4140711</c:v>
                </c:pt>
                <c:pt idx="8">
                  <c:v>3940459</c:v>
                </c:pt>
                <c:pt idx="9">
                  <c:v>3869197</c:v>
                </c:pt>
              </c:numCache>
            </c:numRef>
          </c:val>
          <c:extLst>
            <c:ext xmlns:c16="http://schemas.microsoft.com/office/drawing/2014/chart" uri="{C3380CC4-5D6E-409C-BE32-E72D297353CC}">
              <c16:uniqueId val="{00000000-F3B5-4422-B0C8-F459E4DE289A}"/>
            </c:ext>
          </c:extLst>
        </c:ser>
        <c:dLbls>
          <c:showLegendKey val="0"/>
          <c:showVal val="0"/>
          <c:showCatName val="0"/>
          <c:showSerName val="0"/>
          <c:showPercent val="0"/>
          <c:showBubbleSize val="0"/>
        </c:dLbls>
        <c:gapWidth val="100"/>
        <c:overlap val="-27"/>
        <c:axId val="2098212736"/>
        <c:axId val="2098220640"/>
      </c:barChart>
      <c:catAx>
        <c:axId val="2098212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Russo One" panose="02000503050000020004" pitchFamily="2" charset="0"/>
                <a:ea typeface="+mn-ea"/>
                <a:cs typeface="+mn-cs"/>
              </a:defRPr>
            </a:pPr>
            <a:endParaRPr lang="es-AR"/>
          </a:p>
        </c:txPr>
        <c:crossAx val="2098220640"/>
        <c:crosses val="autoZero"/>
        <c:auto val="1"/>
        <c:lblAlgn val="ctr"/>
        <c:lblOffset val="100"/>
        <c:noMultiLvlLbl val="0"/>
      </c:catAx>
      <c:valAx>
        <c:axId val="2098220640"/>
        <c:scaling>
          <c:orientation val="minMax"/>
        </c:scaling>
        <c:delete val="0"/>
        <c:axPos val="l"/>
        <c:majorGridlines>
          <c:spPr>
            <a:ln w="9525" cap="flat" cmpd="sng" algn="ctr">
              <a:solidFill>
                <a:schemeClr val="tx1">
                  <a:lumMod val="15000"/>
                  <a:lumOff val="85000"/>
                </a:schemeClr>
              </a:solidFill>
              <a:round/>
            </a:ln>
            <a:effectLst/>
          </c:spPr>
        </c:majorGridlines>
        <c:numFmt formatCode="&quot;$&quot;\ #,##0.0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Russo One" panose="02000503050000020004" pitchFamily="2" charset="0"/>
                <a:ea typeface="+mn-ea"/>
                <a:cs typeface="+mn-cs"/>
              </a:defRPr>
            </a:pPr>
            <a:endParaRPr lang="es-AR"/>
          </a:p>
        </c:txPr>
        <c:crossAx val="2098212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75000"/>
        </a:schemeClr>
      </a:solidFill>
    </a:ln>
    <a:effectLst/>
  </c:spPr>
  <c:txPr>
    <a:bodyPr/>
    <a:lstStyle/>
    <a:p>
      <a:pPr>
        <a:defRPr sz="1000">
          <a:latin typeface="Russo One" panose="02000503050000020004" pitchFamily="2" charset="0"/>
        </a:defRPr>
      </a:pPr>
      <a:endParaRPr lang="es-AR"/>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pivotSource>
    <c:name>[M5_Automotores.xlsx]Hoja2!TablaDinámica2</c:name>
    <c:fmtId val="3"/>
  </c:pivotSource>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Russo One" panose="02000503050000020004" pitchFamily="2" charset="0"/>
                <a:ea typeface="+mn-ea"/>
                <a:cs typeface="+mn-cs"/>
              </a:defRPr>
            </a:pPr>
            <a:r>
              <a:rPr lang="en-US"/>
              <a:t>Cantidad de OT por concesionario</a:t>
            </a:r>
          </a:p>
        </c:rich>
      </c:tx>
      <c:layout>
        <c:manualLayout>
          <c:xMode val="edge"/>
          <c:yMode val="edge"/>
          <c:x val="0.32575427984358779"/>
          <c:y val="3.4962532278400862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Russo One" panose="02000503050000020004" pitchFamily="2" charset="0"/>
              <a:ea typeface="+mn-ea"/>
              <a:cs typeface="+mn-cs"/>
            </a:defRPr>
          </a:pPr>
          <a:endParaRPr lang="es-AR"/>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AR"/>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AR"/>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AR"/>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Hoja2!$B$3</c:f>
              <c:strCache>
                <c:ptCount val="1"/>
                <c:pt idx="0">
                  <c:v>Total</c:v>
                </c:pt>
              </c:strCache>
            </c:strRef>
          </c:tx>
          <c:spPr>
            <a:solidFill>
              <a:schemeClr val="bg1">
                <a:lumMod val="50000"/>
              </a:schemeClr>
            </a:solidFill>
            <a:ln>
              <a:noFill/>
            </a:ln>
            <a:effectLst/>
          </c:spPr>
          <c:invertIfNegative val="0"/>
          <c:cat>
            <c:strRef>
              <c:f>Hoja2!$A$4:$A$41</c:f>
              <c:strCache>
                <c:ptCount val="37"/>
                <c:pt idx="0">
                  <c:v>KCW</c:v>
                </c:pt>
                <c:pt idx="1">
                  <c:v>FEK</c:v>
                </c:pt>
                <c:pt idx="2">
                  <c:v>GYH</c:v>
                </c:pt>
                <c:pt idx="3">
                  <c:v>XRU</c:v>
                </c:pt>
                <c:pt idx="4">
                  <c:v>VFS</c:v>
                </c:pt>
                <c:pt idx="5">
                  <c:v>HOI</c:v>
                </c:pt>
                <c:pt idx="6">
                  <c:v>CPV</c:v>
                </c:pt>
                <c:pt idx="7">
                  <c:v>EXM</c:v>
                </c:pt>
                <c:pt idx="8">
                  <c:v>HSI</c:v>
                </c:pt>
                <c:pt idx="9">
                  <c:v>VRT</c:v>
                </c:pt>
                <c:pt idx="10">
                  <c:v>GTP</c:v>
                </c:pt>
                <c:pt idx="11">
                  <c:v>YWW</c:v>
                </c:pt>
                <c:pt idx="12">
                  <c:v>OHS</c:v>
                </c:pt>
                <c:pt idx="13">
                  <c:v>ONV</c:v>
                </c:pt>
                <c:pt idx="14">
                  <c:v>JSH</c:v>
                </c:pt>
                <c:pt idx="15">
                  <c:v>ZPH</c:v>
                </c:pt>
                <c:pt idx="16">
                  <c:v>MTL</c:v>
                </c:pt>
                <c:pt idx="17">
                  <c:v>TUG</c:v>
                </c:pt>
                <c:pt idx="18">
                  <c:v>SOY</c:v>
                </c:pt>
                <c:pt idx="19">
                  <c:v>YSH</c:v>
                </c:pt>
                <c:pt idx="20">
                  <c:v>HAH</c:v>
                </c:pt>
                <c:pt idx="21">
                  <c:v>EBU</c:v>
                </c:pt>
                <c:pt idx="22">
                  <c:v>WZG</c:v>
                </c:pt>
                <c:pt idx="23">
                  <c:v>UGM</c:v>
                </c:pt>
                <c:pt idx="24">
                  <c:v>XOO</c:v>
                </c:pt>
                <c:pt idx="25">
                  <c:v>DEL</c:v>
                </c:pt>
                <c:pt idx="26">
                  <c:v>INC</c:v>
                </c:pt>
                <c:pt idx="27">
                  <c:v>HUH</c:v>
                </c:pt>
                <c:pt idx="28">
                  <c:v>UCC</c:v>
                </c:pt>
                <c:pt idx="29">
                  <c:v>LCQ</c:v>
                </c:pt>
                <c:pt idx="30">
                  <c:v>JIF</c:v>
                </c:pt>
                <c:pt idx="31">
                  <c:v>VPH</c:v>
                </c:pt>
                <c:pt idx="32">
                  <c:v>YHR</c:v>
                </c:pt>
                <c:pt idx="33">
                  <c:v>JSP</c:v>
                </c:pt>
                <c:pt idx="34">
                  <c:v>HIM</c:v>
                </c:pt>
                <c:pt idx="35">
                  <c:v>LTO</c:v>
                </c:pt>
                <c:pt idx="36">
                  <c:v>DPR</c:v>
                </c:pt>
              </c:strCache>
            </c:strRef>
          </c:cat>
          <c:val>
            <c:numRef>
              <c:f>Hoja2!$B$4:$B$41</c:f>
              <c:numCache>
                <c:formatCode>General</c:formatCode>
                <c:ptCount val="37"/>
                <c:pt idx="0">
                  <c:v>34</c:v>
                </c:pt>
                <c:pt idx="1">
                  <c:v>23</c:v>
                </c:pt>
                <c:pt idx="2">
                  <c:v>23</c:v>
                </c:pt>
                <c:pt idx="3">
                  <c:v>21</c:v>
                </c:pt>
                <c:pt idx="4">
                  <c:v>20</c:v>
                </c:pt>
                <c:pt idx="5">
                  <c:v>19</c:v>
                </c:pt>
                <c:pt idx="6">
                  <c:v>19</c:v>
                </c:pt>
                <c:pt idx="7">
                  <c:v>18</c:v>
                </c:pt>
                <c:pt idx="8">
                  <c:v>18</c:v>
                </c:pt>
                <c:pt idx="9">
                  <c:v>17</c:v>
                </c:pt>
                <c:pt idx="10">
                  <c:v>16</c:v>
                </c:pt>
                <c:pt idx="11">
                  <c:v>15</c:v>
                </c:pt>
                <c:pt idx="12">
                  <c:v>15</c:v>
                </c:pt>
                <c:pt idx="13">
                  <c:v>15</c:v>
                </c:pt>
                <c:pt idx="14">
                  <c:v>14</c:v>
                </c:pt>
                <c:pt idx="15">
                  <c:v>14</c:v>
                </c:pt>
                <c:pt idx="16">
                  <c:v>14</c:v>
                </c:pt>
                <c:pt idx="17">
                  <c:v>14</c:v>
                </c:pt>
                <c:pt idx="18">
                  <c:v>13</c:v>
                </c:pt>
                <c:pt idx="19">
                  <c:v>11</c:v>
                </c:pt>
                <c:pt idx="20">
                  <c:v>10</c:v>
                </c:pt>
                <c:pt idx="21">
                  <c:v>10</c:v>
                </c:pt>
                <c:pt idx="22">
                  <c:v>10</c:v>
                </c:pt>
                <c:pt idx="23">
                  <c:v>10</c:v>
                </c:pt>
                <c:pt idx="24">
                  <c:v>9</c:v>
                </c:pt>
                <c:pt idx="25">
                  <c:v>9</c:v>
                </c:pt>
                <c:pt idx="26">
                  <c:v>9</c:v>
                </c:pt>
                <c:pt idx="27">
                  <c:v>8</c:v>
                </c:pt>
                <c:pt idx="28">
                  <c:v>8</c:v>
                </c:pt>
                <c:pt idx="29">
                  <c:v>7</c:v>
                </c:pt>
                <c:pt idx="30">
                  <c:v>6</c:v>
                </c:pt>
                <c:pt idx="31">
                  <c:v>5</c:v>
                </c:pt>
                <c:pt idx="32">
                  <c:v>5</c:v>
                </c:pt>
                <c:pt idx="33">
                  <c:v>4</c:v>
                </c:pt>
                <c:pt idx="34">
                  <c:v>4</c:v>
                </c:pt>
                <c:pt idx="35">
                  <c:v>3</c:v>
                </c:pt>
                <c:pt idx="36">
                  <c:v>3</c:v>
                </c:pt>
              </c:numCache>
            </c:numRef>
          </c:val>
          <c:extLst>
            <c:ext xmlns:c16="http://schemas.microsoft.com/office/drawing/2014/chart" uri="{C3380CC4-5D6E-409C-BE32-E72D297353CC}">
              <c16:uniqueId val="{00000000-D1A7-4339-A913-43201191D4B0}"/>
            </c:ext>
          </c:extLst>
        </c:ser>
        <c:dLbls>
          <c:showLegendKey val="0"/>
          <c:showVal val="0"/>
          <c:showCatName val="0"/>
          <c:showSerName val="0"/>
          <c:showPercent val="0"/>
          <c:showBubbleSize val="0"/>
        </c:dLbls>
        <c:gapWidth val="100"/>
        <c:overlap val="-27"/>
        <c:axId val="2036454112"/>
        <c:axId val="2036441632"/>
      </c:barChart>
      <c:catAx>
        <c:axId val="2036454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Russo One" panose="02000503050000020004" pitchFamily="2" charset="0"/>
                <a:ea typeface="+mn-ea"/>
                <a:cs typeface="+mn-cs"/>
              </a:defRPr>
            </a:pPr>
            <a:endParaRPr lang="es-AR"/>
          </a:p>
        </c:txPr>
        <c:crossAx val="2036441632"/>
        <c:crosses val="autoZero"/>
        <c:auto val="1"/>
        <c:lblAlgn val="ctr"/>
        <c:lblOffset val="100"/>
        <c:noMultiLvlLbl val="0"/>
      </c:catAx>
      <c:valAx>
        <c:axId val="20364416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Russo One" panose="02000503050000020004" pitchFamily="2" charset="0"/>
                <a:ea typeface="+mn-ea"/>
                <a:cs typeface="+mn-cs"/>
              </a:defRPr>
            </a:pPr>
            <a:endParaRPr lang="es-AR"/>
          </a:p>
        </c:txPr>
        <c:crossAx val="20364541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75000"/>
        </a:schemeClr>
      </a:solidFill>
    </a:ln>
    <a:effectLst/>
  </c:spPr>
  <c:txPr>
    <a:bodyPr/>
    <a:lstStyle/>
    <a:p>
      <a:pPr>
        <a:defRPr sz="1000">
          <a:latin typeface="Russo One" panose="02000503050000020004" pitchFamily="2" charset="0"/>
        </a:defRPr>
      </a:pPr>
      <a:endParaRPr lang="es-AR"/>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pivotSource>
    <c:name>[M5_Automotores.xlsx]Hoja3!TablaDinámica3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Russo One" panose="02000503050000020004" pitchFamily="2" charset="0"/>
                <a:ea typeface="+mn-ea"/>
                <a:cs typeface="+mn-cs"/>
              </a:defRPr>
            </a:pPr>
            <a:r>
              <a:rPr lang="en-US"/>
              <a:t>% Por tipo de servicio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Russo One" panose="02000503050000020004" pitchFamily="2" charset="0"/>
              <a:ea typeface="+mn-ea"/>
              <a:cs typeface="+mn-cs"/>
            </a:defRPr>
          </a:pPr>
          <a:endParaRPr lang="es-AR"/>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AR"/>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AR"/>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AR"/>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s>
    <c:plotArea>
      <c:layout/>
      <c:doughnutChart>
        <c:varyColors val="1"/>
        <c:ser>
          <c:idx val="0"/>
          <c:order val="0"/>
          <c:tx>
            <c:strRef>
              <c:f>Hoja3!$B$1</c:f>
              <c:strCache>
                <c:ptCount val="1"/>
                <c:pt idx="0">
                  <c:v>Total</c:v>
                </c:pt>
              </c:strCache>
            </c:strRef>
          </c:tx>
          <c:dPt>
            <c:idx val="0"/>
            <c:bubble3D val="0"/>
            <c:spPr>
              <a:solidFill>
                <a:srgbClr val="00B050"/>
              </a:solidFill>
              <a:ln>
                <a:noFill/>
              </a:ln>
              <a:effectLst/>
            </c:spPr>
            <c:extLst>
              <c:ext xmlns:c16="http://schemas.microsoft.com/office/drawing/2014/chart" uri="{C3380CC4-5D6E-409C-BE32-E72D297353CC}">
                <c16:uniqueId val="{00000001-3AB3-49BC-8DCF-6B9A87A1146B}"/>
              </c:ext>
            </c:extLst>
          </c:dPt>
          <c:dPt>
            <c:idx val="1"/>
            <c:bubble3D val="0"/>
            <c:spPr>
              <a:solidFill>
                <a:schemeClr val="bg1">
                  <a:lumMod val="50000"/>
                </a:schemeClr>
              </a:solidFill>
              <a:ln>
                <a:noFill/>
              </a:ln>
              <a:effectLst/>
            </c:spPr>
            <c:extLst>
              <c:ext xmlns:c16="http://schemas.microsoft.com/office/drawing/2014/chart" uri="{C3380CC4-5D6E-409C-BE32-E72D297353CC}">
                <c16:uniqueId val="{00000003-3AB3-49BC-8DCF-6B9A87A1146B}"/>
              </c:ext>
            </c:extLst>
          </c:dPt>
          <c:dPt>
            <c:idx val="2"/>
            <c:bubble3D val="0"/>
            <c:spPr>
              <a:solidFill>
                <a:srgbClr val="00B0F0"/>
              </a:solidFill>
              <a:ln>
                <a:noFill/>
              </a:ln>
              <a:effectLst/>
            </c:spPr>
            <c:extLst>
              <c:ext xmlns:c16="http://schemas.microsoft.com/office/drawing/2014/chart" uri="{C3380CC4-5D6E-409C-BE32-E72D297353CC}">
                <c16:uniqueId val="{00000005-3AB3-49BC-8DCF-6B9A87A1146B}"/>
              </c:ext>
            </c:extLst>
          </c:dPt>
          <c:dPt>
            <c:idx val="3"/>
            <c:bubble3D val="0"/>
            <c:spPr>
              <a:solidFill>
                <a:srgbClr val="FF0000"/>
              </a:solidFill>
              <a:ln>
                <a:noFill/>
              </a:ln>
              <a:effectLst/>
            </c:spPr>
            <c:extLst>
              <c:ext xmlns:c16="http://schemas.microsoft.com/office/drawing/2014/chart" uri="{C3380CC4-5D6E-409C-BE32-E72D297353CC}">
                <c16:uniqueId val="{00000007-3AB3-49BC-8DCF-6B9A87A1146B}"/>
              </c:ext>
            </c:extLst>
          </c:dPt>
          <c:cat>
            <c:strRef>
              <c:f>Hoja3!$A$2:$A$6</c:f>
              <c:strCache>
                <c:ptCount val="4"/>
                <c:pt idx="0">
                  <c:v>Diagnostico</c:v>
                </c:pt>
                <c:pt idx="1">
                  <c:v>Garantia</c:v>
                </c:pt>
                <c:pt idx="2">
                  <c:v>Mantenimiento</c:v>
                </c:pt>
                <c:pt idx="3">
                  <c:v>Reparacion</c:v>
                </c:pt>
              </c:strCache>
            </c:strRef>
          </c:cat>
          <c:val>
            <c:numRef>
              <c:f>Hoja3!$B$2:$B$6</c:f>
              <c:numCache>
                <c:formatCode>General</c:formatCode>
                <c:ptCount val="4"/>
                <c:pt idx="0">
                  <c:v>7660342</c:v>
                </c:pt>
                <c:pt idx="1">
                  <c:v>5882406</c:v>
                </c:pt>
                <c:pt idx="2">
                  <c:v>8241496</c:v>
                </c:pt>
                <c:pt idx="3">
                  <c:v>17544377</c:v>
                </c:pt>
              </c:numCache>
            </c:numRef>
          </c:val>
          <c:extLst>
            <c:ext xmlns:c16="http://schemas.microsoft.com/office/drawing/2014/chart" uri="{C3380CC4-5D6E-409C-BE32-E72D297353CC}">
              <c16:uniqueId val="{00000008-3AB3-49BC-8DCF-6B9A87A1146B}"/>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Russo One" panose="02000503050000020004" pitchFamily="2" charset="0"/>
              <a:ea typeface="+mn-ea"/>
              <a:cs typeface="+mn-cs"/>
            </a:defRPr>
          </a:pPr>
          <a:endParaRPr lang="es-A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75000"/>
        </a:schemeClr>
      </a:solidFill>
    </a:ln>
    <a:effectLst/>
  </c:spPr>
  <c:txPr>
    <a:bodyPr/>
    <a:lstStyle/>
    <a:p>
      <a:pPr>
        <a:defRPr>
          <a:latin typeface="Russo One" panose="02000503050000020004" pitchFamily="2" charset="0"/>
        </a:defRPr>
      </a:pPr>
      <a:endParaRPr lang="es-AR"/>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5BFADF-D137-43BB-826D-EA225475B8E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033B3AA7-BE36-46D7-828B-18FE77A4E7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5299992F-465F-4549-8198-0EECC06F8566}"/>
              </a:ext>
            </a:extLst>
          </p:cNvPr>
          <p:cNvSpPr>
            <a:spLocks noGrp="1"/>
          </p:cNvSpPr>
          <p:nvPr>
            <p:ph type="dt" sz="half" idx="10"/>
          </p:nvPr>
        </p:nvSpPr>
        <p:spPr/>
        <p:txBody>
          <a:bodyPr/>
          <a:lstStyle/>
          <a:p>
            <a:fld id="{97EBCC4D-6164-4B16-AC51-93F50875C95A}" type="datetimeFigureOut">
              <a:rPr lang="es-AR" smtClean="0"/>
              <a:t>29/11/2023</a:t>
            </a:fld>
            <a:endParaRPr lang="es-AR"/>
          </a:p>
        </p:txBody>
      </p:sp>
      <p:sp>
        <p:nvSpPr>
          <p:cNvPr id="5" name="Marcador de pie de página 4">
            <a:extLst>
              <a:ext uri="{FF2B5EF4-FFF2-40B4-BE49-F238E27FC236}">
                <a16:creationId xmlns:a16="http://schemas.microsoft.com/office/drawing/2014/main" id="{CE2D2D5C-AC2A-44EF-83EE-1A6F9135BA5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CD49C4CE-8B8B-4247-9E74-A20986B24C8D}"/>
              </a:ext>
            </a:extLst>
          </p:cNvPr>
          <p:cNvSpPr>
            <a:spLocks noGrp="1"/>
          </p:cNvSpPr>
          <p:nvPr>
            <p:ph type="sldNum" sz="quarter" idx="12"/>
          </p:nvPr>
        </p:nvSpPr>
        <p:spPr/>
        <p:txBody>
          <a:bodyPr/>
          <a:lstStyle/>
          <a:p>
            <a:fld id="{D609A017-FE8C-4DF1-B442-FE3640597AC1}" type="slidenum">
              <a:rPr lang="es-AR" smtClean="0"/>
              <a:t>‹Nº›</a:t>
            </a:fld>
            <a:endParaRPr lang="es-AR"/>
          </a:p>
        </p:txBody>
      </p:sp>
    </p:spTree>
    <p:extLst>
      <p:ext uri="{BB962C8B-B14F-4D97-AF65-F5344CB8AC3E}">
        <p14:creationId xmlns:p14="http://schemas.microsoft.com/office/powerpoint/2010/main" val="3903380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B4BCCE-57E1-47CB-AE6D-D2FB1E6070E3}"/>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209BE51B-C61A-471C-9C35-05AC178CF18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43B8E82F-852E-4B5C-87D1-EE494C4EE90A}"/>
              </a:ext>
            </a:extLst>
          </p:cNvPr>
          <p:cNvSpPr>
            <a:spLocks noGrp="1"/>
          </p:cNvSpPr>
          <p:nvPr>
            <p:ph type="dt" sz="half" idx="10"/>
          </p:nvPr>
        </p:nvSpPr>
        <p:spPr/>
        <p:txBody>
          <a:bodyPr/>
          <a:lstStyle/>
          <a:p>
            <a:fld id="{97EBCC4D-6164-4B16-AC51-93F50875C95A}" type="datetimeFigureOut">
              <a:rPr lang="es-AR" smtClean="0"/>
              <a:t>29/11/2023</a:t>
            </a:fld>
            <a:endParaRPr lang="es-AR"/>
          </a:p>
        </p:txBody>
      </p:sp>
      <p:sp>
        <p:nvSpPr>
          <p:cNvPr id="5" name="Marcador de pie de página 4">
            <a:extLst>
              <a:ext uri="{FF2B5EF4-FFF2-40B4-BE49-F238E27FC236}">
                <a16:creationId xmlns:a16="http://schemas.microsoft.com/office/drawing/2014/main" id="{BF0C3AEF-531D-43DE-8C12-596BDA7BE921}"/>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C3532E7C-6AD7-41F3-AF3D-269791EA8E2F}"/>
              </a:ext>
            </a:extLst>
          </p:cNvPr>
          <p:cNvSpPr>
            <a:spLocks noGrp="1"/>
          </p:cNvSpPr>
          <p:nvPr>
            <p:ph type="sldNum" sz="quarter" idx="12"/>
          </p:nvPr>
        </p:nvSpPr>
        <p:spPr/>
        <p:txBody>
          <a:bodyPr/>
          <a:lstStyle/>
          <a:p>
            <a:fld id="{D609A017-FE8C-4DF1-B442-FE3640597AC1}" type="slidenum">
              <a:rPr lang="es-AR" smtClean="0"/>
              <a:t>‹Nº›</a:t>
            </a:fld>
            <a:endParaRPr lang="es-AR"/>
          </a:p>
        </p:txBody>
      </p:sp>
    </p:spTree>
    <p:extLst>
      <p:ext uri="{BB962C8B-B14F-4D97-AF65-F5344CB8AC3E}">
        <p14:creationId xmlns:p14="http://schemas.microsoft.com/office/powerpoint/2010/main" val="1985854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A18B8C4-97B0-4B01-8EBF-374DB88273D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1BB50264-6E16-4AF9-AA86-A498E9C40C9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782F822A-FBC0-485E-A1A7-A5DAD673F05A}"/>
              </a:ext>
            </a:extLst>
          </p:cNvPr>
          <p:cNvSpPr>
            <a:spLocks noGrp="1"/>
          </p:cNvSpPr>
          <p:nvPr>
            <p:ph type="dt" sz="half" idx="10"/>
          </p:nvPr>
        </p:nvSpPr>
        <p:spPr/>
        <p:txBody>
          <a:bodyPr/>
          <a:lstStyle/>
          <a:p>
            <a:fld id="{97EBCC4D-6164-4B16-AC51-93F50875C95A}" type="datetimeFigureOut">
              <a:rPr lang="es-AR" smtClean="0"/>
              <a:t>29/11/2023</a:t>
            </a:fld>
            <a:endParaRPr lang="es-AR"/>
          </a:p>
        </p:txBody>
      </p:sp>
      <p:sp>
        <p:nvSpPr>
          <p:cNvPr id="5" name="Marcador de pie de página 4">
            <a:extLst>
              <a:ext uri="{FF2B5EF4-FFF2-40B4-BE49-F238E27FC236}">
                <a16:creationId xmlns:a16="http://schemas.microsoft.com/office/drawing/2014/main" id="{41FD2786-BB9E-49F3-A073-161583D0A037}"/>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B774526E-69CC-4002-B629-98FE184DA741}"/>
              </a:ext>
            </a:extLst>
          </p:cNvPr>
          <p:cNvSpPr>
            <a:spLocks noGrp="1"/>
          </p:cNvSpPr>
          <p:nvPr>
            <p:ph type="sldNum" sz="quarter" idx="12"/>
          </p:nvPr>
        </p:nvSpPr>
        <p:spPr/>
        <p:txBody>
          <a:bodyPr/>
          <a:lstStyle/>
          <a:p>
            <a:fld id="{D609A017-FE8C-4DF1-B442-FE3640597AC1}" type="slidenum">
              <a:rPr lang="es-AR" smtClean="0"/>
              <a:t>‹Nº›</a:t>
            </a:fld>
            <a:endParaRPr lang="es-AR"/>
          </a:p>
        </p:txBody>
      </p:sp>
    </p:spTree>
    <p:extLst>
      <p:ext uri="{BB962C8B-B14F-4D97-AF65-F5344CB8AC3E}">
        <p14:creationId xmlns:p14="http://schemas.microsoft.com/office/powerpoint/2010/main" val="60867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44D490-2A1E-4FC4-AF22-063534DA5F3F}"/>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ED56366A-93EC-43CE-B4E5-4ADF811E15A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A4F1834C-8800-428C-96D7-246E76CC9C4B}"/>
              </a:ext>
            </a:extLst>
          </p:cNvPr>
          <p:cNvSpPr>
            <a:spLocks noGrp="1"/>
          </p:cNvSpPr>
          <p:nvPr>
            <p:ph type="dt" sz="half" idx="10"/>
          </p:nvPr>
        </p:nvSpPr>
        <p:spPr/>
        <p:txBody>
          <a:bodyPr/>
          <a:lstStyle/>
          <a:p>
            <a:fld id="{97EBCC4D-6164-4B16-AC51-93F50875C95A}" type="datetimeFigureOut">
              <a:rPr lang="es-AR" smtClean="0"/>
              <a:t>29/11/2023</a:t>
            </a:fld>
            <a:endParaRPr lang="es-AR"/>
          </a:p>
        </p:txBody>
      </p:sp>
      <p:sp>
        <p:nvSpPr>
          <p:cNvPr id="5" name="Marcador de pie de página 4">
            <a:extLst>
              <a:ext uri="{FF2B5EF4-FFF2-40B4-BE49-F238E27FC236}">
                <a16:creationId xmlns:a16="http://schemas.microsoft.com/office/drawing/2014/main" id="{5BB73EDD-1C0E-4B54-8CC1-ED9BE4A9D0AB}"/>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57A298D2-E7C9-42D0-B586-BFCBE9D12629}"/>
              </a:ext>
            </a:extLst>
          </p:cNvPr>
          <p:cNvSpPr>
            <a:spLocks noGrp="1"/>
          </p:cNvSpPr>
          <p:nvPr>
            <p:ph type="sldNum" sz="quarter" idx="12"/>
          </p:nvPr>
        </p:nvSpPr>
        <p:spPr/>
        <p:txBody>
          <a:bodyPr/>
          <a:lstStyle/>
          <a:p>
            <a:fld id="{D609A017-FE8C-4DF1-B442-FE3640597AC1}" type="slidenum">
              <a:rPr lang="es-AR" smtClean="0"/>
              <a:t>‹Nº›</a:t>
            </a:fld>
            <a:endParaRPr lang="es-AR"/>
          </a:p>
        </p:txBody>
      </p:sp>
    </p:spTree>
    <p:extLst>
      <p:ext uri="{BB962C8B-B14F-4D97-AF65-F5344CB8AC3E}">
        <p14:creationId xmlns:p14="http://schemas.microsoft.com/office/powerpoint/2010/main" val="2593347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5621D9-8B97-4D5C-ACC4-02B5954F4FC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B23AB165-1B23-43AF-B427-55F6ABB581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3CE7B1C-BE08-4498-B640-2490D9A3D881}"/>
              </a:ext>
            </a:extLst>
          </p:cNvPr>
          <p:cNvSpPr>
            <a:spLocks noGrp="1"/>
          </p:cNvSpPr>
          <p:nvPr>
            <p:ph type="dt" sz="half" idx="10"/>
          </p:nvPr>
        </p:nvSpPr>
        <p:spPr/>
        <p:txBody>
          <a:bodyPr/>
          <a:lstStyle/>
          <a:p>
            <a:fld id="{97EBCC4D-6164-4B16-AC51-93F50875C95A}" type="datetimeFigureOut">
              <a:rPr lang="es-AR" smtClean="0"/>
              <a:t>29/11/2023</a:t>
            </a:fld>
            <a:endParaRPr lang="es-AR"/>
          </a:p>
        </p:txBody>
      </p:sp>
      <p:sp>
        <p:nvSpPr>
          <p:cNvPr id="5" name="Marcador de pie de página 4">
            <a:extLst>
              <a:ext uri="{FF2B5EF4-FFF2-40B4-BE49-F238E27FC236}">
                <a16:creationId xmlns:a16="http://schemas.microsoft.com/office/drawing/2014/main" id="{580F3F72-04E4-43B2-920F-7188494CF681}"/>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6188759-721E-404F-BCA2-AADD31E7ACCC}"/>
              </a:ext>
            </a:extLst>
          </p:cNvPr>
          <p:cNvSpPr>
            <a:spLocks noGrp="1"/>
          </p:cNvSpPr>
          <p:nvPr>
            <p:ph type="sldNum" sz="quarter" idx="12"/>
          </p:nvPr>
        </p:nvSpPr>
        <p:spPr/>
        <p:txBody>
          <a:bodyPr/>
          <a:lstStyle/>
          <a:p>
            <a:fld id="{D609A017-FE8C-4DF1-B442-FE3640597AC1}" type="slidenum">
              <a:rPr lang="es-AR" smtClean="0"/>
              <a:t>‹Nº›</a:t>
            </a:fld>
            <a:endParaRPr lang="es-AR"/>
          </a:p>
        </p:txBody>
      </p:sp>
    </p:spTree>
    <p:extLst>
      <p:ext uri="{BB962C8B-B14F-4D97-AF65-F5344CB8AC3E}">
        <p14:creationId xmlns:p14="http://schemas.microsoft.com/office/powerpoint/2010/main" val="599165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FB6A41-AA03-4DA0-9C9B-C121EA1B6D7F}"/>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5124AA25-7A2C-4E5A-83DC-DD33A6E5CF3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29373DDD-AEF4-45EA-B1F8-3998B026F1C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08FD851B-FA94-4CD4-8716-CDDAD3CF68AA}"/>
              </a:ext>
            </a:extLst>
          </p:cNvPr>
          <p:cNvSpPr>
            <a:spLocks noGrp="1"/>
          </p:cNvSpPr>
          <p:nvPr>
            <p:ph type="dt" sz="half" idx="10"/>
          </p:nvPr>
        </p:nvSpPr>
        <p:spPr/>
        <p:txBody>
          <a:bodyPr/>
          <a:lstStyle/>
          <a:p>
            <a:fld id="{97EBCC4D-6164-4B16-AC51-93F50875C95A}" type="datetimeFigureOut">
              <a:rPr lang="es-AR" smtClean="0"/>
              <a:t>29/11/2023</a:t>
            </a:fld>
            <a:endParaRPr lang="es-AR"/>
          </a:p>
        </p:txBody>
      </p:sp>
      <p:sp>
        <p:nvSpPr>
          <p:cNvPr id="6" name="Marcador de pie de página 5">
            <a:extLst>
              <a:ext uri="{FF2B5EF4-FFF2-40B4-BE49-F238E27FC236}">
                <a16:creationId xmlns:a16="http://schemas.microsoft.com/office/drawing/2014/main" id="{B4C69BBF-B661-4E6C-B7D1-6543992D475C}"/>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8D91FE01-5122-4819-B134-5C1B3A00B286}"/>
              </a:ext>
            </a:extLst>
          </p:cNvPr>
          <p:cNvSpPr>
            <a:spLocks noGrp="1"/>
          </p:cNvSpPr>
          <p:nvPr>
            <p:ph type="sldNum" sz="quarter" idx="12"/>
          </p:nvPr>
        </p:nvSpPr>
        <p:spPr/>
        <p:txBody>
          <a:bodyPr/>
          <a:lstStyle/>
          <a:p>
            <a:fld id="{D609A017-FE8C-4DF1-B442-FE3640597AC1}" type="slidenum">
              <a:rPr lang="es-AR" smtClean="0"/>
              <a:t>‹Nº›</a:t>
            </a:fld>
            <a:endParaRPr lang="es-AR"/>
          </a:p>
        </p:txBody>
      </p:sp>
    </p:spTree>
    <p:extLst>
      <p:ext uri="{BB962C8B-B14F-4D97-AF65-F5344CB8AC3E}">
        <p14:creationId xmlns:p14="http://schemas.microsoft.com/office/powerpoint/2010/main" val="2444935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DE1851-90E2-4B6A-ADAE-010C453CB19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AE29D223-B8CC-457A-A446-8103953E69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16F0629-F684-409D-90A5-8CE176A6386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3B38C7DF-9186-419A-BC61-ABA0DFC923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7EDFF4F-9C22-43E2-ACD0-881F314A302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A2B8802B-30C4-48BA-BF77-AB8CFC975313}"/>
              </a:ext>
            </a:extLst>
          </p:cNvPr>
          <p:cNvSpPr>
            <a:spLocks noGrp="1"/>
          </p:cNvSpPr>
          <p:nvPr>
            <p:ph type="dt" sz="half" idx="10"/>
          </p:nvPr>
        </p:nvSpPr>
        <p:spPr/>
        <p:txBody>
          <a:bodyPr/>
          <a:lstStyle/>
          <a:p>
            <a:fld id="{97EBCC4D-6164-4B16-AC51-93F50875C95A}" type="datetimeFigureOut">
              <a:rPr lang="es-AR" smtClean="0"/>
              <a:t>29/11/2023</a:t>
            </a:fld>
            <a:endParaRPr lang="es-AR"/>
          </a:p>
        </p:txBody>
      </p:sp>
      <p:sp>
        <p:nvSpPr>
          <p:cNvPr id="8" name="Marcador de pie de página 7">
            <a:extLst>
              <a:ext uri="{FF2B5EF4-FFF2-40B4-BE49-F238E27FC236}">
                <a16:creationId xmlns:a16="http://schemas.microsoft.com/office/drawing/2014/main" id="{F7C1EA48-FA9C-429E-BE56-8CB7227CCAE7}"/>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9D78BBB9-3BB1-45AD-A645-A229C73179A2}"/>
              </a:ext>
            </a:extLst>
          </p:cNvPr>
          <p:cNvSpPr>
            <a:spLocks noGrp="1"/>
          </p:cNvSpPr>
          <p:nvPr>
            <p:ph type="sldNum" sz="quarter" idx="12"/>
          </p:nvPr>
        </p:nvSpPr>
        <p:spPr/>
        <p:txBody>
          <a:bodyPr/>
          <a:lstStyle/>
          <a:p>
            <a:fld id="{D609A017-FE8C-4DF1-B442-FE3640597AC1}" type="slidenum">
              <a:rPr lang="es-AR" smtClean="0"/>
              <a:t>‹Nº›</a:t>
            </a:fld>
            <a:endParaRPr lang="es-AR"/>
          </a:p>
        </p:txBody>
      </p:sp>
    </p:spTree>
    <p:extLst>
      <p:ext uri="{BB962C8B-B14F-4D97-AF65-F5344CB8AC3E}">
        <p14:creationId xmlns:p14="http://schemas.microsoft.com/office/powerpoint/2010/main" val="1677641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CBEEB4-020C-4E12-BB74-FBFF80DEE330}"/>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39EC943A-982E-4C50-AAB5-598C4E80C213}"/>
              </a:ext>
            </a:extLst>
          </p:cNvPr>
          <p:cNvSpPr>
            <a:spLocks noGrp="1"/>
          </p:cNvSpPr>
          <p:nvPr>
            <p:ph type="dt" sz="half" idx="10"/>
          </p:nvPr>
        </p:nvSpPr>
        <p:spPr/>
        <p:txBody>
          <a:bodyPr/>
          <a:lstStyle/>
          <a:p>
            <a:fld id="{97EBCC4D-6164-4B16-AC51-93F50875C95A}" type="datetimeFigureOut">
              <a:rPr lang="es-AR" smtClean="0"/>
              <a:t>29/11/2023</a:t>
            </a:fld>
            <a:endParaRPr lang="es-AR"/>
          </a:p>
        </p:txBody>
      </p:sp>
      <p:sp>
        <p:nvSpPr>
          <p:cNvPr id="4" name="Marcador de pie de página 3">
            <a:extLst>
              <a:ext uri="{FF2B5EF4-FFF2-40B4-BE49-F238E27FC236}">
                <a16:creationId xmlns:a16="http://schemas.microsoft.com/office/drawing/2014/main" id="{38AD4073-7B42-43F6-B4B6-47D7A6D830DF}"/>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B77B825E-3A13-4508-8981-2548C23DD26A}"/>
              </a:ext>
            </a:extLst>
          </p:cNvPr>
          <p:cNvSpPr>
            <a:spLocks noGrp="1"/>
          </p:cNvSpPr>
          <p:nvPr>
            <p:ph type="sldNum" sz="quarter" idx="12"/>
          </p:nvPr>
        </p:nvSpPr>
        <p:spPr/>
        <p:txBody>
          <a:bodyPr/>
          <a:lstStyle/>
          <a:p>
            <a:fld id="{D609A017-FE8C-4DF1-B442-FE3640597AC1}" type="slidenum">
              <a:rPr lang="es-AR" smtClean="0"/>
              <a:t>‹Nº›</a:t>
            </a:fld>
            <a:endParaRPr lang="es-AR"/>
          </a:p>
        </p:txBody>
      </p:sp>
    </p:spTree>
    <p:extLst>
      <p:ext uri="{BB962C8B-B14F-4D97-AF65-F5344CB8AC3E}">
        <p14:creationId xmlns:p14="http://schemas.microsoft.com/office/powerpoint/2010/main" val="3135951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F97AAFE-292B-4D24-AD84-44FEB744FCDC}"/>
              </a:ext>
            </a:extLst>
          </p:cNvPr>
          <p:cNvSpPr>
            <a:spLocks noGrp="1"/>
          </p:cNvSpPr>
          <p:nvPr>
            <p:ph type="dt" sz="half" idx="10"/>
          </p:nvPr>
        </p:nvSpPr>
        <p:spPr/>
        <p:txBody>
          <a:bodyPr/>
          <a:lstStyle/>
          <a:p>
            <a:fld id="{97EBCC4D-6164-4B16-AC51-93F50875C95A}" type="datetimeFigureOut">
              <a:rPr lang="es-AR" smtClean="0"/>
              <a:t>29/11/2023</a:t>
            </a:fld>
            <a:endParaRPr lang="es-AR"/>
          </a:p>
        </p:txBody>
      </p:sp>
      <p:sp>
        <p:nvSpPr>
          <p:cNvPr id="3" name="Marcador de pie de página 2">
            <a:extLst>
              <a:ext uri="{FF2B5EF4-FFF2-40B4-BE49-F238E27FC236}">
                <a16:creationId xmlns:a16="http://schemas.microsoft.com/office/drawing/2014/main" id="{7A7F105E-EAEC-4C96-89F8-7A1F67E2B47D}"/>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44C3D62C-D367-40B9-ADBF-E8C27FCEE554}"/>
              </a:ext>
            </a:extLst>
          </p:cNvPr>
          <p:cNvSpPr>
            <a:spLocks noGrp="1"/>
          </p:cNvSpPr>
          <p:nvPr>
            <p:ph type="sldNum" sz="quarter" idx="12"/>
          </p:nvPr>
        </p:nvSpPr>
        <p:spPr/>
        <p:txBody>
          <a:bodyPr/>
          <a:lstStyle/>
          <a:p>
            <a:fld id="{D609A017-FE8C-4DF1-B442-FE3640597AC1}" type="slidenum">
              <a:rPr lang="es-AR" smtClean="0"/>
              <a:t>‹Nº›</a:t>
            </a:fld>
            <a:endParaRPr lang="es-AR"/>
          </a:p>
        </p:txBody>
      </p:sp>
    </p:spTree>
    <p:extLst>
      <p:ext uri="{BB962C8B-B14F-4D97-AF65-F5344CB8AC3E}">
        <p14:creationId xmlns:p14="http://schemas.microsoft.com/office/powerpoint/2010/main" val="1258027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D217CF-D00D-4B54-B1AD-934B002EA42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EDC25293-C2A5-44D1-81FE-9DF5085ED5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54B172BD-95E8-4909-A912-50C4B8B475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585E1D8-9B9A-48E5-84C2-760564B5905F}"/>
              </a:ext>
            </a:extLst>
          </p:cNvPr>
          <p:cNvSpPr>
            <a:spLocks noGrp="1"/>
          </p:cNvSpPr>
          <p:nvPr>
            <p:ph type="dt" sz="half" idx="10"/>
          </p:nvPr>
        </p:nvSpPr>
        <p:spPr/>
        <p:txBody>
          <a:bodyPr/>
          <a:lstStyle/>
          <a:p>
            <a:fld id="{97EBCC4D-6164-4B16-AC51-93F50875C95A}" type="datetimeFigureOut">
              <a:rPr lang="es-AR" smtClean="0"/>
              <a:t>29/11/2023</a:t>
            </a:fld>
            <a:endParaRPr lang="es-AR"/>
          </a:p>
        </p:txBody>
      </p:sp>
      <p:sp>
        <p:nvSpPr>
          <p:cNvPr id="6" name="Marcador de pie de página 5">
            <a:extLst>
              <a:ext uri="{FF2B5EF4-FFF2-40B4-BE49-F238E27FC236}">
                <a16:creationId xmlns:a16="http://schemas.microsoft.com/office/drawing/2014/main" id="{999F8264-D1D0-49CC-B7BC-1DA91FA06CC1}"/>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9182D79A-5041-4B09-8090-336E7B13593D}"/>
              </a:ext>
            </a:extLst>
          </p:cNvPr>
          <p:cNvSpPr>
            <a:spLocks noGrp="1"/>
          </p:cNvSpPr>
          <p:nvPr>
            <p:ph type="sldNum" sz="quarter" idx="12"/>
          </p:nvPr>
        </p:nvSpPr>
        <p:spPr/>
        <p:txBody>
          <a:bodyPr/>
          <a:lstStyle/>
          <a:p>
            <a:fld id="{D609A017-FE8C-4DF1-B442-FE3640597AC1}" type="slidenum">
              <a:rPr lang="es-AR" smtClean="0"/>
              <a:t>‹Nº›</a:t>
            </a:fld>
            <a:endParaRPr lang="es-AR"/>
          </a:p>
        </p:txBody>
      </p:sp>
    </p:spTree>
    <p:extLst>
      <p:ext uri="{BB962C8B-B14F-4D97-AF65-F5344CB8AC3E}">
        <p14:creationId xmlns:p14="http://schemas.microsoft.com/office/powerpoint/2010/main" val="754826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41530A-88AC-4184-AA0C-BD414723BEB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1556541C-58C4-4491-84A0-22ADD45CA5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3C783FD5-9A20-479C-B504-CAE0946A42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DE00976-DD11-4C64-B4F4-493D9B8CD8F9}"/>
              </a:ext>
            </a:extLst>
          </p:cNvPr>
          <p:cNvSpPr>
            <a:spLocks noGrp="1"/>
          </p:cNvSpPr>
          <p:nvPr>
            <p:ph type="dt" sz="half" idx="10"/>
          </p:nvPr>
        </p:nvSpPr>
        <p:spPr/>
        <p:txBody>
          <a:bodyPr/>
          <a:lstStyle/>
          <a:p>
            <a:fld id="{97EBCC4D-6164-4B16-AC51-93F50875C95A}" type="datetimeFigureOut">
              <a:rPr lang="es-AR" smtClean="0"/>
              <a:t>29/11/2023</a:t>
            </a:fld>
            <a:endParaRPr lang="es-AR"/>
          </a:p>
        </p:txBody>
      </p:sp>
      <p:sp>
        <p:nvSpPr>
          <p:cNvPr id="6" name="Marcador de pie de página 5">
            <a:extLst>
              <a:ext uri="{FF2B5EF4-FFF2-40B4-BE49-F238E27FC236}">
                <a16:creationId xmlns:a16="http://schemas.microsoft.com/office/drawing/2014/main" id="{5BC349C3-8943-4130-A172-E7CACF046159}"/>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A8D03757-B7CF-462C-BA4B-C0FFA10E0328}"/>
              </a:ext>
            </a:extLst>
          </p:cNvPr>
          <p:cNvSpPr>
            <a:spLocks noGrp="1"/>
          </p:cNvSpPr>
          <p:nvPr>
            <p:ph type="sldNum" sz="quarter" idx="12"/>
          </p:nvPr>
        </p:nvSpPr>
        <p:spPr/>
        <p:txBody>
          <a:bodyPr/>
          <a:lstStyle/>
          <a:p>
            <a:fld id="{D609A017-FE8C-4DF1-B442-FE3640597AC1}" type="slidenum">
              <a:rPr lang="es-AR" smtClean="0"/>
              <a:t>‹Nº›</a:t>
            </a:fld>
            <a:endParaRPr lang="es-AR"/>
          </a:p>
        </p:txBody>
      </p:sp>
    </p:spTree>
    <p:extLst>
      <p:ext uri="{BB962C8B-B14F-4D97-AF65-F5344CB8AC3E}">
        <p14:creationId xmlns:p14="http://schemas.microsoft.com/office/powerpoint/2010/main" val="4124296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42C9B3A-A1F4-4B4D-B72F-7243DFE9E5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82F2ABF4-1E79-4F96-974B-B101604D3E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CD9CB6EE-7B02-432B-BAF1-CF18531BB2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EBCC4D-6164-4B16-AC51-93F50875C95A}" type="datetimeFigureOut">
              <a:rPr lang="es-AR" smtClean="0"/>
              <a:t>29/11/2023</a:t>
            </a:fld>
            <a:endParaRPr lang="es-AR"/>
          </a:p>
        </p:txBody>
      </p:sp>
      <p:sp>
        <p:nvSpPr>
          <p:cNvPr id="5" name="Marcador de pie de página 4">
            <a:extLst>
              <a:ext uri="{FF2B5EF4-FFF2-40B4-BE49-F238E27FC236}">
                <a16:creationId xmlns:a16="http://schemas.microsoft.com/office/drawing/2014/main" id="{462F6BA7-1A30-472C-B50F-5F59D8ADCB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06C9C9CE-A080-40EC-ABCE-08320D107A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09A017-FE8C-4DF1-B442-FE3640597AC1}" type="slidenum">
              <a:rPr lang="es-AR" smtClean="0"/>
              <a:t>‹Nº›</a:t>
            </a:fld>
            <a:endParaRPr lang="es-AR"/>
          </a:p>
        </p:txBody>
      </p:sp>
    </p:spTree>
    <p:extLst>
      <p:ext uri="{BB962C8B-B14F-4D97-AF65-F5344CB8AC3E}">
        <p14:creationId xmlns:p14="http://schemas.microsoft.com/office/powerpoint/2010/main" val="3451304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jpg"/><Relationship Id="rId5" Type="http://schemas.openxmlformats.org/officeDocument/2006/relationships/image" Target="../media/image17.png"/><Relationship Id="rId10" Type="http://schemas.openxmlformats.org/officeDocument/2006/relationships/image" Target="../media/image22.jpg"/><Relationship Id="rId4" Type="http://schemas.openxmlformats.org/officeDocument/2006/relationships/image" Target="../media/image16.png"/><Relationship Id="rId9" Type="http://schemas.openxmlformats.org/officeDocument/2006/relationships/image" Target="../media/image21.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A790E28-496E-67E0-9816-00CC16C3C9D0}"/>
              </a:ext>
            </a:extLst>
          </p:cNvPr>
          <p:cNvSpPr/>
          <p:nvPr/>
        </p:nvSpPr>
        <p:spPr>
          <a:xfrm>
            <a:off x="9983754" y="5551714"/>
            <a:ext cx="2208245" cy="130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4" name="Imagen 3">
            <a:extLst>
              <a:ext uri="{FF2B5EF4-FFF2-40B4-BE49-F238E27FC236}">
                <a16:creationId xmlns:a16="http://schemas.microsoft.com/office/drawing/2014/main" id="{F80966FC-74A7-63AC-BB2A-1EFCD2BAB0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7715" y="2375303"/>
            <a:ext cx="3916570" cy="2107393"/>
          </a:xfrm>
          <a:prstGeom prst="rect">
            <a:avLst/>
          </a:prstGeom>
        </p:spPr>
      </p:pic>
      <p:pic>
        <p:nvPicPr>
          <p:cNvPr id="5" name="Imagen 4" descr="Imagen que contiene vajilla, plato, dibujo&#10;&#10;Descripción generada automáticamente">
            <a:extLst>
              <a:ext uri="{FF2B5EF4-FFF2-40B4-BE49-F238E27FC236}">
                <a16:creationId xmlns:a16="http://schemas.microsoft.com/office/drawing/2014/main" id="{E9FDA6B2-9EF1-F19B-60A1-60B93C5A64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00386" y="6204856"/>
            <a:ext cx="1974980" cy="550404"/>
          </a:xfrm>
          <a:prstGeom prst="rect">
            <a:avLst/>
          </a:prstGeom>
        </p:spPr>
      </p:pic>
      <p:sp>
        <p:nvSpPr>
          <p:cNvPr id="6" name="Título 1">
            <a:extLst>
              <a:ext uri="{FF2B5EF4-FFF2-40B4-BE49-F238E27FC236}">
                <a16:creationId xmlns:a16="http://schemas.microsoft.com/office/drawing/2014/main" id="{6E22C1E0-0887-6067-504E-A07216BA3F15}"/>
              </a:ext>
            </a:extLst>
          </p:cNvPr>
          <p:cNvSpPr txBox="1">
            <a:spLocks/>
          </p:cNvSpPr>
          <p:nvPr/>
        </p:nvSpPr>
        <p:spPr>
          <a:xfrm>
            <a:off x="121299" y="205272"/>
            <a:ext cx="4124130" cy="606490"/>
          </a:xfrm>
          <a:prstGeom prst="rect">
            <a:avLst/>
          </a:prstGeom>
        </p:spPr>
        <p:txBody>
          <a:bodyPr vert="horz" lIns="91440" tIns="45720" rIns="91440" bIns="45720" rtlCol="0" anchor="t">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AR" sz="2000" dirty="0">
                <a:latin typeface="Russo One" panose="02000503050000020004" pitchFamily="2" charset="0"/>
                <a:cs typeface="Arial" panose="020B0604020202020204" pitchFamily="34" charset="0"/>
              </a:rPr>
              <a:t>Alumno: Diego Fasce</a:t>
            </a:r>
          </a:p>
          <a:p>
            <a:pPr algn="l"/>
            <a:r>
              <a:rPr lang="es-AR" sz="2000" dirty="0">
                <a:latin typeface="Russo One" panose="02000503050000020004" pitchFamily="2" charset="0"/>
                <a:cs typeface="Arial" panose="020B0604020202020204" pitchFamily="34" charset="0"/>
              </a:rPr>
              <a:t>Curso: SQL</a:t>
            </a:r>
          </a:p>
          <a:p>
            <a:pPr algn="l"/>
            <a:endParaRPr lang="es-AR" sz="2000" dirty="0">
              <a:latin typeface="Russo One" panose="02000503050000020004" pitchFamily="2" charset="0"/>
              <a:cs typeface="Arial" panose="020B0604020202020204" pitchFamily="34" charset="0"/>
            </a:endParaRPr>
          </a:p>
        </p:txBody>
      </p:sp>
    </p:spTree>
    <p:extLst>
      <p:ext uri="{BB962C8B-B14F-4D97-AF65-F5344CB8AC3E}">
        <p14:creationId xmlns:p14="http://schemas.microsoft.com/office/powerpoint/2010/main" val="1511150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D4626B-226A-4596-A45E-C175236EBEB3}"/>
              </a:ext>
            </a:extLst>
          </p:cNvPr>
          <p:cNvSpPr>
            <a:spLocks noGrp="1"/>
          </p:cNvSpPr>
          <p:nvPr>
            <p:ph type="title"/>
          </p:nvPr>
        </p:nvSpPr>
        <p:spPr>
          <a:xfrm>
            <a:off x="838200" y="141676"/>
            <a:ext cx="10515600" cy="781599"/>
          </a:xfrm>
        </p:spPr>
        <p:txBody>
          <a:bodyPr>
            <a:normAutofit/>
          </a:bodyPr>
          <a:lstStyle/>
          <a:p>
            <a:pPr algn="ctr"/>
            <a:r>
              <a:rPr lang="es-AR" sz="4000" b="1" u="sng" dirty="0">
                <a:latin typeface="Russo One" panose="02000503050000020004" pitchFamily="2" charset="0"/>
                <a:cs typeface="Arial" panose="020B0604020202020204" pitchFamily="34" charset="0"/>
              </a:rPr>
              <a:t>Vistas y funciones</a:t>
            </a:r>
          </a:p>
        </p:txBody>
      </p:sp>
      <p:pic>
        <p:nvPicPr>
          <p:cNvPr id="3" name="Imagen 2" descr="Imagen que contiene vajilla, plato, dibujo&#10;&#10;Descripción generada automáticamente">
            <a:extLst>
              <a:ext uri="{FF2B5EF4-FFF2-40B4-BE49-F238E27FC236}">
                <a16:creationId xmlns:a16="http://schemas.microsoft.com/office/drawing/2014/main" id="{479C82DD-DE95-F6F6-411F-4B6028877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39" y="74644"/>
            <a:ext cx="1974980" cy="550404"/>
          </a:xfrm>
          <a:prstGeom prst="rect">
            <a:avLst/>
          </a:prstGeom>
        </p:spPr>
      </p:pic>
      <p:sp>
        <p:nvSpPr>
          <p:cNvPr id="12" name="Título 1">
            <a:extLst>
              <a:ext uri="{FF2B5EF4-FFF2-40B4-BE49-F238E27FC236}">
                <a16:creationId xmlns:a16="http://schemas.microsoft.com/office/drawing/2014/main" id="{5AAF6349-9429-C828-0B6E-9B36E37C39B1}"/>
              </a:ext>
            </a:extLst>
          </p:cNvPr>
          <p:cNvSpPr txBox="1">
            <a:spLocks/>
          </p:cNvSpPr>
          <p:nvPr/>
        </p:nvSpPr>
        <p:spPr>
          <a:xfrm>
            <a:off x="2063618" y="1156996"/>
            <a:ext cx="8256039" cy="2108717"/>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1900" b="1" u="sng" dirty="0">
                <a:latin typeface="Russo One" panose="02000503050000020004" pitchFamily="2" charset="0"/>
                <a:cs typeface="Arial" panose="020B0604020202020204" pitchFamily="34" charset="0"/>
              </a:rPr>
              <a:t>Función 1 y Vista 1:</a:t>
            </a:r>
          </a:p>
          <a:p>
            <a:endParaRPr lang="es-AR" sz="1900" dirty="0">
              <a:latin typeface="Russo One" panose="02000503050000020004" pitchFamily="2" charset="0"/>
              <a:cs typeface="Arial" panose="020B0604020202020204" pitchFamily="34" charset="0"/>
            </a:endParaRPr>
          </a:p>
          <a:p>
            <a:r>
              <a:rPr lang="es-AR" sz="1800" dirty="0">
                <a:latin typeface="Russo One" panose="02000503050000020004" pitchFamily="2" charset="0"/>
                <a:cs typeface="Arial" panose="020B0604020202020204" pitchFamily="34" charset="0"/>
              </a:rPr>
              <a:t>La función “calculo_de_totales” se crea para calcular el valor total de la orden de trabajo que consta de:</a:t>
            </a:r>
          </a:p>
          <a:p>
            <a:endParaRPr lang="es-AR" sz="1800" dirty="0">
              <a:latin typeface="Russo One" panose="02000503050000020004" pitchFamily="2" charset="0"/>
              <a:cs typeface="Arial" panose="020B0604020202020204" pitchFamily="34" charset="0"/>
            </a:endParaRPr>
          </a:p>
          <a:p>
            <a:r>
              <a:rPr lang="es-AR" sz="1200" dirty="0">
                <a:latin typeface="Russo One" panose="02000503050000020004" pitchFamily="2" charset="0"/>
                <a:cs typeface="Arial" panose="020B0604020202020204" pitchFamily="34" charset="0"/>
              </a:rPr>
              <a:t>Total OT = Valor de insumos x cant de insumos + valor de la mano de obra x las horas de mano de obra</a:t>
            </a:r>
          </a:p>
          <a:p>
            <a:endParaRPr lang="es-AR" sz="1100" dirty="0">
              <a:latin typeface="Russo One" panose="02000503050000020004" pitchFamily="2" charset="0"/>
              <a:cs typeface="Arial" panose="020B0604020202020204" pitchFamily="34" charset="0"/>
            </a:endParaRPr>
          </a:p>
          <a:p>
            <a:r>
              <a:rPr lang="es-AR" sz="1800" dirty="0">
                <a:latin typeface="Russo One" panose="02000503050000020004" pitchFamily="2" charset="0"/>
                <a:cs typeface="Arial" panose="020B0604020202020204" pitchFamily="34" charset="0"/>
              </a:rPr>
              <a:t>La vista “montos” refleja los datos de la orden de trabajo y su respectivo total para luego poder hacer cálculos con los mismos.</a:t>
            </a:r>
          </a:p>
        </p:txBody>
      </p:sp>
      <p:pic>
        <p:nvPicPr>
          <p:cNvPr id="14" name="Imagen 13" descr="Texto&#10;&#10;Descripción generada automáticamente">
            <a:extLst>
              <a:ext uri="{FF2B5EF4-FFF2-40B4-BE49-F238E27FC236}">
                <a16:creationId xmlns:a16="http://schemas.microsoft.com/office/drawing/2014/main" id="{7A691019-5DDB-F0AA-6A35-EFB6BD9CDB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0725" y="3281404"/>
            <a:ext cx="9028932" cy="3434920"/>
          </a:xfrm>
          <a:prstGeom prst="rect">
            <a:avLst/>
          </a:prstGeom>
        </p:spPr>
      </p:pic>
    </p:spTree>
    <p:extLst>
      <p:ext uri="{BB962C8B-B14F-4D97-AF65-F5344CB8AC3E}">
        <p14:creationId xmlns:p14="http://schemas.microsoft.com/office/powerpoint/2010/main" val="1271072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D4626B-226A-4596-A45E-C175236EBEB3}"/>
              </a:ext>
            </a:extLst>
          </p:cNvPr>
          <p:cNvSpPr>
            <a:spLocks noGrp="1"/>
          </p:cNvSpPr>
          <p:nvPr>
            <p:ph type="title"/>
          </p:nvPr>
        </p:nvSpPr>
        <p:spPr>
          <a:xfrm>
            <a:off x="838200" y="141676"/>
            <a:ext cx="10515600" cy="781599"/>
          </a:xfrm>
        </p:spPr>
        <p:txBody>
          <a:bodyPr>
            <a:normAutofit/>
          </a:bodyPr>
          <a:lstStyle/>
          <a:p>
            <a:pPr algn="ctr"/>
            <a:r>
              <a:rPr lang="es-AR" sz="4000" b="1" u="sng" dirty="0">
                <a:latin typeface="Russo One" panose="02000503050000020004" pitchFamily="2" charset="0"/>
                <a:cs typeface="Arial" panose="020B0604020202020204" pitchFamily="34" charset="0"/>
              </a:rPr>
              <a:t>Vistas y funciones</a:t>
            </a:r>
          </a:p>
        </p:txBody>
      </p:sp>
      <p:pic>
        <p:nvPicPr>
          <p:cNvPr id="3" name="Imagen 2" descr="Imagen que contiene vajilla, plato, dibujo&#10;&#10;Descripción generada automáticamente">
            <a:extLst>
              <a:ext uri="{FF2B5EF4-FFF2-40B4-BE49-F238E27FC236}">
                <a16:creationId xmlns:a16="http://schemas.microsoft.com/office/drawing/2014/main" id="{479C82DD-DE95-F6F6-411F-4B6028877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39" y="74644"/>
            <a:ext cx="1974980" cy="550404"/>
          </a:xfrm>
          <a:prstGeom prst="rect">
            <a:avLst/>
          </a:prstGeom>
        </p:spPr>
      </p:pic>
      <p:sp>
        <p:nvSpPr>
          <p:cNvPr id="12" name="Título 1">
            <a:extLst>
              <a:ext uri="{FF2B5EF4-FFF2-40B4-BE49-F238E27FC236}">
                <a16:creationId xmlns:a16="http://schemas.microsoft.com/office/drawing/2014/main" id="{5AAF6349-9429-C828-0B6E-9B36E37C39B1}"/>
              </a:ext>
            </a:extLst>
          </p:cNvPr>
          <p:cNvSpPr txBox="1">
            <a:spLocks/>
          </p:cNvSpPr>
          <p:nvPr/>
        </p:nvSpPr>
        <p:spPr>
          <a:xfrm>
            <a:off x="2063619" y="1218443"/>
            <a:ext cx="8410042" cy="135258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1900" b="1" u="sng" dirty="0">
                <a:latin typeface="Russo One" panose="02000503050000020004" pitchFamily="2" charset="0"/>
                <a:cs typeface="Arial" panose="020B0604020202020204" pitchFamily="34" charset="0"/>
              </a:rPr>
              <a:t>Función 2 y Vista 2:</a:t>
            </a:r>
          </a:p>
          <a:p>
            <a:endParaRPr lang="es-AR" sz="1900" dirty="0">
              <a:latin typeface="Russo One" panose="02000503050000020004" pitchFamily="2" charset="0"/>
              <a:cs typeface="Arial" panose="020B0604020202020204" pitchFamily="34" charset="0"/>
            </a:endParaRPr>
          </a:p>
          <a:p>
            <a:r>
              <a:rPr lang="es-AR" sz="1800" dirty="0">
                <a:latin typeface="Russo One" panose="02000503050000020004" pitchFamily="2" charset="0"/>
                <a:cs typeface="Arial" panose="020B0604020202020204" pitchFamily="34" charset="0"/>
              </a:rPr>
              <a:t>La función “volumen” se crea para generar los grupos “chico”, “mediano” y “grande” según la cantidad de ordenes que abran:</a:t>
            </a:r>
          </a:p>
          <a:p>
            <a:endParaRPr lang="es-AR" sz="1100" dirty="0">
              <a:latin typeface="Russo One" panose="02000503050000020004" pitchFamily="2" charset="0"/>
              <a:cs typeface="Arial" panose="020B0604020202020204" pitchFamily="34" charset="0"/>
            </a:endParaRPr>
          </a:p>
        </p:txBody>
      </p:sp>
      <p:sp>
        <p:nvSpPr>
          <p:cNvPr id="7" name="CuadroTexto 6">
            <a:extLst>
              <a:ext uri="{FF2B5EF4-FFF2-40B4-BE49-F238E27FC236}">
                <a16:creationId xmlns:a16="http://schemas.microsoft.com/office/drawing/2014/main" id="{AD9E8D60-0A8A-7779-1577-7D255A9C67DD}"/>
              </a:ext>
            </a:extLst>
          </p:cNvPr>
          <p:cNvSpPr txBox="1"/>
          <p:nvPr/>
        </p:nvSpPr>
        <p:spPr>
          <a:xfrm>
            <a:off x="6616956" y="2571029"/>
            <a:ext cx="4505133" cy="1200329"/>
          </a:xfrm>
          <a:prstGeom prst="rect">
            <a:avLst/>
          </a:prstGeom>
          <a:noFill/>
        </p:spPr>
        <p:txBody>
          <a:bodyPr wrap="square">
            <a:spAutoFit/>
          </a:bodyPr>
          <a:lstStyle/>
          <a:p>
            <a:r>
              <a:rPr lang="es-ES" dirty="0">
                <a:latin typeface="Russo One" panose="02000503050000020004" pitchFamily="2" charset="0"/>
              </a:rPr>
              <a:t>La vista “</a:t>
            </a:r>
            <a:r>
              <a:rPr lang="es-ES" dirty="0" err="1">
                <a:latin typeface="Russo One" panose="02000503050000020004" pitchFamily="2" charset="0"/>
              </a:rPr>
              <a:t>volumen_DLRs</a:t>
            </a:r>
            <a:r>
              <a:rPr lang="es-ES" dirty="0">
                <a:latin typeface="Russo One" panose="02000503050000020004" pitchFamily="2" charset="0"/>
              </a:rPr>
              <a:t>” genera una visualización de la lista de </a:t>
            </a:r>
            <a:r>
              <a:rPr lang="es-ES" dirty="0">
                <a:latin typeface="Russo One" panose="02000503050000020004" pitchFamily="2" charset="0"/>
                <a:ea typeface="+mj-ea"/>
                <a:cs typeface="Arial" panose="020B0604020202020204" pitchFamily="34" charset="0"/>
              </a:rPr>
              <a:t>concesionarios</a:t>
            </a:r>
            <a:r>
              <a:rPr lang="es-ES" dirty="0">
                <a:latin typeface="Russo One" panose="02000503050000020004" pitchFamily="2" charset="0"/>
              </a:rPr>
              <a:t> con su respectivo volumen de OT y su grupo definido</a:t>
            </a:r>
            <a:r>
              <a:rPr lang="es-ES" dirty="0"/>
              <a:t>.</a:t>
            </a:r>
          </a:p>
        </p:txBody>
      </p:sp>
      <p:pic>
        <p:nvPicPr>
          <p:cNvPr id="9" name="Imagen 8" descr="Texto&#10;&#10;Descripción generada automáticamente">
            <a:extLst>
              <a:ext uri="{FF2B5EF4-FFF2-40B4-BE49-F238E27FC236}">
                <a16:creationId xmlns:a16="http://schemas.microsoft.com/office/drawing/2014/main" id="{AC3CCDCC-754B-E7EB-BBDB-022B350713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05" y="2571029"/>
            <a:ext cx="6203842" cy="4145295"/>
          </a:xfrm>
          <a:prstGeom prst="rect">
            <a:avLst/>
          </a:prstGeom>
        </p:spPr>
      </p:pic>
    </p:spTree>
    <p:extLst>
      <p:ext uri="{BB962C8B-B14F-4D97-AF65-F5344CB8AC3E}">
        <p14:creationId xmlns:p14="http://schemas.microsoft.com/office/powerpoint/2010/main" val="3336336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D4626B-226A-4596-A45E-C175236EBEB3}"/>
              </a:ext>
            </a:extLst>
          </p:cNvPr>
          <p:cNvSpPr>
            <a:spLocks noGrp="1"/>
          </p:cNvSpPr>
          <p:nvPr>
            <p:ph type="title"/>
          </p:nvPr>
        </p:nvSpPr>
        <p:spPr>
          <a:xfrm>
            <a:off x="838200" y="141676"/>
            <a:ext cx="10515600" cy="781599"/>
          </a:xfrm>
        </p:spPr>
        <p:txBody>
          <a:bodyPr>
            <a:normAutofit/>
          </a:bodyPr>
          <a:lstStyle/>
          <a:p>
            <a:pPr algn="ctr"/>
            <a:r>
              <a:rPr lang="es-AR" sz="4000" b="1" u="sng" dirty="0">
                <a:latin typeface="Russo One" panose="02000503050000020004" pitchFamily="2" charset="0"/>
                <a:cs typeface="Arial" panose="020B0604020202020204" pitchFamily="34" charset="0"/>
              </a:rPr>
              <a:t>+ Vistas</a:t>
            </a:r>
          </a:p>
        </p:txBody>
      </p:sp>
      <p:pic>
        <p:nvPicPr>
          <p:cNvPr id="3" name="Imagen 2" descr="Imagen que contiene vajilla, plato, dibujo&#10;&#10;Descripción generada automáticamente">
            <a:extLst>
              <a:ext uri="{FF2B5EF4-FFF2-40B4-BE49-F238E27FC236}">
                <a16:creationId xmlns:a16="http://schemas.microsoft.com/office/drawing/2014/main" id="{479C82DD-DE95-F6F6-411F-4B6028877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39" y="74644"/>
            <a:ext cx="1974980" cy="550404"/>
          </a:xfrm>
          <a:prstGeom prst="rect">
            <a:avLst/>
          </a:prstGeom>
        </p:spPr>
      </p:pic>
      <p:sp>
        <p:nvSpPr>
          <p:cNvPr id="4" name="Título 1">
            <a:extLst>
              <a:ext uri="{FF2B5EF4-FFF2-40B4-BE49-F238E27FC236}">
                <a16:creationId xmlns:a16="http://schemas.microsoft.com/office/drawing/2014/main" id="{65E21B05-7737-3B39-2CA6-3D1556C4AAB8}"/>
              </a:ext>
            </a:extLst>
          </p:cNvPr>
          <p:cNvSpPr txBox="1">
            <a:spLocks/>
          </p:cNvSpPr>
          <p:nvPr/>
        </p:nvSpPr>
        <p:spPr>
          <a:xfrm>
            <a:off x="2063619" y="1218443"/>
            <a:ext cx="8410042" cy="1352586"/>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1900" b="1" u="sng" dirty="0">
                <a:latin typeface="Russo One" panose="02000503050000020004" pitchFamily="2" charset="0"/>
                <a:cs typeface="Arial" panose="020B0604020202020204" pitchFamily="34" charset="0"/>
              </a:rPr>
              <a:t>Vista 3:</a:t>
            </a:r>
          </a:p>
          <a:p>
            <a:endParaRPr lang="es-AR" sz="1900" dirty="0">
              <a:latin typeface="Russo One" panose="02000503050000020004" pitchFamily="2" charset="0"/>
              <a:cs typeface="Arial" panose="020B0604020202020204" pitchFamily="34" charset="0"/>
            </a:endParaRPr>
          </a:p>
          <a:p>
            <a:r>
              <a:rPr lang="es-AR" sz="1800" dirty="0">
                <a:latin typeface="Russo One" panose="02000503050000020004" pitchFamily="2" charset="0"/>
                <a:cs typeface="Arial" panose="020B0604020202020204" pitchFamily="34" charset="0"/>
              </a:rPr>
              <a:t>La vista “</a:t>
            </a:r>
            <a:r>
              <a:rPr lang="es-AR" sz="1800" dirty="0" err="1">
                <a:latin typeface="Russo One" panose="02000503050000020004" pitchFamily="2" charset="0"/>
                <a:cs typeface="Arial" panose="020B0604020202020204" pitchFamily="34" charset="0"/>
              </a:rPr>
              <a:t>volumen_ot_lastmonth</a:t>
            </a:r>
            <a:r>
              <a:rPr lang="es-AR" sz="1800" dirty="0">
                <a:latin typeface="Russo One" panose="02000503050000020004" pitchFamily="2" charset="0"/>
                <a:cs typeface="Arial" panose="020B0604020202020204" pitchFamily="34" charset="0"/>
              </a:rPr>
              <a:t>” refleja la cantidad de OT (orden de trabajo) que se cierran por mes, como para tener un seguimiento del volumen de la red de concesionarios</a:t>
            </a:r>
          </a:p>
          <a:p>
            <a:endParaRPr lang="es-AR" sz="1100" dirty="0">
              <a:latin typeface="Russo One" panose="02000503050000020004" pitchFamily="2" charset="0"/>
              <a:cs typeface="Arial" panose="020B0604020202020204" pitchFamily="34" charset="0"/>
            </a:endParaRPr>
          </a:p>
        </p:txBody>
      </p:sp>
      <p:pic>
        <p:nvPicPr>
          <p:cNvPr id="14" name="Imagen 13" descr="Texto&#10;&#10;Descripción generada automáticamente">
            <a:extLst>
              <a:ext uri="{FF2B5EF4-FFF2-40B4-BE49-F238E27FC236}">
                <a16:creationId xmlns:a16="http://schemas.microsoft.com/office/drawing/2014/main" id="{D3078892-9FB6-16C8-D536-1F938870EE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250" y="2866197"/>
            <a:ext cx="10360700" cy="2843868"/>
          </a:xfrm>
          <a:prstGeom prst="rect">
            <a:avLst/>
          </a:prstGeom>
        </p:spPr>
      </p:pic>
    </p:spTree>
    <p:extLst>
      <p:ext uri="{BB962C8B-B14F-4D97-AF65-F5344CB8AC3E}">
        <p14:creationId xmlns:p14="http://schemas.microsoft.com/office/powerpoint/2010/main" val="124790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D4626B-226A-4596-A45E-C175236EBEB3}"/>
              </a:ext>
            </a:extLst>
          </p:cNvPr>
          <p:cNvSpPr>
            <a:spLocks noGrp="1"/>
          </p:cNvSpPr>
          <p:nvPr>
            <p:ph type="title"/>
          </p:nvPr>
        </p:nvSpPr>
        <p:spPr>
          <a:xfrm>
            <a:off x="838200" y="141676"/>
            <a:ext cx="10515600" cy="781599"/>
          </a:xfrm>
        </p:spPr>
        <p:txBody>
          <a:bodyPr>
            <a:normAutofit/>
          </a:bodyPr>
          <a:lstStyle/>
          <a:p>
            <a:pPr algn="ctr"/>
            <a:r>
              <a:rPr lang="es-AR" sz="4000" b="1" u="sng" dirty="0">
                <a:latin typeface="Russo One" panose="02000503050000020004" pitchFamily="2" charset="0"/>
                <a:cs typeface="Arial" panose="020B0604020202020204" pitchFamily="34" charset="0"/>
              </a:rPr>
              <a:t>+ Vistas</a:t>
            </a:r>
          </a:p>
        </p:txBody>
      </p:sp>
      <p:pic>
        <p:nvPicPr>
          <p:cNvPr id="3" name="Imagen 2" descr="Imagen que contiene vajilla, plato, dibujo&#10;&#10;Descripción generada automáticamente">
            <a:extLst>
              <a:ext uri="{FF2B5EF4-FFF2-40B4-BE49-F238E27FC236}">
                <a16:creationId xmlns:a16="http://schemas.microsoft.com/office/drawing/2014/main" id="{479C82DD-DE95-F6F6-411F-4B6028877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39" y="74644"/>
            <a:ext cx="1974980" cy="550404"/>
          </a:xfrm>
          <a:prstGeom prst="rect">
            <a:avLst/>
          </a:prstGeom>
        </p:spPr>
      </p:pic>
      <p:sp>
        <p:nvSpPr>
          <p:cNvPr id="4" name="Título 1">
            <a:extLst>
              <a:ext uri="{FF2B5EF4-FFF2-40B4-BE49-F238E27FC236}">
                <a16:creationId xmlns:a16="http://schemas.microsoft.com/office/drawing/2014/main" id="{65E21B05-7737-3B39-2CA6-3D1556C4AAB8}"/>
              </a:ext>
            </a:extLst>
          </p:cNvPr>
          <p:cNvSpPr txBox="1">
            <a:spLocks/>
          </p:cNvSpPr>
          <p:nvPr/>
        </p:nvSpPr>
        <p:spPr>
          <a:xfrm>
            <a:off x="2063619" y="1218443"/>
            <a:ext cx="8410042" cy="180502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1900" b="1" u="sng" dirty="0">
                <a:latin typeface="Russo One" panose="02000503050000020004" pitchFamily="2" charset="0"/>
                <a:cs typeface="Arial" panose="020B0604020202020204" pitchFamily="34" charset="0"/>
              </a:rPr>
              <a:t>Vista 4:</a:t>
            </a:r>
          </a:p>
          <a:p>
            <a:endParaRPr lang="es-AR" sz="1900" dirty="0">
              <a:latin typeface="Russo One" panose="02000503050000020004" pitchFamily="2" charset="0"/>
              <a:cs typeface="Arial" panose="020B0604020202020204" pitchFamily="34" charset="0"/>
            </a:endParaRPr>
          </a:p>
          <a:p>
            <a:r>
              <a:rPr lang="es-AR" sz="1800" dirty="0">
                <a:latin typeface="Russo One" panose="02000503050000020004" pitchFamily="2" charset="0"/>
                <a:cs typeface="Arial" panose="020B0604020202020204" pitchFamily="34" charset="0"/>
              </a:rPr>
              <a:t>La vista “</a:t>
            </a:r>
            <a:r>
              <a:rPr lang="es-AR" sz="1800" dirty="0" err="1">
                <a:latin typeface="Russo One" panose="02000503050000020004" pitchFamily="2" charset="0"/>
                <a:cs typeface="Arial" panose="020B0604020202020204" pitchFamily="34" charset="0"/>
              </a:rPr>
              <a:t>mant</a:t>
            </a:r>
            <a:r>
              <a:rPr lang="es-AR" sz="1800" dirty="0">
                <a:latin typeface="Russo One" panose="02000503050000020004" pitchFamily="2" charset="0"/>
                <a:cs typeface="Arial" panose="020B0604020202020204" pitchFamily="34" charset="0"/>
              </a:rPr>
              <a:t>/</a:t>
            </a:r>
            <a:r>
              <a:rPr lang="es-AR" sz="1800" dirty="0" err="1">
                <a:latin typeface="Russo One" panose="02000503050000020004" pitchFamily="2" charset="0"/>
                <a:cs typeface="Arial" panose="020B0604020202020204" pitchFamily="34" charset="0"/>
              </a:rPr>
              <a:t>rep_per_month</a:t>
            </a:r>
            <a:r>
              <a:rPr lang="es-AR" sz="1800" dirty="0">
                <a:latin typeface="Russo One" panose="02000503050000020004" pitchFamily="2" charset="0"/>
                <a:cs typeface="Arial" panose="020B0604020202020204" pitchFamily="34" charset="0"/>
              </a:rPr>
              <a:t>” refleja la cantidad de mantenimientos/reparaciones que se realizaron por cada modelo de vehículo.</a:t>
            </a:r>
          </a:p>
        </p:txBody>
      </p:sp>
      <p:sp>
        <p:nvSpPr>
          <p:cNvPr id="9" name="CuadroTexto 8">
            <a:extLst>
              <a:ext uri="{FF2B5EF4-FFF2-40B4-BE49-F238E27FC236}">
                <a16:creationId xmlns:a16="http://schemas.microsoft.com/office/drawing/2014/main" id="{4BCA9AB6-D6C1-D2A3-0F5C-55742AE42825}"/>
              </a:ext>
            </a:extLst>
          </p:cNvPr>
          <p:cNvSpPr txBox="1"/>
          <p:nvPr/>
        </p:nvSpPr>
        <p:spPr>
          <a:xfrm>
            <a:off x="6268640" y="2817845"/>
            <a:ext cx="4834789" cy="1200329"/>
          </a:xfrm>
          <a:prstGeom prst="rect">
            <a:avLst/>
          </a:prstGeom>
          <a:noFill/>
        </p:spPr>
        <p:txBody>
          <a:bodyPr wrap="square">
            <a:spAutoFit/>
          </a:bodyPr>
          <a:lstStyle/>
          <a:p>
            <a:r>
              <a:rPr lang="es-AR" sz="1800" dirty="0">
                <a:latin typeface="Russo One" panose="02000503050000020004" pitchFamily="2" charset="0"/>
                <a:cs typeface="Arial" panose="020B0604020202020204" pitchFamily="34" charset="0"/>
              </a:rPr>
              <a:t>Esto nos sirve para ver por un lado cual es el modelo que genera mas ingresos por servicio y por otro lado cual es el modelo con mayor tasa de falla.</a:t>
            </a:r>
            <a:endParaRPr lang="es-AR" sz="1100" dirty="0">
              <a:latin typeface="Russo One" panose="02000503050000020004" pitchFamily="2" charset="0"/>
              <a:cs typeface="Arial" panose="020B0604020202020204" pitchFamily="34" charset="0"/>
            </a:endParaRPr>
          </a:p>
        </p:txBody>
      </p:sp>
      <p:pic>
        <p:nvPicPr>
          <p:cNvPr id="11" name="Imagen 10" descr="Texto&#10;&#10;Descripción generada automáticamente">
            <a:extLst>
              <a:ext uri="{FF2B5EF4-FFF2-40B4-BE49-F238E27FC236}">
                <a16:creationId xmlns:a16="http://schemas.microsoft.com/office/drawing/2014/main" id="{CCEE82F2-3E9D-6AC6-9487-98BC7B56EC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501" y="2817845"/>
            <a:ext cx="5887499" cy="3898479"/>
          </a:xfrm>
          <a:prstGeom prst="rect">
            <a:avLst/>
          </a:prstGeom>
        </p:spPr>
      </p:pic>
    </p:spTree>
    <p:extLst>
      <p:ext uri="{BB962C8B-B14F-4D97-AF65-F5344CB8AC3E}">
        <p14:creationId xmlns:p14="http://schemas.microsoft.com/office/powerpoint/2010/main" val="1083369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D4626B-226A-4596-A45E-C175236EBEB3}"/>
              </a:ext>
            </a:extLst>
          </p:cNvPr>
          <p:cNvSpPr>
            <a:spLocks noGrp="1"/>
          </p:cNvSpPr>
          <p:nvPr>
            <p:ph type="title"/>
          </p:nvPr>
        </p:nvSpPr>
        <p:spPr>
          <a:xfrm>
            <a:off x="838200" y="141676"/>
            <a:ext cx="10515600" cy="781599"/>
          </a:xfrm>
        </p:spPr>
        <p:txBody>
          <a:bodyPr>
            <a:normAutofit/>
          </a:bodyPr>
          <a:lstStyle/>
          <a:p>
            <a:pPr algn="ctr"/>
            <a:r>
              <a:rPr lang="es-AR" sz="4000" b="1" u="sng" dirty="0">
                <a:latin typeface="Russo One" panose="02000503050000020004" pitchFamily="2" charset="0"/>
                <a:cs typeface="Arial" panose="020B0604020202020204" pitchFamily="34" charset="0"/>
              </a:rPr>
              <a:t>+ Vistas</a:t>
            </a:r>
          </a:p>
        </p:txBody>
      </p:sp>
      <p:pic>
        <p:nvPicPr>
          <p:cNvPr id="3" name="Imagen 2" descr="Imagen que contiene vajilla, plato, dibujo&#10;&#10;Descripción generada automáticamente">
            <a:extLst>
              <a:ext uri="{FF2B5EF4-FFF2-40B4-BE49-F238E27FC236}">
                <a16:creationId xmlns:a16="http://schemas.microsoft.com/office/drawing/2014/main" id="{479C82DD-DE95-F6F6-411F-4B6028877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39" y="74644"/>
            <a:ext cx="1974980" cy="550404"/>
          </a:xfrm>
          <a:prstGeom prst="rect">
            <a:avLst/>
          </a:prstGeom>
        </p:spPr>
      </p:pic>
      <p:sp>
        <p:nvSpPr>
          <p:cNvPr id="4" name="Título 1">
            <a:extLst>
              <a:ext uri="{FF2B5EF4-FFF2-40B4-BE49-F238E27FC236}">
                <a16:creationId xmlns:a16="http://schemas.microsoft.com/office/drawing/2014/main" id="{65E21B05-7737-3B39-2CA6-3D1556C4AAB8}"/>
              </a:ext>
            </a:extLst>
          </p:cNvPr>
          <p:cNvSpPr txBox="1">
            <a:spLocks/>
          </p:cNvSpPr>
          <p:nvPr/>
        </p:nvSpPr>
        <p:spPr>
          <a:xfrm>
            <a:off x="2063619" y="1218443"/>
            <a:ext cx="8410042" cy="180502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1900" b="1" u="sng" dirty="0">
                <a:latin typeface="Russo One" panose="02000503050000020004" pitchFamily="2" charset="0"/>
                <a:cs typeface="Arial" panose="020B0604020202020204" pitchFamily="34" charset="0"/>
              </a:rPr>
              <a:t>Vista 5:</a:t>
            </a:r>
          </a:p>
          <a:p>
            <a:endParaRPr lang="es-AR" sz="1900" dirty="0">
              <a:latin typeface="Russo One" panose="02000503050000020004" pitchFamily="2" charset="0"/>
              <a:cs typeface="Arial" panose="020B0604020202020204" pitchFamily="34" charset="0"/>
            </a:endParaRPr>
          </a:p>
          <a:p>
            <a:r>
              <a:rPr lang="es-AR" sz="1800" dirty="0">
                <a:latin typeface="Russo One" panose="02000503050000020004" pitchFamily="2" charset="0"/>
                <a:cs typeface="Arial" panose="020B0604020202020204" pitchFamily="34" charset="0"/>
              </a:rPr>
              <a:t>La vista “</a:t>
            </a:r>
            <a:r>
              <a:rPr lang="es-AR" sz="1800" dirty="0" err="1">
                <a:latin typeface="Russo One" panose="02000503050000020004" pitchFamily="2" charset="0"/>
                <a:cs typeface="Arial" panose="020B0604020202020204" pitchFamily="34" charset="0"/>
              </a:rPr>
              <a:t>top_insumos</a:t>
            </a:r>
            <a:r>
              <a:rPr lang="es-AR" sz="1800" dirty="0">
                <a:latin typeface="Russo One" panose="02000503050000020004" pitchFamily="2" charset="0"/>
                <a:cs typeface="Arial" panose="020B0604020202020204" pitchFamily="34" charset="0"/>
              </a:rPr>
              <a:t>” se genera para poder visualizar cuales son los insumos mas utilizados y poder así realizar una buena gestión de inventarios.</a:t>
            </a:r>
          </a:p>
        </p:txBody>
      </p:sp>
      <p:pic>
        <p:nvPicPr>
          <p:cNvPr id="10" name="Imagen 9" descr="Texto&#10;&#10;Descripción generada automáticamente">
            <a:extLst>
              <a:ext uri="{FF2B5EF4-FFF2-40B4-BE49-F238E27FC236}">
                <a16:creationId xmlns:a16="http://schemas.microsoft.com/office/drawing/2014/main" id="{D51F7AC5-924A-7DC0-7220-0DFCEAC233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273" y="2957804"/>
            <a:ext cx="10325388" cy="3580476"/>
          </a:xfrm>
          <a:prstGeom prst="rect">
            <a:avLst/>
          </a:prstGeom>
        </p:spPr>
      </p:pic>
    </p:spTree>
    <p:extLst>
      <p:ext uri="{BB962C8B-B14F-4D97-AF65-F5344CB8AC3E}">
        <p14:creationId xmlns:p14="http://schemas.microsoft.com/office/powerpoint/2010/main" val="435557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D4626B-226A-4596-A45E-C175236EBEB3}"/>
              </a:ext>
            </a:extLst>
          </p:cNvPr>
          <p:cNvSpPr>
            <a:spLocks noGrp="1"/>
          </p:cNvSpPr>
          <p:nvPr>
            <p:ph type="title"/>
          </p:nvPr>
        </p:nvSpPr>
        <p:spPr>
          <a:xfrm>
            <a:off x="838200" y="141676"/>
            <a:ext cx="10515600" cy="781599"/>
          </a:xfrm>
        </p:spPr>
        <p:txBody>
          <a:bodyPr>
            <a:normAutofit/>
          </a:bodyPr>
          <a:lstStyle/>
          <a:p>
            <a:pPr algn="ctr"/>
            <a:r>
              <a:rPr lang="es-AR" sz="4000" b="1" u="sng" dirty="0">
                <a:latin typeface="Russo One" panose="02000503050000020004" pitchFamily="2" charset="0"/>
                <a:cs typeface="Arial" panose="020B0604020202020204" pitchFamily="34" charset="0"/>
              </a:rPr>
              <a:t>SP</a:t>
            </a:r>
          </a:p>
        </p:txBody>
      </p:sp>
      <p:pic>
        <p:nvPicPr>
          <p:cNvPr id="3" name="Imagen 2" descr="Imagen que contiene vajilla, plato, dibujo&#10;&#10;Descripción generada automáticamente">
            <a:extLst>
              <a:ext uri="{FF2B5EF4-FFF2-40B4-BE49-F238E27FC236}">
                <a16:creationId xmlns:a16="http://schemas.microsoft.com/office/drawing/2014/main" id="{479C82DD-DE95-F6F6-411F-4B6028877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39" y="74644"/>
            <a:ext cx="1974980" cy="550404"/>
          </a:xfrm>
          <a:prstGeom prst="rect">
            <a:avLst/>
          </a:prstGeom>
        </p:spPr>
      </p:pic>
      <p:sp>
        <p:nvSpPr>
          <p:cNvPr id="4" name="Título 1">
            <a:extLst>
              <a:ext uri="{FF2B5EF4-FFF2-40B4-BE49-F238E27FC236}">
                <a16:creationId xmlns:a16="http://schemas.microsoft.com/office/drawing/2014/main" id="{B5469489-0D0B-3967-DFEF-FCDE08AEFB2F}"/>
              </a:ext>
            </a:extLst>
          </p:cNvPr>
          <p:cNvSpPr txBox="1">
            <a:spLocks/>
          </p:cNvSpPr>
          <p:nvPr/>
        </p:nvSpPr>
        <p:spPr>
          <a:xfrm>
            <a:off x="7343191" y="950006"/>
            <a:ext cx="3130469" cy="576631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1900" b="1" u="sng" dirty="0">
                <a:latin typeface="Russo One" panose="02000503050000020004" pitchFamily="2" charset="0"/>
                <a:cs typeface="Arial" panose="020B0604020202020204" pitchFamily="34" charset="0"/>
              </a:rPr>
              <a:t>SP 1:</a:t>
            </a:r>
          </a:p>
          <a:p>
            <a:endParaRPr lang="es-AR" sz="1900" dirty="0">
              <a:latin typeface="Russo One" panose="02000503050000020004" pitchFamily="2" charset="0"/>
              <a:cs typeface="Arial" panose="020B0604020202020204" pitchFamily="34" charset="0"/>
            </a:endParaRPr>
          </a:p>
          <a:p>
            <a:r>
              <a:rPr lang="es-AR" sz="1800" dirty="0">
                <a:latin typeface="Russo One" panose="02000503050000020004" pitchFamily="2" charset="0"/>
                <a:cs typeface="Arial" panose="020B0604020202020204" pitchFamily="34" charset="0"/>
              </a:rPr>
              <a:t>El SP “</a:t>
            </a:r>
            <a:r>
              <a:rPr lang="es-AR" sz="1800" dirty="0" err="1">
                <a:latin typeface="Russo One" panose="02000503050000020004" pitchFamily="2" charset="0"/>
                <a:cs typeface="Arial" panose="020B0604020202020204" pitchFamily="34" charset="0"/>
              </a:rPr>
              <a:t>sp_insert_or</a:t>
            </a:r>
            <a:r>
              <a:rPr lang="es-AR" sz="1800" dirty="0">
                <a:latin typeface="Russo One" panose="02000503050000020004" pitchFamily="2" charset="0"/>
                <a:cs typeface="Arial" panose="020B0604020202020204" pitchFamily="34" charset="0"/>
              </a:rPr>
              <a:t>” sirve para poder insertar una nueva fila en la tabla de ordenes de trabajo con datos correctos y que no generen problemas en la base.</a:t>
            </a:r>
          </a:p>
          <a:p>
            <a:endParaRPr lang="es-AR" sz="1800" dirty="0">
              <a:latin typeface="Russo One" panose="02000503050000020004" pitchFamily="2" charset="0"/>
              <a:cs typeface="Arial" panose="020B0604020202020204" pitchFamily="34" charset="0"/>
            </a:endParaRPr>
          </a:p>
          <a:p>
            <a:r>
              <a:rPr lang="es-AR" sz="1800" dirty="0">
                <a:latin typeface="Russo One" panose="02000503050000020004" pitchFamily="2" charset="0"/>
                <a:cs typeface="Arial" panose="020B0604020202020204" pitchFamily="34" charset="0"/>
              </a:rPr>
              <a:t>Se verifica que el ID de cliente, sucursal, y parte no sean </a:t>
            </a:r>
            <a:r>
              <a:rPr lang="es-AR" sz="1800" dirty="0" err="1">
                <a:latin typeface="Russo One" panose="02000503050000020004" pitchFamily="2" charset="0"/>
                <a:cs typeface="Arial" panose="020B0604020202020204" pitchFamily="34" charset="0"/>
              </a:rPr>
              <a:t>nullos</a:t>
            </a:r>
            <a:r>
              <a:rPr lang="es-AR" sz="1800" dirty="0">
                <a:latin typeface="Russo One" panose="02000503050000020004" pitchFamily="2" charset="0"/>
                <a:cs typeface="Arial" panose="020B0604020202020204" pitchFamily="34" charset="0"/>
              </a:rPr>
              <a:t> ni 0. y se verifica que el VIN exista en la tabla de </a:t>
            </a:r>
            <a:r>
              <a:rPr lang="es-AR" sz="1800" dirty="0" err="1">
                <a:latin typeface="Russo One" panose="02000503050000020004" pitchFamily="2" charset="0"/>
                <a:cs typeface="Arial" panose="020B0604020202020204" pitchFamily="34" charset="0"/>
              </a:rPr>
              <a:t>vehiculos</a:t>
            </a:r>
            <a:r>
              <a:rPr lang="es-AR" sz="1800" dirty="0">
                <a:latin typeface="Russo One" panose="02000503050000020004" pitchFamily="2" charset="0"/>
                <a:cs typeface="Arial" panose="020B0604020202020204" pitchFamily="34" charset="0"/>
              </a:rPr>
              <a:t>.</a:t>
            </a:r>
          </a:p>
          <a:p>
            <a:endParaRPr lang="es-AR" sz="1800" dirty="0">
              <a:latin typeface="Russo One" panose="02000503050000020004" pitchFamily="2" charset="0"/>
              <a:cs typeface="Arial" panose="020B0604020202020204" pitchFamily="34" charset="0"/>
            </a:endParaRPr>
          </a:p>
          <a:p>
            <a:endParaRPr lang="es-AR" sz="1800" dirty="0">
              <a:latin typeface="Russo One" panose="02000503050000020004" pitchFamily="2" charset="0"/>
              <a:cs typeface="Arial" panose="020B0604020202020204" pitchFamily="34" charset="0"/>
            </a:endParaRPr>
          </a:p>
        </p:txBody>
      </p:sp>
      <p:pic>
        <p:nvPicPr>
          <p:cNvPr id="6" name="Imagen 5" descr="Texto&#10;&#10;Descripción generada automáticamente">
            <a:extLst>
              <a:ext uri="{FF2B5EF4-FFF2-40B4-BE49-F238E27FC236}">
                <a16:creationId xmlns:a16="http://schemas.microsoft.com/office/drawing/2014/main" id="{26291693-7077-15D9-DD14-D7DE4B3F88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838" y="950006"/>
            <a:ext cx="6991109" cy="5766318"/>
          </a:xfrm>
          <a:prstGeom prst="rect">
            <a:avLst/>
          </a:prstGeom>
        </p:spPr>
      </p:pic>
    </p:spTree>
    <p:extLst>
      <p:ext uri="{BB962C8B-B14F-4D97-AF65-F5344CB8AC3E}">
        <p14:creationId xmlns:p14="http://schemas.microsoft.com/office/powerpoint/2010/main" val="1791003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D4626B-226A-4596-A45E-C175236EBEB3}"/>
              </a:ext>
            </a:extLst>
          </p:cNvPr>
          <p:cNvSpPr>
            <a:spLocks noGrp="1"/>
          </p:cNvSpPr>
          <p:nvPr>
            <p:ph type="title"/>
          </p:nvPr>
        </p:nvSpPr>
        <p:spPr>
          <a:xfrm>
            <a:off x="838200" y="141676"/>
            <a:ext cx="10515600" cy="781599"/>
          </a:xfrm>
        </p:spPr>
        <p:txBody>
          <a:bodyPr>
            <a:normAutofit/>
          </a:bodyPr>
          <a:lstStyle/>
          <a:p>
            <a:pPr algn="ctr"/>
            <a:r>
              <a:rPr lang="es-AR" sz="4000" b="1" u="sng" dirty="0">
                <a:latin typeface="Russo One" panose="02000503050000020004" pitchFamily="2" charset="0"/>
                <a:cs typeface="Arial" panose="020B0604020202020204" pitchFamily="34" charset="0"/>
              </a:rPr>
              <a:t>SP</a:t>
            </a:r>
          </a:p>
        </p:txBody>
      </p:sp>
      <p:pic>
        <p:nvPicPr>
          <p:cNvPr id="3" name="Imagen 2" descr="Imagen que contiene vajilla, plato, dibujo&#10;&#10;Descripción generada automáticamente">
            <a:extLst>
              <a:ext uri="{FF2B5EF4-FFF2-40B4-BE49-F238E27FC236}">
                <a16:creationId xmlns:a16="http://schemas.microsoft.com/office/drawing/2014/main" id="{479C82DD-DE95-F6F6-411F-4B6028877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39" y="74644"/>
            <a:ext cx="1974980" cy="550404"/>
          </a:xfrm>
          <a:prstGeom prst="rect">
            <a:avLst/>
          </a:prstGeom>
        </p:spPr>
      </p:pic>
      <p:sp>
        <p:nvSpPr>
          <p:cNvPr id="4" name="Título 1">
            <a:extLst>
              <a:ext uri="{FF2B5EF4-FFF2-40B4-BE49-F238E27FC236}">
                <a16:creationId xmlns:a16="http://schemas.microsoft.com/office/drawing/2014/main" id="{B5469489-0D0B-3967-DFEF-FCDE08AEFB2F}"/>
              </a:ext>
            </a:extLst>
          </p:cNvPr>
          <p:cNvSpPr txBox="1">
            <a:spLocks/>
          </p:cNvSpPr>
          <p:nvPr/>
        </p:nvSpPr>
        <p:spPr>
          <a:xfrm>
            <a:off x="6512767" y="950006"/>
            <a:ext cx="3960893" cy="576631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1900" b="1" u="sng" dirty="0">
                <a:latin typeface="Russo One" panose="02000503050000020004" pitchFamily="2" charset="0"/>
                <a:cs typeface="Arial" panose="020B0604020202020204" pitchFamily="34" charset="0"/>
              </a:rPr>
              <a:t>SP 2:</a:t>
            </a:r>
          </a:p>
          <a:p>
            <a:endParaRPr lang="es-AR" sz="1900" dirty="0">
              <a:latin typeface="Russo One" panose="02000503050000020004" pitchFamily="2" charset="0"/>
              <a:cs typeface="Arial" panose="020B0604020202020204" pitchFamily="34" charset="0"/>
            </a:endParaRPr>
          </a:p>
          <a:p>
            <a:r>
              <a:rPr lang="es-AR" sz="1800" dirty="0">
                <a:latin typeface="Russo One" panose="02000503050000020004" pitchFamily="2" charset="0"/>
                <a:cs typeface="Arial" panose="020B0604020202020204" pitchFamily="34" charset="0"/>
              </a:rPr>
              <a:t>El SP “</a:t>
            </a:r>
            <a:r>
              <a:rPr lang="es-AR" sz="1800" dirty="0" err="1">
                <a:latin typeface="Russo One" panose="02000503050000020004" pitchFamily="2" charset="0"/>
                <a:cs typeface="Arial" panose="020B0604020202020204" pitchFamily="34" charset="0"/>
              </a:rPr>
              <a:t>sp_insert_dlr</a:t>
            </a:r>
            <a:r>
              <a:rPr lang="es-AR" sz="1800" dirty="0">
                <a:latin typeface="Russo One" panose="02000503050000020004" pitchFamily="2" charset="0"/>
                <a:cs typeface="Arial" panose="020B0604020202020204" pitchFamily="34" charset="0"/>
              </a:rPr>
              <a:t>” sirve para poder insertar una nueva fila en la tabla de concesionarios con datos correctos y que no generen problemas en la base de datos</a:t>
            </a:r>
          </a:p>
          <a:p>
            <a:endParaRPr lang="es-AR" sz="1800" dirty="0">
              <a:latin typeface="Russo One" panose="02000503050000020004" pitchFamily="2" charset="0"/>
              <a:cs typeface="Arial" panose="020B0604020202020204" pitchFamily="34" charset="0"/>
            </a:endParaRPr>
          </a:p>
          <a:p>
            <a:r>
              <a:rPr lang="es-AR" sz="1800" dirty="0">
                <a:latin typeface="Russo One" panose="02000503050000020004" pitchFamily="2" charset="0"/>
                <a:cs typeface="Arial" panose="020B0604020202020204" pitchFamily="34" charset="0"/>
              </a:rPr>
              <a:t>Se verifica que el </a:t>
            </a:r>
            <a:r>
              <a:rPr lang="es-AR" sz="1800" dirty="0" err="1">
                <a:latin typeface="Russo One" panose="02000503050000020004" pitchFamily="2" charset="0"/>
                <a:cs typeface="Arial" panose="020B0604020202020204" pitchFamily="34" charset="0"/>
              </a:rPr>
              <a:t>dlr_code</a:t>
            </a:r>
            <a:r>
              <a:rPr lang="es-AR" sz="1800" dirty="0">
                <a:latin typeface="Russo One" panose="02000503050000020004" pitchFamily="2" charset="0"/>
                <a:cs typeface="Arial" panose="020B0604020202020204" pitchFamily="34" charset="0"/>
              </a:rPr>
              <a:t>, y la descripción del concesionario no sean </a:t>
            </a:r>
            <a:r>
              <a:rPr lang="es-AR" sz="1800" dirty="0" err="1">
                <a:latin typeface="Russo One" panose="02000503050000020004" pitchFamily="2" charset="0"/>
                <a:cs typeface="Arial" panose="020B0604020202020204" pitchFamily="34" charset="0"/>
              </a:rPr>
              <a:t>nullos</a:t>
            </a:r>
            <a:r>
              <a:rPr lang="es-AR" sz="1800" dirty="0">
                <a:latin typeface="Russo One" panose="02000503050000020004" pitchFamily="2" charset="0"/>
                <a:cs typeface="Arial" panose="020B0604020202020204" pitchFamily="34" charset="0"/>
              </a:rPr>
              <a:t>.</a:t>
            </a:r>
          </a:p>
          <a:p>
            <a:endParaRPr lang="es-AR" sz="1800" dirty="0">
              <a:latin typeface="Russo One" panose="02000503050000020004" pitchFamily="2" charset="0"/>
              <a:cs typeface="Arial" panose="020B0604020202020204" pitchFamily="34" charset="0"/>
            </a:endParaRPr>
          </a:p>
          <a:p>
            <a:endParaRPr lang="es-AR" sz="1800" dirty="0">
              <a:latin typeface="Russo One" panose="02000503050000020004" pitchFamily="2" charset="0"/>
              <a:cs typeface="Arial" panose="020B0604020202020204" pitchFamily="34" charset="0"/>
            </a:endParaRPr>
          </a:p>
          <a:p>
            <a:endParaRPr lang="es-AR" sz="1800" dirty="0">
              <a:latin typeface="Russo One" panose="02000503050000020004" pitchFamily="2" charset="0"/>
              <a:cs typeface="Arial" panose="020B0604020202020204" pitchFamily="34" charset="0"/>
            </a:endParaRPr>
          </a:p>
          <a:p>
            <a:endParaRPr lang="es-AR" sz="1800" dirty="0">
              <a:latin typeface="Russo One" panose="02000503050000020004" pitchFamily="2" charset="0"/>
              <a:cs typeface="Arial" panose="020B0604020202020204" pitchFamily="34" charset="0"/>
            </a:endParaRPr>
          </a:p>
          <a:p>
            <a:r>
              <a:rPr lang="es-AR" sz="1800" dirty="0">
                <a:solidFill>
                  <a:srgbClr val="FF0000"/>
                </a:solidFill>
                <a:latin typeface="Russo One" panose="02000503050000020004" pitchFamily="2" charset="0"/>
                <a:cs typeface="Arial" panose="020B0604020202020204" pitchFamily="34" charset="0"/>
              </a:rPr>
              <a:t>NOTA: </a:t>
            </a:r>
            <a:r>
              <a:rPr lang="es-AR" sz="1800" dirty="0">
                <a:latin typeface="Russo One" panose="02000503050000020004" pitchFamily="2" charset="0"/>
                <a:cs typeface="Arial" panose="020B0604020202020204" pitchFamily="34" charset="0"/>
              </a:rPr>
              <a:t>estos SP se deberían generar para cada tabla con el fin de evitar errores de tipeo y la inserción de datos que nos traigan problemas en la base de datos.</a:t>
            </a:r>
          </a:p>
          <a:p>
            <a:endParaRPr lang="es-AR" sz="1800" dirty="0">
              <a:latin typeface="Russo One" panose="02000503050000020004" pitchFamily="2" charset="0"/>
              <a:cs typeface="Arial" panose="020B0604020202020204" pitchFamily="34" charset="0"/>
            </a:endParaRPr>
          </a:p>
        </p:txBody>
      </p:sp>
      <p:pic>
        <p:nvPicPr>
          <p:cNvPr id="7" name="Imagen 6" descr="Texto&#10;&#10;Descripción generada automáticamente">
            <a:extLst>
              <a:ext uri="{FF2B5EF4-FFF2-40B4-BE49-F238E27FC236}">
                <a16:creationId xmlns:a16="http://schemas.microsoft.com/office/drawing/2014/main" id="{ABDAAC6E-9207-AEAA-A142-B0FC0A0C86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160" y="950006"/>
            <a:ext cx="6106819" cy="5768033"/>
          </a:xfrm>
          <a:prstGeom prst="rect">
            <a:avLst/>
          </a:prstGeom>
        </p:spPr>
      </p:pic>
    </p:spTree>
    <p:extLst>
      <p:ext uri="{BB962C8B-B14F-4D97-AF65-F5344CB8AC3E}">
        <p14:creationId xmlns:p14="http://schemas.microsoft.com/office/powerpoint/2010/main" val="2421400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D4626B-226A-4596-A45E-C175236EBEB3}"/>
              </a:ext>
            </a:extLst>
          </p:cNvPr>
          <p:cNvSpPr>
            <a:spLocks noGrp="1"/>
          </p:cNvSpPr>
          <p:nvPr>
            <p:ph type="title"/>
          </p:nvPr>
        </p:nvSpPr>
        <p:spPr>
          <a:xfrm>
            <a:off x="838200" y="141676"/>
            <a:ext cx="10515600" cy="781599"/>
          </a:xfrm>
        </p:spPr>
        <p:txBody>
          <a:bodyPr>
            <a:normAutofit/>
          </a:bodyPr>
          <a:lstStyle/>
          <a:p>
            <a:pPr algn="ctr"/>
            <a:r>
              <a:rPr lang="es-AR" sz="4000" b="1" u="sng" dirty="0" err="1">
                <a:latin typeface="Russo One" panose="02000503050000020004" pitchFamily="2" charset="0"/>
                <a:cs typeface="Arial" panose="020B0604020202020204" pitchFamily="34" charset="0"/>
              </a:rPr>
              <a:t>Trigger</a:t>
            </a:r>
            <a:endParaRPr lang="es-AR" sz="4000" b="1" u="sng" dirty="0">
              <a:latin typeface="Russo One" panose="02000503050000020004" pitchFamily="2" charset="0"/>
              <a:cs typeface="Arial" panose="020B0604020202020204" pitchFamily="34" charset="0"/>
            </a:endParaRPr>
          </a:p>
        </p:txBody>
      </p:sp>
      <p:pic>
        <p:nvPicPr>
          <p:cNvPr id="3" name="Imagen 2" descr="Imagen que contiene vajilla, plato, dibujo&#10;&#10;Descripción generada automáticamente">
            <a:extLst>
              <a:ext uri="{FF2B5EF4-FFF2-40B4-BE49-F238E27FC236}">
                <a16:creationId xmlns:a16="http://schemas.microsoft.com/office/drawing/2014/main" id="{479C82DD-DE95-F6F6-411F-4B6028877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39" y="74644"/>
            <a:ext cx="1974980" cy="550404"/>
          </a:xfrm>
          <a:prstGeom prst="rect">
            <a:avLst/>
          </a:prstGeom>
        </p:spPr>
      </p:pic>
      <p:pic>
        <p:nvPicPr>
          <p:cNvPr id="5" name="Imagen 4" descr="Texto&#10;&#10;Descripción generada automáticamente">
            <a:extLst>
              <a:ext uri="{FF2B5EF4-FFF2-40B4-BE49-F238E27FC236}">
                <a16:creationId xmlns:a16="http://schemas.microsoft.com/office/drawing/2014/main" id="{FD8E1039-93D6-9380-F287-53DD4BFB8C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606" y="990308"/>
            <a:ext cx="4418047" cy="2010840"/>
          </a:xfrm>
          <a:prstGeom prst="rect">
            <a:avLst/>
          </a:prstGeom>
        </p:spPr>
      </p:pic>
      <p:pic>
        <p:nvPicPr>
          <p:cNvPr id="7" name="Imagen 6" descr="Texto&#10;&#10;Descripción generada automáticamente">
            <a:extLst>
              <a:ext uri="{FF2B5EF4-FFF2-40B4-BE49-F238E27FC236}">
                <a16:creationId xmlns:a16="http://schemas.microsoft.com/office/drawing/2014/main" id="{86DDCE7B-C28F-A481-7500-4E6E68F6CD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606" y="3128997"/>
            <a:ext cx="7174654" cy="3587327"/>
          </a:xfrm>
          <a:prstGeom prst="rect">
            <a:avLst/>
          </a:prstGeom>
        </p:spPr>
      </p:pic>
      <p:sp>
        <p:nvSpPr>
          <p:cNvPr id="8" name="Título 1">
            <a:extLst>
              <a:ext uri="{FF2B5EF4-FFF2-40B4-BE49-F238E27FC236}">
                <a16:creationId xmlns:a16="http://schemas.microsoft.com/office/drawing/2014/main" id="{9C2BF07B-EDF1-34E3-7849-E94C8B78A627}"/>
              </a:ext>
            </a:extLst>
          </p:cNvPr>
          <p:cNvSpPr txBox="1">
            <a:spLocks/>
          </p:cNvSpPr>
          <p:nvPr/>
        </p:nvSpPr>
        <p:spPr>
          <a:xfrm>
            <a:off x="4935894" y="990307"/>
            <a:ext cx="4926563" cy="201084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2000" b="1" u="sng" dirty="0" err="1">
                <a:latin typeface="Russo One" panose="02000503050000020004" pitchFamily="2" charset="0"/>
                <a:cs typeface="Arial" panose="020B0604020202020204" pitchFamily="34" charset="0"/>
              </a:rPr>
              <a:t>Trigger</a:t>
            </a:r>
            <a:r>
              <a:rPr lang="es-AR" sz="2000" b="1" u="sng" dirty="0">
                <a:latin typeface="Russo One" panose="02000503050000020004" pitchFamily="2" charset="0"/>
                <a:cs typeface="Arial" panose="020B0604020202020204" pitchFamily="34" charset="0"/>
              </a:rPr>
              <a:t> 1:</a:t>
            </a:r>
          </a:p>
          <a:p>
            <a:endParaRPr lang="es-AR" sz="1800" dirty="0">
              <a:latin typeface="Russo One" panose="02000503050000020004" pitchFamily="2" charset="0"/>
              <a:cs typeface="Arial" panose="020B0604020202020204" pitchFamily="34" charset="0"/>
            </a:endParaRPr>
          </a:p>
          <a:p>
            <a:r>
              <a:rPr lang="es-AR" sz="1800" dirty="0">
                <a:latin typeface="Russo One" panose="02000503050000020004" pitchFamily="2" charset="0"/>
                <a:cs typeface="Arial" panose="020B0604020202020204" pitchFamily="34" charset="0"/>
              </a:rPr>
              <a:t>El </a:t>
            </a:r>
            <a:r>
              <a:rPr lang="es-AR" sz="1800" dirty="0" err="1">
                <a:latin typeface="Russo One" panose="02000503050000020004" pitchFamily="2" charset="0"/>
                <a:cs typeface="Arial" panose="020B0604020202020204" pitchFamily="34" charset="0"/>
              </a:rPr>
              <a:t>trigger</a:t>
            </a:r>
            <a:r>
              <a:rPr lang="es-AR" sz="1800" dirty="0">
                <a:latin typeface="Russo One" panose="02000503050000020004" pitchFamily="2" charset="0"/>
                <a:cs typeface="Arial" panose="020B0604020202020204" pitchFamily="34" charset="0"/>
              </a:rPr>
              <a:t> “</a:t>
            </a:r>
            <a:r>
              <a:rPr lang="es-AR" sz="1800" dirty="0" err="1">
                <a:latin typeface="Russo One" panose="02000503050000020004" pitchFamily="2" charset="0"/>
                <a:cs typeface="Arial" panose="020B0604020202020204" pitchFamily="34" charset="0"/>
              </a:rPr>
              <a:t>tr_insert_ot</a:t>
            </a:r>
            <a:r>
              <a:rPr lang="es-AR" sz="1800" dirty="0">
                <a:latin typeface="Russo One" panose="02000503050000020004" pitchFamily="2" charset="0"/>
                <a:cs typeface="Arial" panose="020B0604020202020204" pitchFamily="34" charset="0"/>
              </a:rPr>
              <a:t>” sirve para generar una línea en la tabla “</a:t>
            </a:r>
            <a:r>
              <a:rPr lang="es-AR" sz="1800" dirty="0" err="1">
                <a:latin typeface="Russo One" panose="02000503050000020004" pitchFamily="2" charset="0"/>
                <a:cs typeface="Arial" panose="020B0604020202020204" pitchFamily="34" charset="0"/>
              </a:rPr>
              <a:t>control_ot</a:t>
            </a:r>
            <a:r>
              <a:rPr lang="es-AR" sz="1800" dirty="0">
                <a:latin typeface="Russo One" panose="02000503050000020004" pitchFamily="2" charset="0"/>
                <a:cs typeface="Arial" panose="020B0604020202020204" pitchFamily="34" charset="0"/>
              </a:rPr>
              <a:t>” cada vez que se inserte una orden de trabajo para poder controlar la cantidad de </a:t>
            </a:r>
            <a:r>
              <a:rPr lang="es-AR" sz="1800" dirty="0" err="1">
                <a:latin typeface="Russo One" panose="02000503050000020004" pitchFamily="2" charset="0"/>
                <a:cs typeface="Arial" panose="020B0604020202020204" pitchFamily="34" charset="0"/>
              </a:rPr>
              <a:t>OTs</a:t>
            </a:r>
            <a:r>
              <a:rPr lang="es-AR" sz="1800" dirty="0">
                <a:latin typeface="Russo One" panose="02000503050000020004" pitchFamily="2" charset="0"/>
                <a:cs typeface="Arial" panose="020B0604020202020204" pitchFamily="34" charset="0"/>
              </a:rPr>
              <a:t> que se insertan por </a:t>
            </a:r>
            <a:r>
              <a:rPr lang="es-AR" sz="1800" dirty="0" err="1">
                <a:latin typeface="Russo One" panose="02000503050000020004" pitchFamily="2" charset="0"/>
                <a:cs typeface="Arial" panose="020B0604020202020204" pitchFamily="34" charset="0"/>
              </a:rPr>
              <a:t>dia</a:t>
            </a:r>
            <a:r>
              <a:rPr lang="es-AR" sz="1800" dirty="0">
                <a:latin typeface="Russo One" panose="02000503050000020004" pitchFamily="2" charset="0"/>
                <a:cs typeface="Arial" panose="020B0604020202020204" pitchFamily="34" charset="0"/>
              </a:rPr>
              <a:t>.</a:t>
            </a:r>
          </a:p>
        </p:txBody>
      </p:sp>
      <p:sp>
        <p:nvSpPr>
          <p:cNvPr id="9" name="Título 1">
            <a:extLst>
              <a:ext uri="{FF2B5EF4-FFF2-40B4-BE49-F238E27FC236}">
                <a16:creationId xmlns:a16="http://schemas.microsoft.com/office/drawing/2014/main" id="{5DD7871F-CC6A-D753-B702-E81983C01FF3}"/>
              </a:ext>
            </a:extLst>
          </p:cNvPr>
          <p:cNvSpPr txBox="1">
            <a:spLocks/>
          </p:cNvSpPr>
          <p:nvPr/>
        </p:nvSpPr>
        <p:spPr>
          <a:xfrm>
            <a:off x="7467601" y="3128997"/>
            <a:ext cx="4523794" cy="2738696"/>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1900" b="1" u="sng" dirty="0" err="1">
                <a:latin typeface="Russo One" panose="02000503050000020004" pitchFamily="2" charset="0"/>
                <a:cs typeface="Arial" panose="020B0604020202020204" pitchFamily="34" charset="0"/>
              </a:rPr>
              <a:t>Trigger</a:t>
            </a:r>
            <a:r>
              <a:rPr lang="es-AR" sz="1900" b="1" u="sng" dirty="0">
                <a:latin typeface="Russo One" panose="02000503050000020004" pitchFamily="2" charset="0"/>
                <a:cs typeface="Arial" panose="020B0604020202020204" pitchFamily="34" charset="0"/>
              </a:rPr>
              <a:t> 2:</a:t>
            </a:r>
          </a:p>
          <a:p>
            <a:endParaRPr lang="es-AR" sz="1900" dirty="0">
              <a:latin typeface="Russo One" panose="02000503050000020004" pitchFamily="2" charset="0"/>
              <a:cs typeface="Arial" panose="020B0604020202020204" pitchFamily="34" charset="0"/>
            </a:endParaRPr>
          </a:p>
          <a:p>
            <a:r>
              <a:rPr lang="es-AR" sz="1800" dirty="0">
                <a:latin typeface="Russo One" panose="02000503050000020004" pitchFamily="2" charset="0"/>
                <a:cs typeface="Arial" panose="020B0604020202020204" pitchFamily="34" charset="0"/>
              </a:rPr>
              <a:t>Los </a:t>
            </a:r>
            <a:r>
              <a:rPr lang="es-AR" sz="1800" dirty="0" err="1">
                <a:latin typeface="Russo One" panose="02000503050000020004" pitchFamily="2" charset="0"/>
                <a:cs typeface="Arial" panose="020B0604020202020204" pitchFamily="34" charset="0"/>
              </a:rPr>
              <a:t>triggers</a:t>
            </a:r>
            <a:r>
              <a:rPr lang="es-AR" sz="1800" dirty="0">
                <a:latin typeface="Russo One" panose="02000503050000020004" pitchFamily="2" charset="0"/>
                <a:cs typeface="Arial" panose="020B0604020202020204" pitchFamily="34" charset="0"/>
              </a:rPr>
              <a:t> “</a:t>
            </a:r>
            <a:r>
              <a:rPr lang="es-AR" sz="1800" dirty="0" err="1">
                <a:latin typeface="Russo One" panose="02000503050000020004" pitchFamily="2" charset="0"/>
                <a:cs typeface="Arial" panose="020B0604020202020204" pitchFamily="34" charset="0"/>
              </a:rPr>
              <a:t>tr_insert_dlrs</a:t>
            </a:r>
            <a:r>
              <a:rPr lang="es-AR" sz="1800" dirty="0">
                <a:latin typeface="Russo One" panose="02000503050000020004" pitchFamily="2" charset="0"/>
                <a:cs typeface="Arial" panose="020B0604020202020204" pitchFamily="34" charset="0"/>
              </a:rPr>
              <a:t>”, “</a:t>
            </a:r>
            <a:r>
              <a:rPr lang="es-AR" sz="1800" dirty="0" err="1">
                <a:latin typeface="Russo One" panose="02000503050000020004" pitchFamily="2" charset="0"/>
                <a:cs typeface="Arial" panose="020B0604020202020204" pitchFamily="34" charset="0"/>
              </a:rPr>
              <a:t>tr_update_dlrs</a:t>
            </a:r>
            <a:r>
              <a:rPr lang="es-AR" sz="1800" dirty="0">
                <a:latin typeface="Russo One" panose="02000503050000020004" pitchFamily="2" charset="0"/>
                <a:cs typeface="Arial" panose="020B0604020202020204" pitchFamily="34" charset="0"/>
              </a:rPr>
              <a:t>”, “</a:t>
            </a:r>
            <a:r>
              <a:rPr lang="es-AR" sz="1800" dirty="0" err="1">
                <a:latin typeface="Russo One" panose="02000503050000020004" pitchFamily="2" charset="0"/>
                <a:cs typeface="Arial" panose="020B0604020202020204" pitchFamily="34" charset="0"/>
              </a:rPr>
              <a:t>tr_delete_dlrs</a:t>
            </a:r>
            <a:r>
              <a:rPr lang="es-AR" sz="1800" dirty="0">
                <a:latin typeface="Russo One" panose="02000503050000020004" pitchFamily="2" charset="0"/>
                <a:cs typeface="Arial" panose="020B0604020202020204" pitchFamily="34" charset="0"/>
              </a:rPr>
              <a:t>” sirven para llevar un control de auditoria que se almacena en la tabla “</a:t>
            </a:r>
            <a:r>
              <a:rPr lang="es-AR" sz="1800" dirty="0" err="1">
                <a:latin typeface="Russo One" panose="02000503050000020004" pitchFamily="2" charset="0"/>
                <a:cs typeface="Arial" panose="020B0604020202020204" pitchFamily="34" charset="0"/>
              </a:rPr>
              <a:t>audits</a:t>
            </a:r>
            <a:r>
              <a:rPr lang="es-AR" sz="1800" dirty="0">
                <a:latin typeface="Russo One" panose="02000503050000020004" pitchFamily="2" charset="0"/>
                <a:cs typeface="Arial" panose="020B0604020202020204" pitchFamily="34" charset="0"/>
              </a:rPr>
              <a:t>”, para saber cuando un usuario de la base de datos realiza alguna operación sobre cierta tabla. En este caso esta destinada a la tabla “concesionarios”.</a:t>
            </a:r>
          </a:p>
        </p:txBody>
      </p:sp>
    </p:spTree>
    <p:extLst>
      <p:ext uri="{BB962C8B-B14F-4D97-AF65-F5344CB8AC3E}">
        <p14:creationId xmlns:p14="http://schemas.microsoft.com/office/powerpoint/2010/main" val="1407851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D4626B-226A-4596-A45E-C175236EBEB3}"/>
              </a:ext>
            </a:extLst>
          </p:cNvPr>
          <p:cNvSpPr>
            <a:spLocks noGrp="1"/>
          </p:cNvSpPr>
          <p:nvPr>
            <p:ph type="title"/>
          </p:nvPr>
        </p:nvSpPr>
        <p:spPr>
          <a:xfrm>
            <a:off x="838200" y="141676"/>
            <a:ext cx="10515600" cy="781599"/>
          </a:xfrm>
        </p:spPr>
        <p:txBody>
          <a:bodyPr>
            <a:normAutofit/>
          </a:bodyPr>
          <a:lstStyle/>
          <a:p>
            <a:pPr algn="ctr"/>
            <a:r>
              <a:rPr lang="es-AR" sz="4000" b="1" u="sng" dirty="0">
                <a:latin typeface="Russo One" panose="02000503050000020004" pitchFamily="2" charset="0"/>
                <a:cs typeface="Arial" panose="020B0604020202020204" pitchFamily="34" charset="0"/>
              </a:rPr>
              <a:t>Script de inserción de datos</a:t>
            </a:r>
          </a:p>
        </p:txBody>
      </p:sp>
      <p:pic>
        <p:nvPicPr>
          <p:cNvPr id="3" name="Imagen 2" descr="Imagen que contiene vajilla, plato, dibujo&#10;&#10;Descripción generada automáticamente">
            <a:extLst>
              <a:ext uri="{FF2B5EF4-FFF2-40B4-BE49-F238E27FC236}">
                <a16:creationId xmlns:a16="http://schemas.microsoft.com/office/drawing/2014/main" id="{479C82DD-DE95-F6F6-411F-4B6028877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39" y="74644"/>
            <a:ext cx="1974980" cy="550404"/>
          </a:xfrm>
          <a:prstGeom prst="rect">
            <a:avLst/>
          </a:prstGeom>
        </p:spPr>
      </p:pic>
      <p:sp>
        <p:nvSpPr>
          <p:cNvPr id="5" name="CuadroTexto 4">
            <a:extLst>
              <a:ext uri="{FF2B5EF4-FFF2-40B4-BE49-F238E27FC236}">
                <a16:creationId xmlns:a16="http://schemas.microsoft.com/office/drawing/2014/main" id="{DEEFF27D-EF15-AF42-C870-5B729EAACEFE}"/>
              </a:ext>
            </a:extLst>
          </p:cNvPr>
          <p:cNvSpPr txBox="1"/>
          <p:nvPr/>
        </p:nvSpPr>
        <p:spPr>
          <a:xfrm>
            <a:off x="2146041" y="1044571"/>
            <a:ext cx="8024326" cy="5827301"/>
          </a:xfrm>
          <a:prstGeom prst="rect">
            <a:avLst/>
          </a:prstGeom>
          <a:noFill/>
        </p:spPr>
        <p:txBody>
          <a:bodyPr wrap="square">
            <a:spAutoFit/>
          </a:bodyPr>
          <a:lstStyle/>
          <a:p>
            <a:pPr>
              <a:lnSpc>
                <a:spcPct val="107000"/>
              </a:lnSpc>
              <a:spcAft>
                <a:spcPts val="800"/>
              </a:spcAft>
            </a:pPr>
            <a:r>
              <a:rPr lang="es-ES" dirty="0">
                <a:latin typeface="Russo One" panose="02000503050000020004" pitchFamily="2" charset="0"/>
                <a:ea typeface="Calibri" panose="020F0502020204030204" pitchFamily="34" charset="0"/>
                <a:cs typeface="Times New Roman" panose="02020603050405020304" pitchFamily="18" charset="0"/>
              </a:rPr>
              <a:t>Los archivos utilizados son de tipo .</a:t>
            </a:r>
            <a:r>
              <a:rPr lang="es-ES" dirty="0" err="1">
                <a:latin typeface="Russo One" panose="02000503050000020004" pitchFamily="2" charset="0"/>
                <a:ea typeface="Calibri" panose="020F0502020204030204" pitchFamily="34" charset="0"/>
                <a:cs typeface="Times New Roman" panose="02020603050405020304" pitchFamily="18" charset="0"/>
              </a:rPr>
              <a:t>json</a:t>
            </a:r>
            <a:r>
              <a:rPr lang="es-ES" dirty="0">
                <a:latin typeface="Russo One" panose="02000503050000020004" pitchFamily="2" charset="0"/>
                <a:ea typeface="Calibri" panose="020F0502020204030204" pitchFamily="34" charset="0"/>
                <a:cs typeface="Times New Roman" panose="02020603050405020304" pitchFamily="18" charset="0"/>
              </a:rPr>
              <a:t> por lo que se debe importar a las tablas por medio de la herramienta de importación masiva dentro de MySQL </a:t>
            </a:r>
            <a:r>
              <a:rPr lang="es-ES" dirty="0" err="1">
                <a:latin typeface="Russo One" panose="02000503050000020004" pitchFamily="2" charset="0"/>
                <a:ea typeface="Calibri" panose="020F0502020204030204" pitchFamily="34" charset="0"/>
                <a:cs typeface="Times New Roman" panose="02020603050405020304" pitchFamily="18" charset="0"/>
              </a:rPr>
              <a:t>Workbench</a:t>
            </a:r>
            <a:r>
              <a:rPr lang="es-ES" dirty="0">
                <a:latin typeface="Russo One" panose="02000503050000020004" pitchFamily="2" charset="0"/>
                <a:ea typeface="Calibri" panose="020F0502020204030204" pitchFamily="34" charset="0"/>
                <a:cs typeface="Times New Roman" panose="02020603050405020304" pitchFamily="18" charset="0"/>
              </a:rPr>
              <a:t>.</a:t>
            </a:r>
          </a:p>
          <a:p>
            <a:pPr>
              <a:lnSpc>
                <a:spcPct val="107000"/>
              </a:lnSpc>
              <a:spcAft>
                <a:spcPts val="800"/>
              </a:spcAft>
            </a:pPr>
            <a:endParaRPr lang="es-ES" sz="900" dirty="0">
              <a:latin typeface="Russo One" panose="02000503050000020004" pitchFamily="2" charset="0"/>
              <a:ea typeface="Calibri" panose="020F0502020204030204" pitchFamily="34" charset="0"/>
              <a:cs typeface="Times New Roman" panose="02020603050405020304" pitchFamily="18" charset="0"/>
            </a:endParaRPr>
          </a:p>
          <a:p>
            <a:pPr>
              <a:lnSpc>
                <a:spcPct val="107000"/>
              </a:lnSpc>
              <a:spcAft>
                <a:spcPts val="800"/>
              </a:spcAft>
            </a:pPr>
            <a:r>
              <a:rPr lang="es-ES" sz="1800" dirty="0">
                <a:effectLst/>
                <a:latin typeface="Russo One" panose="02000503050000020004" pitchFamily="2" charset="0"/>
                <a:ea typeface="Calibri" panose="020F0502020204030204" pitchFamily="34" charset="0"/>
                <a:cs typeface="Times New Roman" panose="02020603050405020304" pitchFamily="18" charset="0"/>
              </a:rPr>
              <a:t>Para que no genere error, se deben insertar los datos en el siguiente orden y hacia las siguientes tablas:</a:t>
            </a:r>
            <a:endParaRPr lang="es-AR" sz="1800" dirty="0">
              <a:effectLst/>
              <a:latin typeface="Russo One" panose="02000503050000020004" pitchFamily="2"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s-ES" sz="1800" dirty="0">
                <a:effectLst/>
                <a:latin typeface="Russo One" panose="02000503050000020004" pitchFamily="2" charset="0"/>
                <a:ea typeface="Calibri" panose="020F0502020204030204" pitchFamily="34" charset="0"/>
                <a:cs typeface="Times New Roman" panose="02020603050405020304" pitchFamily="18" charset="0"/>
              </a:rPr>
              <a:t>CLIENTES </a:t>
            </a:r>
            <a:r>
              <a:rPr lang="es-ES" sz="1800" dirty="0">
                <a:solidFill>
                  <a:srgbClr val="FF0000"/>
                </a:solidFill>
                <a:effectLst/>
                <a:latin typeface="Russo One" panose="02000503050000020004" pitchFamily="2" charset="0"/>
                <a:ea typeface="Calibri" panose="020F0502020204030204" pitchFamily="34" charset="0"/>
                <a:cs typeface="Times New Roman" panose="02020603050405020304" pitchFamily="18" charset="0"/>
                <a:sym typeface="Wingdings" panose="05000000000000000000" pitchFamily="2" charset="2"/>
              </a:rPr>
              <a:t></a:t>
            </a:r>
            <a:r>
              <a:rPr lang="es-ES" sz="1800" dirty="0">
                <a:effectLst/>
                <a:latin typeface="Russo One" panose="02000503050000020004" pitchFamily="2" charset="0"/>
                <a:ea typeface="Calibri" panose="020F0502020204030204" pitchFamily="34" charset="0"/>
                <a:cs typeface="Times New Roman" panose="02020603050405020304" pitchFamily="18" charset="0"/>
                <a:sym typeface="Wingdings" panose="05000000000000000000" pitchFamily="2" charset="2"/>
              </a:rPr>
              <a:t> CLIENTES</a:t>
            </a:r>
            <a:endParaRPr lang="es-AR" sz="1800" dirty="0">
              <a:effectLst/>
              <a:latin typeface="Russo One" panose="02000503050000020004" pitchFamily="2"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s-ES" sz="1800" dirty="0">
                <a:effectLst/>
                <a:latin typeface="Russo One" panose="02000503050000020004" pitchFamily="2" charset="0"/>
                <a:ea typeface="Calibri" panose="020F0502020204030204" pitchFamily="34" charset="0"/>
                <a:cs typeface="Times New Roman" panose="02020603050405020304" pitchFamily="18" charset="0"/>
              </a:rPr>
              <a:t>CONCESIONARIOS </a:t>
            </a:r>
            <a:r>
              <a:rPr lang="es-ES" sz="1800" dirty="0">
                <a:solidFill>
                  <a:srgbClr val="FF0000"/>
                </a:solidFill>
                <a:effectLst/>
                <a:latin typeface="Russo One" panose="02000503050000020004" pitchFamily="2" charset="0"/>
                <a:ea typeface="Calibri" panose="020F0502020204030204" pitchFamily="34" charset="0"/>
                <a:cs typeface="Times New Roman" panose="02020603050405020304" pitchFamily="18" charset="0"/>
                <a:sym typeface="Wingdings" panose="05000000000000000000" pitchFamily="2" charset="2"/>
              </a:rPr>
              <a:t></a:t>
            </a:r>
            <a:r>
              <a:rPr lang="es-ES" sz="1800" dirty="0">
                <a:effectLst/>
                <a:latin typeface="Russo One" panose="02000503050000020004" pitchFamily="2" charset="0"/>
                <a:ea typeface="Calibri" panose="020F0502020204030204" pitchFamily="34" charset="0"/>
                <a:cs typeface="Times New Roman" panose="02020603050405020304" pitchFamily="18" charset="0"/>
                <a:sym typeface="Wingdings" panose="05000000000000000000" pitchFamily="2" charset="2"/>
              </a:rPr>
              <a:t> </a:t>
            </a:r>
            <a:r>
              <a:rPr lang="es-ES" sz="1800" dirty="0">
                <a:effectLst/>
                <a:latin typeface="Russo One" panose="02000503050000020004" pitchFamily="2" charset="0"/>
                <a:ea typeface="Calibri" panose="020F0502020204030204" pitchFamily="34" charset="0"/>
                <a:cs typeface="Times New Roman" panose="02020603050405020304" pitchFamily="18" charset="0"/>
              </a:rPr>
              <a:t>CONCESIONARIOS</a:t>
            </a:r>
            <a:endParaRPr lang="es-AR" sz="1800" dirty="0">
              <a:effectLst/>
              <a:latin typeface="Russo One" panose="02000503050000020004" pitchFamily="2"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s-ES" sz="1800" dirty="0">
                <a:effectLst/>
                <a:latin typeface="Russo One" panose="02000503050000020004" pitchFamily="2" charset="0"/>
                <a:ea typeface="Calibri" panose="020F0502020204030204" pitchFamily="34" charset="0"/>
                <a:cs typeface="Times New Roman" panose="02020603050405020304" pitchFamily="18" charset="0"/>
              </a:rPr>
              <a:t>INSUMOS </a:t>
            </a:r>
            <a:r>
              <a:rPr lang="es-ES" sz="1800" dirty="0">
                <a:solidFill>
                  <a:srgbClr val="FF0000"/>
                </a:solidFill>
                <a:effectLst/>
                <a:latin typeface="Russo One" panose="02000503050000020004" pitchFamily="2" charset="0"/>
                <a:ea typeface="Calibri" panose="020F0502020204030204" pitchFamily="34" charset="0"/>
                <a:cs typeface="Times New Roman" panose="02020603050405020304" pitchFamily="18" charset="0"/>
                <a:sym typeface="Wingdings" panose="05000000000000000000" pitchFamily="2" charset="2"/>
              </a:rPr>
              <a:t></a:t>
            </a:r>
            <a:r>
              <a:rPr lang="es-ES" sz="1800" dirty="0">
                <a:effectLst/>
                <a:latin typeface="Russo One" panose="02000503050000020004" pitchFamily="2" charset="0"/>
                <a:ea typeface="Calibri" panose="020F0502020204030204" pitchFamily="34" charset="0"/>
                <a:cs typeface="Times New Roman" panose="02020603050405020304" pitchFamily="18" charset="0"/>
                <a:sym typeface="Wingdings" panose="05000000000000000000" pitchFamily="2" charset="2"/>
              </a:rPr>
              <a:t> </a:t>
            </a:r>
            <a:r>
              <a:rPr lang="es-ES" sz="1800" dirty="0">
                <a:effectLst/>
                <a:latin typeface="Russo One" panose="02000503050000020004" pitchFamily="2" charset="0"/>
                <a:ea typeface="Calibri" panose="020F0502020204030204" pitchFamily="34" charset="0"/>
                <a:cs typeface="Times New Roman" panose="02020603050405020304" pitchFamily="18" charset="0"/>
              </a:rPr>
              <a:t>INSUMOS</a:t>
            </a:r>
            <a:endParaRPr lang="es-AR" sz="1800" dirty="0">
              <a:effectLst/>
              <a:latin typeface="Russo One" panose="02000503050000020004" pitchFamily="2"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s-ES" sz="1800" dirty="0">
                <a:effectLst/>
                <a:latin typeface="Russo One" panose="02000503050000020004" pitchFamily="2" charset="0"/>
                <a:ea typeface="Calibri" panose="020F0502020204030204" pitchFamily="34" charset="0"/>
                <a:cs typeface="Times New Roman" panose="02020603050405020304" pitchFamily="18" charset="0"/>
              </a:rPr>
              <a:t>MODELOS </a:t>
            </a:r>
            <a:r>
              <a:rPr lang="es-ES" sz="1800" dirty="0">
                <a:solidFill>
                  <a:srgbClr val="FF0000"/>
                </a:solidFill>
                <a:effectLst/>
                <a:latin typeface="Russo One" panose="02000503050000020004" pitchFamily="2" charset="0"/>
                <a:ea typeface="Calibri" panose="020F0502020204030204" pitchFamily="34" charset="0"/>
                <a:cs typeface="Times New Roman" panose="02020603050405020304" pitchFamily="18" charset="0"/>
                <a:sym typeface="Wingdings" panose="05000000000000000000" pitchFamily="2" charset="2"/>
              </a:rPr>
              <a:t></a:t>
            </a:r>
            <a:r>
              <a:rPr lang="es-ES" sz="1800" dirty="0">
                <a:effectLst/>
                <a:latin typeface="Russo One" panose="02000503050000020004" pitchFamily="2" charset="0"/>
                <a:ea typeface="Calibri" panose="020F0502020204030204" pitchFamily="34" charset="0"/>
                <a:cs typeface="Times New Roman" panose="02020603050405020304" pitchFamily="18" charset="0"/>
                <a:sym typeface="Wingdings" panose="05000000000000000000" pitchFamily="2" charset="2"/>
              </a:rPr>
              <a:t> </a:t>
            </a:r>
            <a:r>
              <a:rPr lang="es-ES" sz="1800" dirty="0">
                <a:effectLst/>
                <a:latin typeface="Russo One" panose="02000503050000020004" pitchFamily="2" charset="0"/>
                <a:ea typeface="Calibri" panose="020F0502020204030204" pitchFamily="34" charset="0"/>
                <a:cs typeface="Times New Roman" panose="02020603050405020304" pitchFamily="18" charset="0"/>
              </a:rPr>
              <a:t>MODELOS</a:t>
            </a:r>
            <a:endParaRPr lang="es-AR" sz="1800" dirty="0">
              <a:effectLst/>
              <a:latin typeface="Russo One" panose="02000503050000020004" pitchFamily="2"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s-ES" sz="1800" dirty="0">
                <a:effectLst/>
                <a:latin typeface="Russo One" panose="02000503050000020004" pitchFamily="2" charset="0"/>
                <a:ea typeface="Calibri" panose="020F0502020204030204" pitchFamily="34" charset="0"/>
                <a:cs typeface="Times New Roman" panose="02020603050405020304" pitchFamily="18" charset="0"/>
              </a:rPr>
              <a:t>TIPO DE SERVICIO </a:t>
            </a:r>
            <a:r>
              <a:rPr lang="es-ES" sz="1800" dirty="0">
                <a:solidFill>
                  <a:srgbClr val="FF0000"/>
                </a:solidFill>
                <a:effectLst/>
                <a:latin typeface="Russo One" panose="02000503050000020004" pitchFamily="2" charset="0"/>
                <a:ea typeface="Calibri" panose="020F0502020204030204" pitchFamily="34" charset="0"/>
                <a:cs typeface="Times New Roman" panose="02020603050405020304" pitchFamily="18" charset="0"/>
                <a:sym typeface="Wingdings" panose="05000000000000000000" pitchFamily="2" charset="2"/>
              </a:rPr>
              <a:t></a:t>
            </a:r>
            <a:r>
              <a:rPr lang="es-ES" sz="1800" dirty="0">
                <a:effectLst/>
                <a:latin typeface="Russo One" panose="02000503050000020004" pitchFamily="2" charset="0"/>
                <a:ea typeface="Calibri" panose="020F0502020204030204" pitchFamily="34" charset="0"/>
                <a:cs typeface="Times New Roman" panose="02020603050405020304" pitchFamily="18" charset="0"/>
                <a:sym typeface="Wingdings" panose="05000000000000000000" pitchFamily="2" charset="2"/>
              </a:rPr>
              <a:t> TIPO_DE_SERVICIO</a:t>
            </a:r>
            <a:endParaRPr lang="es-AR" sz="1800" dirty="0">
              <a:effectLst/>
              <a:latin typeface="Russo One" panose="02000503050000020004" pitchFamily="2"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s-ES" sz="1800" dirty="0">
                <a:effectLst/>
                <a:latin typeface="Russo One" panose="02000503050000020004" pitchFamily="2" charset="0"/>
                <a:ea typeface="Calibri" panose="020F0502020204030204" pitchFamily="34" charset="0"/>
                <a:cs typeface="Times New Roman" panose="02020603050405020304" pitchFamily="18" charset="0"/>
              </a:rPr>
              <a:t>SUCURSALES </a:t>
            </a:r>
            <a:r>
              <a:rPr lang="es-ES" sz="1800" dirty="0">
                <a:solidFill>
                  <a:srgbClr val="FF0000"/>
                </a:solidFill>
                <a:effectLst/>
                <a:latin typeface="Russo One" panose="02000503050000020004" pitchFamily="2" charset="0"/>
                <a:ea typeface="Calibri" panose="020F0502020204030204" pitchFamily="34" charset="0"/>
                <a:cs typeface="Times New Roman" panose="02020603050405020304" pitchFamily="18" charset="0"/>
                <a:sym typeface="Wingdings" panose="05000000000000000000" pitchFamily="2" charset="2"/>
              </a:rPr>
              <a:t></a:t>
            </a:r>
            <a:r>
              <a:rPr lang="es-ES" sz="1800" dirty="0">
                <a:effectLst/>
                <a:latin typeface="Russo One" panose="02000503050000020004" pitchFamily="2" charset="0"/>
                <a:ea typeface="Calibri" panose="020F0502020204030204" pitchFamily="34" charset="0"/>
                <a:cs typeface="Times New Roman" panose="02020603050405020304" pitchFamily="18" charset="0"/>
                <a:sym typeface="Wingdings" panose="05000000000000000000" pitchFamily="2" charset="2"/>
              </a:rPr>
              <a:t> </a:t>
            </a:r>
            <a:r>
              <a:rPr lang="es-ES" sz="1800" dirty="0">
                <a:effectLst/>
                <a:latin typeface="Russo One" panose="02000503050000020004" pitchFamily="2" charset="0"/>
                <a:ea typeface="Calibri" panose="020F0502020204030204" pitchFamily="34" charset="0"/>
                <a:cs typeface="Times New Roman" panose="02020603050405020304" pitchFamily="18" charset="0"/>
              </a:rPr>
              <a:t>SUCURSALES</a:t>
            </a:r>
            <a:endParaRPr lang="es-AR" sz="1800" dirty="0">
              <a:effectLst/>
              <a:latin typeface="Russo One" panose="02000503050000020004" pitchFamily="2"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s-ES" sz="1800" dirty="0">
                <a:effectLst/>
                <a:latin typeface="Russo One" panose="02000503050000020004" pitchFamily="2" charset="0"/>
                <a:ea typeface="Calibri" panose="020F0502020204030204" pitchFamily="34" charset="0"/>
                <a:cs typeface="Times New Roman" panose="02020603050405020304" pitchFamily="18" charset="0"/>
              </a:rPr>
              <a:t>VEHICULOS </a:t>
            </a:r>
            <a:r>
              <a:rPr lang="es-ES" sz="1800" dirty="0">
                <a:solidFill>
                  <a:srgbClr val="FF0000"/>
                </a:solidFill>
                <a:effectLst/>
                <a:latin typeface="Russo One" panose="02000503050000020004" pitchFamily="2" charset="0"/>
                <a:ea typeface="Calibri" panose="020F0502020204030204" pitchFamily="34" charset="0"/>
                <a:cs typeface="Times New Roman" panose="02020603050405020304" pitchFamily="18" charset="0"/>
                <a:sym typeface="Wingdings" panose="05000000000000000000" pitchFamily="2" charset="2"/>
              </a:rPr>
              <a:t></a:t>
            </a:r>
            <a:r>
              <a:rPr lang="es-ES" sz="1800" dirty="0">
                <a:effectLst/>
                <a:latin typeface="Russo One" panose="02000503050000020004" pitchFamily="2" charset="0"/>
                <a:ea typeface="Calibri" panose="020F0502020204030204" pitchFamily="34" charset="0"/>
                <a:cs typeface="Times New Roman" panose="02020603050405020304" pitchFamily="18" charset="0"/>
                <a:sym typeface="Wingdings" panose="05000000000000000000" pitchFamily="2" charset="2"/>
              </a:rPr>
              <a:t> </a:t>
            </a:r>
            <a:r>
              <a:rPr lang="es-ES" sz="1800" dirty="0">
                <a:effectLst/>
                <a:latin typeface="Russo One" panose="02000503050000020004" pitchFamily="2" charset="0"/>
                <a:ea typeface="Calibri" panose="020F0502020204030204" pitchFamily="34" charset="0"/>
                <a:cs typeface="Times New Roman" panose="02020603050405020304" pitchFamily="18" charset="0"/>
              </a:rPr>
              <a:t>VEHICULOS</a:t>
            </a:r>
            <a:endParaRPr lang="es-AR" sz="1800" dirty="0">
              <a:effectLst/>
              <a:latin typeface="Russo One" panose="02000503050000020004" pitchFamily="2"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s-ES" sz="1800" dirty="0">
                <a:effectLst/>
                <a:latin typeface="Russo One" panose="02000503050000020004" pitchFamily="2" charset="0"/>
                <a:ea typeface="Calibri" panose="020F0502020204030204" pitchFamily="34" charset="0"/>
                <a:cs typeface="Times New Roman" panose="02020603050405020304" pitchFamily="18" charset="0"/>
              </a:rPr>
              <a:t>ORDEN DE TRABAJO </a:t>
            </a:r>
            <a:r>
              <a:rPr lang="es-ES" sz="1800" dirty="0">
                <a:solidFill>
                  <a:srgbClr val="FF0000"/>
                </a:solidFill>
                <a:effectLst/>
                <a:latin typeface="Russo One" panose="02000503050000020004" pitchFamily="2" charset="0"/>
                <a:ea typeface="Calibri" panose="020F0502020204030204" pitchFamily="34" charset="0"/>
                <a:cs typeface="Times New Roman" panose="02020603050405020304" pitchFamily="18" charset="0"/>
                <a:sym typeface="Wingdings" panose="05000000000000000000" pitchFamily="2" charset="2"/>
              </a:rPr>
              <a:t></a:t>
            </a:r>
            <a:r>
              <a:rPr lang="es-ES" sz="1800" dirty="0">
                <a:effectLst/>
                <a:latin typeface="Russo One" panose="02000503050000020004" pitchFamily="2" charset="0"/>
                <a:ea typeface="Calibri" panose="020F0502020204030204" pitchFamily="34" charset="0"/>
                <a:cs typeface="Times New Roman" panose="02020603050405020304" pitchFamily="18" charset="0"/>
                <a:sym typeface="Wingdings" panose="05000000000000000000" pitchFamily="2" charset="2"/>
              </a:rPr>
              <a:t> ORDEN_DE_TRABAJO</a:t>
            </a:r>
            <a:endParaRPr lang="es-AR" sz="1800" dirty="0">
              <a:effectLst/>
              <a:latin typeface="Russo One" panose="02000503050000020004" pitchFamily="2" charset="0"/>
              <a:ea typeface="Calibri" panose="020F0502020204030204" pitchFamily="34" charset="0"/>
              <a:cs typeface="Times New Roman" panose="02020603050405020304" pitchFamily="18" charset="0"/>
            </a:endParaRPr>
          </a:p>
          <a:p>
            <a:pPr>
              <a:lnSpc>
                <a:spcPct val="107000"/>
              </a:lnSpc>
              <a:spcAft>
                <a:spcPts val="800"/>
              </a:spcAft>
            </a:pPr>
            <a:r>
              <a:rPr lang="es-ES" sz="1800" dirty="0">
                <a:effectLst/>
                <a:latin typeface="Russo One" panose="02000503050000020004" pitchFamily="2" charset="0"/>
                <a:ea typeface="Calibri" panose="020F0502020204030204" pitchFamily="34" charset="0"/>
                <a:cs typeface="Times New Roman" panose="02020603050405020304" pitchFamily="18" charset="0"/>
              </a:rPr>
              <a:t>Primero se insertan los datos de las tablas que no dependen de ninguna tabla, luego las que dependen de las tablas ya completas (SUCURSALES / VEHICULOS) y por ultimo la tabla que depende de todas las otras </a:t>
            </a:r>
            <a:r>
              <a:rPr lang="es-ES" dirty="0">
                <a:latin typeface="Russo One" panose="02000503050000020004" pitchFamily="2" charset="0"/>
                <a:ea typeface="Calibri" panose="020F0502020204030204" pitchFamily="34" charset="0"/>
                <a:cs typeface="Times New Roman" panose="02020603050405020304" pitchFamily="18" charset="0"/>
              </a:rPr>
              <a:t>(ORDEN DE TRABAJO)</a:t>
            </a:r>
            <a:r>
              <a:rPr lang="es-ES" sz="1800" dirty="0">
                <a:effectLst/>
                <a:latin typeface="Russo One" panose="02000503050000020004" pitchFamily="2" charset="0"/>
                <a:ea typeface="Calibri" panose="020F0502020204030204" pitchFamily="34" charset="0"/>
                <a:cs typeface="Times New Roman" panose="02020603050405020304" pitchFamily="18" charset="0"/>
              </a:rPr>
              <a:t> que contiene todas las FK.</a:t>
            </a:r>
            <a:endParaRPr lang="es-AR" sz="1800" dirty="0">
              <a:effectLst/>
              <a:latin typeface="Russo One" panose="02000503050000020004" pitchFamily="2" charset="0"/>
              <a:ea typeface="Calibri" panose="020F0502020204030204" pitchFamily="34" charset="0"/>
              <a:cs typeface="Times New Roman" panose="02020603050405020304" pitchFamily="18" charset="0"/>
            </a:endParaRPr>
          </a:p>
        </p:txBody>
      </p:sp>
      <p:pic>
        <p:nvPicPr>
          <p:cNvPr id="7" name="Imagen 6">
            <a:extLst>
              <a:ext uri="{FF2B5EF4-FFF2-40B4-BE49-F238E27FC236}">
                <a16:creationId xmlns:a16="http://schemas.microsoft.com/office/drawing/2014/main" id="{E92F8285-3E0E-873C-E929-E8C1FE9E2D72}"/>
              </a:ext>
            </a:extLst>
          </p:cNvPr>
          <p:cNvPicPr>
            <a:picLocks noChangeAspect="1"/>
          </p:cNvPicPr>
          <p:nvPr/>
        </p:nvPicPr>
        <p:blipFill rotWithShape="1">
          <a:blip r:embed="rId4"/>
          <a:srcRect l="1945" t="5772" r="3724" b="5652"/>
          <a:stretch/>
        </p:blipFill>
        <p:spPr>
          <a:xfrm>
            <a:off x="6715429" y="1789363"/>
            <a:ext cx="1908048" cy="335280"/>
          </a:xfrm>
          <a:prstGeom prst="rect">
            <a:avLst/>
          </a:prstGeom>
          <a:ln w="19050">
            <a:solidFill>
              <a:schemeClr val="tx1"/>
            </a:solidFill>
          </a:ln>
        </p:spPr>
      </p:pic>
    </p:spTree>
    <p:extLst>
      <p:ext uri="{BB962C8B-B14F-4D97-AF65-F5344CB8AC3E}">
        <p14:creationId xmlns:p14="http://schemas.microsoft.com/office/powerpoint/2010/main" val="2775591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D4626B-226A-4596-A45E-C175236EBEB3}"/>
              </a:ext>
            </a:extLst>
          </p:cNvPr>
          <p:cNvSpPr>
            <a:spLocks noGrp="1"/>
          </p:cNvSpPr>
          <p:nvPr>
            <p:ph type="title"/>
          </p:nvPr>
        </p:nvSpPr>
        <p:spPr>
          <a:xfrm>
            <a:off x="838200" y="141676"/>
            <a:ext cx="10515600" cy="781599"/>
          </a:xfrm>
        </p:spPr>
        <p:txBody>
          <a:bodyPr>
            <a:normAutofit/>
          </a:bodyPr>
          <a:lstStyle/>
          <a:p>
            <a:pPr algn="ctr"/>
            <a:r>
              <a:rPr lang="es-AR" sz="4000" b="1" u="sng" dirty="0">
                <a:latin typeface="Russo One" panose="02000503050000020004" pitchFamily="2" charset="0"/>
                <a:cs typeface="Arial" panose="020B0604020202020204" pitchFamily="34" charset="0"/>
              </a:rPr>
              <a:t>Informes</a:t>
            </a:r>
          </a:p>
        </p:txBody>
      </p:sp>
      <p:pic>
        <p:nvPicPr>
          <p:cNvPr id="3" name="Imagen 2" descr="Imagen que contiene vajilla, plato, dibujo&#10;&#10;Descripción generada automáticamente">
            <a:extLst>
              <a:ext uri="{FF2B5EF4-FFF2-40B4-BE49-F238E27FC236}">
                <a16:creationId xmlns:a16="http://schemas.microsoft.com/office/drawing/2014/main" id="{479C82DD-DE95-F6F6-411F-4B6028877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39" y="74644"/>
            <a:ext cx="1974980" cy="550404"/>
          </a:xfrm>
          <a:prstGeom prst="rect">
            <a:avLst/>
          </a:prstGeom>
        </p:spPr>
      </p:pic>
      <p:sp>
        <p:nvSpPr>
          <p:cNvPr id="4" name="Título 1">
            <a:extLst>
              <a:ext uri="{FF2B5EF4-FFF2-40B4-BE49-F238E27FC236}">
                <a16:creationId xmlns:a16="http://schemas.microsoft.com/office/drawing/2014/main" id="{83A16E30-D995-7B28-4501-079CE631036A}"/>
              </a:ext>
            </a:extLst>
          </p:cNvPr>
          <p:cNvSpPr txBox="1">
            <a:spLocks/>
          </p:cNvSpPr>
          <p:nvPr/>
        </p:nvSpPr>
        <p:spPr>
          <a:xfrm>
            <a:off x="2063619" y="990307"/>
            <a:ext cx="8256039" cy="99837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1800" dirty="0">
                <a:latin typeface="Russo One" panose="02000503050000020004" pitchFamily="2" charset="0"/>
                <a:cs typeface="Arial" panose="020B0604020202020204" pitchFamily="34" charset="0"/>
              </a:rPr>
              <a:t>P</a:t>
            </a:r>
            <a:r>
              <a:rPr lang="es-AR" sz="1800" dirty="0">
                <a:latin typeface="Russo One" panose="02000503050000020004" pitchFamily="2" charset="0"/>
                <a:cs typeface="Arial" panose="020B0604020202020204" pitchFamily="34" charset="0"/>
              </a:rPr>
              <a:t>ara realizar los informes, se utilizan los datos ordenados en la </a:t>
            </a:r>
            <a:r>
              <a:rPr lang="es-AR" sz="1800" dirty="0">
                <a:solidFill>
                  <a:srgbClr val="C00000"/>
                </a:solidFill>
                <a:latin typeface="Russo One" panose="02000503050000020004" pitchFamily="2" charset="0"/>
                <a:cs typeface="Arial" panose="020B0604020202020204" pitchFamily="34" charset="0"/>
              </a:rPr>
              <a:t>“vista 1”</a:t>
            </a:r>
            <a:r>
              <a:rPr lang="es-AR" sz="1800" dirty="0">
                <a:latin typeface="Russo One" panose="02000503050000020004" pitchFamily="2" charset="0"/>
                <a:cs typeface="Arial" panose="020B0604020202020204" pitchFamily="34" charset="0"/>
              </a:rPr>
              <a:t>,</a:t>
            </a:r>
            <a:r>
              <a:rPr lang="es-AR" sz="1800" b="1" dirty="0">
                <a:latin typeface="Russo One" panose="02000503050000020004" pitchFamily="2" charset="0"/>
                <a:cs typeface="Arial" panose="020B0604020202020204" pitchFamily="34" charset="0"/>
              </a:rPr>
              <a:t> </a:t>
            </a:r>
            <a:r>
              <a:rPr lang="es-AR" sz="1800" dirty="0">
                <a:latin typeface="Russo One" panose="02000503050000020004" pitchFamily="2" charset="0"/>
                <a:cs typeface="Arial" panose="020B0604020202020204" pitchFamily="34" charset="0"/>
              </a:rPr>
              <a:t>ya que nos proporciona los datos necesarios para poder generar varios reportes.</a:t>
            </a:r>
            <a:endParaRPr lang="es-AR" sz="1600" dirty="0">
              <a:latin typeface="Russo One" panose="02000503050000020004" pitchFamily="2" charset="0"/>
              <a:cs typeface="Arial" panose="020B0604020202020204" pitchFamily="34" charset="0"/>
            </a:endParaRPr>
          </a:p>
        </p:txBody>
      </p:sp>
      <p:graphicFrame>
        <p:nvGraphicFramePr>
          <p:cNvPr id="5" name="Gráfico 4">
            <a:extLst>
              <a:ext uri="{FF2B5EF4-FFF2-40B4-BE49-F238E27FC236}">
                <a16:creationId xmlns:a16="http://schemas.microsoft.com/office/drawing/2014/main" id="{4A7D8285-5210-7D2B-6E13-7DDFF9BF9FB7}"/>
              </a:ext>
            </a:extLst>
          </p:cNvPr>
          <p:cNvGraphicFramePr>
            <a:graphicFrameLocks/>
          </p:cNvGraphicFramePr>
          <p:nvPr>
            <p:extLst>
              <p:ext uri="{D42A27DB-BD31-4B8C-83A1-F6EECF244321}">
                <p14:modId xmlns:p14="http://schemas.microsoft.com/office/powerpoint/2010/main" val="1983301676"/>
              </p:ext>
            </p:extLst>
          </p:nvPr>
        </p:nvGraphicFramePr>
        <p:xfrm>
          <a:off x="2105181" y="2107485"/>
          <a:ext cx="5536397" cy="217947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Gráfico 6">
            <a:extLst>
              <a:ext uri="{FF2B5EF4-FFF2-40B4-BE49-F238E27FC236}">
                <a16:creationId xmlns:a16="http://schemas.microsoft.com/office/drawing/2014/main" id="{35B0A206-4076-F59A-5587-223EB7B8F495}"/>
              </a:ext>
            </a:extLst>
          </p:cNvPr>
          <p:cNvGraphicFramePr>
            <a:graphicFrameLocks/>
          </p:cNvGraphicFramePr>
          <p:nvPr>
            <p:extLst>
              <p:ext uri="{D42A27DB-BD31-4B8C-83A1-F6EECF244321}">
                <p14:modId xmlns:p14="http://schemas.microsoft.com/office/powerpoint/2010/main" val="913609217"/>
              </p:ext>
            </p:extLst>
          </p:nvPr>
        </p:nvGraphicFramePr>
        <p:xfrm>
          <a:off x="2105181" y="4460032"/>
          <a:ext cx="7856374" cy="217947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Gráfico 8">
            <a:extLst>
              <a:ext uri="{FF2B5EF4-FFF2-40B4-BE49-F238E27FC236}">
                <a16:creationId xmlns:a16="http://schemas.microsoft.com/office/drawing/2014/main" id="{165B740C-16F7-BB5E-FF76-A21EBC54A912}"/>
              </a:ext>
            </a:extLst>
          </p:cNvPr>
          <p:cNvGraphicFramePr>
            <a:graphicFrameLocks/>
          </p:cNvGraphicFramePr>
          <p:nvPr>
            <p:extLst>
              <p:ext uri="{D42A27DB-BD31-4B8C-83A1-F6EECF244321}">
                <p14:modId xmlns:p14="http://schemas.microsoft.com/office/powerpoint/2010/main" val="1251056586"/>
              </p:ext>
            </p:extLst>
          </p:nvPr>
        </p:nvGraphicFramePr>
        <p:xfrm>
          <a:off x="7828384" y="1819469"/>
          <a:ext cx="3135085" cy="2467491"/>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277724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D4626B-226A-4596-A45E-C175236EBEB3}"/>
              </a:ext>
            </a:extLst>
          </p:cNvPr>
          <p:cNvSpPr>
            <a:spLocks noGrp="1"/>
          </p:cNvSpPr>
          <p:nvPr>
            <p:ph type="title"/>
          </p:nvPr>
        </p:nvSpPr>
        <p:spPr>
          <a:xfrm>
            <a:off x="838200" y="141676"/>
            <a:ext cx="10515600" cy="781599"/>
          </a:xfrm>
        </p:spPr>
        <p:txBody>
          <a:bodyPr>
            <a:normAutofit/>
          </a:bodyPr>
          <a:lstStyle/>
          <a:p>
            <a:pPr algn="ctr"/>
            <a:r>
              <a:rPr lang="es-AR" sz="4000" b="1" u="sng" dirty="0">
                <a:latin typeface="Russo One" panose="02000503050000020004" pitchFamily="2" charset="0"/>
                <a:ea typeface="Microsoft JhengHei" panose="020B0604030504040204" pitchFamily="34" charset="-120"/>
                <a:cs typeface="Arial" panose="020B0604020202020204" pitchFamily="34" charset="0"/>
              </a:rPr>
              <a:t>Introducción</a:t>
            </a:r>
          </a:p>
        </p:txBody>
      </p:sp>
      <p:pic>
        <p:nvPicPr>
          <p:cNvPr id="3" name="Imagen 2" descr="Imagen que contiene vajilla, plato, dibujo&#10;&#10;Descripción generada automáticamente">
            <a:extLst>
              <a:ext uri="{FF2B5EF4-FFF2-40B4-BE49-F238E27FC236}">
                <a16:creationId xmlns:a16="http://schemas.microsoft.com/office/drawing/2014/main" id="{479C82DD-DE95-F6F6-411F-4B6028877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39" y="74644"/>
            <a:ext cx="1974980" cy="550404"/>
          </a:xfrm>
          <a:prstGeom prst="rect">
            <a:avLst/>
          </a:prstGeom>
        </p:spPr>
      </p:pic>
      <p:sp>
        <p:nvSpPr>
          <p:cNvPr id="4" name="Título 1">
            <a:extLst>
              <a:ext uri="{FF2B5EF4-FFF2-40B4-BE49-F238E27FC236}">
                <a16:creationId xmlns:a16="http://schemas.microsoft.com/office/drawing/2014/main" id="{0CA80D75-026C-EAC0-552B-B9D0C91DAE1D}"/>
              </a:ext>
            </a:extLst>
          </p:cNvPr>
          <p:cNvSpPr txBox="1">
            <a:spLocks/>
          </p:cNvSpPr>
          <p:nvPr/>
        </p:nvSpPr>
        <p:spPr>
          <a:xfrm>
            <a:off x="2177142" y="1184987"/>
            <a:ext cx="7837715" cy="542108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1600" dirty="0">
                <a:latin typeface="Russo One" panose="02000503050000020004" pitchFamily="2" charset="0"/>
                <a:ea typeface="Microsoft JhengHei" panose="020B0604030504040204" pitchFamily="34" charset="-120"/>
                <a:cs typeface="Arial" panose="020B0604020202020204" pitchFamily="34" charset="0"/>
              </a:rPr>
              <a:t>Match5 es una terminal automotriz la cual posee un gran volumen de concesionarios distribuidos en todo el país. </a:t>
            </a:r>
          </a:p>
          <a:p>
            <a:endParaRPr lang="es-AR" sz="1600" dirty="0">
              <a:latin typeface="Russo One" panose="02000503050000020004" pitchFamily="2" charset="0"/>
              <a:ea typeface="Microsoft JhengHei" panose="020B0604030504040204" pitchFamily="34" charset="-120"/>
              <a:cs typeface="Arial" panose="020B0604020202020204" pitchFamily="34" charset="0"/>
            </a:endParaRPr>
          </a:p>
          <a:p>
            <a:r>
              <a:rPr lang="es-ES" sz="1600" dirty="0">
                <a:latin typeface="Russo One" panose="02000503050000020004" pitchFamily="2" charset="0"/>
                <a:ea typeface="Microsoft JhengHei" panose="020B0604030504040204" pitchFamily="34" charset="-120"/>
                <a:cs typeface="Arial" panose="020B0604020202020204" pitchFamily="34" charset="0"/>
              </a:rPr>
              <a:t>En la industria automotriz, la eficiencia y la precisión son fundamentales para garantizar la satisfacción del cliente y optimizar la gestión de los concesionarios. </a:t>
            </a:r>
          </a:p>
          <a:p>
            <a:endParaRPr lang="es-ES" sz="1600" dirty="0">
              <a:latin typeface="Russo One" panose="02000503050000020004" pitchFamily="2" charset="0"/>
              <a:ea typeface="Microsoft JhengHei" panose="020B0604030504040204" pitchFamily="34" charset="-120"/>
              <a:cs typeface="Arial" panose="020B0604020202020204" pitchFamily="34" charset="0"/>
            </a:endParaRPr>
          </a:p>
          <a:p>
            <a:r>
              <a:rPr lang="es-ES" sz="1600" dirty="0">
                <a:latin typeface="Russo One" panose="02000503050000020004" pitchFamily="2" charset="0"/>
                <a:ea typeface="Microsoft JhengHei" panose="020B0604030504040204" pitchFamily="34" charset="-120"/>
                <a:cs typeface="Arial" panose="020B0604020202020204" pitchFamily="34" charset="0"/>
              </a:rPr>
              <a:t>Un sistema de gestión de órdenes de reparación se erige como una herramienta esencial para agilizar los procesos, mejorar la comunicación interna y externa, así como optimizar el rendimiento en la reparación de vehículos dentro de un concesionario de una terminal automotriz.</a:t>
            </a:r>
          </a:p>
          <a:p>
            <a:endParaRPr lang="es-ES" sz="1600" dirty="0">
              <a:latin typeface="Russo One" panose="02000503050000020004" pitchFamily="2" charset="0"/>
              <a:ea typeface="Microsoft JhengHei" panose="020B0604030504040204" pitchFamily="34" charset="-120"/>
              <a:cs typeface="Arial" panose="020B0604020202020204" pitchFamily="34" charset="0"/>
            </a:endParaRPr>
          </a:p>
          <a:p>
            <a:r>
              <a:rPr lang="es-ES" sz="1600" dirty="0">
                <a:latin typeface="Russo One" panose="02000503050000020004" pitchFamily="2" charset="0"/>
                <a:ea typeface="Microsoft JhengHei" panose="020B0604030504040204" pitchFamily="34" charset="-120"/>
                <a:cs typeface="Arial" panose="020B0604020202020204" pitchFamily="34" charset="0"/>
              </a:rPr>
              <a:t>Este sistema busca no solo maximizar la productividad, sino también fortalecer la experiencia del cliente al proporcionar servicios rápidos, precisos y transparentes.</a:t>
            </a:r>
          </a:p>
          <a:p>
            <a:endParaRPr lang="es-ES" sz="1600" dirty="0">
              <a:latin typeface="Russo One" panose="02000503050000020004" pitchFamily="2" charset="0"/>
              <a:ea typeface="Microsoft JhengHei" panose="020B0604030504040204" pitchFamily="34" charset="-120"/>
              <a:cs typeface="Arial" panose="020B0604020202020204" pitchFamily="34" charset="0"/>
            </a:endParaRPr>
          </a:p>
          <a:p>
            <a:r>
              <a:rPr lang="es-ES" sz="1600" dirty="0">
                <a:latin typeface="Russo One" panose="02000503050000020004" pitchFamily="2" charset="0"/>
                <a:ea typeface="Microsoft JhengHei" panose="020B0604030504040204" pitchFamily="34" charset="-120"/>
                <a:cs typeface="Arial" panose="020B0604020202020204" pitchFamily="34" charset="0"/>
              </a:rPr>
              <a:t>Un cliente llega a un concesionario y se le abre una orden de reparación, la cual consta de la información del cliente, la información del vehículo y la información de la reparación. Esto es un documento legal que abala la reparación. Con esta información, luego se pueden realizar distintas métricas para evaluar la situación del negocio y probabilidad de mejora.</a:t>
            </a:r>
          </a:p>
        </p:txBody>
      </p:sp>
    </p:spTree>
    <p:extLst>
      <p:ext uri="{BB962C8B-B14F-4D97-AF65-F5344CB8AC3E}">
        <p14:creationId xmlns:p14="http://schemas.microsoft.com/office/powerpoint/2010/main" val="1289977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D4626B-226A-4596-A45E-C175236EBEB3}"/>
              </a:ext>
            </a:extLst>
          </p:cNvPr>
          <p:cNvSpPr>
            <a:spLocks noGrp="1"/>
          </p:cNvSpPr>
          <p:nvPr>
            <p:ph type="title"/>
          </p:nvPr>
        </p:nvSpPr>
        <p:spPr>
          <a:xfrm>
            <a:off x="838200" y="141676"/>
            <a:ext cx="10515600" cy="781599"/>
          </a:xfrm>
        </p:spPr>
        <p:txBody>
          <a:bodyPr>
            <a:normAutofit/>
          </a:bodyPr>
          <a:lstStyle/>
          <a:p>
            <a:pPr algn="ctr"/>
            <a:r>
              <a:rPr lang="es-AR" sz="4000" b="1" u="sng" dirty="0">
                <a:latin typeface="Russo One" panose="02000503050000020004" pitchFamily="2" charset="0"/>
                <a:cs typeface="Arial" panose="020B0604020202020204" pitchFamily="34" charset="0"/>
              </a:rPr>
              <a:t>Herramientas Utilizadas</a:t>
            </a:r>
          </a:p>
        </p:txBody>
      </p:sp>
      <p:pic>
        <p:nvPicPr>
          <p:cNvPr id="3" name="Imagen 2" descr="Imagen que contiene vajilla, plato, dibujo&#10;&#10;Descripción generada automáticamente">
            <a:extLst>
              <a:ext uri="{FF2B5EF4-FFF2-40B4-BE49-F238E27FC236}">
                <a16:creationId xmlns:a16="http://schemas.microsoft.com/office/drawing/2014/main" id="{479C82DD-DE95-F6F6-411F-4B6028877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39" y="74644"/>
            <a:ext cx="1974980" cy="550404"/>
          </a:xfrm>
          <a:prstGeom prst="rect">
            <a:avLst/>
          </a:prstGeom>
        </p:spPr>
      </p:pic>
      <p:pic>
        <p:nvPicPr>
          <p:cNvPr id="5" name="Imagen 4" descr="Imagen que contiene texto, señal, firmar, dibujo&#10;&#10;Descripción generada automáticamente">
            <a:extLst>
              <a:ext uri="{FF2B5EF4-FFF2-40B4-BE49-F238E27FC236}">
                <a16:creationId xmlns:a16="http://schemas.microsoft.com/office/drawing/2014/main" id="{4D64A694-1ABA-26D8-459A-DA200D9BC1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1211" y="1594866"/>
            <a:ext cx="1042132" cy="781599"/>
          </a:xfrm>
          <a:prstGeom prst="rect">
            <a:avLst/>
          </a:prstGeom>
        </p:spPr>
      </p:pic>
      <p:pic>
        <p:nvPicPr>
          <p:cNvPr id="7" name="Imagen 6" descr="Icono&#10;&#10;Descripción generada automáticamente">
            <a:extLst>
              <a:ext uri="{FF2B5EF4-FFF2-40B4-BE49-F238E27FC236}">
                <a16:creationId xmlns:a16="http://schemas.microsoft.com/office/drawing/2014/main" id="{1FEA1AD5-1E5B-A12F-C310-3DDD0DD9A8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7249" y="1029344"/>
            <a:ext cx="550056" cy="550056"/>
          </a:xfrm>
          <a:prstGeom prst="rect">
            <a:avLst/>
          </a:prstGeom>
        </p:spPr>
      </p:pic>
      <p:pic>
        <p:nvPicPr>
          <p:cNvPr id="9" name="Imagen 8" descr="Icono&#10;&#10;Descripción generada automáticamente">
            <a:extLst>
              <a:ext uri="{FF2B5EF4-FFF2-40B4-BE49-F238E27FC236}">
                <a16:creationId xmlns:a16="http://schemas.microsoft.com/office/drawing/2014/main" id="{6608724C-FA22-86DC-6949-D8805F7CA2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71919" y="3829983"/>
            <a:ext cx="820716" cy="820716"/>
          </a:xfrm>
          <a:prstGeom prst="rect">
            <a:avLst/>
          </a:prstGeom>
        </p:spPr>
      </p:pic>
      <p:pic>
        <p:nvPicPr>
          <p:cNvPr id="11" name="Imagen 10" descr="Icono&#10;&#10;Descripción generada automáticamente">
            <a:extLst>
              <a:ext uri="{FF2B5EF4-FFF2-40B4-BE49-F238E27FC236}">
                <a16:creationId xmlns:a16="http://schemas.microsoft.com/office/drawing/2014/main" id="{D5BC8E5B-C69B-1FE8-7EE5-E878599D14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78192" y="4563056"/>
            <a:ext cx="1152184" cy="652757"/>
          </a:xfrm>
          <a:prstGeom prst="rect">
            <a:avLst/>
          </a:prstGeom>
        </p:spPr>
      </p:pic>
      <p:pic>
        <p:nvPicPr>
          <p:cNvPr id="13" name="Imagen 12" descr="Logotipo, nombre de la empresa&#10;&#10;Descripción generada automáticamente">
            <a:extLst>
              <a:ext uri="{FF2B5EF4-FFF2-40B4-BE49-F238E27FC236}">
                <a16:creationId xmlns:a16="http://schemas.microsoft.com/office/drawing/2014/main" id="{C896294B-E234-54A0-80F3-C2F26D2889D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86881" y="2945297"/>
            <a:ext cx="1590792" cy="922010"/>
          </a:xfrm>
          <a:prstGeom prst="rect">
            <a:avLst/>
          </a:prstGeom>
        </p:spPr>
      </p:pic>
      <p:pic>
        <p:nvPicPr>
          <p:cNvPr id="15" name="Imagen 14" descr="Imagen que contiene dibujo&#10;&#10;Descripción generada automáticamente">
            <a:extLst>
              <a:ext uri="{FF2B5EF4-FFF2-40B4-BE49-F238E27FC236}">
                <a16:creationId xmlns:a16="http://schemas.microsoft.com/office/drawing/2014/main" id="{D26F8FB5-A153-4855-AF1B-5D7DF94BC58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53440" y="2313134"/>
            <a:ext cx="857674" cy="643751"/>
          </a:xfrm>
          <a:prstGeom prst="rect">
            <a:avLst/>
          </a:prstGeom>
        </p:spPr>
      </p:pic>
      <p:sp>
        <p:nvSpPr>
          <p:cNvPr id="17" name="CuadroTexto 16">
            <a:extLst>
              <a:ext uri="{FF2B5EF4-FFF2-40B4-BE49-F238E27FC236}">
                <a16:creationId xmlns:a16="http://schemas.microsoft.com/office/drawing/2014/main" id="{2A45A325-7018-BCFB-1650-D3F283F507F5}"/>
              </a:ext>
            </a:extLst>
          </p:cNvPr>
          <p:cNvSpPr txBox="1"/>
          <p:nvPr/>
        </p:nvSpPr>
        <p:spPr>
          <a:xfrm>
            <a:off x="3859011" y="1134942"/>
            <a:ext cx="5942476" cy="369332"/>
          </a:xfrm>
          <a:prstGeom prst="rect">
            <a:avLst/>
          </a:prstGeom>
          <a:noFill/>
        </p:spPr>
        <p:txBody>
          <a:bodyPr wrap="square">
            <a:spAutoFit/>
          </a:bodyPr>
          <a:lstStyle/>
          <a:p>
            <a:r>
              <a:rPr lang="es-ES" u="sng" dirty="0">
                <a:latin typeface="Russo One" panose="02000503050000020004" pitchFamily="2" charset="0"/>
                <a:ea typeface="Calibri" panose="020F0502020204030204" pitchFamily="34" charset="0"/>
                <a:cs typeface="Times New Roman" panose="02020603050405020304" pitchFamily="18" charset="0"/>
              </a:rPr>
              <a:t>Draw.io:</a:t>
            </a:r>
            <a:r>
              <a:rPr lang="es-ES" dirty="0">
                <a:latin typeface="Russo One" panose="02000503050000020004" pitchFamily="2" charset="0"/>
                <a:ea typeface="Calibri" panose="020F0502020204030204" pitchFamily="34" charset="0"/>
                <a:cs typeface="Times New Roman" panose="02020603050405020304" pitchFamily="18" charset="0"/>
              </a:rPr>
              <a:t> Para los diagramas de entidad relación</a:t>
            </a:r>
            <a:endParaRPr lang="es-AR" dirty="0"/>
          </a:p>
        </p:txBody>
      </p:sp>
      <p:sp>
        <p:nvSpPr>
          <p:cNvPr id="18" name="CuadroTexto 17">
            <a:extLst>
              <a:ext uri="{FF2B5EF4-FFF2-40B4-BE49-F238E27FC236}">
                <a16:creationId xmlns:a16="http://schemas.microsoft.com/office/drawing/2014/main" id="{6146FF96-1748-440D-F5BB-D774803740E9}"/>
              </a:ext>
            </a:extLst>
          </p:cNvPr>
          <p:cNvSpPr txBox="1"/>
          <p:nvPr/>
        </p:nvSpPr>
        <p:spPr>
          <a:xfrm>
            <a:off x="3859011" y="1796073"/>
            <a:ext cx="5942475" cy="369332"/>
          </a:xfrm>
          <a:prstGeom prst="rect">
            <a:avLst/>
          </a:prstGeom>
          <a:noFill/>
        </p:spPr>
        <p:txBody>
          <a:bodyPr wrap="square">
            <a:spAutoFit/>
          </a:bodyPr>
          <a:lstStyle/>
          <a:p>
            <a:r>
              <a:rPr lang="es-ES" u="sng" dirty="0">
                <a:latin typeface="Russo One" panose="02000503050000020004" pitchFamily="2" charset="0"/>
                <a:ea typeface="Calibri" panose="020F0502020204030204" pitchFamily="34" charset="0"/>
                <a:cs typeface="Times New Roman" panose="02020603050405020304" pitchFamily="18" charset="0"/>
              </a:rPr>
              <a:t>Excel:</a:t>
            </a:r>
            <a:r>
              <a:rPr lang="es-ES" dirty="0">
                <a:latin typeface="Russo One" panose="02000503050000020004" pitchFamily="2" charset="0"/>
                <a:ea typeface="Calibri" panose="020F0502020204030204" pitchFamily="34" charset="0"/>
                <a:cs typeface="Times New Roman" panose="02020603050405020304" pitchFamily="18" charset="0"/>
              </a:rPr>
              <a:t> Para los gráficos de los informes</a:t>
            </a:r>
            <a:endParaRPr lang="es-AR" dirty="0"/>
          </a:p>
        </p:txBody>
      </p:sp>
      <p:sp>
        <p:nvSpPr>
          <p:cNvPr id="19" name="CuadroTexto 18">
            <a:extLst>
              <a:ext uri="{FF2B5EF4-FFF2-40B4-BE49-F238E27FC236}">
                <a16:creationId xmlns:a16="http://schemas.microsoft.com/office/drawing/2014/main" id="{A4D87DA2-0A1B-BB77-913F-B1D7E50AEE9C}"/>
              </a:ext>
            </a:extLst>
          </p:cNvPr>
          <p:cNvSpPr txBox="1"/>
          <p:nvPr/>
        </p:nvSpPr>
        <p:spPr>
          <a:xfrm>
            <a:off x="3859011" y="2457204"/>
            <a:ext cx="6983157" cy="369332"/>
          </a:xfrm>
          <a:prstGeom prst="rect">
            <a:avLst/>
          </a:prstGeom>
          <a:noFill/>
        </p:spPr>
        <p:txBody>
          <a:bodyPr wrap="square">
            <a:spAutoFit/>
          </a:bodyPr>
          <a:lstStyle/>
          <a:p>
            <a:r>
              <a:rPr lang="es-ES" u="sng" dirty="0">
                <a:latin typeface="Russo One" panose="02000503050000020004" pitchFamily="2" charset="0"/>
                <a:ea typeface="Calibri" panose="020F0502020204030204" pitchFamily="34" charset="0"/>
                <a:cs typeface="Times New Roman" panose="02020603050405020304" pitchFamily="18" charset="0"/>
              </a:rPr>
              <a:t>VSC:</a:t>
            </a:r>
            <a:r>
              <a:rPr lang="es-ES" dirty="0">
                <a:latin typeface="Russo One" panose="02000503050000020004" pitchFamily="2" charset="0"/>
                <a:ea typeface="Calibri" panose="020F0502020204030204" pitchFamily="34" charset="0"/>
                <a:cs typeface="Times New Roman" panose="02020603050405020304" pitchFamily="18" charset="0"/>
              </a:rPr>
              <a:t> Para sacar foto del código y para visualizar el .</a:t>
            </a:r>
            <a:r>
              <a:rPr lang="es-ES" dirty="0" err="1">
                <a:latin typeface="Russo One" panose="02000503050000020004" pitchFamily="2" charset="0"/>
                <a:ea typeface="Calibri" panose="020F0502020204030204" pitchFamily="34" charset="0"/>
                <a:cs typeface="Times New Roman" panose="02020603050405020304" pitchFamily="18" charset="0"/>
              </a:rPr>
              <a:t>json</a:t>
            </a:r>
            <a:endParaRPr lang="es-AR" dirty="0"/>
          </a:p>
        </p:txBody>
      </p:sp>
      <p:sp>
        <p:nvSpPr>
          <p:cNvPr id="20" name="CuadroTexto 19">
            <a:extLst>
              <a:ext uri="{FF2B5EF4-FFF2-40B4-BE49-F238E27FC236}">
                <a16:creationId xmlns:a16="http://schemas.microsoft.com/office/drawing/2014/main" id="{54135F71-1207-4360-B4D6-E9AF2A61CD1C}"/>
              </a:ext>
            </a:extLst>
          </p:cNvPr>
          <p:cNvSpPr txBox="1"/>
          <p:nvPr/>
        </p:nvSpPr>
        <p:spPr>
          <a:xfrm>
            <a:off x="3859011" y="3118335"/>
            <a:ext cx="7138237" cy="646331"/>
          </a:xfrm>
          <a:prstGeom prst="rect">
            <a:avLst/>
          </a:prstGeom>
          <a:noFill/>
        </p:spPr>
        <p:txBody>
          <a:bodyPr wrap="square">
            <a:spAutoFit/>
          </a:bodyPr>
          <a:lstStyle/>
          <a:p>
            <a:r>
              <a:rPr lang="es-ES" u="sng" dirty="0">
                <a:latin typeface="Russo One" panose="02000503050000020004" pitchFamily="2" charset="0"/>
                <a:ea typeface="Calibri" panose="020F0502020204030204" pitchFamily="34" charset="0"/>
                <a:cs typeface="Times New Roman" panose="02020603050405020304" pitchFamily="18" charset="0"/>
              </a:rPr>
              <a:t>MySQL </a:t>
            </a:r>
            <a:r>
              <a:rPr lang="es-ES" u="sng" dirty="0" err="1">
                <a:latin typeface="Russo One" panose="02000503050000020004" pitchFamily="2" charset="0"/>
                <a:ea typeface="Calibri" panose="020F0502020204030204" pitchFamily="34" charset="0"/>
                <a:cs typeface="Times New Roman" panose="02020603050405020304" pitchFamily="18" charset="0"/>
              </a:rPr>
              <a:t>Workbench</a:t>
            </a:r>
            <a:r>
              <a:rPr lang="es-ES" u="sng" dirty="0">
                <a:latin typeface="Russo One" panose="02000503050000020004" pitchFamily="2" charset="0"/>
                <a:ea typeface="Calibri" panose="020F0502020204030204" pitchFamily="34" charset="0"/>
                <a:cs typeface="Times New Roman" panose="02020603050405020304" pitchFamily="18" charset="0"/>
              </a:rPr>
              <a:t>:</a:t>
            </a:r>
            <a:r>
              <a:rPr lang="es-ES" dirty="0">
                <a:latin typeface="Russo One" panose="02000503050000020004" pitchFamily="2" charset="0"/>
                <a:ea typeface="Calibri" panose="020F0502020204030204" pitchFamily="34" charset="0"/>
                <a:cs typeface="Times New Roman" panose="02020603050405020304" pitchFamily="18" charset="0"/>
              </a:rPr>
              <a:t> Para realizar el script de los objetos de la base de datos.</a:t>
            </a:r>
            <a:endParaRPr lang="es-AR" dirty="0"/>
          </a:p>
        </p:txBody>
      </p:sp>
      <p:sp>
        <p:nvSpPr>
          <p:cNvPr id="21" name="CuadroTexto 20">
            <a:extLst>
              <a:ext uri="{FF2B5EF4-FFF2-40B4-BE49-F238E27FC236}">
                <a16:creationId xmlns:a16="http://schemas.microsoft.com/office/drawing/2014/main" id="{0CC37ABB-F007-6584-7003-B8738422FBC7}"/>
              </a:ext>
            </a:extLst>
          </p:cNvPr>
          <p:cNvSpPr txBox="1"/>
          <p:nvPr/>
        </p:nvSpPr>
        <p:spPr>
          <a:xfrm>
            <a:off x="3859011" y="4056465"/>
            <a:ext cx="7138237" cy="369332"/>
          </a:xfrm>
          <a:prstGeom prst="rect">
            <a:avLst/>
          </a:prstGeom>
          <a:noFill/>
        </p:spPr>
        <p:txBody>
          <a:bodyPr wrap="square">
            <a:spAutoFit/>
          </a:bodyPr>
          <a:lstStyle/>
          <a:p>
            <a:r>
              <a:rPr lang="es-ES" u="sng" dirty="0">
                <a:latin typeface="Russo One" panose="02000503050000020004" pitchFamily="2" charset="0"/>
                <a:ea typeface="Calibri" panose="020F0502020204030204" pitchFamily="34" charset="0"/>
                <a:cs typeface="Times New Roman" panose="02020603050405020304" pitchFamily="18" charset="0"/>
              </a:rPr>
              <a:t>Git Hub:</a:t>
            </a:r>
            <a:r>
              <a:rPr lang="es-ES" dirty="0">
                <a:latin typeface="Russo One" panose="02000503050000020004" pitchFamily="2" charset="0"/>
                <a:ea typeface="Calibri" panose="020F0502020204030204" pitchFamily="34" charset="0"/>
                <a:cs typeface="Times New Roman" panose="02020603050405020304" pitchFamily="18" charset="0"/>
              </a:rPr>
              <a:t> Para almacenar y compartir mi proyecto</a:t>
            </a:r>
            <a:endParaRPr lang="es-AR" dirty="0"/>
          </a:p>
        </p:txBody>
      </p:sp>
      <p:sp>
        <p:nvSpPr>
          <p:cNvPr id="22" name="CuadroTexto 21">
            <a:extLst>
              <a:ext uri="{FF2B5EF4-FFF2-40B4-BE49-F238E27FC236}">
                <a16:creationId xmlns:a16="http://schemas.microsoft.com/office/drawing/2014/main" id="{1036C5BC-4824-B864-929D-EFAB7037DA84}"/>
              </a:ext>
            </a:extLst>
          </p:cNvPr>
          <p:cNvSpPr txBox="1"/>
          <p:nvPr/>
        </p:nvSpPr>
        <p:spPr>
          <a:xfrm>
            <a:off x="3859011" y="4717596"/>
            <a:ext cx="7138237" cy="369332"/>
          </a:xfrm>
          <a:prstGeom prst="rect">
            <a:avLst/>
          </a:prstGeom>
          <a:noFill/>
        </p:spPr>
        <p:txBody>
          <a:bodyPr wrap="square">
            <a:spAutoFit/>
          </a:bodyPr>
          <a:lstStyle/>
          <a:p>
            <a:r>
              <a:rPr lang="es-ES" u="sng" dirty="0" err="1">
                <a:latin typeface="Russo One" panose="02000503050000020004" pitchFamily="2" charset="0"/>
                <a:ea typeface="Calibri" panose="020F0502020204030204" pitchFamily="34" charset="0"/>
                <a:cs typeface="Times New Roman" panose="02020603050405020304" pitchFamily="18" charset="0"/>
              </a:rPr>
              <a:t>Power</a:t>
            </a:r>
            <a:r>
              <a:rPr lang="es-ES" u="sng" dirty="0">
                <a:latin typeface="Russo One" panose="02000503050000020004" pitchFamily="2" charset="0"/>
                <a:ea typeface="Calibri" panose="020F0502020204030204" pitchFamily="34" charset="0"/>
                <a:cs typeface="Times New Roman" panose="02020603050405020304" pitchFamily="18" charset="0"/>
              </a:rPr>
              <a:t> Point:</a:t>
            </a:r>
            <a:r>
              <a:rPr lang="es-ES" dirty="0">
                <a:latin typeface="Russo One" panose="02000503050000020004" pitchFamily="2" charset="0"/>
                <a:ea typeface="Calibri" panose="020F0502020204030204" pitchFamily="34" charset="0"/>
                <a:cs typeface="Times New Roman" panose="02020603050405020304" pitchFamily="18" charset="0"/>
              </a:rPr>
              <a:t> Para realizar la presentación</a:t>
            </a:r>
            <a:endParaRPr lang="es-AR" dirty="0"/>
          </a:p>
        </p:txBody>
      </p:sp>
      <p:sp>
        <p:nvSpPr>
          <p:cNvPr id="23" name="CuadroTexto 22">
            <a:extLst>
              <a:ext uri="{FF2B5EF4-FFF2-40B4-BE49-F238E27FC236}">
                <a16:creationId xmlns:a16="http://schemas.microsoft.com/office/drawing/2014/main" id="{52FD486C-1FBA-2F1E-4CCC-FCD62C58B21C}"/>
              </a:ext>
            </a:extLst>
          </p:cNvPr>
          <p:cNvSpPr txBox="1"/>
          <p:nvPr/>
        </p:nvSpPr>
        <p:spPr>
          <a:xfrm>
            <a:off x="3859011" y="5378727"/>
            <a:ext cx="7138237" cy="369332"/>
          </a:xfrm>
          <a:prstGeom prst="rect">
            <a:avLst/>
          </a:prstGeom>
          <a:noFill/>
        </p:spPr>
        <p:txBody>
          <a:bodyPr wrap="square">
            <a:spAutoFit/>
          </a:bodyPr>
          <a:lstStyle/>
          <a:p>
            <a:r>
              <a:rPr lang="es-ES" u="sng" dirty="0">
                <a:latin typeface="Russo One" panose="02000503050000020004" pitchFamily="2" charset="0"/>
                <a:ea typeface="Calibri" panose="020F0502020204030204" pitchFamily="34" charset="0"/>
                <a:cs typeface="Times New Roman" panose="02020603050405020304" pitchFamily="18" charset="0"/>
              </a:rPr>
              <a:t>Google:</a:t>
            </a:r>
            <a:r>
              <a:rPr lang="es-ES" dirty="0">
                <a:latin typeface="Russo One" panose="02000503050000020004" pitchFamily="2" charset="0"/>
                <a:ea typeface="Calibri" panose="020F0502020204030204" pitchFamily="34" charset="0"/>
                <a:cs typeface="Times New Roman" panose="02020603050405020304" pitchFamily="18" charset="0"/>
              </a:rPr>
              <a:t> Para buscar las imágenes y la información</a:t>
            </a:r>
            <a:endParaRPr lang="es-AR" dirty="0"/>
          </a:p>
        </p:txBody>
      </p:sp>
      <p:sp>
        <p:nvSpPr>
          <p:cNvPr id="24" name="CuadroTexto 23">
            <a:extLst>
              <a:ext uri="{FF2B5EF4-FFF2-40B4-BE49-F238E27FC236}">
                <a16:creationId xmlns:a16="http://schemas.microsoft.com/office/drawing/2014/main" id="{2DFD835C-1F20-D6F5-A603-5D8705747C29}"/>
              </a:ext>
            </a:extLst>
          </p:cNvPr>
          <p:cNvSpPr txBox="1"/>
          <p:nvPr/>
        </p:nvSpPr>
        <p:spPr>
          <a:xfrm>
            <a:off x="3859011" y="6039855"/>
            <a:ext cx="7138237" cy="369332"/>
          </a:xfrm>
          <a:prstGeom prst="rect">
            <a:avLst/>
          </a:prstGeom>
          <a:noFill/>
        </p:spPr>
        <p:txBody>
          <a:bodyPr wrap="square">
            <a:spAutoFit/>
          </a:bodyPr>
          <a:lstStyle/>
          <a:p>
            <a:r>
              <a:rPr lang="es-ES" u="sng" dirty="0">
                <a:latin typeface="Russo One" panose="02000503050000020004" pitchFamily="2" charset="0"/>
                <a:ea typeface="Calibri" panose="020F0502020204030204" pitchFamily="34" charset="0"/>
                <a:cs typeface="Times New Roman" panose="02020603050405020304" pitchFamily="18" charset="0"/>
              </a:rPr>
              <a:t>Adobe Photoshop:</a:t>
            </a:r>
            <a:r>
              <a:rPr lang="es-ES" dirty="0">
                <a:latin typeface="Russo One" panose="02000503050000020004" pitchFamily="2" charset="0"/>
                <a:ea typeface="Calibri" panose="020F0502020204030204" pitchFamily="34" charset="0"/>
                <a:cs typeface="Times New Roman" panose="02020603050405020304" pitchFamily="18" charset="0"/>
              </a:rPr>
              <a:t> Para generar algunas imágenes</a:t>
            </a:r>
            <a:endParaRPr lang="es-AR" dirty="0"/>
          </a:p>
        </p:txBody>
      </p:sp>
      <p:pic>
        <p:nvPicPr>
          <p:cNvPr id="26" name="Imagen 25" descr="Logotipo, nombre de la empresa&#10;&#10;Descripción generada automáticamente">
            <a:extLst>
              <a:ext uri="{FF2B5EF4-FFF2-40B4-BE49-F238E27FC236}">
                <a16:creationId xmlns:a16="http://schemas.microsoft.com/office/drawing/2014/main" id="{3490FDD6-A307-90FC-6C7D-425391C3541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37757" y="5225145"/>
            <a:ext cx="1089040" cy="639156"/>
          </a:xfrm>
          <a:prstGeom prst="rect">
            <a:avLst/>
          </a:prstGeom>
        </p:spPr>
      </p:pic>
      <p:pic>
        <p:nvPicPr>
          <p:cNvPr id="28" name="Imagen 27" descr="Dibujo con letras blancas&#10;&#10;Descripción generada automáticamente con confianza media">
            <a:extLst>
              <a:ext uri="{FF2B5EF4-FFF2-40B4-BE49-F238E27FC236}">
                <a16:creationId xmlns:a16="http://schemas.microsoft.com/office/drawing/2014/main" id="{CA3699D0-7C7F-1EE5-1B52-D5294385197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37757" y="5901880"/>
            <a:ext cx="1089040" cy="617123"/>
          </a:xfrm>
          <a:prstGeom prst="rect">
            <a:avLst/>
          </a:prstGeom>
        </p:spPr>
      </p:pic>
    </p:spTree>
    <p:extLst>
      <p:ext uri="{BB962C8B-B14F-4D97-AF65-F5344CB8AC3E}">
        <p14:creationId xmlns:p14="http://schemas.microsoft.com/office/powerpoint/2010/main" val="3459383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D4626B-226A-4596-A45E-C175236EBEB3}"/>
              </a:ext>
            </a:extLst>
          </p:cNvPr>
          <p:cNvSpPr>
            <a:spLocks noGrp="1"/>
          </p:cNvSpPr>
          <p:nvPr>
            <p:ph type="title"/>
          </p:nvPr>
        </p:nvSpPr>
        <p:spPr>
          <a:xfrm>
            <a:off x="838200" y="141676"/>
            <a:ext cx="10515600" cy="781599"/>
          </a:xfrm>
        </p:spPr>
        <p:txBody>
          <a:bodyPr>
            <a:normAutofit/>
          </a:bodyPr>
          <a:lstStyle/>
          <a:p>
            <a:pPr algn="ctr"/>
            <a:r>
              <a:rPr lang="es-AR" sz="4000" b="1" u="sng" dirty="0">
                <a:latin typeface="Russo One" panose="02000503050000020004" pitchFamily="2" charset="0"/>
                <a:cs typeface="Arial" panose="020B0604020202020204" pitchFamily="34" charset="0"/>
              </a:rPr>
              <a:t>Objetivo</a:t>
            </a:r>
          </a:p>
        </p:txBody>
      </p:sp>
      <p:pic>
        <p:nvPicPr>
          <p:cNvPr id="3" name="Imagen 2" descr="Imagen que contiene vajilla, plato, dibujo&#10;&#10;Descripción generada automáticamente">
            <a:extLst>
              <a:ext uri="{FF2B5EF4-FFF2-40B4-BE49-F238E27FC236}">
                <a16:creationId xmlns:a16="http://schemas.microsoft.com/office/drawing/2014/main" id="{479C82DD-DE95-F6F6-411F-4B6028877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39" y="74644"/>
            <a:ext cx="1974980" cy="550404"/>
          </a:xfrm>
          <a:prstGeom prst="rect">
            <a:avLst/>
          </a:prstGeom>
        </p:spPr>
      </p:pic>
      <p:sp>
        <p:nvSpPr>
          <p:cNvPr id="4" name="Título 1">
            <a:extLst>
              <a:ext uri="{FF2B5EF4-FFF2-40B4-BE49-F238E27FC236}">
                <a16:creationId xmlns:a16="http://schemas.microsoft.com/office/drawing/2014/main" id="{553D79C3-1D99-1591-2019-2B1ECAAB243F}"/>
              </a:ext>
            </a:extLst>
          </p:cNvPr>
          <p:cNvSpPr txBox="1">
            <a:spLocks/>
          </p:cNvSpPr>
          <p:nvPr/>
        </p:nvSpPr>
        <p:spPr>
          <a:xfrm>
            <a:off x="2177142" y="1252474"/>
            <a:ext cx="7837715" cy="517631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1600" u="sng" dirty="0">
                <a:latin typeface="Russo One" panose="02000503050000020004" pitchFamily="2" charset="0"/>
                <a:cs typeface="Arial" panose="020B0604020202020204" pitchFamily="34" charset="0"/>
              </a:rPr>
              <a:t>Eficiencia Operativa: </a:t>
            </a:r>
          </a:p>
          <a:p>
            <a:r>
              <a:rPr lang="es-ES" sz="1600" dirty="0">
                <a:latin typeface="Russo One" panose="02000503050000020004" pitchFamily="2" charset="0"/>
                <a:cs typeface="Arial" panose="020B0604020202020204" pitchFamily="34" charset="0"/>
              </a:rPr>
              <a:t>Agilizar y optimizar los procesos de recepción, evaluación, asignación y ejecución de órdenes de reparación para reducir los tiempos de espera y mejorar la productividad.</a:t>
            </a:r>
          </a:p>
          <a:p>
            <a:endParaRPr lang="es-ES" sz="1600" u="sng" dirty="0">
              <a:latin typeface="Russo One" panose="02000503050000020004" pitchFamily="2" charset="0"/>
              <a:cs typeface="Arial" panose="020B0604020202020204" pitchFamily="34" charset="0"/>
            </a:endParaRPr>
          </a:p>
          <a:p>
            <a:r>
              <a:rPr lang="es-ES" sz="1600" u="sng" dirty="0">
                <a:latin typeface="Russo One" panose="02000503050000020004" pitchFamily="2" charset="0"/>
                <a:cs typeface="Arial" panose="020B0604020202020204" pitchFamily="34" charset="0"/>
              </a:rPr>
              <a:t>Experiencia del Cliente: </a:t>
            </a:r>
          </a:p>
          <a:p>
            <a:r>
              <a:rPr lang="es-ES" sz="1600" dirty="0">
                <a:latin typeface="Russo One" panose="02000503050000020004" pitchFamily="2" charset="0"/>
                <a:cs typeface="Arial" panose="020B0604020202020204" pitchFamily="34" charset="0"/>
              </a:rPr>
              <a:t>Ofrecer un servicio excepcional al cliente mediante una comunicación clara y transparente sobre el estado de las reparaciones, plazos y costos, generando confianza y fidelidad.</a:t>
            </a:r>
          </a:p>
          <a:p>
            <a:endParaRPr lang="es-ES" sz="1600" dirty="0">
              <a:latin typeface="Russo One" panose="02000503050000020004" pitchFamily="2" charset="0"/>
              <a:cs typeface="Arial" panose="020B0604020202020204" pitchFamily="34" charset="0"/>
            </a:endParaRPr>
          </a:p>
          <a:p>
            <a:r>
              <a:rPr lang="es-ES" sz="1600" u="sng" dirty="0">
                <a:latin typeface="Russo One" panose="02000503050000020004" pitchFamily="2" charset="0"/>
                <a:cs typeface="Arial" panose="020B0604020202020204" pitchFamily="34" charset="0"/>
              </a:rPr>
              <a:t>Gestión Integral: </a:t>
            </a:r>
          </a:p>
          <a:p>
            <a:r>
              <a:rPr lang="es-ES" sz="1600" dirty="0">
                <a:latin typeface="Russo One" panose="02000503050000020004" pitchFamily="2" charset="0"/>
                <a:cs typeface="Arial" panose="020B0604020202020204" pitchFamily="34" charset="0"/>
              </a:rPr>
              <a:t>Centralizar la información de órdenes de reparación, permitiendo un seguimiento completo del historial de cada vehículo y la gestión efectiva de inventario y piezas.</a:t>
            </a:r>
          </a:p>
          <a:p>
            <a:endParaRPr lang="es-ES" sz="1600" dirty="0">
              <a:latin typeface="Russo One" panose="02000503050000020004" pitchFamily="2" charset="0"/>
              <a:cs typeface="Arial" panose="020B0604020202020204" pitchFamily="34" charset="0"/>
            </a:endParaRPr>
          </a:p>
          <a:p>
            <a:r>
              <a:rPr lang="es-ES" sz="1600" u="sng" dirty="0">
                <a:latin typeface="Russo One" panose="02000503050000020004" pitchFamily="2" charset="0"/>
                <a:cs typeface="Arial" panose="020B0604020202020204" pitchFamily="34" charset="0"/>
              </a:rPr>
              <a:t>Rentabilidad: </a:t>
            </a:r>
          </a:p>
          <a:p>
            <a:r>
              <a:rPr lang="es-ES" sz="1600" dirty="0">
                <a:latin typeface="Russo One" panose="02000503050000020004" pitchFamily="2" charset="0"/>
                <a:cs typeface="Arial" panose="020B0604020202020204" pitchFamily="34" charset="0"/>
              </a:rPr>
              <a:t>Optimizar los recursos disponibles, minimizando pérdidas por tiempos ociosos, exceso de inventario o errores de comunicación.</a:t>
            </a:r>
          </a:p>
        </p:txBody>
      </p:sp>
    </p:spTree>
    <p:extLst>
      <p:ext uri="{BB962C8B-B14F-4D97-AF65-F5344CB8AC3E}">
        <p14:creationId xmlns:p14="http://schemas.microsoft.com/office/powerpoint/2010/main" val="616468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D4626B-226A-4596-A45E-C175236EBEB3}"/>
              </a:ext>
            </a:extLst>
          </p:cNvPr>
          <p:cNvSpPr>
            <a:spLocks noGrp="1"/>
          </p:cNvSpPr>
          <p:nvPr>
            <p:ph type="title"/>
          </p:nvPr>
        </p:nvSpPr>
        <p:spPr>
          <a:xfrm>
            <a:off x="838200" y="141676"/>
            <a:ext cx="10515600" cy="781599"/>
          </a:xfrm>
        </p:spPr>
        <p:txBody>
          <a:bodyPr>
            <a:normAutofit/>
          </a:bodyPr>
          <a:lstStyle/>
          <a:p>
            <a:pPr algn="ctr"/>
            <a:r>
              <a:rPr lang="es-AR" sz="4000" b="1" u="sng" dirty="0">
                <a:latin typeface="Russo One" panose="02000503050000020004" pitchFamily="2" charset="0"/>
                <a:cs typeface="Arial" panose="020B0604020202020204" pitchFamily="34" charset="0"/>
              </a:rPr>
              <a:t>Modelo de Negocio</a:t>
            </a:r>
          </a:p>
        </p:txBody>
      </p:sp>
      <p:pic>
        <p:nvPicPr>
          <p:cNvPr id="3" name="Imagen 2" descr="Imagen que contiene vajilla, plato, dibujo&#10;&#10;Descripción generada automáticamente">
            <a:extLst>
              <a:ext uri="{FF2B5EF4-FFF2-40B4-BE49-F238E27FC236}">
                <a16:creationId xmlns:a16="http://schemas.microsoft.com/office/drawing/2014/main" id="{479C82DD-DE95-F6F6-411F-4B6028877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39" y="74644"/>
            <a:ext cx="1974980" cy="550404"/>
          </a:xfrm>
          <a:prstGeom prst="rect">
            <a:avLst/>
          </a:prstGeom>
        </p:spPr>
      </p:pic>
      <p:sp>
        <p:nvSpPr>
          <p:cNvPr id="4" name="Título 1">
            <a:extLst>
              <a:ext uri="{FF2B5EF4-FFF2-40B4-BE49-F238E27FC236}">
                <a16:creationId xmlns:a16="http://schemas.microsoft.com/office/drawing/2014/main" id="{89268706-D947-19BA-C12D-F9CF2E297E51}"/>
              </a:ext>
            </a:extLst>
          </p:cNvPr>
          <p:cNvSpPr txBox="1">
            <a:spLocks/>
          </p:cNvSpPr>
          <p:nvPr/>
        </p:nvSpPr>
        <p:spPr>
          <a:xfrm>
            <a:off x="2177142" y="1240970"/>
            <a:ext cx="7837715" cy="5346441"/>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1600" dirty="0">
                <a:latin typeface="Russo One" panose="02000503050000020004" pitchFamily="2" charset="0"/>
                <a:cs typeface="Arial" panose="020B0604020202020204" pitchFamily="34" charset="0"/>
              </a:rPr>
              <a:t>El modelo de negocio se centra en ofrecer un software de gestión integral que abarque desde la recepción de la orden de reparación hasta la entrega final del vehículo reparado, involucrando los siguientes elementos:</a:t>
            </a:r>
          </a:p>
          <a:p>
            <a:endParaRPr lang="es-ES" sz="1600" dirty="0">
              <a:latin typeface="Russo One" panose="02000503050000020004" pitchFamily="2" charset="0"/>
              <a:cs typeface="Arial" panose="020B0604020202020204" pitchFamily="34" charset="0"/>
            </a:endParaRPr>
          </a:p>
          <a:p>
            <a:r>
              <a:rPr lang="es-ES" sz="1600" u="sng" dirty="0">
                <a:latin typeface="Russo One" panose="02000503050000020004" pitchFamily="2" charset="0"/>
                <a:cs typeface="Arial" panose="020B0604020202020204" pitchFamily="34" charset="0"/>
              </a:rPr>
              <a:t>Plataforma de Gestión de Órdenes: </a:t>
            </a:r>
          </a:p>
          <a:p>
            <a:r>
              <a:rPr lang="es-ES" sz="1600" dirty="0">
                <a:latin typeface="Russo One" panose="02000503050000020004" pitchFamily="2" charset="0"/>
                <a:cs typeface="Arial" panose="020B0604020202020204" pitchFamily="34" charset="0"/>
              </a:rPr>
              <a:t>Desarrollo de un software intuitivo que permita registrar, asignar, priorizar y dar seguimiento a cada orden de reparación. Incluye funciones de programación, asignación de técnicos, gestión de piezas y actualización constante del estado de la reparación para informar al cliente.</a:t>
            </a:r>
          </a:p>
          <a:p>
            <a:endParaRPr lang="es-ES" sz="1600" dirty="0">
              <a:latin typeface="Russo One" panose="02000503050000020004" pitchFamily="2" charset="0"/>
              <a:cs typeface="Arial" panose="020B0604020202020204" pitchFamily="34" charset="0"/>
            </a:endParaRPr>
          </a:p>
          <a:p>
            <a:r>
              <a:rPr lang="es-ES" sz="1600" u="sng" dirty="0">
                <a:latin typeface="Russo One" panose="02000503050000020004" pitchFamily="2" charset="0"/>
                <a:cs typeface="Arial" panose="020B0604020202020204" pitchFamily="34" charset="0"/>
              </a:rPr>
              <a:t>Interfaz Cliente-Concesionario: </a:t>
            </a:r>
          </a:p>
          <a:p>
            <a:r>
              <a:rPr lang="es-ES" sz="1600" dirty="0">
                <a:latin typeface="Russo One" panose="02000503050000020004" pitchFamily="2" charset="0"/>
                <a:cs typeface="Arial" panose="020B0604020202020204" pitchFamily="34" charset="0"/>
              </a:rPr>
              <a:t>Implementación de una interfaz que permita a los clientes realizar solicitudes de reparación en línea, seguimiento en tiempo real del progreso de la reparación y recepción de notificaciones sobre plazos y costos.</a:t>
            </a:r>
          </a:p>
          <a:p>
            <a:endParaRPr lang="es-ES" sz="1600" dirty="0">
              <a:latin typeface="Russo One" panose="02000503050000020004" pitchFamily="2" charset="0"/>
              <a:cs typeface="Arial" panose="020B0604020202020204" pitchFamily="34" charset="0"/>
            </a:endParaRPr>
          </a:p>
          <a:p>
            <a:r>
              <a:rPr lang="es-ES" sz="1600" u="sng" dirty="0">
                <a:latin typeface="Russo One" panose="02000503050000020004" pitchFamily="2" charset="0"/>
                <a:cs typeface="Arial" panose="020B0604020202020204" pitchFamily="34" charset="0"/>
              </a:rPr>
              <a:t>Análisis de Datos y Métricas de Desempeño: </a:t>
            </a:r>
          </a:p>
          <a:p>
            <a:r>
              <a:rPr lang="es-ES" sz="1600" dirty="0">
                <a:latin typeface="Russo One" panose="02000503050000020004" pitchFamily="2" charset="0"/>
                <a:cs typeface="Arial" panose="020B0604020202020204" pitchFamily="34" charset="0"/>
              </a:rPr>
              <a:t>Implementación de sistemas de análisis de datos para monitorear métricas clave de desempeño, como tiempos de reparación, satisfacción del cliente, eficiencia en el uso de piezas, entre otros. Estos datos son fundamentales para identificar áreas de mejora y tomar decisiones estratégicas.</a:t>
            </a:r>
          </a:p>
        </p:txBody>
      </p:sp>
    </p:spTree>
    <p:extLst>
      <p:ext uri="{BB962C8B-B14F-4D97-AF65-F5344CB8AC3E}">
        <p14:creationId xmlns:p14="http://schemas.microsoft.com/office/powerpoint/2010/main" val="2024092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C663DE32-D24F-7E82-F5DD-E68F4A51A1CB}"/>
              </a:ext>
            </a:extLst>
          </p:cNvPr>
          <p:cNvPicPr>
            <a:picLocks noChangeAspect="1"/>
          </p:cNvPicPr>
          <p:nvPr/>
        </p:nvPicPr>
        <p:blipFill>
          <a:blip r:embed="rId3"/>
          <a:stretch>
            <a:fillRect/>
          </a:stretch>
        </p:blipFill>
        <p:spPr>
          <a:xfrm>
            <a:off x="2667280" y="145810"/>
            <a:ext cx="6654001" cy="6570514"/>
          </a:xfrm>
          <a:prstGeom prst="rect">
            <a:avLst/>
          </a:prstGeom>
        </p:spPr>
      </p:pic>
      <p:sp>
        <p:nvSpPr>
          <p:cNvPr id="2" name="Título 1">
            <a:extLst>
              <a:ext uri="{FF2B5EF4-FFF2-40B4-BE49-F238E27FC236}">
                <a16:creationId xmlns:a16="http://schemas.microsoft.com/office/drawing/2014/main" id="{5CD4626B-226A-4596-A45E-C175236EBEB3}"/>
              </a:ext>
            </a:extLst>
          </p:cNvPr>
          <p:cNvSpPr>
            <a:spLocks noGrp="1"/>
          </p:cNvSpPr>
          <p:nvPr>
            <p:ph type="title"/>
          </p:nvPr>
        </p:nvSpPr>
        <p:spPr>
          <a:xfrm>
            <a:off x="895739" y="729504"/>
            <a:ext cx="1974980" cy="781599"/>
          </a:xfrm>
        </p:spPr>
        <p:txBody>
          <a:bodyPr>
            <a:normAutofit/>
          </a:bodyPr>
          <a:lstStyle/>
          <a:p>
            <a:pPr algn="ctr"/>
            <a:r>
              <a:rPr lang="es-AR" sz="4000" b="1" u="sng" dirty="0">
                <a:latin typeface="Russo One" panose="02000503050000020004" pitchFamily="2" charset="0"/>
                <a:cs typeface="Arial" panose="020B0604020202020204" pitchFamily="34" charset="0"/>
              </a:rPr>
              <a:t>DER</a:t>
            </a:r>
          </a:p>
        </p:txBody>
      </p:sp>
      <p:pic>
        <p:nvPicPr>
          <p:cNvPr id="3" name="Imagen 2" descr="Imagen que contiene vajilla, plato, dibujo&#10;&#10;Descripción generada automáticamente">
            <a:extLst>
              <a:ext uri="{FF2B5EF4-FFF2-40B4-BE49-F238E27FC236}">
                <a16:creationId xmlns:a16="http://schemas.microsoft.com/office/drawing/2014/main" id="{479C82DD-DE95-F6F6-411F-4B60288777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39" y="74644"/>
            <a:ext cx="1974980" cy="550404"/>
          </a:xfrm>
          <a:prstGeom prst="rect">
            <a:avLst/>
          </a:prstGeom>
        </p:spPr>
      </p:pic>
    </p:spTree>
    <p:extLst>
      <p:ext uri="{BB962C8B-B14F-4D97-AF65-F5344CB8AC3E}">
        <p14:creationId xmlns:p14="http://schemas.microsoft.com/office/powerpoint/2010/main" val="4270151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D4626B-226A-4596-A45E-C175236EBEB3}"/>
              </a:ext>
            </a:extLst>
          </p:cNvPr>
          <p:cNvSpPr>
            <a:spLocks noGrp="1"/>
          </p:cNvSpPr>
          <p:nvPr>
            <p:ph type="title"/>
          </p:nvPr>
        </p:nvSpPr>
        <p:spPr>
          <a:xfrm>
            <a:off x="838200" y="141676"/>
            <a:ext cx="10515600" cy="781599"/>
          </a:xfrm>
        </p:spPr>
        <p:txBody>
          <a:bodyPr>
            <a:normAutofit/>
          </a:bodyPr>
          <a:lstStyle/>
          <a:p>
            <a:pPr algn="ctr"/>
            <a:r>
              <a:rPr lang="es-AR" sz="4000" b="1" u="sng" dirty="0">
                <a:latin typeface="Russo One" panose="02000503050000020004" pitchFamily="2" charset="0"/>
                <a:cs typeface="Arial" panose="020B0604020202020204" pitchFamily="34" charset="0"/>
              </a:rPr>
              <a:t>Tablas</a:t>
            </a:r>
          </a:p>
        </p:txBody>
      </p:sp>
      <p:pic>
        <p:nvPicPr>
          <p:cNvPr id="3" name="Imagen 2" descr="Imagen que contiene vajilla, plato, dibujo&#10;&#10;Descripción generada automáticamente">
            <a:extLst>
              <a:ext uri="{FF2B5EF4-FFF2-40B4-BE49-F238E27FC236}">
                <a16:creationId xmlns:a16="http://schemas.microsoft.com/office/drawing/2014/main" id="{479C82DD-DE95-F6F6-411F-4B6028877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39" y="74644"/>
            <a:ext cx="1974980" cy="550404"/>
          </a:xfrm>
          <a:prstGeom prst="rect">
            <a:avLst/>
          </a:prstGeom>
        </p:spPr>
      </p:pic>
      <p:graphicFrame>
        <p:nvGraphicFramePr>
          <p:cNvPr id="6" name="Tabla 5">
            <a:extLst>
              <a:ext uri="{FF2B5EF4-FFF2-40B4-BE49-F238E27FC236}">
                <a16:creationId xmlns:a16="http://schemas.microsoft.com/office/drawing/2014/main" id="{93759717-6A10-28B8-8FCE-36AE96D956AB}"/>
              </a:ext>
            </a:extLst>
          </p:cNvPr>
          <p:cNvGraphicFramePr>
            <a:graphicFrameLocks noGrp="1"/>
          </p:cNvGraphicFramePr>
          <p:nvPr>
            <p:extLst>
              <p:ext uri="{D42A27DB-BD31-4B8C-83A1-F6EECF244321}">
                <p14:modId xmlns:p14="http://schemas.microsoft.com/office/powerpoint/2010/main" val="1889640957"/>
              </p:ext>
            </p:extLst>
          </p:nvPr>
        </p:nvGraphicFramePr>
        <p:xfrm>
          <a:off x="2139950" y="923275"/>
          <a:ext cx="7713179" cy="1801260"/>
        </p:xfrm>
        <a:graphic>
          <a:graphicData uri="http://schemas.openxmlformats.org/drawingml/2006/table">
            <a:tbl>
              <a:tblPr>
                <a:tableStyleId>{5C22544A-7EE6-4342-B048-85BDC9FD1C3A}</a:tableStyleId>
              </a:tblPr>
              <a:tblGrid>
                <a:gridCol w="871035">
                  <a:extLst>
                    <a:ext uri="{9D8B030D-6E8A-4147-A177-3AD203B41FA5}">
                      <a16:colId xmlns:a16="http://schemas.microsoft.com/office/drawing/2014/main" val="4058440898"/>
                    </a:ext>
                  </a:extLst>
                </a:gridCol>
                <a:gridCol w="926533">
                  <a:extLst>
                    <a:ext uri="{9D8B030D-6E8A-4147-A177-3AD203B41FA5}">
                      <a16:colId xmlns:a16="http://schemas.microsoft.com/office/drawing/2014/main" val="689876008"/>
                    </a:ext>
                  </a:extLst>
                </a:gridCol>
                <a:gridCol w="746449">
                  <a:extLst>
                    <a:ext uri="{9D8B030D-6E8A-4147-A177-3AD203B41FA5}">
                      <a16:colId xmlns:a16="http://schemas.microsoft.com/office/drawing/2014/main" val="2811781673"/>
                    </a:ext>
                  </a:extLst>
                </a:gridCol>
                <a:gridCol w="653143">
                  <a:extLst>
                    <a:ext uri="{9D8B030D-6E8A-4147-A177-3AD203B41FA5}">
                      <a16:colId xmlns:a16="http://schemas.microsoft.com/office/drawing/2014/main" val="693060288"/>
                    </a:ext>
                  </a:extLst>
                </a:gridCol>
                <a:gridCol w="942392">
                  <a:extLst>
                    <a:ext uri="{9D8B030D-6E8A-4147-A177-3AD203B41FA5}">
                      <a16:colId xmlns:a16="http://schemas.microsoft.com/office/drawing/2014/main" val="153247305"/>
                    </a:ext>
                  </a:extLst>
                </a:gridCol>
                <a:gridCol w="961053">
                  <a:extLst>
                    <a:ext uri="{9D8B030D-6E8A-4147-A177-3AD203B41FA5}">
                      <a16:colId xmlns:a16="http://schemas.microsoft.com/office/drawing/2014/main" val="3466104014"/>
                    </a:ext>
                  </a:extLst>
                </a:gridCol>
                <a:gridCol w="718457">
                  <a:extLst>
                    <a:ext uri="{9D8B030D-6E8A-4147-A177-3AD203B41FA5}">
                      <a16:colId xmlns:a16="http://schemas.microsoft.com/office/drawing/2014/main" val="2476401346"/>
                    </a:ext>
                  </a:extLst>
                </a:gridCol>
                <a:gridCol w="1894117">
                  <a:extLst>
                    <a:ext uri="{9D8B030D-6E8A-4147-A177-3AD203B41FA5}">
                      <a16:colId xmlns:a16="http://schemas.microsoft.com/office/drawing/2014/main" val="3377134793"/>
                    </a:ext>
                  </a:extLst>
                </a:gridCol>
              </a:tblGrid>
              <a:tr h="200140">
                <a:tc>
                  <a:txBody>
                    <a:bodyPr/>
                    <a:lstStyle/>
                    <a:p>
                      <a:pPr algn="ctr" fontAlgn="ctr"/>
                      <a:r>
                        <a:rPr lang="es-AR" sz="1050" u="none" strike="noStrike" dirty="0">
                          <a:solidFill>
                            <a:schemeClr val="bg1"/>
                          </a:solidFill>
                          <a:effectLst/>
                          <a:latin typeface="Russo One" panose="02000503050000020004" pitchFamily="2" charset="0"/>
                        </a:rPr>
                        <a:t>Tabla 1</a:t>
                      </a:r>
                      <a:endParaRPr lang="es-AR" sz="1050" b="1" i="0" u="none" strike="noStrike" dirty="0">
                        <a:solidFill>
                          <a:schemeClr val="bg1"/>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solidFill>
                  </a:tcPr>
                </a:tc>
                <a:tc gridSpan="7">
                  <a:txBody>
                    <a:bodyPr/>
                    <a:lstStyle/>
                    <a:p>
                      <a:pPr algn="ctr" fontAlgn="ctr"/>
                      <a:r>
                        <a:rPr lang="es-AR" sz="1050" u="none" strike="noStrike" dirty="0">
                          <a:solidFill>
                            <a:schemeClr val="bg1"/>
                          </a:solidFill>
                          <a:effectLst/>
                          <a:latin typeface="Russo One" panose="02000503050000020004" pitchFamily="2" charset="0"/>
                        </a:rPr>
                        <a:t>CLIENTES</a:t>
                      </a:r>
                      <a:endParaRPr lang="es-AR" sz="1050" b="1" i="0" u="none" strike="noStrike" dirty="0">
                        <a:solidFill>
                          <a:schemeClr val="bg1"/>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solidFill>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3189465424"/>
                  </a:ext>
                </a:extLst>
              </a:tr>
              <a:tr h="200140">
                <a:tc>
                  <a:txBody>
                    <a:bodyPr/>
                    <a:lstStyle/>
                    <a:p>
                      <a:pPr algn="ctr" fontAlgn="ctr"/>
                      <a:r>
                        <a:rPr lang="es-AR" sz="1050" u="none" strike="noStrike" dirty="0">
                          <a:effectLst/>
                          <a:latin typeface="Russo One" panose="02000503050000020004" pitchFamily="2" charset="0"/>
                        </a:rPr>
                        <a:t>Descripción</a:t>
                      </a:r>
                      <a:endParaRPr lang="es-AR" sz="1050" b="1" i="0" u="none" strike="noStrike" dirty="0">
                        <a:solidFill>
                          <a:srgbClr val="FFFFFF"/>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c gridSpan="7">
                  <a:txBody>
                    <a:bodyPr/>
                    <a:lstStyle/>
                    <a:p>
                      <a:pPr algn="ctr" fontAlgn="ctr"/>
                      <a:r>
                        <a:rPr lang="es-ES" sz="1050" u="none" strike="noStrike" dirty="0">
                          <a:effectLst/>
                          <a:latin typeface="Russo One" panose="02000503050000020004" pitchFamily="2" charset="0"/>
                        </a:rPr>
                        <a:t>Contiene información de cada cliente</a:t>
                      </a:r>
                      <a:endParaRPr lang="es-ES" sz="1050" b="1" i="0" u="none" strike="noStrike" dirty="0">
                        <a:solidFill>
                          <a:srgbClr val="FFFFFF"/>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3401704580"/>
                  </a:ext>
                </a:extLst>
              </a:tr>
              <a:tr h="200140">
                <a:tc>
                  <a:txBody>
                    <a:bodyPr/>
                    <a:lstStyle/>
                    <a:p>
                      <a:pPr algn="ctr" fontAlgn="ctr"/>
                      <a:r>
                        <a:rPr lang="es-AR" sz="1050" u="none" strike="noStrike">
                          <a:effectLst/>
                          <a:latin typeface="Russo One" panose="02000503050000020004" pitchFamily="2" charset="0"/>
                        </a:rPr>
                        <a:t>KEY</a:t>
                      </a:r>
                      <a:endParaRPr lang="es-AR" sz="1050" b="1"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c>
                  <a:txBody>
                    <a:bodyPr/>
                    <a:lstStyle/>
                    <a:p>
                      <a:pPr algn="ctr" fontAlgn="ctr"/>
                      <a:r>
                        <a:rPr lang="es-AR" sz="1050" u="none" strike="noStrike">
                          <a:effectLst/>
                          <a:latin typeface="Russo One" panose="02000503050000020004" pitchFamily="2" charset="0"/>
                        </a:rPr>
                        <a:t>COLUMN</a:t>
                      </a:r>
                      <a:endParaRPr lang="es-AR" sz="1050" b="1"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c>
                  <a:txBody>
                    <a:bodyPr/>
                    <a:lstStyle/>
                    <a:p>
                      <a:pPr algn="ctr" fontAlgn="ctr"/>
                      <a:r>
                        <a:rPr lang="es-AR" sz="1050" u="none" strike="noStrike">
                          <a:effectLst/>
                          <a:latin typeface="Russo One" panose="02000503050000020004" pitchFamily="2" charset="0"/>
                        </a:rPr>
                        <a:t>TYPE</a:t>
                      </a:r>
                      <a:endParaRPr lang="es-AR" sz="1050" b="1"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c>
                  <a:txBody>
                    <a:bodyPr/>
                    <a:lstStyle/>
                    <a:p>
                      <a:pPr algn="ctr" fontAlgn="ctr"/>
                      <a:r>
                        <a:rPr lang="es-AR" sz="1050" u="none" strike="noStrike">
                          <a:effectLst/>
                          <a:latin typeface="Russo One" panose="02000503050000020004" pitchFamily="2" charset="0"/>
                        </a:rPr>
                        <a:t>LENGHT</a:t>
                      </a:r>
                      <a:endParaRPr lang="es-AR" sz="1050" b="1"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c>
                  <a:txBody>
                    <a:bodyPr/>
                    <a:lstStyle/>
                    <a:p>
                      <a:pPr algn="ctr" fontAlgn="ctr"/>
                      <a:r>
                        <a:rPr lang="es-AR" sz="1050" u="none" strike="noStrike">
                          <a:effectLst/>
                          <a:latin typeface="Russo One" panose="02000503050000020004" pitchFamily="2" charset="0"/>
                        </a:rPr>
                        <a:t>NOT NULL</a:t>
                      </a:r>
                      <a:endParaRPr lang="es-AR" sz="1050" b="1"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c>
                  <a:txBody>
                    <a:bodyPr/>
                    <a:lstStyle/>
                    <a:p>
                      <a:pPr algn="ctr" fontAlgn="ctr"/>
                      <a:r>
                        <a:rPr lang="es-AR" sz="1050" u="none" strike="noStrike" dirty="0">
                          <a:effectLst/>
                          <a:latin typeface="Russo One" panose="02000503050000020004" pitchFamily="2" charset="0"/>
                        </a:rPr>
                        <a:t>UNIQUE</a:t>
                      </a:r>
                      <a:endParaRPr lang="es-AR" sz="1050" b="1"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c>
                  <a:txBody>
                    <a:bodyPr/>
                    <a:lstStyle/>
                    <a:p>
                      <a:pPr algn="ctr" fontAlgn="ctr"/>
                      <a:r>
                        <a:rPr lang="es-AR" sz="1050" u="none" strike="noStrike">
                          <a:effectLst/>
                          <a:latin typeface="Russo One" panose="02000503050000020004" pitchFamily="2" charset="0"/>
                        </a:rPr>
                        <a:t>DEFAULT</a:t>
                      </a:r>
                      <a:endParaRPr lang="es-AR" sz="1050" b="1"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c>
                  <a:txBody>
                    <a:bodyPr/>
                    <a:lstStyle/>
                    <a:p>
                      <a:pPr algn="ctr" fontAlgn="ctr"/>
                      <a:r>
                        <a:rPr lang="es-AR" sz="1050" u="none" strike="noStrike" dirty="0">
                          <a:effectLst/>
                          <a:latin typeface="Russo One" panose="02000503050000020004" pitchFamily="2" charset="0"/>
                        </a:rPr>
                        <a:t>NOTES</a:t>
                      </a:r>
                      <a:endParaRPr lang="es-AR" sz="1050" b="1"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863009668"/>
                  </a:ext>
                </a:extLst>
              </a:tr>
              <a:tr h="200140">
                <a:tc>
                  <a:txBody>
                    <a:bodyPr/>
                    <a:lstStyle/>
                    <a:p>
                      <a:pPr algn="ctr" fontAlgn="ctr"/>
                      <a:r>
                        <a:rPr lang="es-AR" sz="1050" u="none" strike="noStrike" dirty="0">
                          <a:effectLst/>
                          <a:latin typeface="Russo One" panose="02000503050000020004" pitchFamily="2" charset="0"/>
                        </a:rPr>
                        <a:t>PK</a:t>
                      </a:r>
                      <a:endParaRPr lang="es-AR" sz="1050" b="0"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CLIENT_ID</a:t>
                      </a:r>
                      <a:endParaRPr lang="es-AR" sz="1050" b="0"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INT</a:t>
                      </a:r>
                      <a:endParaRPr lang="es-AR" sz="1050" b="0"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VERDADERO</a:t>
                      </a:r>
                      <a:endParaRPr lang="es-AR" sz="1050" b="0"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VERDADERO</a:t>
                      </a:r>
                      <a:endParaRPr lang="es-AR" sz="1050" b="0"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ID DE CLIENTE</a:t>
                      </a:r>
                      <a:endParaRPr lang="es-AR" sz="1050" b="0"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65947577"/>
                  </a:ext>
                </a:extLst>
              </a:tr>
              <a:tr h="200140">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NOMBRE</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VARCHAR</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dirty="0">
                          <a:effectLst/>
                          <a:latin typeface="Russo One" panose="02000503050000020004" pitchFamily="2" charset="0"/>
                        </a:rPr>
                        <a:t>20</a:t>
                      </a:r>
                      <a:endParaRPr lang="es-AR" sz="1050" b="0"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VERDADERO</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NOMBRE CLIENTE</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3590758440"/>
                  </a:ext>
                </a:extLst>
              </a:tr>
              <a:tr h="200140">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a:effectLst/>
                          <a:latin typeface="Russo One" panose="02000503050000020004" pitchFamily="2" charset="0"/>
                        </a:rPr>
                        <a:t>APELLIDO</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a:effectLst/>
                          <a:latin typeface="Russo One" panose="02000503050000020004" pitchFamily="2" charset="0"/>
                        </a:rPr>
                        <a:t>VARCHAR</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a:effectLst/>
                          <a:latin typeface="Russo One" panose="02000503050000020004" pitchFamily="2" charset="0"/>
                        </a:rPr>
                        <a:t>30</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a:effectLst/>
                          <a:latin typeface="Russo One" panose="02000503050000020004" pitchFamily="2" charset="0"/>
                        </a:rPr>
                        <a:t>VERDADERO</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APELLIDO CLIENTE</a:t>
                      </a:r>
                      <a:endParaRPr lang="es-AR" sz="1050" b="0"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73689862"/>
                  </a:ext>
                </a:extLst>
              </a:tr>
              <a:tr h="200140">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DNI</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INT</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VERDADERO</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VERDADERO</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DNI CLIENTE</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899149125"/>
                  </a:ext>
                </a:extLst>
              </a:tr>
              <a:tr h="200140">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a:effectLst/>
                          <a:latin typeface="Russo One" panose="02000503050000020004" pitchFamily="2" charset="0"/>
                        </a:rPr>
                        <a:t>TELEFONO</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a:effectLst/>
                          <a:latin typeface="Russo One" panose="02000503050000020004" pitchFamily="2" charset="0"/>
                        </a:rPr>
                        <a:t>INT</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a:effectLst/>
                          <a:latin typeface="Russo One" panose="02000503050000020004" pitchFamily="2" charset="0"/>
                        </a:rPr>
                        <a:t>VERDADERO</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TELEFONO CLIENTE</a:t>
                      </a:r>
                      <a:endParaRPr lang="es-AR" sz="1050" b="0"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42050825"/>
                  </a:ext>
                </a:extLst>
              </a:tr>
              <a:tr h="200140">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MAIL</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VARCHAR</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50</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VERDADERO</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dirty="0">
                          <a:effectLst/>
                          <a:latin typeface="Russo One" panose="02000503050000020004" pitchFamily="2" charset="0"/>
                        </a:rPr>
                        <a:t>MAIL CLIENTE</a:t>
                      </a:r>
                      <a:endParaRPr lang="es-AR" sz="1050" b="0"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3289024850"/>
                  </a:ext>
                </a:extLst>
              </a:tr>
            </a:tbl>
          </a:graphicData>
        </a:graphic>
      </p:graphicFrame>
      <p:graphicFrame>
        <p:nvGraphicFramePr>
          <p:cNvPr id="7" name="Tabla 6">
            <a:extLst>
              <a:ext uri="{FF2B5EF4-FFF2-40B4-BE49-F238E27FC236}">
                <a16:creationId xmlns:a16="http://schemas.microsoft.com/office/drawing/2014/main" id="{B88A1C43-5D47-CA79-22D6-70F977763217}"/>
              </a:ext>
            </a:extLst>
          </p:cNvPr>
          <p:cNvGraphicFramePr>
            <a:graphicFrameLocks noGrp="1"/>
          </p:cNvGraphicFramePr>
          <p:nvPr>
            <p:extLst>
              <p:ext uri="{D42A27DB-BD31-4B8C-83A1-F6EECF244321}">
                <p14:modId xmlns:p14="http://schemas.microsoft.com/office/powerpoint/2010/main" val="374906237"/>
              </p:ext>
            </p:extLst>
          </p:nvPr>
        </p:nvGraphicFramePr>
        <p:xfrm>
          <a:off x="2139950" y="2948766"/>
          <a:ext cx="7713180" cy="1801256"/>
        </p:xfrm>
        <a:graphic>
          <a:graphicData uri="http://schemas.openxmlformats.org/drawingml/2006/table">
            <a:tbl>
              <a:tblPr>
                <a:tableStyleId>{5C22544A-7EE6-4342-B048-85BDC9FD1C3A}</a:tableStyleId>
              </a:tblPr>
              <a:tblGrid>
                <a:gridCol w="907790">
                  <a:extLst>
                    <a:ext uri="{9D8B030D-6E8A-4147-A177-3AD203B41FA5}">
                      <a16:colId xmlns:a16="http://schemas.microsoft.com/office/drawing/2014/main" val="721013453"/>
                    </a:ext>
                  </a:extLst>
                </a:gridCol>
                <a:gridCol w="911168">
                  <a:extLst>
                    <a:ext uri="{9D8B030D-6E8A-4147-A177-3AD203B41FA5}">
                      <a16:colId xmlns:a16="http://schemas.microsoft.com/office/drawing/2014/main" val="1817735475"/>
                    </a:ext>
                  </a:extLst>
                </a:gridCol>
                <a:gridCol w="755817">
                  <a:extLst>
                    <a:ext uri="{9D8B030D-6E8A-4147-A177-3AD203B41FA5}">
                      <a16:colId xmlns:a16="http://schemas.microsoft.com/office/drawing/2014/main" val="3590181912"/>
                    </a:ext>
                  </a:extLst>
                </a:gridCol>
                <a:gridCol w="629172">
                  <a:extLst>
                    <a:ext uri="{9D8B030D-6E8A-4147-A177-3AD203B41FA5}">
                      <a16:colId xmlns:a16="http://schemas.microsoft.com/office/drawing/2014/main" val="2038342119"/>
                    </a:ext>
                  </a:extLst>
                </a:gridCol>
                <a:gridCol w="948317">
                  <a:extLst>
                    <a:ext uri="{9D8B030D-6E8A-4147-A177-3AD203B41FA5}">
                      <a16:colId xmlns:a16="http://schemas.microsoft.com/office/drawing/2014/main" val="1359310712"/>
                    </a:ext>
                  </a:extLst>
                </a:gridCol>
                <a:gridCol w="948317">
                  <a:extLst>
                    <a:ext uri="{9D8B030D-6E8A-4147-A177-3AD203B41FA5}">
                      <a16:colId xmlns:a16="http://schemas.microsoft.com/office/drawing/2014/main" val="3314132489"/>
                    </a:ext>
                  </a:extLst>
                </a:gridCol>
                <a:gridCol w="722045">
                  <a:extLst>
                    <a:ext uri="{9D8B030D-6E8A-4147-A177-3AD203B41FA5}">
                      <a16:colId xmlns:a16="http://schemas.microsoft.com/office/drawing/2014/main" val="3358319343"/>
                    </a:ext>
                  </a:extLst>
                </a:gridCol>
                <a:gridCol w="1890554">
                  <a:extLst>
                    <a:ext uri="{9D8B030D-6E8A-4147-A177-3AD203B41FA5}">
                      <a16:colId xmlns:a16="http://schemas.microsoft.com/office/drawing/2014/main" val="601138746"/>
                    </a:ext>
                  </a:extLst>
                </a:gridCol>
              </a:tblGrid>
              <a:tr h="225157">
                <a:tc>
                  <a:txBody>
                    <a:bodyPr/>
                    <a:lstStyle/>
                    <a:p>
                      <a:pPr marL="0" algn="ctr" defTabSz="914400" rtl="0" eaLnBrk="1" fontAlgn="ctr" latinLnBrk="0" hangingPunct="1"/>
                      <a:r>
                        <a:rPr lang="es-AR" sz="1050" u="none" strike="noStrike" kern="1200" dirty="0">
                          <a:solidFill>
                            <a:schemeClr val="bg1"/>
                          </a:solidFill>
                          <a:effectLst/>
                          <a:latin typeface="Russo One" panose="02000503050000020004" pitchFamily="2" charset="0"/>
                          <a:ea typeface="+mn-ea"/>
                          <a:cs typeface="+mn-cs"/>
                        </a:rPr>
                        <a:t>Tabla 2</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solidFill>
                  </a:tcPr>
                </a:tc>
                <a:tc gridSpan="7">
                  <a:txBody>
                    <a:bodyPr/>
                    <a:lstStyle/>
                    <a:p>
                      <a:pPr marL="0" algn="ctr" defTabSz="914400" rtl="0" eaLnBrk="1" fontAlgn="ctr" latinLnBrk="0" hangingPunct="1"/>
                      <a:r>
                        <a:rPr lang="es-AR" sz="1050" u="none" strike="noStrike" kern="1200" dirty="0">
                          <a:solidFill>
                            <a:schemeClr val="bg1"/>
                          </a:solidFill>
                          <a:effectLst/>
                          <a:latin typeface="Russo One" panose="02000503050000020004" pitchFamily="2" charset="0"/>
                          <a:ea typeface="+mn-ea"/>
                          <a:cs typeface="+mn-cs"/>
                        </a:rPr>
                        <a:t>VEHICULOS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solidFill>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573395903"/>
                  </a:ext>
                </a:extLst>
              </a:tr>
              <a:tr h="225157">
                <a:tc>
                  <a:txBody>
                    <a:bodyPr/>
                    <a:lstStyle/>
                    <a:p>
                      <a:pPr marL="0" algn="ctr" defTabSz="914400" rtl="0" eaLnBrk="1" fontAlgn="ctr" latinLnBrk="0" hangingPunct="1"/>
                      <a:r>
                        <a:rPr lang="es-AR" sz="1050" u="none" strike="noStrike" kern="1200" dirty="0">
                          <a:solidFill>
                            <a:schemeClr val="tx1"/>
                          </a:solidFill>
                          <a:effectLst/>
                          <a:latin typeface="Russo One" panose="02000503050000020004" pitchFamily="2" charset="0"/>
                          <a:ea typeface="+mn-ea"/>
                          <a:cs typeface="+mn-cs"/>
                        </a:rPr>
                        <a:t>Descripción</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c gridSpan="7">
                  <a:txBody>
                    <a:bodyPr/>
                    <a:lstStyle/>
                    <a:p>
                      <a:pPr marL="0" algn="ctr" defTabSz="914400" rtl="0" eaLnBrk="1" fontAlgn="ctr" latinLnBrk="0" hangingPunct="1"/>
                      <a:r>
                        <a:rPr lang="es-ES" sz="1050" u="none" strike="noStrike" kern="1200" dirty="0">
                          <a:solidFill>
                            <a:schemeClr val="tx1"/>
                          </a:solidFill>
                          <a:effectLst/>
                          <a:latin typeface="Russo One" panose="02000503050000020004" pitchFamily="2" charset="0"/>
                          <a:ea typeface="+mn-ea"/>
                          <a:cs typeface="+mn-cs"/>
                        </a:rPr>
                        <a:t>Contiene información de cada vehículo</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806852697"/>
                  </a:ext>
                </a:extLst>
              </a:tr>
              <a:tr h="225157">
                <a:tc>
                  <a:txBody>
                    <a:bodyPr/>
                    <a:lstStyle/>
                    <a:p>
                      <a:pPr marL="0" algn="ctr" defTabSz="914400" rtl="0" eaLnBrk="1" fontAlgn="ctr" latinLnBrk="0" hangingPunct="1"/>
                      <a:r>
                        <a:rPr lang="es-AR" sz="1050" u="none" strike="noStrike" kern="1200">
                          <a:solidFill>
                            <a:schemeClr val="tx1"/>
                          </a:solidFill>
                          <a:effectLst/>
                          <a:latin typeface="Russo One" panose="02000503050000020004" pitchFamily="2" charset="0"/>
                          <a:ea typeface="+mn-ea"/>
                          <a:cs typeface="+mn-cs"/>
                        </a:rPr>
                        <a:t>KEY</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c>
                  <a:txBody>
                    <a:bodyPr/>
                    <a:lstStyle/>
                    <a:p>
                      <a:pPr marL="0" algn="ctr" defTabSz="914400" rtl="0" eaLnBrk="1" fontAlgn="ctr" latinLnBrk="0" hangingPunct="1"/>
                      <a:r>
                        <a:rPr lang="es-AR" sz="1050" u="none" strike="noStrike" kern="1200">
                          <a:solidFill>
                            <a:schemeClr val="tx1"/>
                          </a:solidFill>
                          <a:effectLst/>
                          <a:latin typeface="Russo One" panose="02000503050000020004" pitchFamily="2" charset="0"/>
                          <a:ea typeface="+mn-ea"/>
                          <a:cs typeface="+mn-cs"/>
                        </a:rPr>
                        <a:t>COLUMN</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c>
                  <a:txBody>
                    <a:bodyPr/>
                    <a:lstStyle/>
                    <a:p>
                      <a:pPr marL="0" algn="ctr" defTabSz="914400" rtl="0" eaLnBrk="1" fontAlgn="ctr" latinLnBrk="0" hangingPunct="1"/>
                      <a:r>
                        <a:rPr lang="es-AR" sz="1050" u="none" strike="noStrike" kern="1200" dirty="0">
                          <a:solidFill>
                            <a:schemeClr val="tx1"/>
                          </a:solidFill>
                          <a:effectLst/>
                          <a:latin typeface="Russo One" panose="02000503050000020004" pitchFamily="2" charset="0"/>
                          <a:ea typeface="+mn-ea"/>
                          <a:cs typeface="+mn-cs"/>
                        </a:rPr>
                        <a:t>TYPE</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c>
                  <a:txBody>
                    <a:bodyPr/>
                    <a:lstStyle/>
                    <a:p>
                      <a:pPr marL="0" algn="ctr" defTabSz="914400" rtl="0" eaLnBrk="1" fontAlgn="ctr" latinLnBrk="0" hangingPunct="1"/>
                      <a:r>
                        <a:rPr lang="es-AR" sz="1050" u="none" strike="noStrike" kern="1200" dirty="0">
                          <a:solidFill>
                            <a:schemeClr val="tx1"/>
                          </a:solidFill>
                          <a:effectLst/>
                          <a:latin typeface="Russo One" panose="02000503050000020004" pitchFamily="2" charset="0"/>
                          <a:ea typeface="+mn-ea"/>
                          <a:cs typeface="+mn-cs"/>
                        </a:rPr>
                        <a:t>LENGHT</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c>
                  <a:txBody>
                    <a:bodyPr/>
                    <a:lstStyle/>
                    <a:p>
                      <a:pPr marL="0" algn="ctr" defTabSz="914400" rtl="0" eaLnBrk="1" fontAlgn="ctr" latinLnBrk="0" hangingPunct="1"/>
                      <a:r>
                        <a:rPr lang="es-AR" sz="1050" u="none" strike="noStrike" kern="1200">
                          <a:solidFill>
                            <a:schemeClr val="tx1"/>
                          </a:solidFill>
                          <a:effectLst/>
                          <a:latin typeface="Russo One" panose="02000503050000020004" pitchFamily="2" charset="0"/>
                          <a:ea typeface="+mn-ea"/>
                          <a:cs typeface="+mn-cs"/>
                        </a:rPr>
                        <a:t>NOT NULL</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c>
                  <a:txBody>
                    <a:bodyPr/>
                    <a:lstStyle/>
                    <a:p>
                      <a:pPr marL="0" algn="ctr" defTabSz="914400" rtl="0" eaLnBrk="1" fontAlgn="ctr" latinLnBrk="0" hangingPunct="1"/>
                      <a:r>
                        <a:rPr lang="es-AR" sz="1050" u="none" strike="noStrike" kern="1200">
                          <a:solidFill>
                            <a:schemeClr val="tx1"/>
                          </a:solidFill>
                          <a:effectLst/>
                          <a:latin typeface="Russo One" panose="02000503050000020004" pitchFamily="2" charset="0"/>
                          <a:ea typeface="+mn-ea"/>
                          <a:cs typeface="+mn-cs"/>
                        </a:rPr>
                        <a:t>UNIQUE</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c>
                  <a:txBody>
                    <a:bodyPr/>
                    <a:lstStyle/>
                    <a:p>
                      <a:pPr marL="0" algn="ctr" defTabSz="914400" rtl="0" eaLnBrk="1" fontAlgn="ctr" latinLnBrk="0" hangingPunct="1"/>
                      <a:r>
                        <a:rPr lang="es-AR" sz="1050" u="none" strike="noStrike" kern="1200">
                          <a:solidFill>
                            <a:schemeClr val="tx1"/>
                          </a:solidFill>
                          <a:effectLst/>
                          <a:latin typeface="Russo One" panose="02000503050000020004" pitchFamily="2" charset="0"/>
                          <a:ea typeface="+mn-ea"/>
                          <a:cs typeface="+mn-cs"/>
                        </a:rPr>
                        <a:t>DEFAULT</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c>
                  <a:txBody>
                    <a:bodyPr/>
                    <a:lstStyle/>
                    <a:p>
                      <a:pPr marL="0" algn="ctr" defTabSz="914400" rtl="0" eaLnBrk="1" fontAlgn="ctr" latinLnBrk="0" hangingPunct="1"/>
                      <a:r>
                        <a:rPr lang="es-AR" sz="1050" u="none" strike="noStrike" kern="1200" dirty="0">
                          <a:solidFill>
                            <a:schemeClr val="tx1"/>
                          </a:solidFill>
                          <a:effectLst/>
                          <a:latin typeface="Russo One" panose="02000503050000020004" pitchFamily="2" charset="0"/>
                          <a:ea typeface="+mn-ea"/>
                          <a:cs typeface="+mn-cs"/>
                        </a:rPr>
                        <a:t>NOTES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740197986"/>
                  </a:ext>
                </a:extLst>
              </a:tr>
              <a:tr h="225157">
                <a:tc>
                  <a:txBody>
                    <a:bodyPr/>
                    <a:lstStyle/>
                    <a:p>
                      <a:pPr marL="0" algn="ctr" defTabSz="914400" rtl="0" eaLnBrk="1" fontAlgn="ctr" latinLnBrk="0" hangingPunct="1"/>
                      <a:r>
                        <a:rPr lang="es-AR" sz="1050" u="none" strike="noStrike" kern="1200" dirty="0">
                          <a:solidFill>
                            <a:schemeClr val="tx1"/>
                          </a:solidFill>
                          <a:effectLst/>
                          <a:latin typeface="Russo One" panose="02000503050000020004" pitchFamily="2" charset="0"/>
                          <a:ea typeface="+mn-ea"/>
                          <a:cs typeface="+mn-cs"/>
                        </a:rPr>
                        <a:t>PK</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ctr" defTabSz="914400" rtl="0" eaLnBrk="1" fontAlgn="ctr" latinLnBrk="0" hangingPunct="1"/>
                      <a:r>
                        <a:rPr lang="es-AR" sz="1050" u="none" strike="noStrike" kern="1200" dirty="0">
                          <a:solidFill>
                            <a:schemeClr val="tx1"/>
                          </a:solidFill>
                          <a:effectLst/>
                          <a:latin typeface="Russo One" panose="02000503050000020004" pitchFamily="2" charset="0"/>
                          <a:ea typeface="+mn-ea"/>
                          <a:cs typeface="+mn-cs"/>
                        </a:rPr>
                        <a:t>VEHICLE_ID</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ctr" defTabSz="914400" rtl="0" eaLnBrk="1" fontAlgn="ctr" latinLnBrk="0" hangingPunct="1"/>
                      <a:r>
                        <a:rPr lang="es-AR" sz="1050" u="none" strike="noStrike" kern="1200" dirty="0">
                          <a:solidFill>
                            <a:schemeClr val="tx1"/>
                          </a:solidFill>
                          <a:effectLst/>
                          <a:latin typeface="Russo One" panose="02000503050000020004" pitchFamily="2" charset="0"/>
                          <a:ea typeface="+mn-ea"/>
                          <a:cs typeface="+mn-cs"/>
                        </a:rPr>
                        <a:t>INT</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ctr" defTabSz="914400" rtl="0" eaLnBrk="1" fontAlgn="ctr" latinLnBrk="0" hangingPunct="1"/>
                      <a:r>
                        <a:rPr lang="es-AR" sz="1050" u="none" strike="noStrike" kern="1200" dirty="0">
                          <a:solidFill>
                            <a:schemeClr val="tx1"/>
                          </a:solidFill>
                          <a:effectLst/>
                          <a:latin typeface="Russo One" panose="02000503050000020004" pitchFamily="2" charset="0"/>
                          <a:ea typeface="+mn-ea"/>
                          <a:cs typeface="+mn-cs"/>
                        </a:rPr>
                        <a:t> </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ctr" defTabSz="914400" rtl="0" eaLnBrk="1" fontAlgn="ctr" latinLnBrk="0" hangingPunct="1"/>
                      <a:r>
                        <a:rPr lang="es-AR" sz="1050" u="none" strike="noStrike" kern="1200" dirty="0">
                          <a:solidFill>
                            <a:schemeClr val="tx1"/>
                          </a:solidFill>
                          <a:effectLst/>
                          <a:latin typeface="Russo One" panose="02000503050000020004" pitchFamily="2" charset="0"/>
                          <a:ea typeface="+mn-ea"/>
                          <a:cs typeface="+mn-cs"/>
                        </a:rPr>
                        <a:t>VERDADERO</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ctr" defTabSz="914400" rtl="0" eaLnBrk="1" fontAlgn="ctr" latinLnBrk="0" hangingPunct="1"/>
                      <a:r>
                        <a:rPr lang="es-AR" sz="1050" u="none" strike="noStrike" kern="1200" dirty="0">
                          <a:solidFill>
                            <a:schemeClr val="tx1"/>
                          </a:solidFill>
                          <a:effectLst/>
                          <a:latin typeface="Russo One" panose="02000503050000020004" pitchFamily="2" charset="0"/>
                          <a:ea typeface="+mn-ea"/>
                          <a:cs typeface="+mn-cs"/>
                        </a:rPr>
                        <a:t>VERDADERO</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ctr" defTabSz="914400" rtl="0" eaLnBrk="1" fontAlgn="ctr" latinLnBrk="0" hangingPunct="1"/>
                      <a:r>
                        <a:rPr lang="es-AR" sz="1050" u="none" strike="noStrike" kern="1200" dirty="0">
                          <a:solidFill>
                            <a:schemeClr val="tx1"/>
                          </a:solidFill>
                          <a:effectLst/>
                          <a:latin typeface="Russo One" panose="02000503050000020004" pitchFamily="2" charset="0"/>
                          <a:ea typeface="+mn-ea"/>
                          <a:cs typeface="+mn-cs"/>
                        </a:rPr>
                        <a:t> </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ctr" defTabSz="914400" rtl="0" eaLnBrk="1" fontAlgn="ctr" latinLnBrk="0" hangingPunct="1"/>
                      <a:r>
                        <a:rPr lang="es-AR" sz="1050" u="none" strike="noStrike" kern="1200" dirty="0">
                          <a:solidFill>
                            <a:schemeClr val="tx1"/>
                          </a:solidFill>
                          <a:effectLst/>
                          <a:latin typeface="Russo One" panose="02000503050000020004" pitchFamily="2" charset="0"/>
                          <a:ea typeface="+mn-ea"/>
                          <a:cs typeface="+mn-cs"/>
                        </a:rPr>
                        <a:t>ID DE VEHICULO</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87636612"/>
                  </a:ext>
                </a:extLst>
              </a:tr>
              <a:tr h="225157">
                <a:tc>
                  <a:txBody>
                    <a:bodyPr/>
                    <a:lstStyle/>
                    <a:p>
                      <a:pPr marL="0" algn="ctr" defTabSz="914400" rtl="0" eaLnBrk="1" fontAlgn="ctr" latinLnBrk="0" hangingPunct="1"/>
                      <a:r>
                        <a:rPr lang="es-AR" sz="1050" u="none" strike="noStrike" kern="1200">
                          <a:solidFill>
                            <a:schemeClr val="tx1"/>
                          </a:solidFill>
                          <a:effectLst/>
                          <a:latin typeface="Russo One" panose="02000503050000020004" pitchFamily="2" charset="0"/>
                          <a:ea typeface="+mn-ea"/>
                          <a:cs typeface="+mn-cs"/>
                        </a:rPr>
                        <a:t> </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s-AR" sz="1050" u="none" strike="noStrike" kern="1200" dirty="0">
                          <a:solidFill>
                            <a:schemeClr val="tx1"/>
                          </a:solidFill>
                          <a:effectLst/>
                          <a:latin typeface="Russo One" panose="02000503050000020004" pitchFamily="2" charset="0"/>
                          <a:ea typeface="+mn-ea"/>
                          <a:cs typeface="+mn-cs"/>
                        </a:rPr>
                        <a:t>PATENTE</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s-AR" sz="1050" u="none" strike="noStrike" kern="1200">
                          <a:solidFill>
                            <a:schemeClr val="tx1"/>
                          </a:solidFill>
                          <a:effectLst/>
                          <a:latin typeface="Russo One" panose="02000503050000020004" pitchFamily="2" charset="0"/>
                          <a:ea typeface="+mn-ea"/>
                          <a:cs typeface="+mn-cs"/>
                        </a:rPr>
                        <a:t>VARCHAR</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s-AR" sz="1050" u="none" strike="noStrike" kern="1200">
                          <a:solidFill>
                            <a:schemeClr val="tx1"/>
                          </a:solidFill>
                          <a:effectLst/>
                          <a:latin typeface="Russo One" panose="02000503050000020004" pitchFamily="2" charset="0"/>
                          <a:ea typeface="+mn-ea"/>
                          <a:cs typeface="+mn-cs"/>
                        </a:rPr>
                        <a:t>7</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s-AR" sz="1050" u="none" strike="noStrike" kern="1200" dirty="0">
                          <a:solidFill>
                            <a:schemeClr val="tx1"/>
                          </a:solidFill>
                          <a:effectLst/>
                          <a:latin typeface="Russo One" panose="02000503050000020004" pitchFamily="2" charset="0"/>
                          <a:ea typeface="+mn-ea"/>
                          <a:cs typeface="+mn-cs"/>
                        </a:rPr>
                        <a:t>VERDADERO</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s-AR" sz="1050" u="none" strike="noStrike" kern="1200" dirty="0">
                          <a:solidFill>
                            <a:schemeClr val="tx1"/>
                          </a:solidFill>
                          <a:effectLst/>
                          <a:latin typeface="Russo One" panose="02000503050000020004" pitchFamily="2" charset="0"/>
                          <a:ea typeface="+mn-ea"/>
                          <a:cs typeface="+mn-cs"/>
                        </a:rPr>
                        <a:t>VERDADERO</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s-AR" sz="1050" u="none" strike="noStrike" kern="1200">
                          <a:solidFill>
                            <a:schemeClr val="tx1"/>
                          </a:solidFill>
                          <a:effectLst/>
                          <a:latin typeface="Russo One" panose="02000503050000020004" pitchFamily="2" charset="0"/>
                          <a:ea typeface="+mn-ea"/>
                          <a:cs typeface="+mn-cs"/>
                        </a:rPr>
                        <a:t> </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s-AR" sz="1050" u="none" strike="noStrike" kern="1200" dirty="0">
                          <a:solidFill>
                            <a:schemeClr val="tx1"/>
                          </a:solidFill>
                          <a:effectLst/>
                          <a:latin typeface="Russo One" panose="02000503050000020004" pitchFamily="2" charset="0"/>
                          <a:ea typeface="+mn-ea"/>
                          <a:cs typeface="+mn-cs"/>
                        </a:rPr>
                        <a:t>PATENTE DEL VE</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710370127"/>
                  </a:ext>
                </a:extLst>
              </a:tr>
              <a:tr h="225157">
                <a:tc>
                  <a:txBody>
                    <a:bodyPr/>
                    <a:lstStyle/>
                    <a:p>
                      <a:pPr marL="0" algn="ctr" defTabSz="914400" rtl="0" eaLnBrk="1" fontAlgn="ctr" latinLnBrk="0" hangingPunct="1"/>
                      <a:r>
                        <a:rPr lang="es-AR" sz="1050" u="none" strike="noStrike" kern="1200" dirty="0">
                          <a:solidFill>
                            <a:schemeClr val="tx1"/>
                          </a:solidFill>
                          <a:effectLst/>
                          <a:latin typeface="Russo One" panose="02000503050000020004" pitchFamily="2" charset="0"/>
                          <a:ea typeface="+mn-ea"/>
                          <a:cs typeface="+mn-cs"/>
                        </a:rPr>
                        <a:t> </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ctr" defTabSz="914400" rtl="0" eaLnBrk="1" fontAlgn="ctr" latinLnBrk="0" hangingPunct="1"/>
                      <a:r>
                        <a:rPr lang="es-AR" sz="1050" u="none" strike="noStrike" kern="1200" dirty="0">
                          <a:solidFill>
                            <a:schemeClr val="tx1"/>
                          </a:solidFill>
                          <a:effectLst/>
                          <a:latin typeface="Russo One" panose="02000503050000020004" pitchFamily="2" charset="0"/>
                          <a:ea typeface="+mn-ea"/>
                          <a:cs typeface="+mn-cs"/>
                        </a:rPr>
                        <a:t>VIN</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ctr" defTabSz="914400" rtl="0" eaLnBrk="1" fontAlgn="ctr" latinLnBrk="0" hangingPunct="1"/>
                      <a:r>
                        <a:rPr lang="es-AR" sz="1050" u="none" strike="noStrike" kern="1200">
                          <a:solidFill>
                            <a:schemeClr val="tx1"/>
                          </a:solidFill>
                          <a:effectLst/>
                          <a:latin typeface="Russo One" panose="02000503050000020004" pitchFamily="2" charset="0"/>
                          <a:ea typeface="+mn-ea"/>
                          <a:cs typeface="+mn-cs"/>
                        </a:rPr>
                        <a:t>CHAR</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ctr" defTabSz="914400" rtl="0" eaLnBrk="1" fontAlgn="ctr" latinLnBrk="0" hangingPunct="1"/>
                      <a:r>
                        <a:rPr lang="es-AR" sz="1050" u="none" strike="noStrike" kern="1200" dirty="0">
                          <a:solidFill>
                            <a:schemeClr val="tx1"/>
                          </a:solidFill>
                          <a:effectLst/>
                          <a:latin typeface="Russo One" panose="02000503050000020004" pitchFamily="2" charset="0"/>
                          <a:ea typeface="+mn-ea"/>
                          <a:cs typeface="+mn-cs"/>
                        </a:rPr>
                        <a:t>17</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ctr" defTabSz="914400" rtl="0" eaLnBrk="1" fontAlgn="ctr" latinLnBrk="0" hangingPunct="1"/>
                      <a:r>
                        <a:rPr lang="es-AR" sz="1050" u="none" strike="noStrike" kern="1200" dirty="0">
                          <a:solidFill>
                            <a:schemeClr val="tx1"/>
                          </a:solidFill>
                          <a:effectLst/>
                          <a:latin typeface="Russo One" panose="02000503050000020004" pitchFamily="2" charset="0"/>
                          <a:ea typeface="+mn-ea"/>
                          <a:cs typeface="+mn-cs"/>
                        </a:rPr>
                        <a:t>VERDADERO</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ctr" defTabSz="914400" rtl="0" eaLnBrk="1" fontAlgn="ctr" latinLnBrk="0" hangingPunct="1"/>
                      <a:r>
                        <a:rPr lang="es-AR" sz="1050" u="none" strike="noStrike" kern="1200" dirty="0">
                          <a:solidFill>
                            <a:schemeClr val="tx1"/>
                          </a:solidFill>
                          <a:effectLst/>
                          <a:latin typeface="Russo One" panose="02000503050000020004" pitchFamily="2" charset="0"/>
                          <a:ea typeface="+mn-ea"/>
                          <a:cs typeface="+mn-cs"/>
                        </a:rPr>
                        <a:t>VERDADERO</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ctr" defTabSz="914400" rtl="0" eaLnBrk="1" fontAlgn="ctr" latinLnBrk="0" hangingPunct="1"/>
                      <a:r>
                        <a:rPr lang="es-AR" sz="1050" u="none" strike="noStrike" kern="1200" dirty="0">
                          <a:solidFill>
                            <a:schemeClr val="tx1"/>
                          </a:solidFill>
                          <a:effectLst/>
                          <a:latin typeface="Russo One" panose="02000503050000020004" pitchFamily="2" charset="0"/>
                          <a:ea typeface="+mn-ea"/>
                          <a:cs typeface="+mn-cs"/>
                        </a:rPr>
                        <a:t> </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ctr" defTabSz="914400" rtl="0" eaLnBrk="1" fontAlgn="ctr" latinLnBrk="0" hangingPunct="1"/>
                      <a:r>
                        <a:rPr lang="es-AR" sz="1050" u="none" strike="noStrike" kern="1200" dirty="0">
                          <a:solidFill>
                            <a:schemeClr val="tx1"/>
                          </a:solidFill>
                          <a:effectLst/>
                          <a:latin typeface="Russo One" panose="02000503050000020004" pitchFamily="2" charset="0"/>
                          <a:ea typeface="+mn-ea"/>
                          <a:cs typeface="+mn-cs"/>
                        </a:rPr>
                        <a:t>CHASIS DEL VE</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4464487"/>
                  </a:ext>
                </a:extLst>
              </a:tr>
              <a:tr h="225157">
                <a:tc>
                  <a:txBody>
                    <a:bodyPr/>
                    <a:lstStyle/>
                    <a:p>
                      <a:pPr marL="0" algn="ctr" defTabSz="914400" rtl="0" eaLnBrk="1" fontAlgn="ctr" latinLnBrk="0" hangingPunct="1"/>
                      <a:r>
                        <a:rPr lang="es-AR" sz="1050" u="none" strike="noStrike" kern="1200">
                          <a:solidFill>
                            <a:schemeClr val="tx1"/>
                          </a:solidFill>
                          <a:effectLst/>
                          <a:latin typeface="Russo One" panose="02000503050000020004" pitchFamily="2" charset="0"/>
                          <a:ea typeface="+mn-ea"/>
                          <a:cs typeface="+mn-cs"/>
                        </a:rPr>
                        <a:t> </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s-AR" sz="1050" u="none" strike="noStrike" kern="1200">
                          <a:solidFill>
                            <a:schemeClr val="tx1"/>
                          </a:solidFill>
                          <a:effectLst/>
                          <a:latin typeface="Russo One" panose="02000503050000020004" pitchFamily="2" charset="0"/>
                          <a:ea typeface="+mn-ea"/>
                          <a:cs typeface="+mn-cs"/>
                        </a:rPr>
                        <a:t>PROD_DATE</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s-AR" sz="1050" u="none" strike="noStrike" kern="1200">
                          <a:solidFill>
                            <a:schemeClr val="tx1"/>
                          </a:solidFill>
                          <a:effectLst/>
                          <a:latin typeface="Russo One" panose="02000503050000020004" pitchFamily="2" charset="0"/>
                          <a:ea typeface="+mn-ea"/>
                          <a:cs typeface="+mn-cs"/>
                        </a:rPr>
                        <a:t>DATE</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s-AR" sz="1050" u="none" strike="noStrike" kern="1200">
                          <a:solidFill>
                            <a:schemeClr val="tx1"/>
                          </a:solidFill>
                          <a:effectLst/>
                          <a:latin typeface="Russo One" panose="02000503050000020004" pitchFamily="2" charset="0"/>
                          <a:ea typeface="+mn-ea"/>
                          <a:cs typeface="+mn-cs"/>
                        </a:rPr>
                        <a:t> </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s-AR" sz="1050" u="none" strike="noStrike" kern="1200" dirty="0">
                          <a:solidFill>
                            <a:schemeClr val="tx1"/>
                          </a:solidFill>
                          <a:effectLst/>
                          <a:latin typeface="Russo One" panose="02000503050000020004" pitchFamily="2" charset="0"/>
                          <a:ea typeface="+mn-ea"/>
                          <a:cs typeface="+mn-cs"/>
                        </a:rPr>
                        <a:t> </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s-AR" sz="1050" u="none" strike="noStrike" kern="1200" dirty="0">
                          <a:solidFill>
                            <a:schemeClr val="tx1"/>
                          </a:solidFill>
                          <a:effectLst/>
                          <a:latin typeface="Russo One" panose="02000503050000020004" pitchFamily="2" charset="0"/>
                          <a:ea typeface="+mn-ea"/>
                          <a:cs typeface="+mn-cs"/>
                        </a:rPr>
                        <a:t> </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s-AR" sz="1050" u="none" strike="noStrike" kern="1200">
                          <a:solidFill>
                            <a:schemeClr val="tx1"/>
                          </a:solidFill>
                          <a:effectLst/>
                          <a:latin typeface="Russo One" panose="02000503050000020004" pitchFamily="2" charset="0"/>
                          <a:ea typeface="+mn-ea"/>
                          <a:cs typeface="+mn-cs"/>
                        </a:rPr>
                        <a:t> </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s-AR" sz="1050" u="none" strike="noStrike" kern="1200" dirty="0">
                          <a:solidFill>
                            <a:schemeClr val="tx1"/>
                          </a:solidFill>
                          <a:effectLst/>
                          <a:latin typeface="Russo One" panose="02000503050000020004" pitchFamily="2" charset="0"/>
                          <a:ea typeface="+mn-ea"/>
                          <a:cs typeface="+mn-cs"/>
                        </a:rPr>
                        <a:t>FECHE ADE PRODUCCION </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33439230"/>
                  </a:ext>
                </a:extLst>
              </a:tr>
              <a:tr h="225157">
                <a:tc>
                  <a:txBody>
                    <a:bodyPr/>
                    <a:lstStyle/>
                    <a:p>
                      <a:pPr marL="0" algn="ctr" defTabSz="914400" rtl="0" eaLnBrk="1" fontAlgn="ctr" latinLnBrk="0" hangingPunct="1"/>
                      <a:r>
                        <a:rPr lang="es-AR" sz="1050" u="none" strike="noStrike" kern="1200" dirty="0">
                          <a:solidFill>
                            <a:schemeClr val="tx1"/>
                          </a:solidFill>
                          <a:effectLst/>
                          <a:latin typeface="Russo One" panose="02000503050000020004" pitchFamily="2" charset="0"/>
                          <a:ea typeface="+mn-ea"/>
                          <a:cs typeface="+mn-cs"/>
                        </a:rPr>
                        <a:t>FK</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ctr" defTabSz="914400" rtl="0" eaLnBrk="1" fontAlgn="ctr" latinLnBrk="0" hangingPunct="1"/>
                      <a:r>
                        <a:rPr lang="es-AR" sz="1050" u="none" strike="noStrike" kern="1200" dirty="0">
                          <a:solidFill>
                            <a:schemeClr val="tx1"/>
                          </a:solidFill>
                          <a:effectLst/>
                          <a:latin typeface="Russo One" panose="02000503050000020004" pitchFamily="2" charset="0"/>
                          <a:ea typeface="+mn-ea"/>
                          <a:cs typeface="+mn-cs"/>
                        </a:rPr>
                        <a:t>MODEL_ID</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ctr" defTabSz="914400" rtl="0" eaLnBrk="1" fontAlgn="ctr" latinLnBrk="0" hangingPunct="1"/>
                      <a:r>
                        <a:rPr lang="es-AR" sz="1050" u="none" strike="noStrike" kern="1200">
                          <a:solidFill>
                            <a:schemeClr val="tx1"/>
                          </a:solidFill>
                          <a:effectLst/>
                          <a:latin typeface="Russo One" panose="02000503050000020004" pitchFamily="2" charset="0"/>
                          <a:ea typeface="+mn-ea"/>
                          <a:cs typeface="+mn-cs"/>
                        </a:rPr>
                        <a:t>INT</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ctr" defTabSz="914400" rtl="0" eaLnBrk="1" fontAlgn="ctr" latinLnBrk="0" hangingPunct="1"/>
                      <a:r>
                        <a:rPr lang="es-AR" sz="1050" u="none" strike="noStrike" kern="1200" dirty="0">
                          <a:solidFill>
                            <a:schemeClr val="tx1"/>
                          </a:solidFill>
                          <a:effectLst/>
                          <a:latin typeface="Russo One" panose="02000503050000020004" pitchFamily="2" charset="0"/>
                          <a:ea typeface="+mn-ea"/>
                          <a:cs typeface="+mn-cs"/>
                        </a:rPr>
                        <a:t> </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ctr" defTabSz="914400" rtl="0" eaLnBrk="1" fontAlgn="ctr" latinLnBrk="0" hangingPunct="1"/>
                      <a:r>
                        <a:rPr lang="es-AR" sz="1050" u="none" strike="noStrike" kern="1200">
                          <a:solidFill>
                            <a:schemeClr val="tx1"/>
                          </a:solidFill>
                          <a:effectLst/>
                          <a:latin typeface="Russo One" panose="02000503050000020004" pitchFamily="2" charset="0"/>
                          <a:ea typeface="+mn-ea"/>
                          <a:cs typeface="+mn-cs"/>
                        </a:rPr>
                        <a:t>VERDADERO</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ctr" defTabSz="914400" rtl="0" eaLnBrk="1" fontAlgn="ctr" latinLnBrk="0" hangingPunct="1"/>
                      <a:r>
                        <a:rPr lang="es-AR" sz="1050" u="none" strike="noStrike" kern="1200" dirty="0">
                          <a:solidFill>
                            <a:schemeClr val="tx1"/>
                          </a:solidFill>
                          <a:effectLst/>
                          <a:latin typeface="Russo One" panose="02000503050000020004" pitchFamily="2" charset="0"/>
                          <a:ea typeface="+mn-ea"/>
                          <a:cs typeface="+mn-cs"/>
                        </a:rPr>
                        <a:t> </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ctr" defTabSz="914400" rtl="0" eaLnBrk="1" fontAlgn="ctr" latinLnBrk="0" hangingPunct="1"/>
                      <a:r>
                        <a:rPr lang="es-AR" sz="1050" u="none" strike="noStrike" kern="1200" dirty="0">
                          <a:solidFill>
                            <a:schemeClr val="tx1"/>
                          </a:solidFill>
                          <a:effectLst/>
                          <a:latin typeface="Russo One" panose="02000503050000020004" pitchFamily="2" charset="0"/>
                          <a:ea typeface="+mn-ea"/>
                          <a:cs typeface="+mn-cs"/>
                        </a:rPr>
                        <a:t> </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ctr" defTabSz="914400" rtl="0" eaLnBrk="1" fontAlgn="ctr" latinLnBrk="0" hangingPunct="1"/>
                      <a:r>
                        <a:rPr lang="es-AR" sz="1050" u="none" strike="noStrike" kern="1200" dirty="0">
                          <a:solidFill>
                            <a:schemeClr val="tx1"/>
                          </a:solidFill>
                          <a:effectLst/>
                          <a:latin typeface="Russo One" panose="02000503050000020004" pitchFamily="2" charset="0"/>
                          <a:ea typeface="+mn-ea"/>
                          <a:cs typeface="+mn-cs"/>
                        </a:rPr>
                        <a:t>ID DE MODELO</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18230531"/>
                  </a:ext>
                </a:extLst>
              </a:tr>
            </a:tbl>
          </a:graphicData>
        </a:graphic>
      </p:graphicFrame>
      <p:graphicFrame>
        <p:nvGraphicFramePr>
          <p:cNvPr id="8" name="Tabla 7">
            <a:extLst>
              <a:ext uri="{FF2B5EF4-FFF2-40B4-BE49-F238E27FC236}">
                <a16:creationId xmlns:a16="http://schemas.microsoft.com/office/drawing/2014/main" id="{27A6E6F2-4042-503A-80AF-14BC568E3D8D}"/>
              </a:ext>
            </a:extLst>
          </p:cNvPr>
          <p:cNvGraphicFramePr>
            <a:graphicFrameLocks noGrp="1"/>
          </p:cNvGraphicFramePr>
          <p:nvPr>
            <p:extLst>
              <p:ext uri="{D42A27DB-BD31-4B8C-83A1-F6EECF244321}">
                <p14:modId xmlns:p14="http://schemas.microsoft.com/office/powerpoint/2010/main" val="1532676868"/>
              </p:ext>
            </p:extLst>
          </p:nvPr>
        </p:nvGraphicFramePr>
        <p:xfrm>
          <a:off x="2139950" y="4974252"/>
          <a:ext cx="7713179" cy="1398558"/>
        </p:xfrm>
        <a:graphic>
          <a:graphicData uri="http://schemas.openxmlformats.org/drawingml/2006/table">
            <a:tbl>
              <a:tblPr>
                <a:tableStyleId>{5C22544A-7EE6-4342-B048-85BDC9FD1C3A}</a:tableStyleId>
              </a:tblPr>
              <a:tblGrid>
                <a:gridCol w="943082">
                  <a:extLst>
                    <a:ext uri="{9D8B030D-6E8A-4147-A177-3AD203B41FA5}">
                      <a16:colId xmlns:a16="http://schemas.microsoft.com/office/drawing/2014/main" val="16485598"/>
                    </a:ext>
                  </a:extLst>
                </a:gridCol>
                <a:gridCol w="830168">
                  <a:extLst>
                    <a:ext uri="{9D8B030D-6E8A-4147-A177-3AD203B41FA5}">
                      <a16:colId xmlns:a16="http://schemas.microsoft.com/office/drawing/2014/main" val="885037967"/>
                    </a:ext>
                  </a:extLst>
                </a:gridCol>
                <a:gridCol w="786350">
                  <a:extLst>
                    <a:ext uri="{9D8B030D-6E8A-4147-A177-3AD203B41FA5}">
                      <a16:colId xmlns:a16="http://schemas.microsoft.com/office/drawing/2014/main" val="3306976036"/>
                    </a:ext>
                  </a:extLst>
                </a:gridCol>
                <a:gridCol w="658269">
                  <a:extLst>
                    <a:ext uri="{9D8B030D-6E8A-4147-A177-3AD203B41FA5}">
                      <a16:colId xmlns:a16="http://schemas.microsoft.com/office/drawing/2014/main" val="4166329614"/>
                    </a:ext>
                  </a:extLst>
                </a:gridCol>
                <a:gridCol w="990269">
                  <a:extLst>
                    <a:ext uri="{9D8B030D-6E8A-4147-A177-3AD203B41FA5}">
                      <a16:colId xmlns:a16="http://schemas.microsoft.com/office/drawing/2014/main" val="1587385277"/>
                    </a:ext>
                  </a:extLst>
                </a:gridCol>
                <a:gridCol w="990269">
                  <a:extLst>
                    <a:ext uri="{9D8B030D-6E8A-4147-A177-3AD203B41FA5}">
                      <a16:colId xmlns:a16="http://schemas.microsoft.com/office/drawing/2014/main" val="4049212621"/>
                    </a:ext>
                  </a:extLst>
                </a:gridCol>
                <a:gridCol w="752645">
                  <a:extLst>
                    <a:ext uri="{9D8B030D-6E8A-4147-A177-3AD203B41FA5}">
                      <a16:colId xmlns:a16="http://schemas.microsoft.com/office/drawing/2014/main" val="824867562"/>
                    </a:ext>
                  </a:extLst>
                </a:gridCol>
                <a:gridCol w="1762127">
                  <a:extLst>
                    <a:ext uri="{9D8B030D-6E8A-4147-A177-3AD203B41FA5}">
                      <a16:colId xmlns:a16="http://schemas.microsoft.com/office/drawing/2014/main" val="3781127759"/>
                    </a:ext>
                  </a:extLst>
                </a:gridCol>
              </a:tblGrid>
              <a:tr h="233093">
                <a:tc>
                  <a:txBody>
                    <a:bodyPr/>
                    <a:lstStyle/>
                    <a:p>
                      <a:pPr algn="ctr" fontAlgn="ctr"/>
                      <a:r>
                        <a:rPr lang="es-AR" sz="1050" u="none" strike="noStrike" dirty="0">
                          <a:solidFill>
                            <a:schemeClr val="bg1"/>
                          </a:solidFill>
                          <a:effectLst/>
                          <a:latin typeface="Russo One" panose="02000503050000020004" pitchFamily="2" charset="0"/>
                        </a:rPr>
                        <a:t>Tabla 3</a:t>
                      </a:r>
                      <a:endParaRPr lang="es-AR" sz="1050" b="1" i="0" u="none" strike="noStrike" dirty="0">
                        <a:solidFill>
                          <a:schemeClr val="bg1"/>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solidFill>
                  </a:tcPr>
                </a:tc>
                <a:tc gridSpan="7">
                  <a:txBody>
                    <a:bodyPr/>
                    <a:lstStyle/>
                    <a:p>
                      <a:pPr algn="ctr" fontAlgn="ctr"/>
                      <a:r>
                        <a:rPr lang="es-AR" sz="1050" u="none" strike="noStrike" dirty="0">
                          <a:solidFill>
                            <a:schemeClr val="bg1"/>
                          </a:solidFill>
                          <a:effectLst/>
                          <a:latin typeface="Russo One" panose="02000503050000020004" pitchFamily="2" charset="0"/>
                        </a:rPr>
                        <a:t>MODELOS</a:t>
                      </a:r>
                      <a:endParaRPr lang="es-AR" sz="1050" b="1" i="0" u="none" strike="noStrike" dirty="0">
                        <a:solidFill>
                          <a:schemeClr val="bg1"/>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solidFill>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3080079597"/>
                  </a:ext>
                </a:extLst>
              </a:tr>
              <a:tr h="233093">
                <a:tc>
                  <a:txBody>
                    <a:bodyPr/>
                    <a:lstStyle/>
                    <a:p>
                      <a:pPr algn="ctr" fontAlgn="ctr"/>
                      <a:r>
                        <a:rPr lang="es-AR" sz="1050" u="none" strike="noStrike" dirty="0">
                          <a:effectLst/>
                          <a:latin typeface="Russo One" panose="02000503050000020004" pitchFamily="2" charset="0"/>
                        </a:rPr>
                        <a:t>Descripción</a:t>
                      </a:r>
                      <a:endParaRPr lang="es-AR" sz="1050" b="1" i="0" u="none" strike="noStrike" dirty="0">
                        <a:solidFill>
                          <a:srgbClr val="FFFFFF"/>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c gridSpan="7">
                  <a:txBody>
                    <a:bodyPr/>
                    <a:lstStyle/>
                    <a:p>
                      <a:pPr algn="ctr" fontAlgn="ctr"/>
                      <a:r>
                        <a:rPr lang="es-ES" sz="1050" u="none" strike="noStrike" dirty="0">
                          <a:effectLst/>
                          <a:latin typeface="Russo One" panose="02000503050000020004" pitchFamily="2" charset="0"/>
                        </a:rPr>
                        <a:t>Contiene los modelos de los vehículos</a:t>
                      </a:r>
                      <a:endParaRPr lang="es-ES" sz="1050" b="1" i="0" u="none" strike="noStrike" dirty="0">
                        <a:solidFill>
                          <a:srgbClr val="FFFFFF"/>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3180437802"/>
                  </a:ext>
                </a:extLst>
              </a:tr>
              <a:tr h="233093">
                <a:tc>
                  <a:txBody>
                    <a:bodyPr/>
                    <a:lstStyle/>
                    <a:p>
                      <a:pPr algn="ctr" fontAlgn="ctr"/>
                      <a:r>
                        <a:rPr lang="es-AR" sz="1050" u="none" strike="noStrike" dirty="0">
                          <a:effectLst/>
                          <a:latin typeface="Russo One" panose="02000503050000020004" pitchFamily="2" charset="0"/>
                        </a:rPr>
                        <a:t>KEY</a:t>
                      </a:r>
                      <a:endParaRPr lang="es-AR" sz="1050" b="1"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c>
                  <a:txBody>
                    <a:bodyPr/>
                    <a:lstStyle/>
                    <a:p>
                      <a:pPr algn="ctr" fontAlgn="ctr"/>
                      <a:r>
                        <a:rPr lang="es-AR" sz="1050" u="none" strike="noStrike" dirty="0">
                          <a:effectLst/>
                          <a:latin typeface="Russo One" panose="02000503050000020004" pitchFamily="2" charset="0"/>
                        </a:rPr>
                        <a:t>COLUMN</a:t>
                      </a:r>
                      <a:endParaRPr lang="es-AR" sz="1050" b="1"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c>
                  <a:txBody>
                    <a:bodyPr/>
                    <a:lstStyle/>
                    <a:p>
                      <a:pPr algn="ctr" fontAlgn="ctr"/>
                      <a:r>
                        <a:rPr lang="es-AR" sz="1050" u="none" strike="noStrike">
                          <a:effectLst/>
                          <a:latin typeface="Russo One" panose="02000503050000020004" pitchFamily="2" charset="0"/>
                        </a:rPr>
                        <a:t>TYPE</a:t>
                      </a:r>
                      <a:endParaRPr lang="es-AR" sz="1050" b="1"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c>
                  <a:txBody>
                    <a:bodyPr/>
                    <a:lstStyle/>
                    <a:p>
                      <a:pPr algn="ctr" fontAlgn="ctr"/>
                      <a:r>
                        <a:rPr lang="es-AR" sz="1050" u="none" strike="noStrike" dirty="0">
                          <a:effectLst/>
                          <a:latin typeface="Russo One" panose="02000503050000020004" pitchFamily="2" charset="0"/>
                        </a:rPr>
                        <a:t>LENGHT</a:t>
                      </a:r>
                      <a:endParaRPr lang="es-AR" sz="1050" b="1"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c>
                  <a:txBody>
                    <a:bodyPr/>
                    <a:lstStyle/>
                    <a:p>
                      <a:pPr algn="ctr" fontAlgn="ctr"/>
                      <a:r>
                        <a:rPr lang="es-AR" sz="1050" u="none" strike="noStrike" dirty="0">
                          <a:effectLst/>
                          <a:latin typeface="Russo One" panose="02000503050000020004" pitchFamily="2" charset="0"/>
                        </a:rPr>
                        <a:t>NOT NULL</a:t>
                      </a:r>
                      <a:endParaRPr lang="es-AR" sz="1050" b="1"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c>
                  <a:txBody>
                    <a:bodyPr/>
                    <a:lstStyle/>
                    <a:p>
                      <a:pPr algn="ctr" fontAlgn="ctr"/>
                      <a:r>
                        <a:rPr lang="es-AR" sz="1050" u="none" strike="noStrike" dirty="0">
                          <a:effectLst/>
                          <a:latin typeface="Russo One" panose="02000503050000020004" pitchFamily="2" charset="0"/>
                        </a:rPr>
                        <a:t>UNIQUE</a:t>
                      </a:r>
                      <a:endParaRPr lang="es-AR" sz="1050" b="1"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c>
                  <a:txBody>
                    <a:bodyPr/>
                    <a:lstStyle/>
                    <a:p>
                      <a:pPr algn="ctr" fontAlgn="ctr"/>
                      <a:r>
                        <a:rPr lang="es-AR" sz="1050" u="none" strike="noStrike" dirty="0">
                          <a:effectLst/>
                          <a:latin typeface="Russo One" panose="02000503050000020004" pitchFamily="2" charset="0"/>
                        </a:rPr>
                        <a:t>DEFAULT</a:t>
                      </a:r>
                      <a:endParaRPr lang="es-AR" sz="1050" b="1"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c>
                  <a:txBody>
                    <a:bodyPr/>
                    <a:lstStyle/>
                    <a:p>
                      <a:pPr algn="ctr" fontAlgn="ctr"/>
                      <a:r>
                        <a:rPr lang="es-AR" sz="1050" u="none" strike="noStrike" dirty="0">
                          <a:effectLst/>
                          <a:latin typeface="Russo One" panose="02000503050000020004" pitchFamily="2" charset="0"/>
                        </a:rPr>
                        <a:t>NOTES</a:t>
                      </a:r>
                      <a:endParaRPr lang="es-AR" sz="1050" b="1"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917415264"/>
                  </a:ext>
                </a:extLst>
              </a:tr>
              <a:tr h="233093">
                <a:tc>
                  <a:txBody>
                    <a:bodyPr/>
                    <a:lstStyle/>
                    <a:p>
                      <a:pPr algn="ctr" fontAlgn="ctr"/>
                      <a:r>
                        <a:rPr lang="es-AR" sz="1050" u="none" strike="noStrike" dirty="0">
                          <a:effectLst/>
                          <a:latin typeface="Russo One" panose="02000503050000020004" pitchFamily="2" charset="0"/>
                        </a:rPr>
                        <a:t>PK</a:t>
                      </a:r>
                      <a:endParaRPr lang="es-AR" sz="1050" b="0"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a:effectLst/>
                          <a:latin typeface="Russo One" panose="02000503050000020004" pitchFamily="2" charset="0"/>
                        </a:rPr>
                        <a:t>MODEL_ID</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INT</a:t>
                      </a:r>
                      <a:endParaRPr lang="es-AR" sz="1050" b="0"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VERDADERO</a:t>
                      </a:r>
                      <a:endParaRPr lang="es-AR" sz="1050" b="0"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a:effectLst/>
                          <a:latin typeface="Russo One" panose="02000503050000020004" pitchFamily="2" charset="0"/>
                        </a:rPr>
                        <a:t>VERDADERO</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ID DE MODELO</a:t>
                      </a:r>
                      <a:endParaRPr lang="es-AR" sz="1050" b="0"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54344529"/>
                  </a:ext>
                </a:extLst>
              </a:tr>
              <a:tr h="233093">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dirty="0">
                          <a:effectLst/>
                          <a:latin typeface="Russo One" panose="02000503050000020004" pitchFamily="2" charset="0"/>
                        </a:rPr>
                        <a:t>MODELO</a:t>
                      </a:r>
                      <a:endParaRPr lang="es-AR" sz="1050" b="0"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VARCHAR</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dirty="0">
                          <a:effectLst/>
                          <a:latin typeface="Russo One" panose="02000503050000020004" pitchFamily="2" charset="0"/>
                        </a:rPr>
                        <a:t>30</a:t>
                      </a:r>
                      <a:endParaRPr lang="es-AR" sz="1050" b="0"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VERDADERO</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dirty="0">
                          <a:effectLst/>
                          <a:latin typeface="Russo One" panose="02000503050000020004" pitchFamily="2" charset="0"/>
                        </a:rPr>
                        <a:t>NOMBRE DEL MODELO</a:t>
                      </a:r>
                      <a:endParaRPr lang="es-AR" sz="1050" b="0"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886291625"/>
                  </a:ext>
                </a:extLst>
              </a:tr>
              <a:tr h="233093">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a:effectLst/>
                          <a:latin typeface="Russo One" panose="02000503050000020004" pitchFamily="2" charset="0"/>
                        </a:rPr>
                        <a:t>VERSION</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VARCHAR</a:t>
                      </a:r>
                      <a:endParaRPr lang="es-AR" sz="1050" b="0"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a:effectLst/>
                          <a:latin typeface="Russo One" panose="02000503050000020004" pitchFamily="2" charset="0"/>
                        </a:rPr>
                        <a:t>50</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VERSION DEL MODELO</a:t>
                      </a:r>
                      <a:endParaRPr lang="es-AR" sz="1050" b="0"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92789726"/>
                  </a:ext>
                </a:extLst>
              </a:tr>
            </a:tbl>
          </a:graphicData>
        </a:graphic>
      </p:graphicFrame>
    </p:spTree>
    <p:extLst>
      <p:ext uri="{BB962C8B-B14F-4D97-AF65-F5344CB8AC3E}">
        <p14:creationId xmlns:p14="http://schemas.microsoft.com/office/powerpoint/2010/main" val="892922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D4626B-226A-4596-A45E-C175236EBEB3}"/>
              </a:ext>
            </a:extLst>
          </p:cNvPr>
          <p:cNvSpPr>
            <a:spLocks noGrp="1"/>
          </p:cNvSpPr>
          <p:nvPr>
            <p:ph type="title"/>
          </p:nvPr>
        </p:nvSpPr>
        <p:spPr>
          <a:xfrm>
            <a:off x="838200" y="141676"/>
            <a:ext cx="10515600" cy="781599"/>
          </a:xfrm>
        </p:spPr>
        <p:txBody>
          <a:bodyPr>
            <a:normAutofit/>
          </a:bodyPr>
          <a:lstStyle/>
          <a:p>
            <a:pPr algn="ctr"/>
            <a:r>
              <a:rPr lang="es-AR" sz="4000" b="1" u="sng" dirty="0">
                <a:latin typeface="Russo One" panose="02000503050000020004" pitchFamily="2" charset="0"/>
                <a:cs typeface="Arial" panose="020B0604020202020204" pitchFamily="34" charset="0"/>
              </a:rPr>
              <a:t>Tablas</a:t>
            </a:r>
          </a:p>
        </p:txBody>
      </p:sp>
      <p:pic>
        <p:nvPicPr>
          <p:cNvPr id="3" name="Imagen 2" descr="Imagen que contiene vajilla, plato, dibujo&#10;&#10;Descripción generada automáticamente">
            <a:extLst>
              <a:ext uri="{FF2B5EF4-FFF2-40B4-BE49-F238E27FC236}">
                <a16:creationId xmlns:a16="http://schemas.microsoft.com/office/drawing/2014/main" id="{479C82DD-DE95-F6F6-411F-4B6028877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39" y="74644"/>
            <a:ext cx="1974980" cy="550404"/>
          </a:xfrm>
          <a:prstGeom prst="rect">
            <a:avLst/>
          </a:prstGeom>
        </p:spPr>
      </p:pic>
      <p:graphicFrame>
        <p:nvGraphicFramePr>
          <p:cNvPr id="4" name="Tabla 3">
            <a:extLst>
              <a:ext uri="{FF2B5EF4-FFF2-40B4-BE49-F238E27FC236}">
                <a16:creationId xmlns:a16="http://schemas.microsoft.com/office/drawing/2014/main" id="{B48BB624-24D5-A561-E29C-BC5C9FBBE9C3}"/>
              </a:ext>
            </a:extLst>
          </p:cNvPr>
          <p:cNvGraphicFramePr>
            <a:graphicFrameLocks noGrp="1"/>
          </p:cNvGraphicFramePr>
          <p:nvPr>
            <p:extLst>
              <p:ext uri="{D42A27DB-BD31-4B8C-83A1-F6EECF244321}">
                <p14:modId xmlns:p14="http://schemas.microsoft.com/office/powerpoint/2010/main" val="4011461882"/>
              </p:ext>
            </p:extLst>
          </p:nvPr>
        </p:nvGraphicFramePr>
        <p:xfrm>
          <a:off x="1984208" y="923275"/>
          <a:ext cx="8223583" cy="4351336"/>
        </p:xfrm>
        <a:graphic>
          <a:graphicData uri="http://schemas.openxmlformats.org/drawingml/2006/table">
            <a:tbl>
              <a:tblPr>
                <a:tableStyleId>{5C22544A-7EE6-4342-B048-85BDC9FD1C3A}</a:tableStyleId>
              </a:tblPr>
              <a:tblGrid>
                <a:gridCol w="852926">
                  <a:extLst>
                    <a:ext uri="{9D8B030D-6E8A-4147-A177-3AD203B41FA5}">
                      <a16:colId xmlns:a16="http://schemas.microsoft.com/office/drawing/2014/main" val="4162934584"/>
                    </a:ext>
                  </a:extLst>
                </a:gridCol>
                <a:gridCol w="1630801">
                  <a:extLst>
                    <a:ext uri="{9D8B030D-6E8A-4147-A177-3AD203B41FA5}">
                      <a16:colId xmlns:a16="http://schemas.microsoft.com/office/drawing/2014/main" val="1042843465"/>
                    </a:ext>
                  </a:extLst>
                </a:gridCol>
                <a:gridCol w="710051">
                  <a:extLst>
                    <a:ext uri="{9D8B030D-6E8A-4147-A177-3AD203B41FA5}">
                      <a16:colId xmlns:a16="http://schemas.microsoft.com/office/drawing/2014/main" val="3151657604"/>
                    </a:ext>
                  </a:extLst>
                </a:gridCol>
                <a:gridCol w="590989">
                  <a:extLst>
                    <a:ext uri="{9D8B030D-6E8A-4147-A177-3AD203B41FA5}">
                      <a16:colId xmlns:a16="http://schemas.microsoft.com/office/drawing/2014/main" val="1538838328"/>
                    </a:ext>
                  </a:extLst>
                </a:gridCol>
                <a:gridCol w="891026">
                  <a:extLst>
                    <a:ext uri="{9D8B030D-6E8A-4147-A177-3AD203B41FA5}">
                      <a16:colId xmlns:a16="http://schemas.microsoft.com/office/drawing/2014/main" val="3951281404"/>
                    </a:ext>
                  </a:extLst>
                </a:gridCol>
                <a:gridCol w="891026">
                  <a:extLst>
                    <a:ext uri="{9D8B030D-6E8A-4147-A177-3AD203B41FA5}">
                      <a16:colId xmlns:a16="http://schemas.microsoft.com/office/drawing/2014/main" val="1819948813"/>
                    </a:ext>
                  </a:extLst>
                </a:gridCol>
                <a:gridCol w="678301">
                  <a:extLst>
                    <a:ext uri="{9D8B030D-6E8A-4147-A177-3AD203B41FA5}">
                      <a16:colId xmlns:a16="http://schemas.microsoft.com/office/drawing/2014/main" val="3002918617"/>
                    </a:ext>
                  </a:extLst>
                </a:gridCol>
                <a:gridCol w="1978463">
                  <a:extLst>
                    <a:ext uri="{9D8B030D-6E8A-4147-A177-3AD203B41FA5}">
                      <a16:colId xmlns:a16="http://schemas.microsoft.com/office/drawing/2014/main" val="1837871024"/>
                    </a:ext>
                  </a:extLst>
                </a:gridCol>
              </a:tblGrid>
              <a:tr h="176704">
                <a:tc>
                  <a:txBody>
                    <a:bodyPr/>
                    <a:lstStyle/>
                    <a:p>
                      <a:pPr algn="ctr" fontAlgn="ctr"/>
                      <a:r>
                        <a:rPr lang="es-AR" sz="1050" u="none" strike="noStrike">
                          <a:solidFill>
                            <a:schemeClr val="bg1"/>
                          </a:solidFill>
                          <a:effectLst/>
                          <a:latin typeface="Russo One" panose="02000503050000020004" pitchFamily="2" charset="0"/>
                        </a:rPr>
                        <a:t>Tabla 4</a:t>
                      </a:r>
                      <a:endParaRPr lang="es-AR" sz="1050" b="1" i="0" u="none" strike="noStrike">
                        <a:solidFill>
                          <a:schemeClr val="bg1"/>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solidFill>
                  </a:tcPr>
                </a:tc>
                <a:tc gridSpan="7">
                  <a:txBody>
                    <a:bodyPr/>
                    <a:lstStyle/>
                    <a:p>
                      <a:pPr algn="ctr" fontAlgn="ctr"/>
                      <a:r>
                        <a:rPr lang="es-AR" sz="1050" u="none" strike="noStrike" dirty="0">
                          <a:solidFill>
                            <a:schemeClr val="bg1"/>
                          </a:solidFill>
                          <a:effectLst/>
                          <a:latin typeface="Russo One" panose="02000503050000020004" pitchFamily="2" charset="0"/>
                        </a:rPr>
                        <a:t>ORDEN DE TRABAJO</a:t>
                      </a:r>
                      <a:endParaRPr lang="es-AR" sz="1050" b="1" i="0" u="none" strike="noStrike" dirty="0">
                        <a:solidFill>
                          <a:schemeClr val="bg1"/>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solidFill>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2918304907"/>
                  </a:ext>
                </a:extLst>
              </a:tr>
              <a:tr h="176704">
                <a:tc>
                  <a:txBody>
                    <a:bodyPr/>
                    <a:lstStyle/>
                    <a:p>
                      <a:pPr algn="ctr" fontAlgn="ctr"/>
                      <a:r>
                        <a:rPr lang="es-AR" sz="1050" u="none" strike="noStrike" dirty="0">
                          <a:effectLst/>
                          <a:latin typeface="Russo One" panose="02000503050000020004" pitchFamily="2" charset="0"/>
                        </a:rPr>
                        <a:t>Descripción</a:t>
                      </a:r>
                      <a:endParaRPr lang="es-AR" sz="1050" b="1" i="0" u="none" strike="noStrike" dirty="0">
                        <a:solidFill>
                          <a:srgbClr val="FFFFFF"/>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c gridSpan="7">
                  <a:txBody>
                    <a:bodyPr/>
                    <a:lstStyle/>
                    <a:p>
                      <a:pPr algn="ctr" fontAlgn="ctr"/>
                      <a:r>
                        <a:rPr lang="es-ES" sz="1050" u="none" strike="noStrike" dirty="0">
                          <a:effectLst/>
                          <a:latin typeface="Russo One" panose="02000503050000020004" pitchFamily="2" charset="0"/>
                        </a:rPr>
                        <a:t>Contiene información de las ordenes de trabajo</a:t>
                      </a:r>
                      <a:endParaRPr lang="es-ES" sz="1050" b="1" i="0" u="none" strike="noStrike" dirty="0">
                        <a:solidFill>
                          <a:srgbClr val="FFFFFF"/>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239974744"/>
                  </a:ext>
                </a:extLst>
              </a:tr>
              <a:tr h="331320">
                <a:tc>
                  <a:txBody>
                    <a:bodyPr/>
                    <a:lstStyle/>
                    <a:p>
                      <a:pPr algn="ctr" fontAlgn="ctr"/>
                      <a:r>
                        <a:rPr lang="es-AR" sz="1050" u="none" strike="noStrike" dirty="0">
                          <a:effectLst/>
                          <a:latin typeface="Russo One" panose="02000503050000020004" pitchFamily="2" charset="0"/>
                        </a:rPr>
                        <a:t>KEY</a:t>
                      </a:r>
                      <a:endParaRPr lang="es-AR" sz="1050" b="1"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c>
                  <a:txBody>
                    <a:bodyPr/>
                    <a:lstStyle/>
                    <a:p>
                      <a:pPr algn="ctr" fontAlgn="ctr"/>
                      <a:r>
                        <a:rPr lang="es-AR" sz="1050" u="none" strike="noStrike">
                          <a:effectLst/>
                          <a:latin typeface="Russo One" panose="02000503050000020004" pitchFamily="2" charset="0"/>
                        </a:rPr>
                        <a:t>COLUMN</a:t>
                      </a:r>
                      <a:endParaRPr lang="es-AR" sz="1050" b="1"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c>
                  <a:txBody>
                    <a:bodyPr/>
                    <a:lstStyle/>
                    <a:p>
                      <a:pPr algn="ctr" fontAlgn="ctr"/>
                      <a:r>
                        <a:rPr lang="es-AR" sz="1050" u="none" strike="noStrike">
                          <a:effectLst/>
                          <a:latin typeface="Russo One" panose="02000503050000020004" pitchFamily="2" charset="0"/>
                        </a:rPr>
                        <a:t>TYPE</a:t>
                      </a:r>
                      <a:endParaRPr lang="es-AR" sz="1050" b="1"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c>
                  <a:txBody>
                    <a:bodyPr/>
                    <a:lstStyle/>
                    <a:p>
                      <a:pPr algn="ctr" fontAlgn="ctr"/>
                      <a:r>
                        <a:rPr lang="es-AR" sz="1050" u="none" strike="noStrike">
                          <a:effectLst/>
                          <a:latin typeface="Russo One" panose="02000503050000020004" pitchFamily="2" charset="0"/>
                        </a:rPr>
                        <a:t>LENGHT</a:t>
                      </a:r>
                      <a:endParaRPr lang="es-AR" sz="1050" b="1"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c>
                  <a:txBody>
                    <a:bodyPr/>
                    <a:lstStyle/>
                    <a:p>
                      <a:pPr algn="ctr" fontAlgn="ctr"/>
                      <a:r>
                        <a:rPr lang="es-AR" sz="1050" u="none" strike="noStrike">
                          <a:effectLst/>
                          <a:latin typeface="Russo One" panose="02000503050000020004" pitchFamily="2" charset="0"/>
                        </a:rPr>
                        <a:t>NOT NULL</a:t>
                      </a:r>
                      <a:endParaRPr lang="es-AR" sz="1050" b="1"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c>
                  <a:txBody>
                    <a:bodyPr/>
                    <a:lstStyle/>
                    <a:p>
                      <a:pPr algn="ctr" fontAlgn="ctr"/>
                      <a:r>
                        <a:rPr lang="es-AR" sz="1050" u="none" strike="noStrike">
                          <a:effectLst/>
                          <a:latin typeface="Russo One" panose="02000503050000020004" pitchFamily="2" charset="0"/>
                        </a:rPr>
                        <a:t>UNIQUE</a:t>
                      </a:r>
                      <a:endParaRPr lang="es-AR" sz="1050" b="1"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c>
                  <a:txBody>
                    <a:bodyPr/>
                    <a:lstStyle/>
                    <a:p>
                      <a:pPr algn="ctr" fontAlgn="ctr"/>
                      <a:r>
                        <a:rPr lang="es-AR" sz="1050" u="none" strike="noStrike">
                          <a:effectLst/>
                          <a:latin typeface="Russo One" panose="02000503050000020004" pitchFamily="2" charset="0"/>
                        </a:rPr>
                        <a:t>DEFAULT</a:t>
                      </a:r>
                      <a:endParaRPr lang="es-AR" sz="1050" b="1"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c>
                  <a:txBody>
                    <a:bodyPr/>
                    <a:lstStyle/>
                    <a:p>
                      <a:pPr algn="ctr" fontAlgn="ctr"/>
                      <a:r>
                        <a:rPr lang="es-AR" sz="1050" u="none" strike="noStrike" dirty="0">
                          <a:effectLst/>
                          <a:latin typeface="Russo One" panose="02000503050000020004" pitchFamily="2" charset="0"/>
                        </a:rPr>
                        <a:t>NOTES</a:t>
                      </a:r>
                      <a:endParaRPr lang="es-AR" sz="1050" b="1"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2728668722"/>
                  </a:ext>
                </a:extLst>
              </a:tr>
              <a:tr h="331320">
                <a:tc>
                  <a:txBody>
                    <a:bodyPr/>
                    <a:lstStyle/>
                    <a:p>
                      <a:pPr algn="ctr" fontAlgn="ctr"/>
                      <a:r>
                        <a:rPr lang="es-AR" sz="1050" u="none" strike="noStrike" dirty="0">
                          <a:effectLst/>
                          <a:latin typeface="Russo One" panose="02000503050000020004" pitchFamily="2" charset="0"/>
                        </a:rPr>
                        <a:t>PK</a:t>
                      </a:r>
                      <a:endParaRPr lang="es-AR" sz="1050" b="0"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dirty="0">
                          <a:effectLst/>
                          <a:latin typeface="Russo One" panose="02000503050000020004" pitchFamily="2" charset="0"/>
                        </a:rPr>
                        <a:t>OR_ID</a:t>
                      </a:r>
                      <a:endParaRPr lang="es-AR" sz="1050" b="0"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INT</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VERDADERO</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VERDADERO</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dirty="0">
                          <a:effectLst/>
                          <a:latin typeface="Russo One" panose="02000503050000020004" pitchFamily="2" charset="0"/>
                        </a:rPr>
                        <a:t>ID DE ORDEN</a:t>
                      </a:r>
                      <a:endParaRPr lang="es-AR" sz="1050" b="0"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4107359014"/>
                  </a:ext>
                </a:extLst>
              </a:tr>
              <a:tr h="331320">
                <a:tc>
                  <a:txBody>
                    <a:bodyPr/>
                    <a:lstStyle/>
                    <a:p>
                      <a:pPr algn="ctr" fontAlgn="ctr"/>
                      <a:r>
                        <a:rPr lang="es-AR" sz="1050" u="none" strike="noStrike" dirty="0">
                          <a:effectLst/>
                          <a:latin typeface="Russo One" panose="02000503050000020004" pitchFamily="2" charset="0"/>
                        </a:rPr>
                        <a:t>FK</a:t>
                      </a:r>
                      <a:endParaRPr lang="es-AR" sz="1050" b="0"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CLIENT_ID</a:t>
                      </a:r>
                      <a:endParaRPr lang="es-AR" sz="1050" b="0"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a:effectLst/>
                          <a:latin typeface="Russo One" panose="02000503050000020004" pitchFamily="2" charset="0"/>
                        </a:rPr>
                        <a:t>INT</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a:effectLst/>
                          <a:latin typeface="Russo One" panose="02000503050000020004" pitchFamily="2" charset="0"/>
                        </a:rPr>
                        <a:t>VERDADERO</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ID DE CLIENTE</a:t>
                      </a:r>
                      <a:endParaRPr lang="es-AR" sz="1050" b="0"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96305008"/>
                  </a:ext>
                </a:extLst>
              </a:tr>
              <a:tr h="331320">
                <a:tc>
                  <a:txBody>
                    <a:bodyPr/>
                    <a:lstStyle/>
                    <a:p>
                      <a:pPr algn="ctr" fontAlgn="ctr"/>
                      <a:r>
                        <a:rPr lang="es-AR" sz="1050" u="none" strike="noStrike">
                          <a:effectLst/>
                          <a:latin typeface="Russo One" panose="02000503050000020004" pitchFamily="2" charset="0"/>
                        </a:rPr>
                        <a:t>FK</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PART_ID</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INT</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VERDADERO</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dirty="0">
                          <a:effectLst/>
                          <a:latin typeface="Russo One" panose="02000503050000020004" pitchFamily="2" charset="0"/>
                        </a:rPr>
                        <a:t>ID DE PARTE</a:t>
                      </a:r>
                      <a:endParaRPr lang="es-AR" sz="1050" b="0"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3484834635"/>
                  </a:ext>
                </a:extLst>
              </a:tr>
              <a:tr h="331320">
                <a:tc>
                  <a:txBody>
                    <a:bodyPr/>
                    <a:lstStyle/>
                    <a:p>
                      <a:pPr algn="ctr" fontAlgn="ctr"/>
                      <a:r>
                        <a:rPr lang="es-AR" sz="1050" u="none" strike="noStrike" dirty="0">
                          <a:effectLst/>
                          <a:latin typeface="Russo One" panose="02000503050000020004" pitchFamily="2" charset="0"/>
                        </a:rPr>
                        <a:t>FK</a:t>
                      </a:r>
                      <a:endParaRPr lang="es-AR" sz="1050" b="0"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SUC_ID</a:t>
                      </a:r>
                      <a:endParaRPr lang="es-AR" sz="1050" b="0"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a:effectLst/>
                          <a:latin typeface="Russo One" panose="02000503050000020004" pitchFamily="2" charset="0"/>
                        </a:rPr>
                        <a:t>INT</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a:effectLst/>
                          <a:latin typeface="Russo One" panose="02000503050000020004" pitchFamily="2" charset="0"/>
                        </a:rPr>
                        <a:t>VERDADERO</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ID DE LA SUCURSAL</a:t>
                      </a:r>
                      <a:endParaRPr lang="es-AR" sz="1050" b="0"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774565552"/>
                  </a:ext>
                </a:extLst>
              </a:tr>
              <a:tr h="331320">
                <a:tc>
                  <a:txBody>
                    <a:bodyPr/>
                    <a:lstStyle/>
                    <a:p>
                      <a:pPr algn="ctr" fontAlgn="ctr"/>
                      <a:r>
                        <a:rPr lang="es-AR" sz="1050" u="none" strike="noStrike">
                          <a:effectLst/>
                          <a:latin typeface="Russo One" panose="02000503050000020004" pitchFamily="2" charset="0"/>
                        </a:rPr>
                        <a:t>FK</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VEHICLE_ID</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INT</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VERDADERO</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ID DE VEHICULO</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346470693"/>
                  </a:ext>
                </a:extLst>
              </a:tr>
              <a:tr h="331320">
                <a:tc>
                  <a:txBody>
                    <a:bodyPr/>
                    <a:lstStyle/>
                    <a:p>
                      <a:pPr algn="ctr" fontAlgn="ctr"/>
                      <a:r>
                        <a:rPr lang="es-AR" sz="1050" u="none" strike="noStrike" dirty="0">
                          <a:effectLst/>
                          <a:latin typeface="Russo One" panose="02000503050000020004" pitchFamily="2" charset="0"/>
                        </a:rPr>
                        <a:t>FK</a:t>
                      </a:r>
                      <a:endParaRPr lang="es-AR" sz="1050" b="0"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SERVICE_TYPE_ID</a:t>
                      </a:r>
                      <a:endParaRPr lang="es-AR" sz="1050" b="0"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INT</a:t>
                      </a:r>
                      <a:endParaRPr lang="es-AR" sz="1050" b="0"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a:effectLst/>
                          <a:latin typeface="Russo One" panose="02000503050000020004" pitchFamily="2" charset="0"/>
                        </a:rPr>
                        <a:t>VERDADERO</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ID DE TIPO DE SERVICO</a:t>
                      </a:r>
                      <a:endParaRPr lang="es-AR" sz="1050" b="0"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43177103"/>
                  </a:ext>
                </a:extLst>
              </a:tr>
              <a:tr h="331320">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OR_NUMBER</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INT</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VERDADERO</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NRO DE ORDEN</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2872397691"/>
                  </a:ext>
                </a:extLst>
              </a:tr>
              <a:tr h="176704">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OPEN_DATE</a:t>
                      </a:r>
                      <a:endParaRPr lang="es-AR" sz="1050" b="0"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DATE</a:t>
                      </a:r>
                      <a:endParaRPr lang="es-AR" sz="1050" b="0"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FECHA DE APERTURA</a:t>
                      </a:r>
                      <a:endParaRPr lang="es-AR" sz="1050" b="0"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54541632"/>
                  </a:ext>
                </a:extLst>
              </a:tr>
              <a:tr h="331320">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CLOSE_DATE</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DATE</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VERDADERO</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dirty="0">
                          <a:effectLst/>
                          <a:latin typeface="Russo One" panose="02000503050000020004" pitchFamily="2" charset="0"/>
                        </a:rPr>
                        <a:t>FECHA DE CIERRE</a:t>
                      </a:r>
                      <a:endParaRPr lang="es-AR" sz="1050" b="0"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912828012"/>
                  </a:ext>
                </a:extLst>
              </a:tr>
              <a:tr h="176704">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SERVICE_DESCRIPTION</a:t>
                      </a:r>
                      <a:endParaRPr lang="es-AR" sz="1050" b="0"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VARCHAR</a:t>
                      </a:r>
                      <a:endParaRPr lang="es-AR" sz="1050" b="0"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a:effectLst/>
                          <a:latin typeface="Russo One" panose="02000503050000020004" pitchFamily="2" charset="0"/>
                        </a:rPr>
                        <a:t>300</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DESCRIPCION DEL SERVICIO</a:t>
                      </a:r>
                      <a:endParaRPr lang="es-AR" sz="1050" b="0"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966062478"/>
                  </a:ext>
                </a:extLst>
              </a:tr>
              <a:tr h="331320">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dirty="0">
                          <a:effectLst/>
                          <a:latin typeface="Russo One" panose="02000503050000020004" pitchFamily="2" charset="0"/>
                        </a:rPr>
                        <a:t>CANT_PARTS</a:t>
                      </a:r>
                      <a:endParaRPr lang="es-AR" sz="1050" b="0"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INT</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VERDADERO</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dirty="0">
                          <a:effectLst/>
                          <a:latin typeface="Russo One" panose="02000503050000020004" pitchFamily="2" charset="0"/>
                        </a:rPr>
                        <a:t>CANTIDAD DE PARTES</a:t>
                      </a:r>
                      <a:endParaRPr lang="es-AR" sz="1050" b="0"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546316607"/>
                  </a:ext>
                </a:extLst>
              </a:tr>
              <a:tr h="331320">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HS_MO</a:t>
                      </a:r>
                      <a:endParaRPr lang="es-AR" sz="1050" b="0"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DECIMAL</a:t>
                      </a:r>
                      <a:endParaRPr lang="es-AR" sz="1050" b="0"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a:effectLst/>
                          <a:latin typeface="Russo One" panose="02000503050000020004" pitchFamily="2" charset="0"/>
                        </a:rPr>
                        <a:t>VERDADERO</a:t>
                      </a:r>
                      <a:endParaRPr lang="es-AR" sz="1050" b="0" i="0" u="none" strike="noStrike">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CANTIDAD DE HORAS</a:t>
                      </a:r>
                      <a:endParaRPr lang="es-AR" sz="1050" b="0" i="0" u="none" strike="noStrike" dirty="0">
                        <a:solidFill>
                          <a:srgbClr val="000000"/>
                        </a:solidFill>
                        <a:effectLst/>
                        <a:latin typeface="Russo One" panose="02000503050000020004" pitchFamily="2" charset="0"/>
                      </a:endParaRPr>
                    </a:p>
                  </a:txBody>
                  <a:tcPr marL="7363" marR="7363" marT="73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250436219"/>
                  </a:ext>
                </a:extLst>
              </a:tr>
            </a:tbl>
          </a:graphicData>
        </a:graphic>
      </p:graphicFrame>
      <p:graphicFrame>
        <p:nvGraphicFramePr>
          <p:cNvPr id="5" name="Tabla 4">
            <a:extLst>
              <a:ext uri="{FF2B5EF4-FFF2-40B4-BE49-F238E27FC236}">
                <a16:creationId xmlns:a16="http://schemas.microsoft.com/office/drawing/2014/main" id="{0922BFE0-BBD4-4C8E-FF72-2D5D0D018AAA}"/>
              </a:ext>
            </a:extLst>
          </p:cNvPr>
          <p:cNvGraphicFramePr>
            <a:graphicFrameLocks noGrp="1"/>
          </p:cNvGraphicFramePr>
          <p:nvPr>
            <p:extLst>
              <p:ext uri="{D42A27DB-BD31-4B8C-83A1-F6EECF244321}">
                <p14:modId xmlns:p14="http://schemas.microsoft.com/office/powerpoint/2010/main" val="1203835129"/>
              </p:ext>
            </p:extLst>
          </p:nvPr>
        </p:nvGraphicFramePr>
        <p:xfrm>
          <a:off x="1984208" y="5455904"/>
          <a:ext cx="8223584" cy="1200612"/>
        </p:xfrm>
        <a:graphic>
          <a:graphicData uri="http://schemas.openxmlformats.org/drawingml/2006/table">
            <a:tbl>
              <a:tblPr>
                <a:tableStyleId>{5C22544A-7EE6-4342-B048-85BDC9FD1C3A}</a:tableStyleId>
              </a:tblPr>
              <a:tblGrid>
                <a:gridCol w="887786">
                  <a:extLst>
                    <a:ext uri="{9D8B030D-6E8A-4147-A177-3AD203B41FA5}">
                      <a16:colId xmlns:a16="http://schemas.microsoft.com/office/drawing/2014/main" val="2667916918"/>
                    </a:ext>
                  </a:extLst>
                </a:gridCol>
                <a:gridCol w="1226320">
                  <a:extLst>
                    <a:ext uri="{9D8B030D-6E8A-4147-A177-3AD203B41FA5}">
                      <a16:colId xmlns:a16="http://schemas.microsoft.com/office/drawing/2014/main" val="3522994748"/>
                    </a:ext>
                  </a:extLst>
                </a:gridCol>
                <a:gridCol w="739161">
                  <a:extLst>
                    <a:ext uri="{9D8B030D-6E8A-4147-A177-3AD203B41FA5}">
                      <a16:colId xmlns:a16="http://schemas.microsoft.com/office/drawing/2014/main" val="2721741821"/>
                    </a:ext>
                  </a:extLst>
                </a:gridCol>
                <a:gridCol w="615308">
                  <a:extLst>
                    <a:ext uri="{9D8B030D-6E8A-4147-A177-3AD203B41FA5}">
                      <a16:colId xmlns:a16="http://schemas.microsoft.com/office/drawing/2014/main" val="876305511"/>
                    </a:ext>
                  </a:extLst>
                </a:gridCol>
                <a:gridCol w="927420">
                  <a:extLst>
                    <a:ext uri="{9D8B030D-6E8A-4147-A177-3AD203B41FA5}">
                      <a16:colId xmlns:a16="http://schemas.microsoft.com/office/drawing/2014/main" val="1795109316"/>
                    </a:ext>
                  </a:extLst>
                </a:gridCol>
                <a:gridCol w="927420">
                  <a:extLst>
                    <a:ext uri="{9D8B030D-6E8A-4147-A177-3AD203B41FA5}">
                      <a16:colId xmlns:a16="http://schemas.microsoft.com/office/drawing/2014/main" val="2620895850"/>
                    </a:ext>
                  </a:extLst>
                </a:gridCol>
                <a:gridCol w="706134">
                  <a:extLst>
                    <a:ext uri="{9D8B030D-6E8A-4147-A177-3AD203B41FA5}">
                      <a16:colId xmlns:a16="http://schemas.microsoft.com/office/drawing/2014/main" val="95422221"/>
                    </a:ext>
                  </a:extLst>
                </a:gridCol>
                <a:gridCol w="2194035">
                  <a:extLst>
                    <a:ext uri="{9D8B030D-6E8A-4147-A177-3AD203B41FA5}">
                      <a16:colId xmlns:a16="http://schemas.microsoft.com/office/drawing/2014/main" val="3121246033"/>
                    </a:ext>
                  </a:extLst>
                </a:gridCol>
              </a:tblGrid>
              <a:tr h="200102">
                <a:tc>
                  <a:txBody>
                    <a:bodyPr/>
                    <a:lstStyle/>
                    <a:p>
                      <a:pPr algn="ctr" fontAlgn="ctr"/>
                      <a:r>
                        <a:rPr lang="es-AR" sz="1050" u="none" strike="noStrike">
                          <a:solidFill>
                            <a:schemeClr val="bg1"/>
                          </a:solidFill>
                          <a:effectLst/>
                          <a:latin typeface="Russo One" panose="02000503050000020004" pitchFamily="2" charset="0"/>
                        </a:rPr>
                        <a:t>Tabla 5</a:t>
                      </a:r>
                      <a:endParaRPr lang="es-AR" sz="1050" b="1" i="0" u="none" strike="noStrike">
                        <a:solidFill>
                          <a:schemeClr val="bg1"/>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solidFill>
                  </a:tcPr>
                </a:tc>
                <a:tc gridSpan="7">
                  <a:txBody>
                    <a:bodyPr/>
                    <a:lstStyle/>
                    <a:p>
                      <a:pPr algn="ctr" fontAlgn="ctr"/>
                      <a:r>
                        <a:rPr lang="es-AR" sz="1050" u="none" strike="noStrike" dirty="0">
                          <a:solidFill>
                            <a:schemeClr val="bg1"/>
                          </a:solidFill>
                          <a:effectLst/>
                          <a:latin typeface="Russo One" panose="02000503050000020004" pitchFamily="2" charset="0"/>
                        </a:rPr>
                        <a:t>CONCESIONARIOS</a:t>
                      </a:r>
                      <a:endParaRPr lang="es-AR" sz="1050" b="1" i="0" u="none" strike="noStrike" dirty="0">
                        <a:solidFill>
                          <a:schemeClr val="bg1"/>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solidFill>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501918828"/>
                  </a:ext>
                </a:extLst>
              </a:tr>
              <a:tr h="200102">
                <a:tc>
                  <a:txBody>
                    <a:bodyPr/>
                    <a:lstStyle/>
                    <a:p>
                      <a:pPr algn="ctr" fontAlgn="ctr"/>
                      <a:r>
                        <a:rPr lang="es-AR" sz="1050" u="none" strike="noStrike" dirty="0">
                          <a:effectLst/>
                          <a:latin typeface="Russo One" panose="02000503050000020004" pitchFamily="2" charset="0"/>
                        </a:rPr>
                        <a:t>Descripción</a:t>
                      </a:r>
                      <a:endParaRPr lang="es-AR" sz="1050" b="1" i="0" u="none" strike="noStrike" dirty="0">
                        <a:solidFill>
                          <a:srgbClr val="FFFFFF"/>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c gridSpan="7">
                  <a:txBody>
                    <a:bodyPr/>
                    <a:lstStyle/>
                    <a:p>
                      <a:pPr algn="ctr" fontAlgn="ctr"/>
                      <a:r>
                        <a:rPr lang="es-ES" sz="1050" u="none" strike="noStrike" dirty="0">
                          <a:effectLst/>
                          <a:latin typeface="Russo One" panose="02000503050000020004" pitchFamily="2" charset="0"/>
                        </a:rPr>
                        <a:t>Contiene información de cada concesionario</a:t>
                      </a:r>
                      <a:endParaRPr lang="es-ES" sz="1050" b="1" i="0" u="none" strike="noStrike" dirty="0">
                        <a:solidFill>
                          <a:srgbClr val="FFFFFF"/>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78854103"/>
                  </a:ext>
                </a:extLst>
              </a:tr>
              <a:tr h="200102">
                <a:tc>
                  <a:txBody>
                    <a:bodyPr/>
                    <a:lstStyle/>
                    <a:p>
                      <a:pPr algn="ctr" fontAlgn="ctr"/>
                      <a:r>
                        <a:rPr lang="es-AR" sz="1050" u="none" strike="noStrike">
                          <a:effectLst/>
                          <a:latin typeface="Russo One" panose="02000503050000020004" pitchFamily="2" charset="0"/>
                        </a:rPr>
                        <a:t>KEY</a:t>
                      </a:r>
                      <a:endParaRPr lang="es-AR" sz="1050" b="1"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c>
                  <a:txBody>
                    <a:bodyPr/>
                    <a:lstStyle/>
                    <a:p>
                      <a:pPr algn="ctr" fontAlgn="ctr"/>
                      <a:r>
                        <a:rPr lang="es-AR" sz="1050" u="none" strike="noStrike">
                          <a:effectLst/>
                          <a:latin typeface="Russo One" panose="02000503050000020004" pitchFamily="2" charset="0"/>
                        </a:rPr>
                        <a:t>COLUMN</a:t>
                      </a:r>
                      <a:endParaRPr lang="es-AR" sz="1050" b="1"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c>
                  <a:txBody>
                    <a:bodyPr/>
                    <a:lstStyle/>
                    <a:p>
                      <a:pPr algn="ctr" fontAlgn="ctr"/>
                      <a:r>
                        <a:rPr lang="es-AR" sz="1050" u="none" strike="noStrike" dirty="0">
                          <a:effectLst/>
                          <a:latin typeface="Russo One" panose="02000503050000020004" pitchFamily="2" charset="0"/>
                        </a:rPr>
                        <a:t>TYPE</a:t>
                      </a:r>
                      <a:endParaRPr lang="es-AR" sz="1050" b="1"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c>
                  <a:txBody>
                    <a:bodyPr/>
                    <a:lstStyle/>
                    <a:p>
                      <a:pPr algn="ctr" fontAlgn="ctr"/>
                      <a:r>
                        <a:rPr lang="es-AR" sz="1050" u="none" strike="noStrike">
                          <a:effectLst/>
                          <a:latin typeface="Russo One" panose="02000503050000020004" pitchFamily="2" charset="0"/>
                        </a:rPr>
                        <a:t>LENGHT</a:t>
                      </a:r>
                      <a:endParaRPr lang="es-AR" sz="1050" b="1"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c>
                  <a:txBody>
                    <a:bodyPr/>
                    <a:lstStyle/>
                    <a:p>
                      <a:pPr algn="ctr" fontAlgn="ctr"/>
                      <a:r>
                        <a:rPr lang="es-AR" sz="1050" u="none" strike="noStrike">
                          <a:effectLst/>
                          <a:latin typeface="Russo One" panose="02000503050000020004" pitchFamily="2" charset="0"/>
                        </a:rPr>
                        <a:t>NOT NULL</a:t>
                      </a:r>
                      <a:endParaRPr lang="es-AR" sz="1050" b="1"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c>
                  <a:txBody>
                    <a:bodyPr/>
                    <a:lstStyle/>
                    <a:p>
                      <a:pPr algn="ctr" fontAlgn="ctr"/>
                      <a:r>
                        <a:rPr lang="es-AR" sz="1050" u="none" strike="noStrike">
                          <a:effectLst/>
                          <a:latin typeface="Russo One" panose="02000503050000020004" pitchFamily="2" charset="0"/>
                        </a:rPr>
                        <a:t>UNIQUE</a:t>
                      </a:r>
                      <a:endParaRPr lang="es-AR" sz="1050" b="1"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c>
                  <a:txBody>
                    <a:bodyPr/>
                    <a:lstStyle/>
                    <a:p>
                      <a:pPr algn="ctr" fontAlgn="ctr"/>
                      <a:r>
                        <a:rPr lang="es-AR" sz="1050" u="none" strike="noStrike">
                          <a:effectLst/>
                          <a:latin typeface="Russo One" panose="02000503050000020004" pitchFamily="2" charset="0"/>
                        </a:rPr>
                        <a:t>DEFAULT</a:t>
                      </a:r>
                      <a:endParaRPr lang="es-AR" sz="1050" b="1"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c>
                  <a:txBody>
                    <a:bodyPr/>
                    <a:lstStyle/>
                    <a:p>
                      <a:pPr algn="ctr" fontAlgn="ctr"/>
                      <a:r>
                        <a:rPr lang="es-AR" sz="1050" u="none" strike="noStrike" dirty="0">
                          <a:effectLst/>
                          <a:latin typeface="Russo One" panose="02000503050000020004" pitchFamily="2" charset="0"/>
                        </a:rPr>
                        <a:t>NOTES</a:t>
                      </a:r>
                      <a:endParaRPr lang="es-AR" sz="1050" b="1"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490522979"/>
                  </a:ext>
                </a:extLst>
              </a:tr>
              <a:tr h="200102">
                <a:tc>
                  <a:txBody>
                    <a:bodyPr/>
                    <a:lstStyle/>
                    <a:p>
                      <a:pPr algn="ctr" fontAlgn="ctr"/>
                      <a:r>
                        <a:rPr lang="es-AR" sz="1050" u="none" strike="noStrike" dirty="0">
                          <a:effectLst/>
                          <a:latin typeface="Russo One" panose="02000503050000020004" pitchFamily="2" charset="0"/>
                        </a:rPr>
                        <a:t>PK</a:t>
                      </a:r>
                      <a:endParaRPr lang="es-AR" sz="1050" b="0"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dirty="0">
                          <a:effectLst/>
                          <a:latin typeface="Russo One" panose="02000503050000020004" pitchFamily="2" charset="0"/>
                        </a:rPr>
                        <a:t>DLR_ID</a:t>
                      </a:r>
                      <a:endParaRPr lang="es-AR" sz="1050" b="0"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INT</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VERDADERO</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VERDADERO</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ID DEL CONCESIONARIO</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885280748"/>
                  </a:ext>
                </a:extLst>
              </a:tr>
              <a:tr h="200102">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DLR_CODE</a:t>
                      </a:r>
                      <a:endParaRPr lang="es-AR" sz="1050" b="0"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CHAR</a:t>
                      </a:r>
                      <a:endParaRPr lang="es-AR" sz="1050" b="0"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3</a:t>
                      </a:r>
                      <a:endParaRPr lang="es-AR" sz="1050" b="0"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a:effectLst/>
                          <a:latin typeface="Russo One" panose="02000503050000020004" pitchFamily="2" charset="0"/>
                        </a:rPr>
                        <a:t>VERDADERO</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VERDADERO</a:t>
                      </a:r>
                      <a:endParaRPr lang="es-AR" sz="1050" b="0"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CODIGO DEL CONCESIONARIO</a:t>
                      </a:r>
                      <a:endParaRPr lang="es-AR" sz="1050" b="0"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77156879"/>
                  </a:ext>
                </a:extLst>
              </a:tr>
              <a:tr h="200102">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CONCESIONARIO</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VARCHAR</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a:effectLst/>
                          <a:latin typeface="Russo One" panose="02000503050000020004" pitchFamily="2" charset="0"/>
                        </a:rPr>
                        <a:t>50</a:t>
                      </a:r>
                      <a:endParaRPr lang="es-AR" sz="1050" b="0" i="0" u="none" strike="noStrike">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dirty="0">
                          <a:effectLst/>
                          <a:latin typeface="Russo One" panose="02000503050000020004" pitchFamily="2" charset="0"/>
                        </a:rPr>
                        <a:t>VERDADERO</a:t>
                      </a:r>
                      <a:endParaRPr lang="es-AR" sz="1050" b="0"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fontAlgn="ctr"/>
                      <a:r>
                        <a:rPr lang="es-AR" sz="1050" u="none" strike="noStrike" dirty="0">
                          <a:effectLst/>
                          <a:latin typeface="Russo One" panose="02000503050000020004" pitchFamily="2" charset="0"/>
                        </a:rPr>
                        <a:t>NOMBRE DEL CONCESIONARIO</a:t>
                      </a:r>
                      <a:endParaRPr lang="es-AR" sz="1050" b="0" i="0" u="none" strike="noStrike" dirty="0">
                        <a:solidFill>
                          <a:srgbClr val="000000"/>
                        </a:solidFill>
                        <a:effectLst/>
                        <a:latin typeface="Russo One" panose="02000503050000020004"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488998707"/>
                  </a:ext>
                </a:extLst>
              </a:tr>
            </a:tbl>
          </a:graphicData>
        </a:graphic>
      </p:graphicFrame>
    </p:spTree>
    <p:extLst>
      <p:ext uri="{BB962C8B-B14F-4D97-AF65-F5344CB8AC3E}">
        <p14:creationId xmlns:p14="http://schemas.microsoft.com/office/powerpoint/2010/main" val="1180214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D4626B-226A-4596-A45E-C175236EBEB3}"/>
              </a:ext>
            </a:extLst>
          </p:cNvPr>
          <p:cNvSpPr>
            <a:spLocks noGrp="1"/>
          </p:cNvSpPr>
          <p:nvPr>
            <p:ph type="title"/>
          </p:nvPr>
        </p:nvSpPr>
        <p:spPr>
          <a:xfrm>
            <a:off x="838200" y="141676"/>
            <a:ext cx="10515600" cy="781599"/>
          </a:xfrm>
        </p:spPr>
        <p:txBody>
          <a:bodyPr>
            <a:normAutofit/>
          </a:bodyPr>
          <a:lstStyle/>
          <a:p>
            <a:pPr algn="ctr"/>
            <a:r>
              <a:rPr lang="es-AR" sz="4000" b="1" u="sng" dirty="0">
                <a:latin typeface="Russo One" panose="02000503050000020004" pitchFamily="2" charset="0"/>
                <a:cs typeface="Arial" panose="020B0604020202020204" pitchFamily="34" charset="0"/>
              </a:rPr>
              <a:t>Tablas</a:t>
            </a:r>
          </a:p>
        </p:txBody>
      </p:sp>
      <p:pic>
        <p:nvPicPr>
          <p:cNvPr id="3" name="Imagen 2" descr="Imagen que contiene vajilla, plato, dibujo&#10;&#10;Descripción generada automáticamente">
            <a:extLst>
              <a:ext uri="{FF2B5EF4-FFF2-40B4-BE49-F238E27FC236}">
                <a16:creationId xmlns:a16="http://schemas.microsoft.com/office/drawing/2014/main" id="{479C82DD-DE95-F6F6-411F-4B6028877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39" y="74644"/>
            <a:ext cx="1974980" cy="550404"/>
          </a:xfrm>
          <a:prstGeom prst="rect">
            <a:avLst/>
          </a:prstGeom>
        </p:spPr>
      </p:pic>
      <p:graphicFrame>
        <p:nvGraphicFramePr>
          <p:cNvPr id="6" name="Tabla 5">
            <a:extLst>
              <a:ext uri="{FF2B5EF4-FFF2-40B4-BE49-F238E27FC236}">
                <a16:creationId xmlns:a16="http://schemas.microsoft.com/office/drawing/2014/main" id="{69520E28-C9EA-F22C-1721-D38FF957EDFC}"/>
              </a:ext>
            </a:extLst>
          </p:cNvPr>
          <p:cNvGraphicFramePr>
            <a:graphicFrameLocks noGrp="1"/>
          </p:cNvGraphicFramePr>
          <p:nvPr>
            <p:extLst>
              <p:ext uri="{D42A27DB-BD31-4B8C-83A1-F6EECF244321}">
                <p14:modId xmlns:p14="http://schemas.microsoft.com/office/powerpoint/2010/main" val="1106854899"/>
              </p:ext>
            </p:extLst>
          </p:nvPr>
        </p:nvGraphicFramePr>
        <p:xfrm>
          <a:off x="2156927" y="1044574"/>
          <a:ext cx="7789510" cy="1676400"/>
        </p:xfrm>
        <a:graphic>
          <a:graphicData uri="http://schemas.openxmlformats.org/drawingml/2006/table">
            <a:tbl>
              <a:tblPr>
                <a:tableStyleId>{5C22544A-7EE6-4342-B048-85BDC9FD1C3A}</a:tableStyleId>
              </a:tblPr>
              <a:tblGrid>
                <a:gridCol w="895216">
                  <a:extLst>
                    <a:ext uri="{9D8B030D-6E8A-4147-A177-3AD203B41FA5}">
                      <a16:colId xmlns:a16="http://schemas.microsoft.com/office/drawing/2014/main" val="2984340383"/>
                    </a:ext>
                  </a:extLst>
                </a:gridCol>
                <a:gridCol w="838598">
                  <a:extLst>
                    <a:ext uri="{9D8B030D-6E8A-4147-A177-3AD203B41FA5}">
                      <a16:colId xmlns:a16="http://schemas.microsoft.com/office/drawing/2014/main" val="3386875492"/>
                    </a:ext>
                  </a:extLst>
                </a:gridCol>
                <a:gridCol w="745347">
                  <a:extLst>
                    <a:ext uri="{9D8B030D-6E8A-4147-A177-3AD203B41FA5}">
                      <a16:colId xmlns:a16="http://schemas.microsoft.com/office/drawing/2014/main" val="1776815575"/>
                    </a:ext>
                  </a:extLst>
                </a:gridCol>
                <a:gridCol w="620457">
                  <a:extLst>
                    <a:ext uri="{9D8B030D-6E8A-4147-A177-3AD203B41FA5}">
                      <a16:colId xmlns:a16="http://schemas.microsoft.com/office/drawing/2014/main" val="1192139114"/>
                    </a:ext>
                  </a:extLst>
                </a:gridCol>
                <a:gridCol w="935181">
                  <a:extLst>
                    <a:ext uri="{9D8B030D-6E8A-4147-A177-3AD203B41FA5}">
                      <a16:colId xmlns:a16="http://schemas.microsoft.com/office/drawing/2014/main" val="454327741"/>
                    </a:ext>
                  </a:extLst>
                </a:gridCol>
                <a:gridCol w="935181">
                  <a:extLst>
                    <a:ext uri="{9D8B030D-6E8A-4147-A177-3AD203B41FA5}">
                      <a16:colId xmlns:a16="http://schemas.microsoft.com/office/drawing/2014/main" val="4056041076"/>
                    </a:ext>
                  </a:extLst>
                </a:gridCol>
                <a:gridCol w="712043">
                  <a:extLst>
                    <a:ext uri="{9D8B030D-6E8A-4147-A177-3AD203B41FA5}">
                      <a16:colId xmlns:a16="http://schemas.microsoft.com/office/drawing/2014/main" val="1870575649"/>
                    </a:ext>
                  </a:extLst>
                </a:gridCol>
                <a:gridCol w="2107487">
                  <a:extLst>
                    <a:ext uri="{9D8B030D-6E8A-4147-A177-3AD203B41FA5}">
                      <a16:colId xmlns:a16="http://schemas.microsoft.com/office/drawing/2014/main" val="833250167"/>
                    </a:ext>
                  </a:extLst>
                </a:gridCol>
              </a:tblGrid>
              <a:tr h="209550">
                <a:tc>
                  <a:txBody>
                    <a:bodyPr/>
                    <a:lstStyle/>
                    <a:p>
                      <a:pPr algn="ctr" fontAlgn="ctr"/>
                      <a:r>
                        <a:rPr lang="es-AR" sz="1050" u="none" strike="noStrike" dirty="0">
                          <a:solidFill>
                            <a:schemeClr val="bg1"/>
                          </a:solidFill>
                          <a:effectLst/>
                          <a:latin typeface="Russo One" panose="02000503050000020004" pitchFamily="2" charset="0"/>
                        </a:rPr>
                        <a:t>Tabla 6</a:t>
                      </a:r>
                      <a:endParaRPr lang="es-AR" sz="1050" b="1" i="0" u="none" strike="noStrike" dirty="0">
                        <a:solidFill>
                          <a:schemeClr val="bg1"/>
                        </a:solidFill>
                        <a:effectLst/>
                        <a:latin typeface="Russo One" panose="02000503050000020004" pitchFamily="2" charset="0"/>
                      </a:endParaRPr>
                    </a:p>
                  </a:txBody>
                  <a:tcPr marL="7620" marR="7620" marT="7620" marB="0" anchor="ctr">
                    <a:solidFill>
                      <a:srgbClr val="C00000"/>
                    </a:solidFill>
                  </a:tcPr>
                </a:tc>
                <a:tc gridSpan="7">
                  <a:txBody>
                    <a:bodyPr/>
                    <a:lstStyle/>
                    <a:p>
                      <a:pPr algn="ctr" fontAlgn="ctr"/>
                      <a:r>
                        <a:rPr lang="es-AR" sz="1050" u="none" strike="noStrike" dirty="0">
                          <a:solidFill>
                            <a:schemeClr val="bg1"/>
                          </a:solidFill>
                          <a:effectLst/>
                          <a:latin typeface="Russo One" panose="02000503050000020004" pitchFamily="2" charset="0"/>
                        </a:rPr>
                        <a:t>SUCURSALES</a:t>
                      </a:r>
                      <a:endParaRPr lang="es-AR" sz="1050" b="1" i="0" u="none" strike="noStrike" dirty="0">
                        <a:solidFill>
                          <a:schemeClr val="bg1"/>
                        </a:solidFill>
                        <a:effectLst/>
                        <a:latin typeface="Russo One" panose="02000503050000020004" pitchFamily="2" charset="0"/>
                      </a:endParaRPr>
                    </a:p>
                  </a:txBody>
                  <a:tcPr marL="7620" marR="7620" marT="7620" marB="0" anchor="ctr">
                    <a:solidFill>
                      <a:srgbClr val="C00000"/>
                    </a:solidFill>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440072120"/>
                  </a:ext>
                </a:extLst>
              </a:tr>
              <a:tr h="209550">
                <a:tc>
                  <a:txBody>
                    <a:bodyPr/>
                    <a:lstStyle/>
                    <a:p>
                      <a:pPr algn="ctr" fontAlgn="ctr"/>
                      <a:r>
                        <a:rPr lang="es-AR" sz="1050" u="none" strike="noStrike">
                          <a:effectLst/>
                          <a:latin typeface="Russo One" panose="02000503050000020004" pitchFamily="2" charset="0"/>
                        </a:rPr>
                        <a:t>Descripcion</a:t>
                      </a:r>
                      <a:endParaRPr lang="es-AR" sz="1050" b="1" i="0" u="none" strike="noStrike">
                        <a:solidFill>
                          <a:srgbClr val="FFFFFF"/>
                        </a:solidFill>
                        <a:effectLst/>
                        <a:latin typeface="Russo One" panose="02000503050000020004" pitchFamily="2" charset="0"/>
                      </a:endParaRPr>
                    </a:p>
                  </a:txBody>
                  <a:tcPr marL="7620" marR="7620" marT="7620" marB="0" anchor="ctr">
                    <a:solidFill>
                      <a:schemeClr val="accent6">
                        <a:lumMod val="60000"/>
                        <a:lumOff val="40000"/>
                      </a:schemeClr>
                    </a:solidFill>
                  </a:tcPr>
                </a:tc>
                <a:tc gridSpan="7">
                  <a:txBody>
                    <a:bodyPr/>
                    <a:lstStyle/>
                    <a:p>
                      <a:pPr algn="ctr" fontAlgn="ctr"/>
                      <a:r>
                        <a:rPr lang="es-ES" sz="1050" u="none" strike="noStrike" dirty="0">
                          <a:effectLst/>
                          <a:latin typeface="Russo One" panose="02000503050000020004" pitchFamily="2" charset="0"/>
                        </a:rPr>
                        <a:t>Contiene información de cada sucursal</a:t>
                      </a:r>
                      <a:endParaRPr lang="es-ES" sz="1050" b="1" i="0" u="none" strike="noStrike" dirty="0">
                        <a:solidFill>
                          <a:srgbClr val="FFFFFF"/>
                        </a:solidFill>
                        <a:effectLst/>
                        <a:latin typeface="Russo One" panose="02000503050000020004" pitchFamily="2" charset="0"/>
                      </a:endParaRPr>
                    </a:p>
                  </a:txBody>
                  <a:tcPr marL="7620" marR="7620" marT="7620" marB="0" anchor="ctr">
                    <a:solidFill>
                      <a:schemeClr val="accent6">
                        <a:lumMod val="60000"/>
                        <a:lumOff val="40000"/>
                      </a:schemeClr>
                    </a:solidFill>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78489988"/>
                  </a:ext>
                </a:extLst>
              </a:tr>
              <a:tr h="209550">
                <a:tc>
                  <a:txBody>
                    <a:bodyPr/>
                    <a:lstStyle/>
                    <a:p>
                      <a:pPr algn="ctr" fontAlgn="ctr"/>
                      <a:r>
                        <a:rPr lang="es-AR" sz="1050" u="none" strike="noStrike">
                          <a:effectLst/>
                          <a:latin typeface="Russo One" panose="02000503050000020004" pitchFamily="2" charset="0"/>
                        </a:rPr>
                        <a:t>KEY</a:t>
                      </a:r>
                      <a:endParaRPr lang="es-AR" sz="1050" b="1" i="0" u="none" strike="noStrike">
                        <a:solidFill>
                          <a:srgbClr val="000000"/>
                        </a:solidFill>
                        <a:effectLst/>
                        <a:latin typeface="Russo One" panose="02000503050000020004" pitchFamily="2" charset="0"/>
                      </a:endParaRPr>
                    </a:p>
                  </a:txBody>
                  <a:tcPr marL="7620" marR="7620" marT="7620" marB="0" anchor="ctr">
                    <a:solidFill>
                      <a:schemeClr val="accent5">
                        <a:lumMod val="75000"/>
                      </a:schemeClr>
                    </a:solidFill>
                  </a:tcPr>
                </a:tc>
                <a:tc>
                  <a:txBody>
                    <a:bodyPr/>
                    <a:lstStyle/>
                    <a:p>
                      <a:pPr algn="ctr" fontAlgn="ctr"/>
                      <a:r>
                        <a:rPr lang="es-AR" sz="1050" u="none" strike="noStrike">
                          <a:effectLst/>
                          <a:latin typeface="Russo One" panose="02000503050000020004" pitchFamily="2" charset="0"/>
                        </a:rPr>
                        <a:t>COLUMN</a:t>
                      </a:r>
                      <a:endParaRPr lang="es-AR" sz="1050" b="1" i="0" u="none" strike="noStrike">
                        <a:solidFill>
                          <a:srgbClr val="000000"/>
                        </a:solidFill>
                        <a:effectLst/>
                        <a:latin typeface="Russo One" panose="02000503050000020004" pitchFamily="2" charset="0"/>
                      </a:endParaRPr>
                    </a:p>
                  </a:txBody>
                  <a:tcPr marL="7620" marR="7620" marT="7620" marB="0" anchor="ctr">
                    <a:solidFill>
                      <a:schemeClr val="accent5">
                        <a:lumMod val="75000"/>
                      </a:schemeClr>
                    </a:solidFill>
                  </a:tcPr>
                </a:tc>
                <a:tc>
                  <a:txBody>
                    <a:bodyPr/>
                    <a:lstStyle/>
                    <a:p>
                      <a:pPr algn="ctr" fontAlgn="ctr"/>
                      <a:r>
                        <a:rPr lang="es-AR" sz="1050" u="none" strike="noStrike">
                          <a:effectLst/>
                          <a:latin typeface="Russo One" panose="02000503050000020004" pitchFamily="2" charset="0"/>
                        </a:rPr>
                        <a:t>TYPE</a:t>
                      </a:r>
                      <a:endParaRPr lang="es-AR" sz="1050" b="1" i="0" u="none" strike="noStrike">
                        <a:solidFill>
                          <a:srgbClr val="000000"/>
                        </a:solidFill>
                        <a:effectLst/>
                        <a:latin typeface="Russo One" panose="02000503050000020004" pitchFamily="2" charset="0"/>
                      </a:endParaRPr>
                    </a:p>
                  </a:txBody>
                  <a:tcPr marL="7620" marR="7620" marT="7620" marB="0" anchor="ctr">
                    <a:solidFill>
                      <a:schemeClr val="accent5">
                        <a:lumMod val="75000"/>
                      </a:schemeClr>
                    </a:solidFill>
                  </a:tcPr>
                </a:tc>
                <a:tc>
                  <a:txBody>
                    <a:bodyPr/>
                    <a:lstStyle/>
                    <a:p>
                      <a:pPr algn="ctr" fontAlgn="ctr"/>
                      <a:r>
                        <a:rPr lang="es-AR" sz="1050" u="none" strike="noStrike">
                          <a:effectLst/>
                          <a:latin typeface="Russo One" panose="02000503050000020004" pitchFamily="2" charset="0"/>
                        </a:rPr>
                        <a:t>LENGHT</a:t>
                      </a:r>
                      <a:endParaRPr lang="es-AR" sz="1050" b="1" i="0" u="none" strike="noStrike">
                        <a:solidFill>
                          <a:srgbClr val="000000"/>
                        </a:solidFill>
                        <a:effectLst/>
                        <a:latin typeface="Russo One" panose="02000503050000020004" pitchFamily="2" charset="0"/>
                      </a:endParaRPr>
                    </a:p>
                  </a:txBody>
                  <a:tcPr marL="7620" marR="7620" marT="7620" marB="0" anchor="ctr">
                    <a:solidFill>
                      <a:schemeClr val="accent5">
                        <a:lumMod val="75000"/>
                      </a:schemeClr>
                    </a:solidFill>
                  </a:tcPr>
                </a:tc>
                <a:tc>
                  <a:txBody>
                    <a:bodyPr/>
                    <a:lstStyle/>
                    <a:p>
                      <a:pPr algn="ctr" fontAlgn="ctr"/>
                      <a:r>
                        <a:rPr lang="es-AR" sz="1050" u="none" strike="noStrike">
                          <a:effectLst/>
                          <a:latin typeface="Russo One" panose="02000503050000020004" pitchFamily="2" charset="0"/>
                        </a:rPr>
                        <a:t>NOT NULL</a:t>
                      </a:r>
                      <a:endParaRPr lang="es-AR" sz="1050" b="1" i="0" u="none" strike="noStrike">
                        <a:solidFill>
                          <a:srgbClr val="000000"/>
                        </a:solidFill>
                        <a:effectLst/>
                        <a:latin typeface="Russo One" panose="02000503050000020004" pitchFamily="2" charset="0"/>
                      </a:endParaRPr>
                    </a:p>
                  </a:txBody>
                  <a:tcPr marL="7620" marR="7620" marT="7620" marB="0" anchor="ctr">
                    <a:solidFill>
                      <a:schemeClr val="accent5">
                        <a:lumMod val="75000"/>
                      </a:schemeClr>
                    </a:solidFill>
                  </a:tcPr>
                </a:tc>
                <a:tc>
                  <a:txBody>
                    <a:bodyPr/>
                    <a:lstStyle/>
                    <a:p>
                      <a:pPr algn="ctr" fontAlgn="ctr"/>
                      <a:r>
                        <a:rPr lang="es-AR" sz="1050" u="none" strike="noStrike">
                          <a:effectLst/>
                          <a:latin typeface="Russo One" panose="02000503050000020004" pitchFamily="2" charset="0"/>
                        </a:rPr>
                        <a:t>UNIQUE</a:t>
                      </a:r>
                      <a:endParaRPr lang="es-AR" sz="1050" b="1" i="0" u="none" strike="noStrike">
                        <a:solidFill>
                          <a:srgbClr val="000000"/>
                        </a:solidFill>
                        <a:effectLst/>
                        <a:latin typeface="Russo One" panose="02000503050000020004" pitchFamily="2" charset="0"/>
                      </a:endParaRPr>
                    </a:p>
                  </a:txBody>
                  <a:tcPr marL="7620" marR="7620" marT="7620" marB="0" anchor="ctr">
                    <a:solidFill>
                      <a:schemeClr val="accent5">
                        <a:lumMod val="75000"/>
                      </a:schemeClr>
                    </a:solidFill>
                  </a:tcPr>
                </a:tc>
                <a:tc>
                  <a:txBody>
                    <a:bodyPr/>
                    <a:lstStyle/>
                    <a:p>
                      <a:pPr algn="ctr" fontAlgn="ctr"/>
                      <a:r>
                        <a:rPr lang="es-AR" sz="1050" u="none" strike="noStrike">
                          <a:effectLst/>
                          <a:latin typeface="Russo One" panose="02000503050000020004" pitchFamily="2" charset="0"/>
                        </a:rPr>
                        <a:t>DEFAULT</a:t>
                      </a:r>
                      <a:endParaRPr lang="es-AR" sz="1050" b="1" i="0" u="none" strike="noStrike">
                        <a:solidFill>
                          <a:srgbClr val="000000"/>
                        </a:solidFill>
                        <a:effectLst/>
                        <a:latin typeface="Russo One" panose="02000503050000020004" pitchFamily="2" charset="0"/>
                      </a:endParaRPr>
                    </a:p>
                  </a:txBody>
                  <a:tcPr marL="7620" marR="7620" marT="7620" marB="0" anchor="ctr">
                    <a:solidFill>
                      <a:schemeClr val="accent5">
                        <a:lumMod val="75000"/>
                      </a:schemeClr>
                    </a:solidFill>
                  </a:tcPr>
                </a:tc>
                <a:tc>
                  <a:txBody>
                    <a:bodyPr/>
                    <a:lstStyle/>
                    <a:p>
                      <a:pPr algn="ctr" fontAlgn="ctr"/>
                      <a:r>
                        <a:rPr lang="es-AR" sz="1050" u="none" strike="noStrike" dirty="0">
                          <a:effectLst/>
                          <a:latin typeface="Russo One" panose="02000503050000020004" pitchFamily="2" charset="0"/>
                        </a:rPr>
                        <a:t>NOTES</a:t>
                      </a:r>
                      <a:endParaRPr lang="es-AR" sz="1050" b="1" i="0" u="none" strike="noStrike" dirty="0">
                        <a:solidFill>
                          <a:srgbClr val="000000"/>
                        </a:solidFill>
                        <a:effectLst/>
                        <a:latin typeface="Russo One" panose="02000503050000020004" pitchFamily="2" charset="0"/>
                      </a:endParaRPr>
                    </a:p>
                  </a:txBody>
                  <a:tcPr marL="7620" marR="7620" marT="7620" marB="0" anchor="ctr">
                    <a:solidFill>
                      <a:schemeClr val="accent5">
                        <a:lumMod val="75000"/>
                      </a:schemeClr>
                    </a:solidFill>
                  </a:tcPr>
                </a:tc>
                <a:extLst>
                  <a:ext uri="{0D108BD9-81ED-4DB2-BD59-A6C34878D82A}">
                    <a16:rowId xmlns:a16="http://schemas.microsoft.com/office/drawing/2014/main" val="3569943826"/>
                  </a:ext>
                </a:extLst>
              </a:tr>
              <a:tr h="209550">
                <a:tc>
                  <a:txBody>
                    <a:bodyPr/>
                    <a:lstStyle/>
                    <a:p>
                      <a:pPr algn="ctr" fontAlgn="ctr"/>
                      <a:r>
                        <a:rPr lang="es-AR" sz="1050" u="none" strike="noStrike" dirty="0">
                          <a:effectLst/>
                          <a:latin typeface="Russo One" panose="02000503050000020004" pitchFamily="2" charset="0"/>
                        </a:rPr>
                        <a:t>PK</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dirty="0">
                          <a:effectLst/>
                          <a:latin typeface="Russo One" panose="02000503050000020004" pitchFamily="2" charset="0"/>
                        </a:rPr>
                        <a:t>SUC_ID</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INT</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VERDADERO</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dirty="0">
                          <a:effectLst/>
                          <a:latin typeface="Russo One" panose="02000503050000020004" pitchFamily="2" charset="0"/>
                        </a:rPr>
                        <a:t>VERDADERO</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ID DE LA SUCURSAL</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extLst>
                  <a:ext uri="{0D108BD9-81ED-4DB2-BD59-A6C34878D82A}">
                    <a16:rowId xmlns:a16="http://schemas.microsoft.com/office/drawing/2014/main" val="813103006"/>
                  </a:ext>
                </a:extLst>
              </a:tr>
              <a:tr h="209550">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SUC_CODE</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CHAR</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5</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VERDADERO</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VERDADERO</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CODIGO DE LA SUCURSAL</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extLst>
                  <a:ext uri="{0D108BD9-81ED-4DB2-BD59-A6C34878D82A}">
                    <a16:rowId xmlns:a16="http://schemas.microsoft.com/office/drawing/2014/main" val="2144046321"/>
                  </a:ext>
                </a:extLst>
              </a:tr>
              <a:tr h="209550">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SUCURSAL</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VARCHAR</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50</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dirty="0">
                          <a:effectLst/>
                          <a:latin typeface="Russo One" panose="02000503050000020004" pitchFamily="2" charset="0"/>
                        </a:rPr>
                        <a:t>VERDADERO</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NOMBRE DE LA SUCURSAL</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extLst>
                  <a:ext uri="{0D108BD9-81ED-4DB2-BD59-A6C34878D82A}">
                    <a16:rowId xmlns:a16="http://schemas.microsoft.com/office/drawing/2014/main" val="2288328519"/>
                  </a:ext>
                </a:extLst>
              </a:tr>
              <a:tr h="209550">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DIRECCION</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VARCHAR</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70</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DIRECCION DE LA SUCURSAL</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extLst>
                  <a:ext uri="{0D108BD9-81ED-4DB2-BD59-A6C34878D82A}">
                    <a16:rowId xmlns:a16="http://schemas.microsoft.com/office/drawing/2014/main" val="2058903098"/>
                  </a:ext>
                </a:extLst>
              </a:tr>
              <a:tr h="209550">
                <a:tc>
                  <a:txBody>
                    <a:bodyPr/>
                    <a:lstStyle/>
                    <a:p>
                      <a:pPr algn="ctr" fontAlgn="ctr"/>
                      <a:r>
                        <a:rPr lang="es-AR" sz="1050" u="none" strike="noStrike">
                          <a:effectLst/>
                          <a:latin typeface="Russo One" panose="02000503050000020004" pitchFamily="2" charset="0"/>
                        </a:rPr>
                        <a:t>FK</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DLR_ID</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INT</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VERDADERO</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dirty="0">
                          <a:effectLst/>
                          <a:latin typeface="Russo One" panose="02000503050000020004" pitchFamily="2" charset="0"/>
                        </a:rPr>
                        <a:t>ID DEL CONCESIONARIO</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solidFill>
                  </a:tcPr>
                </a:tc>
                <a:extLst>
                  <a:ext uri="{0D108BD9-81ED-4DB2-BD59-A6C34878D82A}">
                    <a16:rowId xmlns:a16="http://schemas.microsoft.com/office/drawing/2014/main" val="2229418386"/>
                  </a:ext>
                </a:extLst>
              </a:tr>
            </a:tbl>
          </a:graphicData>
        </a:graphic>
      </p:graphicFrame>
      <p:graphicFrame>
        <p:nvGraphicFramePr>
          <p:cNvPr id="7" name="Tabla 6">
            <a:extLst>
              <a:ext uri="{FF2B5EF4-FFF2-40B4-BE49-F238E27FC236}">
                <a16:creationId xmlns:a16="http://schemas.microsoft.com/office/drawing/2014/main" id="{A08CE47E-59C6-FC95-A0D2-EC70C3E821A6}"/>
              </a:ext>
            </a:extLst>
          </p:cNvPr>
          <p:cNvGraphicFramePr>
            <a:graphicFrameLocks noGrp="1"/>
          </p:cNvGraphicFramePr>
          <p:nvPr>
            <p:extLst>
              <p:ext uri="{D42A27DB-BD31-4B8C-83A1-F6EECF244321}">
                <p14:modId xmlns:p14="http://schemas.microsoft.com/office/powerpoint/2010/main" val="2546563012"/>
              </p:ext>
            </p:extLst>
          </p:nvPr>
        </p:nvGraphicFramePr>
        <p:xfrm>
          <a:off x="2156927" y="2961281"/>
          <a:ext cx="7789510" cy="1564066"/>
        </p:xfrm>
        <a:graphic>
          <a:graphicData uri="http://schemas.openxmlformats.org/drawingml/2006/table">
            <a:tbl>
              <a:tblPr>
                <a:tableStyleId>{5C22544A-7EE6-4342-B048-85BDC9FD1C3A}</a:tableStyleId>
              </a:tblPr>
              <a:tblGrid>
                <a:gridCol w="895216">
                  <a:extLst>
                    <a:ext uri="{9D8B030D-6E8A-4147-A177-3AD203B41FA5}">
                      <a16:colId xmlns:a16="http://schemas.microsoft.com/office/drawing/2014/main" val="2622066471"/>
                    </a:ext>
                  </a:extLst>
                </a:gridCol>
                <a:gridCol w="970150">
                  <a:extLst>
                    <a:ext uri="{9D8B030D-6E8A-4147-A177-3AD203B41FA5}">
                      <a16:colId xmlns:a16="http://schemas.microsoft.com/office/drawing/2014/main" val="774383330"/>
                    </a:ext>
                  </a:extLst>
                </a:gridCol>
                <a:gridCol w="745347">
                  <a:extLst>
                    <a:ext uri="{9D8B030D-6E8A-4147-A177-3AD203B41FA5}">
                      <a16:colId xmlns:a16="http://schemas.microsoft.com/office/drawing/2014/main" val="1050287927"/>
                    </a:ext>
                  </a:extLst>
                </a:gridCol>
                <a:gridCol w="620457">
                  <a:extLst>
                    <a:ext uri="{9D8B030D-6E8A-4147-A177-3AD203B41FA5}">
                      <a16:colId xmlns:a16="http://schemas.microsoft.com/office/drawing/2014/main" val="22385385"/>
                    </a:ext>
                  </a:extLst>
                </a:gridCol>
                <a:gridCol w="935181">
                  <a:extLst>
                    <a:ext uri="{9D8B030D-6E8A-4147-A177-3AD203B41FA5}">
                      <a16:colId xmlns:a16="http://schemas.microsoft.com/office/drawing/2014/main" val="3002792271"/>
                    </a:ext>
                  </a:extLst>
                </a:gridCol>
                <a:gridCol w="935181">
                  <a:extLst>
                    <a:ext uri="{9D8B030D-6E8A-4147-A177-3AD203B41FA5}">
                      <a16:colId xmlns:a16="http://schemas.microsoft.com/office/drawing/2014/main" val="251311120"/>
                    </a:ext>
                  </a:extLst>
                </a:gridCol>
                <a:gridCol w="712043">
                  <a:extLst>
                    <a:ext uri="{9D8B030D-6E8A-4147-A177-3AD203B41FA5}">
                      <a16:colId xmlns:a16="http://schemas.microsoft.com/office/drawing/2014/main" val="2177707126"/>
                    </a:ext>
                  </a:extLst>
                </a:gridCol>
                <a:gridCol w="1975935">
                  <a:extLst>
                    <a:ext uri="{9D8B030D-6E8A-4147-A177-3AD203B41FA5}">
                      <a16:colId xmlns:a16="http://schemas.microsoft.com/office/drawing/2014/main" val="4132681122"/>
                    </a:ext>
                  </a:extLst>
                </a:gridCol>
              </a:tblGrid>
              <a:tr h="223438">
                <a:tc>
                  <a:txBody>
                    <a:bodyPr/>
                    <a:lstStyle/>
                    <a:p>
                      <a:pPr algn="ctr" fontAlgn="ctr"/>
                      <a:r>
                        <a:rPr lang="es-AR" sz="1050" u="none" strike="noStrike">
                          <a:solidFill>
                            <a:schemeClr val="bg1"/>
                          </a:solidFill>
                          <a:effectLst/>
                          <a:latin typeface="Russo One" panose="02000503050000020004" pitchFamily="2" charset="0"/>
                        </a:rPr>
                        <a:t>Tabla 7</a:t>
                      </a:r>
                      <a:endParaRPr lang="es-AR" sz="1050" b="1" i="0" u="none" strike="noStrike">
                        <a:solidFill>
                          <a:schemeClr val="bg1"/>
                        </a:solidFill>
                        <a:effectLst/>
                        <a:latin typeface="Russo One" panose="02000503050000020004" pitchFamily="2" charset="0"/>
                      </a:endParaRPr>
                    </a:p>
                  </a:txBody>
                  <a:tcPr marL="7620" marR="7620" marT="7620" marB="0" anchor="ctr">
                    <a:solidFill>
                      <a:srgbClr val="C00000"/>
                    </a:solidFill>
                  </a:tcPr>
                </a:tc>
                <a:tc gridSpan="7">
                  <a:txBody>
                    <a:bodyPr/>
                    <a:lstStyle/>
                    <a:p>
                      <a:pPr algn="ctr" fontAlgn="ctr"/>
                      <a:r>
                        <a:rPr lang="es-AR" sz="1050" u="none" strike="noStrike" dirty="0">
                          <a:solidFill>
                            <a:schemeClr val="bg1"/>
                          </a:solidFill>
                          <a:effectLst/>
                          <a:latin typeface="Russo One" panose="02000503050000020004" pitchFamily="2" charset="0"/>
                        </a:rPr>
                        <a:t>INSUMOS</a:t>
                      </a:r>
                      <a:endParaRPr lang="es-AR" sz="1050" b="1" i="0" u="none" strike="noStrike" dirty="0">
                        <a:solidFill>
                          <a:schemeClr val="bg1"/>
                        </a:solidFill>
                        <a:effectLst/>
                        <a:latin typeface="Russo One" panose="02000503050000020004" pitchFamily="2" charset="0"/>
                      </a:endParaRPr>
                    </a:p>
                  </a:txBody>
                  <a:tcPr marL="7620" marR="7620" marT="7620" marB="0" anchor="ctr">
                    <a:solidFill>
                      <a:srgbClr val="C00000"/>
                    </a:solidFill>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152880169"/>
                  </a:ext>
                </a:extLst>
              </a:tr>
              <a:tr h="223438">
                <a:tc>
                  <a:txBody>
                    <a:bodyPr/>
                    <a:lstStyle/>
                    <a:p>
                      <a:pPr algn="ctr" fontAlgn="ctr"/>
                      <a:r>
                        <a:rPr lang="es-AR" sz="1050" u="none" strike="noStrike">
                          <a:effectLst/>
                          <a:latin typeface="Russo One" panose="02000503050000020004" pitchFamily="2" charset="0"/>
                        </a:rPr>
                        <a:t>Descripcion</a:t>
                      </a:r>
                      <a:endParaRPr lang="es-AR" sz="1050" b="1" i="0" u="none" strike="noStrike">
                        <a:solidFill>
                          <a:srgbClr val="FFFFFF"/>
                        </a:solidFill>
                        <a:effectLst/>
                        <a:latin typeface="Russo One" panose="02000503050000020004" pitchFamily="2" charset="0"/>
                      </a:endParaRPr>
                    </a:p>
                  </a:txBody>
                  <a:tcPr marL="7620" marR="7620" marT="7620" marB="0" anchor="ctr">
                    <a:solidFill>
                      <a:schemeClr val="accent6">
                        <a:lumMod val="60000"/>
                        <a:lumOff val="40000"/>
                      </a:schemeClr>
                    </a:solidFill>
                  </a:tcPr>
                </a:tc>
                <a:tc gridSpan="7">
                  <a:txBody>
                    <a:bodyPr/>
                    <a:lstStyle/>
                    <a:p>
                      <a:pPr algn="ctr" fontAlgn="ctr"/>
                      <a:r>
                        <a:rPr lang="es-ES" sz="1050" u="none" strike="noStrike" dirty="0">
                          <a:effectLst/>
                          <a:latin typeface="Russo One" panose="02000503050000020004" pitchFamily="2" charset="0"/>
                        </a:rPr>
                        <a:t>Contiene información de cada sucursal</a:t>
                      </a:r>
                      <a:endParaRPr lang="es-ES" sz="1050" b="1" i="0" u="none" strike="noStrike" dirty="0">
                        <a:solidFill>
                          <a:srgbClr val="FFFFFF"/>
                        </a:solidFill>
                        <a:effectLst/>
                        <a:latin typeface="Russo One" panose="02000503050000020004" pitchFamily="2" charset="0"/>
                      </a:endParaRPr>
                    </a:p>
                  </a:txBody>
                  <a:tcPr marL="7620" marR="7620" marT="7620" marB="0" anchor="ctr">
                    <a:solidFill>
                      <a:schemeClr val="accent6">
                        <a:lumMod val="60000"/>
                        <a:lumOff val="40000"/>
                      </a:schemeClr>
                    </a:solidFill>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2773570446"/>
                  </a:ext>
                </a:extLst>
              </a:tr>
              <a:tr h="223438">
                <a:tc>
                  <a:txBody>
                    <a:bodyPr/>
                    <a:lstStyle/>
                    <a:p>
                      <a:pPr algn="ctr" fontAlgn="ctr"/>
                      <a:r>
                        <a:rPr lang="es-AR" sz="1050" u="none" strike="noStrike">
                          <a:effectLst/>
                          <a:latin typeface="Russo One" panose="02000503050000020004" pitchFamily="2" charset="0"/>
                        </a:rPr>
                        <a:t>KEY</a:t>
                      </a:r>
                      <a:endParaRPr lang="es-AR" sz="1050" b="1" i="0" u="none" strike="noStrike">
                        <a:solidFill>
                          <a:srgbClr val="000000"/>
                        </a:solidFill>
                        <a:effectLst/>
                        <a:latin typeface="Russo One" panose="02000503050000020004" pitchFamily="2" charset="0"/>
                      </a:endParaRPr>
                    </a:p>
                  </a:txBody>
                  <a:tcPr marL="7620" marR="7620" marT="7620" marB="0" anchor="ctr">
                    <a:solidFill>
                      <a:schemeClr val="accent5">
                        <a:lumMod val="75000"/>
                      </a:schemeClr>
                    </a:solidFill>
                  </a:tcPr>
                </a:tc>
                <a:tc>
                  <a:txBody>
                    <a:bodyPr/>
                    <a:lstStyle/>
                    <a:p>
                      <a:pPr algn="ctr" fontAlgn="ctr"/>
                      <a:r>
                        <a:rPr lang="es-AR" sz="1050" u="none" strike="noStrike">
                          <a:effectLst/>
                          <a:latin typeface="Russo One" panose="02000503050000020004" pitchFamily="2" charset="0"/>
                        </a:rPr>
                        <a:t>COLUMN</a:t>
                      </a:r>
                      <a:endParaRPr lang="es-AR" sz="1050" b="1" i="0" u="none" strike="noStrike">
                        <a:solidFill>
                          <a:srgbClr val="000000"/>
                        </a:solidFill>
                        <a:effectLst/>
                        <a:latin typeface="Russo One" panose="02000503050000020004" pitchFamily="2" charset="0"/>
                      </a:endParaRPr>
                    </a:p>
                  </a:txBody>
                  <a:tcPr marL="7620" marR="7620" marT="7620" marB="0" anchor="ctr">
                    <a:solidFill>
                      <a:schemeClr val="accent5">
                        <a:lumMod val="75000"/>
                      </a:schemeClr>
                    </a:solidFill>
                  </a:tcPr>
                </a:tc>
                <a:tc>
                  <a:txBody>
                    <a:bodyPr/>
                    <a:lstStyle/>
                    <a:p>
                      <a:pPr algn="ctr" fontAlgn="ctr"/>
                      <a:r>
                        <a:rPr lang="es-AR" sz="1050" u="none" strike="noStrike">
                          <a:effectLst/>
                          <a:latin typeface="Russo One" panose="02000503050000020004" pitchFamily="2" charset="0"/>
                        </a:rPr>
                        <a:t>TYPE</a:t>
                      </a:r>
                      <a:endParaRPr lang="es-AR" sz="1050" b="1" i="0" u="none" strike="noStrike">
                        <a:solidFill>
                          <a:srgbClr val="000000"/>
                        </a:solidFill>
                        <a:effectLst/>
                        <a:latin typeface="Russo One" panose="02000503050000020004" pitchFamily="2" charset="0"/>
                      </a:endParaRPr>
                    </a:p>
                  </a:txBody>
                  <a:tcPr marL="7620" marR="7620" marT="7620" marB="0" anchor="ctr">
                    <a:solidFill>
                      <a:schemeClr val="accent5">
                        <a:lumMod val="75000"/>
                      </a:schemeClr>
                    </a:solidFill>
                  </a:tcPr>
                </a:tc>
                <a:tc>
                  <a:txBody>
                    <a:bodyPr/>
                    <a:lstStyle/>
                    <a:p>
                      <a:pPr algn="ctr" fontAlgn="ctr"/>
                      <a:r>
                        <a:rPr lang="es-AR" sz="1050" u="none" strike="noStrike">
                          <a:effectLst/>
                          <a:latin typeface="Russo One" panose="02000503050000020004" pitchFamily="2" charset="0"/>
                        </a:rPr>
                        <a:t>LENGHT</a:t>
                      </a:r>
                      <a:endParaRPr lang="es-AR" sz="1050" b="1" i="0" u="none" strike="noStrike">
                        <a:solidFill>
                          <a:srgbClr val="000000"/>
                        </a:solidFill>
                        <a:effectLst/>
                        <a:latin typeface="Russo One" panose="02000503050000020004" pitchFamily="2" charset="0"/>
                      </a:endParaRPr>
                    </a:p>
                  </a:txBody>
                  <a:tcPr marL="7620" marR="7620" marT="7620" marB="0" anchor="ctr">
                    <a:solidFill>
                      <a:schemeClr val="accent5">
                        <a:lumMod val="75000"/>
                      </a:schemeClr>
                    </a:solidFill>
                  </a:tcPr>
                </a:tc>
                <a:tc>
                  <a:txBody>
                    <a:bodyPr/>
                    <a:lstStyle/>
                    <a:p>
                      <a:pPr algn="ctr" fontAlgn="ctr"/>
                      <a:r>
                        <a:rPr lang="es-AR" sz="1050" u="none" strike="noStrike">
                          <a:effectLst/>
                          <a:latin typeface="Russo One" panose="02000503050000020004" pitchFamily="2" charset="0"/>
                        </a:rPr>
                        <a:t>NOT NULL</a:t>
                      </a:r>
                      <a:endParaRPr lang="es-AR" sz="1050" b="1" i="0" u="none" strike="noStrike">
                        <a:solidFill>
                          <a:srgbClr val="000000"/>
                        </a:solidFill>
                        <a:effectLst/>
                        <a:latin typeface="Russo One" panose="02000503050000020004" pitchFamily="2" charset="0"/>
                      </a:endParaRPr>
                    </a:p>
                  </a:txBody>
                  <a:tcPr marL="7620" marR="7620" marT="7620" marB="0" anchor="ctr">
                    <a:solidFill>
                      <a:schemeClr val="accent5">
                        <a:lumMod val="75000"/>
                      </a:schemeClr>
                    </a:solidFill>
                  </a:tcPr>
                </a:tc>
                <a:tc>
                  <a:txBody>
                    <a:bodyPr/>
                    <a:lstStyle/>
                    <a:p>
                      <a:pPr algn="ctr" fontAlgn="ctr"/>
                      <a:r>
                        <a:rPr lang="es-AR" sz="1050" u="none" strike="noStrike">
                          <a:effectLst/>
                          <a:latin typeface="Russo One" panose="02000503050000020004" pitchFamily="2" charset="0"/>
                        </a:rPr>
                        <a:t>UNIQUE</a:t>
                      </a:r>
                      <a:endParaRPr lang="es-AR" sz="1050" b="1" i="0" u="none" strike="noStrike">
                        <a:solidFill>
                          <a:srgbClr val="000000"/>
                        </a:solidFill>
                        <a:effectLst/>
                        <a:latin typeface="Russo One" panose="02000503050000020004" pitchFamily="2" charset="0"/>
                      </a:endParaRPr>
                    </a:p>
                  </a:txBody>
                  <a:tcPr marL="7620" marR="7620" marT="7620" marB="0" anchor="ctr">
                    <a:solidFill>
                      <a:schemeClr val="accent5">
                        <a:lumMod val="75000"/>
                      </a:schemeClr>
                    </a:solidFill>
                  </a:tcPr>
                </a:tc>
                <a:tc>
                  <a:txBody>
                    <a:bodyPr/>
                    <a:lstStyle/>
                    <a:p>
                      <a:pPr algn="ctr" fontAlgn="ctr"/>
                      <a:r>
                        <a:rPr lang="es-AR" sz="1050" u="none" strike="noStrike">
                          <a:effectLst/>
                          <a:latin typeface="Russo One" panose="02000503050000020004" pitchFamily="2" charset="0"/>
                        </a:rPr>
                        <a:t>DEFAULT</a:t>
                      </a:r>
                      <a:endParaRPr lang="es-AR" sz="1050" b="1" i="0" u="none" strike="noStrike">
                        <a:solidFill>
                          <a:srgbClr val="000000"/>
                        </a:solidFill>
                        <a:effectLst/>
                        <a:latin typeface="Russo One" panose="02000503050000020004" pitchFamily="2" charset="0"/>
                      </a:endParaRPr>
                    </a:p>
                  </a:txBody>
                  <a:tcPr marL="7620" marR="7620" marT="7620" marB="0" anchor="ctr">
                    <a:solidFill>
                      <a:schemeClr val="accent5">
                        <a:lumMod val="75000"/>
                      </a:schemeClr>
                    </a:solidFill>
                  </a:tcPr>
                </a:tc>
                <a:tc>
                  <a:txBody>
                    <a:bodyPr/>
                    <a:lstStyle/>
                    <a:p>
                      <a:pPr algn="ctr" fontAlgn="ctr"/>
                      <a:r>
                        <a:rPr lang="es-AR" sz="1050" u="none" strike="noStrike" dirty="0">
                          <a:effectLst/>
                          <a:latin typeface="Russo One" panose="02000503050000020004" pitchFamily="2" charset="0"/>
                        </a:rPr>
                        <a:t>NOTES</a:t>
                      </a:r>
                      <a:endParaRPr lang="es-AR" sz="1050" b="1" i="0" u="none" strike="noStrike" dirty="0">
                        <a:solidFill>
                          <a:srgbClr val="000000"/>
                        </a:solidFill>
                        <a:effectLst/>
                        <a:latin typeface="Russo One" panose="02000503050000020004" pitchFamily="2" charset="0"/>
                      </a:endParaRPr>
                    </a:p>
                  </a:txBody>
                  <a:tcPr marL="7620" marR="7620" marT="7620" marB="0" anchor="ctr">
                    <a:solidFill>
                      <a:schemeClr val="accent5">
                        <a:lumMod val="75000"/>
                      </a:schemeClr>
                    </a:solidFill>
                  </a:tcPr>
                </a:tc>
                <a:extLst>
                  <a:ext uri="{0D108BD9-81ED-4DB2-BD59-A6C34878D82A}">
                    <a16:rowId xmlns:a16="http://schemas.microsoft.com/office/drawing/2014/main" val="2967855523"/>
                  </a:ext>
                </a:extLst>
              </a:tr>
              <a:tr h="223438">
                <a:tc>
                  <a:txBody>
                    <a:bodyPr/>
                    <a:lstStyle/>
                    <a:p>
                      <a:pPr algn="ctr" fontAlgn="ctr"/>
                      <a:r>
                        <a:rPr lang="es-AR" sz="1050" u="none" strike="noStrike" dirty="0">
                          <a:effectLst/>
                          <a:latin typeface="Russo One" panose="02000503050000020004" pitchFamily="2" charset="0"/>
                        </a:rPr>
                        <a:t>PK</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PART_ID</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INT</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VERDADERO</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VERDADERO</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ID DE PARTE</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extLst>
                  <a:ext uri="{0D108BD9-81ED-4DB2-BD59-A6C34878D82A}">
                    <a16:rowId xmlns:a16="http://schemas.microsoft.com/office/drawing/2014/main" val="3508609364"/>
                  </a:ext>
                </a:extLst>
              </a:tr>
              <a:tr h="223438">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PART_CODE</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CHAR</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a:effectLst/>
                          <a:latin typeface="Russo One" panose="02000503050000020004" pitchFamily="2" charset="0"/>
                        </a:rPr>
                        <a:t>10</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VERDADERO</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VERDADERO</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NRO DE PARTE</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extLst>
                  <a:ext uri="{0D108BD9-81ED-4DB2-BD59-A6C34878D82A}">
                    <a16:rowId xmlns:a16="http://schemas.microsoft.com/office/drawing/2014/main" val="1643994178"/>
                  </a:ext>
                </a:extLst>
              </a:tr>
              <a:tr h="223438">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PART</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VARCHAR</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30</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dirty="0">
                          <a:effectLst/>
                          <a:latin typeface="Russo One" panose="02000503050000020004" pitchFamily="2" charset="0"/>
                        </a:rPr>
                        <a:t>DESCRIPCION DEL INSUMO</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solidFill>
                  </a:tcPr>
                </a:tc>
                <a:extLst>
                  <a:ext uri="{0D108BD9-81ED-4DB2-BD59-A6C34878D82A}">
                    <a16:rowId xmlns:a16="http://schemas.microsoft.com/office/drawing/2014/main" val="979273558"/>
                  </a:ext>
                </a:extLst>
              </a:tr>
              <a:tr h="223438">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COST_PARTS</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a:effectLst/>
                          <a:latin typeface="Russo One" panose="02000503050000020004" pitchFamily="2" charset="0"/>
                        </a:rPr>
                        <a:t>DECIMAL</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VERDADERO</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COSTO DE PARTES</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extLst>
                  <a:ext uri="{0D108BD9-81ED-4DB2-BD59-A6C34878D82A}">
                    <a16:rowId xmlns:a16="http://schemas.microsoft.com/office/drawing/2014/main" val="350343417"/>
                  </a:ext>
                </a:extLst>
              </a:tr>
            </a:tbl>
          </a:graphicData>
        </a:graphic>
      </p:graphicFrame>
      <p:graphicFrame>
        <p:nvGraphicFramePr>
          <p:cNvPr id="8" name="Tabla 7">
            <a:extLst>
              <a:ext uri="{FF2B5EF4-FFF2-40B4-BE49-F238E27FC236}">
                <a16:creationId xmlns:a16="http://schemas.microsoft.com/office/drawing/2014/main" id="{961FD2F9-2A23-ADE9-6229-91A3E2D88A6E}"/>
              </a:ext>
            </a:extLst>
          </p:cNvPr>
          <p:cNvGraphicFramePr>
            <a:graphicFrameLocks noGrp="1"/>
          </p:cNvGraphicFramePr>
          <p:nvPr>
            <p:extLst>
              <p:ext uri="{D42A27DB-BD31-4B8C-83A1-F6EECF244321}">
                <p14:modId xmlns:p14="http://schemas.microsoft.com/office/powerpoint/2010/main" val="743686773"/>
              </p:ext>
            </p:extLst>
          </p:nvPr>
        </p:nvGraphicFramePr>
        <p:xfrm>
          <a:off x="2156926" y="4765654"/>
          <a:ext cx="7789510" cy="1290372"/>
        </p:xfrm>
        <a:graphic>
          <a:graphicData uri="http://schemas.openxmlformats.org/drawingml/2006/table">
            <a:tbl>
              <a:tblPr>
                <a:tableStyleId>{5C22544A-7EE6-4342-B048-85BDC9FD1C3A}</a:tableStyleId>
              </a:tblPr>
              <a:tblGrid>
                <a:gridCol w="866325">
                  <a:extLst>
                    <a:ext uri="{9D8B030D-6E8A-4147-A177-3AD203B41FA5}">
                      <a16:colId xmlns:a16="http://schemas.microsoft.com/office/drawing/2014/main" val="3302058113"/>
                    </a:ext>
                  </a:extLst>
                </a:gridCol>
                <a:gridCol w="1285306">
                  <a:extLst>
                    <a:ext uri="{9D8B030D-6E8A-4147-A177-3AD203B41FA5}">
                      <a16:colId xmlns:a16="http://schemas.microsoft.com/office/drawing/2014/main" val="625202455"/>
                    </a:ext>
                  </a:extLst>
                </a:gridCol>
                <a:gridCol w="721293">
                  <a:extLst>
                    <a:ext uri="{9D8B030D-6E8A-4147-A177-3AD203B41FA5}">
                      <a16:colId xmlns:a16="http://schemas.microsoft.com/office/drawing/2014/main" val="3478900608"/>
                    </a:ext>
                  </a:extLst>
                </a:gridCol>
                <a:gridCol w="600433">
                  <a:extLst>
                    <a:ext uri="{9D8B030D-6E8A-4147-A177-3AD203B41FA5}">
                      <a16:colId xmlns:a16="http://schemas.microsoft.com/office/drawing/2014/main" val="841914221"/>
                    </a:ext>
                  </a:extLst>
                </a:gridCol>
                <a:gridCol w="905000">
                  <a:extLst>
                    <a:ext uri="{9D8B030D-6E8A-4147-A177-3AD203B41FA5}">
                      <a16:colId xmlns:a16="http://schemas.microsoft.com/office/drawing/2014/main" val="2941159006"/>
                    </a:ext>
                  </a:extLst>
                </a:gridCol>
                <a:gridCol w="905000">
                  <a:extLst>
                    <a:ext uri="{9D8B030D-6E8A-4147-A177-3AD203B41FA5}">
                      <a16:colId xmlns:a16="http://schemas.microsoft.com/office/drawing/2014/main" val="3546833122"/>
                    </a:ext>
                  </a:extLst>
                </a:gridCol>
                <a:gridCol w="689063">
                  <a:extLst>
                    <a:ext uri="{9D8B030D-6E8A-4147-A177-3AD203B41FA5}">
                      <a16:colId xmlns:a16="http://schemas.microsoft.com/office/drawing/2014/main" val="3134358094"/>
                    </a:ext>
                  </a:extLst>
                </a:gridCol>
                <a:gridCol w="1817090">
                  <a:extLst>
                    <a:ext uri="{9D8B030D-6E8A-4147-A177-3AD203B41FA5}">
                      <a16:colId xmlns:a16="http://schemas.microsoft.com/office/drawing/2014/main" val="2496407163"/>
                    </a:ext>
                  </a:extLst>
                </a:gridCol>
              </a:tblGrid>
              <a:tr h="215062">
                <a:tc>
                  <a:txBody>
                    <a:bodyPr/>
                    <a:lstStyle/>
                    <a:p>
                      <a:pPr algn="ctr" fontAlgn="ctr"/>
                      <a:r>
                        <a:rPr lang="es-AR" sz="1050" u="none" strike="noStrike">
                          <a:solidFill>
                            <a:schemeClr val="bg1"/>
                          </a:solidFill>
                          <a:effectLst/>
                          <a:latin typeface="Russo One" panose="02000503050000020004" pitchFamily="2" charset="0"/>
                        </a:rPr>
                        <a:t>Tabla 8</a:t>
                      </a:r>
                      <a:endParaRPr lang="es-AR" sz="1050" b="1" i="0" u="none" strike="noStrike">
                        <a:solidFill>
                          <a:schemeClr val="bg1"/>
                        </a:solidFill>
                        <a:effectLst/>
                        <a:latin typeface="Russo One" panose="02000503050000020004" pitchFamily="2" charset="0"/>
                      </a:endParaRPr>
                    </a:p>
                  </a:txBody>
                  <a:tcPr marL="7620" marR="7620" marT="7620" marB="0" anchor="ctr">
                    <a:solidFill>
                      <a:srgbClr val="C00000"/>
                    </a:solidFill>
                  </a:tcPr>
                </a:tc>
                <a:tc gridSpan="7">
                  <a:txBody>
                    <a:bodyPr/>
                    <a:lstStyle/>
                    <a:p>
                      <a:pPr algn="ctr" fontAlgn="ctr"/>
                      <a:r>
                        <a:rPr lang="es-AR" sz="1050" u="none" strike="noStrike" dirty="0">
                          <a:solidFill>
                            <a:schemeClr val="bg1"/>
                          </a:solidFill>
                          <a:effectLst/>
                          <a:latin typeface="Russo One" panose="02000503050000020004" pitchFamily="2" charset="0"/>
                        </a:rPr>
                        <a:t>TIPO DE SERVICIO</a:t>
                      </a:r>
                      <a:endParaRPr lang="es-AR" sz="1050" b="1" i="0" u="none" strike="noStrike" dirty="0">
                        <a:solidFill>
                          <a:schemeClr val="bg1"/>
                        </a:solidFill>
                        <a:effectLst/>
                        <a:latin typeface="Russo One" panose="02000503050000020004" pitchFamily="2" charset="0"/>
                      </a:endParaRPr>
                    </a:p>
                  </a:txBody>
                  <a:tcPr marL="7620" marR="7620" marT="7620" marB="0" anchor="ctr">
                    <a:solidFill>
                      <a:srgbClr val="C00000"/>
                    </a:solidFill>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3428189498"/>
                  </a:ext>
                </a:extLst>
              </a:tr>
              <a:tr h="215062">
                <a:tc>
                  <a:txBody>
                    <a:bodyPr/>
                    <a:lstStyle/>
                    <a:p>
                      <a:pPr algn="ctr" fontAlgn="ctr"/>
                      <a:r>
                        <a:rPr lang="es-AR" sz="1050" u="none" strike="noStrike">
                          <a:effectLst/>
                          <a:latin typeface="Russo One" panose="02000503050000020004" pitchFamily="2" charset="0"/>
                        </a:rPr>
                        <a:t>Descripcion</a:t>
                      </a:r>
                      <a:endParaRPr lang="es-AR" sz="1050" b="1" i="0" u="none" strike="noStrike">
                        <a:solidFill>
                          <a:srgbClr val="FFFFFF"/>
                        </a:solidFill>
                        <a:effectLst/>
                        <a:latin typeface="Russo One" panose="02000503050000020004" pitchFamily="2" charset="0"/>
                      </a:endParaRPr>
                    </a:p>
                  </a:txBody>
                  <a:tcPr marL="7620" marR="7620" marT="7620" marB="0" anchor="ctr">
                    <a:solidFill>
                      <a:schemeClr val="accent6">
                        <a:lumMod val="60000"/>
                        <a:lumOff val="40000"/>
                      </a:schemeClr>
                    </a:solidFill>
                  </a:tcPr>
                </a:tc>
                <a:tc gridSpan="7">
                  <a:txBody>
                    <a:bodyPr/>
                    <a:lstStyle/>
                    <a:p>
                      <a:pPr algn="ctr" fontAlgn="ctr"/>
                      <a:r>
                        <a:rPr lang="es-ES" sz="1050" u="none" strike="noStrike" dirty="0">
                          <a:effectLst/>
                          <a:latin typeface="Russo One" panose="02000503050000020004" pitchFamily="2" charset="0"/>
                        </a:rPr>
                        <a:t>Contiene los tipos de servicios</a:t>
                      </a:r>
                      <a:endParaRPr lang="es-ES" sz="1050" b="1" i="0" u="none" strike="noStrike" dirty="0">
                        <a:solidFill>
                          <a:srgbClr val="FFFFFF"/>
                        </a:solidFill>
                        <a:effectLst/>
                        <a:latin typeface="Russo One" panose="02000503050000020004" pitchFamily="2" charset="0"/>
                      </a:endParaRPr>
                    </a:p>
                  </a:txBody>
                  <a:tcPr marL="7620" marR="7620" marT="7620" marB="0" anchor="ctr">
                    <a:solidFill>
                      <a:schemeClr val="accent6">
                        <a:lumMod val="60000"/>
                        <a:lumOff val="40000"/>
                      </a:schemeClr>
                    </a:solidFill>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3452838503"/>
                  </a:ext>
                </a:extLst>
              </a:tr>
              <a:tr h="215062">
                <a:tc>
                  <a:txBody>
                    <a:bodyPr/>
                    <a:lstStyle/>
                    <a:p>
                      <a:pPr algn="ctr" fontAlgn="ctr"/>
                      <a:r>
                        <a:rPr lang="es-AR" sz="1050" u="none" strike="noStrike">
                          <a:effectLst/>
                          <a:latin typeface="Russo One" panose="02000503050000020004" pitchFamily="2" charset="0"/>
                        </a:rPr>
                        <a:t>KEY</a:t>
                      </a:r>
                      <a:endParaRPr lang="es-AR" sz="1050" b="1" i="0" u="none" strike="noStrike">
                        <a:solidFill>
                          <a:srgbClr val="000000"/>
                        </a:solidFill>
                        <a:effectLst/>
                        <a:latin typeface="Russo One" panose="02000503050000020004" pitchFamily="2" charset="0"/>
                      </a:endParaRPr>
                    </a:p>
                  </a:txBody>
                  <a:tcPr marL="7620" marR="7620" marT="7620" marB="0" anchor="ctr">
                    <a:solidFill>
                      <a:schemeClr val="accent5">
                        <a:lumMod val="75000"/>
                      </a:schemeClr>
                    </a:solidFill>
                  </a:tcPr>
                </a:tc>
                <a:tc>
                  <a:txBody>
                    <a:bodyPr/>
                    <a:lstStyle/>
                    <a:p>
                      <a:pPr algn="ctr" fontAlgn="ctr"/>
                      <a:r>
                        <a:rPr lang="es-AR" sz="1050" u="none" strike="noStrike">
                          <a:effectLst/>
                          <a:latin typeface="Russo One" panose="02000503050000020004" pitchFamily="2" charset="0"/>
                        </a:rPr>
                        <a:t>COLUMN</a:t>
                      </a:r>
                      <a:endParaRPr lang="es-AR" sz="1050" b="1" i="0" u="none" strike="noStrike">
                        <a:solidFill>
                          <a:srgbClr val="000000"/>
                        </a:solidFill>
                        <a:effectLst/>
                        <a:latin typeface="Russo One" panose="02000503050000020004" pitchFamily="2" charset="0"/>
                      </a:endParaRPr>
                    </a:p>
                  </a:txBody>
                  <a:tcPr marL="7620" marR="7620" marT="7620" marB="0" anchor="ctr">
                    <a:solidFill>
                      <a:schemeClr val="accent5">
                        <a:lumMod val="75000"/>
                      </a:schemeClr>
                    </a:solidFill>
                  </a:tcPr>
                </a:tc>
                <a:tc>
                  <a:txBody>
                    <a:bodyPr/>
                    <a:lstStyle/>
                    <a:p>
                      <a:pPr algn="ctr" fontAlgn="ctr"/>
                      <a:r>
                        <a:rPr lang="es-AR" sz="1050" u="none" strike="noStrike">
                          <a:effectLst/>
                          <a:latin typeface="Russo One" panose="02000503050000020004" pitchFamily="2" charset="0"/>
                        </a:rPr>
                        <a:t>TYPE</a:t>
                      </a:r>
                      <a:endParaRPr lang="es-AR" sz="1050" b="1" i="0" u="none" strike="noStrike">
                        <a:solidFill>
                          <a:srgbClr val="000000"/>
                        </a:solidFill>
                        <a:effectLst/>
                        <a:latin typeface="Russo One" panose="02000503050000020004" pitchFamily="2" charset="0"/>
                      </a:endParaRPr>
                    </a:p>
                  </a:txBody>
                  <a:tcPr marL="7620" marR="7620" marT="7620" marB="0" anchor="ctr">
                    <a:solidFill>
                      <a:schemeClr val="accent5">
                        <a:lumMod val="75000"/>
                      </a:schemeClr>
                    </a:solidFill>
                  </a:tcPr>
                </a:tc>
                <a:tc>
                  <a:txBody>
                    <a:bodyPr/>
                    <a:lstStyle/>
                    <a:p>
                      <a:pPr algn="ctr" fontAlgn="ctr"/>
                      <a:r>
                        <a:rPr lang="es-AR" sz="1050" u="none" strike="noStrike">
                          <a:effectLst/>
                          <a:latin typeface="Russo One" panose="02000503050000020004" pitchFamily="2" charset="0"/>
                        </a:rPr>
                        <a:t>LENGHT</a:t>
                      </a:r>
                      <a:endParaRPr lang="es-AR" sz="1050" b="1" i="0" u="none" strike="noStrike">
                        <a:solidFill>
                          <a:srgbClr val="000000"/>
                        </a:solidFill>
                        <a:effectLst/>
                        <a:latin typeface="Russo One" panose="02000503050000020004" pitchFamily="2" charset="0"/>
                      </a:endParaRPr>
                    </a:p>
                  </a:txBody>
                  <a:tcPr marL="7620" marR="7620" marT="7620" marB="0" anchor="ctr">
                    <a:solidFill>
                      <a:schemeClr val="accent5">
                        <a:lumMod val="75000"/>
                      </a:schemeClr>
                    </a:solidFill>
                  </a:tcPr>
                </a:tc>
                <a:tc>
                  <a:txBody>
                    <a:bodyPr/>
                    <a:lstStyle/>
                    <a:p>
                      <a:pPr algn="ctr" fontAlgn="ctr"/>
                      <a:r>
                        <a:rPr lang="es-AR" sz="1050" u="none" strike="noStrike">
                          <a:effectLst/>
                          <a:latin typeface="Russo One" panose="02000503050000020004" pitchFamily="2" charset="0"/>
                        </a:rPr>
                        <a:t>NOT NULL</a:t>
                      </a:r>
                      <a:endParaRPr lang="es-AR" sz="1050" b="1" i="0" u="none" strike="noStrike">
                        <a:solidFill>
                          <a:srgbClr val="000000"/>
                        </a:solidFill>
                        <a:effectLst/>
                        <a:latin typeface="Russo One" panose="02000503050000020004" pitchFamily="2" charset="0"/>
                      </a:endParaRPr>
                    </a:p>
                  </a:txBody>
                  <a:tcPr marL="7620" marR="7620" marT="7620" marB="0" anchor="ctr">
                    <a:solidFill>
                      <a:schemeClr val="accent5">
                        <a:lumMod val="75000"/>
                      </a:schemeClr>
                    </a:solidFill>
                  </a:tcPr>
                </a:tc>
                <a:tc>
                  <a:txBody>
                    <a:bodyPr/>
                    <a:lstStyle/>
                    <a:p>
                      <a:pPr algn="ctr" fontAlgn="ctr"/>
                      <a:r>
                        <a:rPr lang="es-AR" sz="1050" u="none" strike="noStrike">
                          <a:effectLst/>
                          <a:latin typeface="Russo One" panose="02000503050000020004" pitchFamily="2" charset="0"/>
                        </a:rPr>
                        <a:t>UNIQUE</a:t>
                      </a:r>
                      <a:endParaRPr lang="es-AR" sz="1050" b="1" i="0" u="none" strike="noStrike">
                        <a:solidFill>
                          <a:srgbClr val="000000"/>
                        </a:solidFill>
                        <a:effectLst/>
                        <a:latin typeface="Russo One" panose="02000503050000020004" pitchFamily="2" charset="0"/>
                      </a:endParaRPr>
                    </a:p>
                  </a:txBody>
                  <a:tcPr marL="7620" marR="7620" marT="7620" marB="0" anchor="ctr">
                    <a:solidFill>
                      <a:schemeClr val="accent5">
                        <a:lumMod val="75000"/>
                      </a:schemeClr>
                    </a:solidFill>
                  </a:tcPr>
                </a:tc>
                <a:tc>
                  <a:txBody>
                    <a:bodyPr/>
                    <a:lstStyle/>
                    <a:p>
                      <a:pPr algn="ctr" fontAlgn="ctr"/>
                      <a:r>
                        <a:rPr lang="es-AR" sz="1050" u="none" strike="noStrike">
                          <a:effectLst/>
                          <a:latin typeface="Russo One" panose="02000503050000020004" pitchFamily="2" charset="0"/>
                        </a:rPr>
                        <a:t>DEFAULT</a:t>
                      </a:r>
                      <a:endParaRPr lang="es-AR" sz="1050" b="1" i="0" u="none" strike="noStrike">
                        <a:solidFill>
                          <a:srgbClr val="000000"/>
                        </a:solidFill>
                        <a:effectLst/>
                        <a:latin typeface="Russo One" panose="02000503050000020004" pitchFamily="2" charset="0"/>
                      </a:endParaRPr>
                    </a:p>
                  </a:txBody>
                  <a:tcPr marL="7620" marR="7620" marT="7620" marB="0" anchor="ctr">
                    <a:solidFill>
                      <a:schemeClr val="accent5">
                        <a:lumMod val="75000"/>
                      </a:schemeClr>
                    </a:solidFill>
                  </a:tcPr>
                </a:tc>
                <a:tc>
                  <a:txBody>
                    <a:bodyPr/>
                    <a:lstStyle/>
                    <a:p>
                      <a:pPr algn="ctr" fontAlgn="ctr"/>
                      <a:r>
                        <a:rPr lang="es-AR" sz="1050" u="none" strike="noStrike" dirty="0">
                          <a:effectLst/>
                          <a:latin typeface="Russo One" panose="02000503050000020004" pitchFamily="2" charset="0"/>
                        </a:rPr>
                        <a:t>NOTES</a:t>
                      </a:r>
                      <a:endParaRPr lang="es-AR" sz="1050" b="1" i="0" u="none" strike="noStrike" dirty="0">
                        <a:solidFill>
                          <a:srgbClr val="000000"/>
                        </a:solidFill>
                        <a:effectLst/>
                        <a:latin typeface="Russo One" panose="02000503050000020004" pitchFamily="2" charset="0"/>
                      </a:endParaRPr>
                    </a:p>
                  </a:txBody>
                  <a:tcPr marL="7620" marR="7620" marT="7620" marB="0" anchor="ctr">
                    <a:solidFill>
                      <a:schemeClr val="accent5">
                        <a:lumMod val="75000"/>
                      </a:schemeClr>
                    </a:solidFill>
                  </a:tcPr>
                </a:tc>
                <a:extLst>
                  <a:ext uri="{0D108BD9-81ED-4DB2-BD59-A6C34878D82A}">
                    <a16:rowId xmlns:a16="http://schemas.microsoft.com/office/drawing/2014/main" val="3209989674"/>
                  </a:ext>
                </a:extLst>
              </a:tr>
              <a:tr h="215062">
                <a:tc>
                  <a:txBody>
                    <a:bodyPr/>
                    <a:lstStyle/>
                    <a:p>
                      <a:pPr algn="ctr" fontAlgn="ctr"/>
                      <a:r>
                        <a:rPr lang="es-AR" sz="1050" u="none" strike="noStrike" dirty="0">
                          <a:effectLst/>
                          <a:latin typeface="Russo One" panose="02000503050000020004" pitchFamily="2" charset="0"/>
                        </a:rPr>
                        <a:t>PK</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dirty="0">
                          <a:effectLst/>
                          <a:latin typeface="Russo One" panose="02000503050000020004" pitchFamily="2" charset="0"/>
                        </a:rPr>
                        <a:t>SERVICE_TYPE_ID</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dirty="0">
                          <a:effectLst/>
                          <a:latin typeface="Russo One" panose="02000503050000020004" pitchFamily="2" charset="0"/>
                        </a:rPr>
                        <a:t>INT</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VERDADERO</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VERDADERO</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ES" sz="1050" u="none" strike="noStrike">
                          <a:effectLst/>
                          <a:latin typeface="Russo One" panose="02000503050000020004" pitchFamily="2" charset="0"/>
                        </a:rPr>
                        <a:t>ID DEL TIPO DE SERVICIO</a:t>
                      </a:r>
                      <a:endParaRPr lang="es-ES"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extLst>
                  <a:ext uri="{0D108BD9-81ED-4DB2-BD59-A6C34878D82A}">
                    <a16:rowId xmlns:a16="http://schemas.microsoft.com/office/drawing/2014/main" val="4213920990"/>
                  </a:ext>
                </a:extLst>
              </a:tr>
              <a:tr h="215062">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SERVICE_TYPE</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VARCHAR</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30</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VERDADERO</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VERDADERO</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NRO DE PARTE</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extLst>
                  <a:ext uri="{0D108BD9-81ED-4DB2-BD59-A6C34878D82A}">
                    <a16:rowId xmlns:a16="http://schemas.microsoft.com/office/drawing/2014/main" val="4097102271"/>
                  </a:ext>
                </a:extLst>
              </a:tr>
              <a:tr h="215062">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COST_MO</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DECIMAL</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VERDADERO</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dirty="0">
                          <a:effectLst/>
                          <a:latin typeface="Russo One" panose="02000503050000020004" pitchFamily="2" charset="0"/>
                        </a:rPr>
                        <a:t>COSTO MANO DE OBRA</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solidFill>
                  </a:tcPr>
                </a:tc>
                <a:extLst>
                  <a:ext uri="{0D108BD9-81ED-4DB2-BD59-A6C34878D82A}">
                    <a16:rowId xmlns:a16="http://schemas.microsoft.com/office/drawing/2014/main" val="1387499935"/>
                  </a:ext>
                </a:extLst>
              </a:tr>
            </a:tbl>
          </a:graphicData>
        </a:graphic>
      </p:graphicFrame>
    </p:spTree>
    <p:extLst>
      <p:ext uri="{BB962C8B-B14F-4D97-AF65-F5344CB8AC3E}">
        <p14:creationId xmlns:p14="http://schemas.microsoft.com/office/powerpoint/2010/main" val="1866709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D4626B-226A-4596-A45E-C175236EBEB3}"/>
              </a:ext>
            </a:extLst>
          </p:cNvPr>
          <p:cNvSpPr>
            <a:spLocks noGrp="1"/>
          </p:cNvSpPr>
          <p:nvPr>
            <p:ph type="title"/>
          </p:nvPr>
        </p:nvSpPr>
        <p:spPr>
          <a:xfrm>
            <a:off x="838200" y="141676"/>
            <a:ext cx="10515600" cy="781599"/>
          </a:xfrm>
        </p:spPr>
        <p:txBody>
          <a:bodyPr>
            <a:normAutofit/>
          </a:bodyPr>
          <a:lstStyle/>
          <a:p>
            <a:pPr algn="ctr"/>
            <a:r>
              <a:rPr lang="es-AR" sz="4000" b="1" u="sng" dirty="0">
                <a:latin typeface="Russo One" panose="02000503050000020004" pitchFamily="2" charset="0"/>
                <a:cs typeface="Arial" panose="020B0604020202020204" pitchFamily="34" charset="0"/>
              </a:rPr>
              <a:t>Tablas</a:t>
            </a:r>
          </a:p>
        </p:txBody>
      </p:sp>
      <p:pic>
        <p:nvPicPr>
          <p:cNvPr id="3" name="Imagen 2" descr="Imagen que contiene vajilla, plato, dibujo&#10;&#10;Descripción generada automáticamente">
            <a:extLst>
              <a:ext uri="{FF2B5EF4-FFF2-40B4-BE49-F238E27FC236}">
                <a16:creationId xmlns:a16="http://schemas.microsoft.com/office/drawing/2014/main" id="{479C82DD-DE95-F6F6-411F-4B6028877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39" y="74644"/>
            <a:ext cx="1974980" cy="550404"/>
          </a:xfrm>
          <a:prstGeom prst="rect">
            <a:avLst/>
          </a:prstGeom>
        </p:spPr>
      </p:pic>
      <p:graphicFrame>
        <p:nvGraphicFramePr>
          <p:cNvPr id="4" name="Tabla 3">
            <a:extLst>
              <a:ext uri="{FF2B5EF4-FFF2-40B4-BE49-F238E27FC236}">
                <a16:creationId xmlns:a16="http://schemas.microsoft.com/office/drawing/2014/main" id="{BFEFB4B1-BBA9-5BD0-71AE-3B5C6D3522AC}"/>
              </a:ext>
            </a:extLst>
          </p:cNvPr>
          <p:cNvGraphicFramePr>
            <a:graphicFrameLocks noGrp="1"/>
          </p:cNvGraphicFramePr>
          <p:nvPr>
            <p:extLst>
              <p:ext uri="{D42A27DB-BD31-4B8C-83A1-F6EECF244321}">
                <p14:modId xmlns:p14="http://schemas.microsoft.com/office/powerpoint/2010/main" val="1030461657"/>
              </p:ext>
            </p:extLst>
          </p:nvPr>
        </p:nvGraphicFramePr>
        <p:xfrm>
          <a:off x="1990661" y="1422303"/>
          <a:ext cx="8633610" cy="1311564"/>
        </p:xfrm>
        <a:graphic>
          <a:graphicData uri="http://schemas.openxmlformats.org/drawingml/2006/table">
            <a:tbl>
              <a:tblPr>
                <a:tableStyleId>{5C22544A-7EE6-4342-B048-85BDC9FD1C3A}</a:tableStyleId>
              </a:tblPr>
              <a:tblGrid>
                <a:gridCol w="853440">
                  <a:extLst>
                    <a:ext uri="{9D8B030D-6E8A-4147-A177-3AD203B41FA5}">
                      <a16:colId xmlns:a16="http://schemas.microsoft.com/office/drawing/2014/main" val="2843066007"/>
                    </a:ext>
                  </a:extLst>
                </a:gridCol>
                <a:gridCol w="1312228">
                  <a:extLst>
                    <a:ext uri="{9D8B030D-6E8A-4147-A177-3AD203B41FA5}">
                      <a16:colId xmlns:a16="http://schemas.microsoft.com/office/drawing/2014/main" val="3844681401"/>
                    </a:ext>
                  </a:extLst>
                </a:gridCol>
                <a:gridCol w="755015">
                  <a:extLst>
                    <a:ext uri="{9D8B030D-6E8A-4147-A177-3AD203B41FA5}">
                      <a16:colId xmlns:a16="http://schemas.microsoft.com/office/drawing/2014/main" val="3235313110"/>
                    </a:ext>
                  </a:extLst>
                </a:gridCol>
                <a:gridCol w="591503">
                  <a:extLst>
                    <a:ext uri="{9D8B030D-6E8A-4147-A177-3AD203B41FA5}">
                      <a16:colId xmlns:a16="http://schemas.microsoft.com/office/drawing/2014/main" val="933920461"/>
                    </a:ext>
                  </a:extLst>
                </a:gridCol>
                <a:gridCol w="891540">
                  <a:extLst>
                    <a:ext uri="{9D8B030D-6E8A-4147-A177-3AD203B41FA5}">
                      <a16:colId xmlns:a16="http://schemas.microsoft.com/office/drawing/2014/main" val="1301500629"/>
                    </a:ext>
                  </a:extLst>
                </a:gridCol>
                <a:gridCol w="891540">
                  <a:extLst>
                    <a:ext uri="{9D8B030D-6E8A-4147-A177-3AD203B41FA5}">
                      <a16:colId xmlns:a16="http://schemas.microsoft.com/office/drawing/2014/main" val="757581502"/>
                    </a:ext>
                  </a:extLst>
                </a:gridCol>
                <a:gridCol w="678815">
                  <a:extLst>
                    <a:ext uri="{9D8B030D-6E8A-4147-A177-3AD203B41FA5}">
                      <a16:colId xmlns:a16="http://schemas.microsoft.com/office/drawing/2014/main" val="1562039766"/>
                    </a:ext>
                  </a:extLst>
                </a:gridCol>
                <a:gridCol w="2659529">
                  <a:extLst>
                    <a:ext uri="{9D8B030D-6E8A-4147-A177-3AD203B41FA5}">
                      <a16:colId xmlns:a16="http://schemas.microsoft.com/office/drawing/2014/main" val="3580657642"/>
                    </a:ext>
                  </a:extLst>
                </a:gridCol>
              </a:tblGrid>
              <a:tr h="218594">
                <a:tc>
                  <a:txBody>
                    <a:bodyPr/>
                    <a:lstStyle/>
                    <a:p>
                      <a:pPr algn="ctr" fontAlgn="ctr"/>
                      <a:r>
                        <a:rPr lang="es-AR" sz="1050" u="none" strike="noStrike">
                          <a:solidFill>
                            <a:schemeClr val="bg1"/>
                          </a:solidFill>
                          <a:effectLst/>
                          <a:latin typeface="Russo One" panose="02000503050000020004" pitchFamily="2" charset="0"/>
                        </a:rPr>
                        <a:t>Tabla 9</a:t>
                      </a:r>
                      <a:endParaRPr lang="es-AR" sz="1050" b="1" i="0" u="none" strike="noStrike">
                        <a:solidFill>
                          <a:schemeClr val="bg1"/>
                        </a:solidFill>
                        <a:effectLst/>
                        <a:latin typeface="Russo One" panose="02000503050000020004" pitchFamily="2" charset="0"/>
                      </a:endParaRPr>
                    </a:p>
                  </a:txBody>
                  <a:tcPr marL="7620" marR="7620" marT="7620" marB="0" anchor="ctr">
                    <a:solidFill>
                      <a:srgbClr val="C00000"/>
                    </a:solidFill>
                  </a:tcPr>
                </a:tc>
                <a:tc gridSpan="7">
                  <a:txBody>
                    <a:bodyPr/>
                    <a:lstStyle/>
                    <a:p>
                      <a:pPr algn="ctr" fontAlgn="ctr"/>
                      <a:r>
                        <a:rPr lang="es-AR" sz="1050" u="none" strike="noStrike" dirty="0">
                          <a:solidFill>
                            <a:schemeClr val="bg1"/>
                          </a:solidFill>
                          <a:effectLst/>
                          <a:latin typeface="Russo One" panose="02000503050000020004" pitchFamily="2" charset="0"/>
                        </a:rPr>
                        <a:t>CONTROL OT</a:t>
                      </a:r>
                      <a:endParaRPr lang="es-AR" sz="1050" b="1" i="0" u="none" strike="noStrike" dirty="0">
                        <a:solidFill>
                          <a:schemeClr val="bg1"/>
                        </a:solidFill>
                        <a:effectLst/>
                        <a:latin typeface="Russo One" panose="02000503050000020004" pitchFamily="2" charset="0"/>
                      </a:endParaRPr>
                    </a:p>
                  </a:txBody>
                  <a:tcPr marL="7620" marR="7620" marT="7620" marB="0" anchor="ctr">
                    <a:solidFill>
                      <a:srgbClr val="C00000"/>
                    </a:solidFill>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2410949973"/>
                  </a:ext>
                </a:extLst>
              </a:tr>
              <a:tr h="218594">
                <a:tc>
                  <a:txBody>
                    <a:bodyPr/>
                    <a:lstStyle/>
                    <a:p>
                      <a:pPr algn="ctr" fontAlgn="ctr"/>
                      <a:r>
                        <a:rPr lang="es-AR" sz="1050" u="none" strike="noStrike">
                          <a:effectLst/>
                          <a:latin typeface="Russo One" panose="02000503050000020004" pitchFamily="2" charset="0"/>
                        </a:rPr>
                        <a:t>Descripcion</a:t>
                      </a:r>
                      <a:endParaRPr lang="es-AR" sz="1050" b="1" i="0" u="none" strike="noStrike">
                        <a:solidFill>
                          <a:srgbClr val="FFFFFF"/>
                        </a:solidFill>
                        <a:effectLst/>
                        <a:latin typeface="Russo One" panose="02000503050000020004" pitchFamily="2" charset="0"/>
                      </a:endParaRPr>
                    </a:p>
                  </a:txBody>
                  <a:tcPr marL="7620" marR="7620" marT="7620" marB="0" anchor="ctr">
                    <a:solidFill>
                      <a:schemeClr val="accent6">
                        <a:lumMod val="60000"/>
                        <a:lumOff val="40000"/>
                      </a:schemeClr>
                    </a:solidFill>
                  </a:tcPr>
                </a:tc>
                <a:tc gridSpan="7">
                  <a:txBody>
                    <a:bodyPr/>
                    <a:lstStyle/>
                    <a:p>
                      <a:pPr algn="ctr" fontAlgn="ctr"/>
                      <a:r>
                        <a:rPr lang="es-ES" sz="1050" u="none" strike="noStrike" dirty="0">
                          <a:effectLst/>
                          <a:latin typeface="Russo One" panose="02000503050000020004" pitchFamily="2" charset="0"/>
                        </a:rPr>
                        <a:t>Se crea para tener información adicional de cuando se inserta una orden de trabajo</a:t>
                      </a:r>
                      <a:endParaRPr lang="es-ES" sz="1050" b="1" i="0" u="none" strike="noStrike" dirty="0">
                        <a:solidFill>
                          <a:srgbClr val="FFFFFF"/>
                        </a:solidFill>
                        <a:effectLst/>
                        <a:latin typeface="Russo One" panose="02000503050000020004" pitchFamily="2" charset="0"/>
                      </a:endParaRPr>
                    </a:p>
                  </a:txBody>
                  <a:tcPr marL="7620" marR="7620" marT="7620" marB="0" anchor="ctr">
                    <a:solidFill>
                      <a:schemeClr val="accent6">
                        <a:lumMod val="60000"/>
                        <a:lumOff val="40000"/>
                      </a:schemeClr>
                    </a:solidFill>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2561916375"/>
                  </a:ext>
                </a:extLst>
              </a:tr>
              <a:tr h="218594">
                <a:tc>
                  <a:txBody>
                    <a:bodyPr/>
                    <a:lstStyle/>
                    <a:p>
                      <a:pPr algn="ctr" fontAlgn="ctr"/>
                      <a:r>
                        <a:rPr lang="es-AR" sz="1050" u="none" strike="noStrike">
                          <a:effectLst/>
                          <a:latin typeface="Russo One" panose="02000503050000020004" pitchFamily="2" charset="0"/>
                        </a:rPr>
                        <a:t>KEY</a:t>
                      </a:r>
                      <a:endParaRPr lang="es-AR" sz="1050" b="1" i="0" u="none" strike="noStrike">
                        <a:solidFill>
                          <a:srgbClr val="000000"/>
                        </a:solidFill>
                        <a:effectLst/>
                        <a:latin typeface="Russo One" panose="02000503050000020004" pitchFamily="2" charset="0"/>
                      </a:endParaRPr>
                    </a:p>
                  </a:txBody>
                  <a:tcPr marL="7620" marR="7620" marT="7620" marB="0" anchor="ctr">
                    <a:solidFill>
                      <a:schemeClr val="accent5">
                        <a:lumMod val="75000"/>
                      </a:schemeClr>
                    </a:solidFill>
                  </a:tcPr>
                </a:tc>
                <a:tc>
                  <a:txBody>
                    <a:bodyPr/>
                    <a:lstStyle/>
                    <a:p>
                      <a:pPr algn="ctr" fontAlgn="ctr"/>
                      <a:r>
                        <a:rPr lang="es-AR" sz="1050" u="none" strike="noStrike">
                          <a:effectLst/>
                          <a:latin typeface="Russo One" panose="02000503050000020004" pitchFamily="2" charset="0"/>
                        </a:rPr>
                        <a:t>COLUMN</a:t>
                      </a:r>
                      <a:endParaRPr lang="es-AR" sz="1050" b="1" i="0" u="none" strike="noStrike">
                        <a:solidFill>
                          <a:srgbClr val="000000"/>
                        </a:solidFill>
                        <a:effectLst/>
                        <a:latin typeface="Russo One" panose="02000503050000020004" pitchFamily="2" charset="0"/>
                      </a:endParaRPr>
                    </a:p>
                  </a:txBody>
                  <a:tcPr marL="7620" marR="7620" marT="7620" marB="0" anchor="ctr">
                    <a:solidFill>
                      <a:schemeClr val="accent5">
                        <a:lumMod val="75000"/>
                      </a:schemeClr>
                    </a:solidFill>
                  </a:tcPr>
                </a:tc>
                <a:tc>
                  <a:txBody>
                    <a:bodyPr/>
                    <a:lstStyle/>
                    <a:p>
                      <a:pPr algn="ctr" fontAlgn="ctr"/>
                      <a:r>
                        <a:rPr lang="es-AR" sz="1050" u="none" strike="noStrike">
                          <a:effectLst/>
                          <a:latin typeface="Russo One" panose="02000503050000020004" pitchFamily="2" charset="0"/>
                        </a:rPr>
                        <a:t>TYPE</a:t>
                      </a:r>
                      <a:endParaRPr lang="es-AR" sz="1050" b="1" i="0" u="none" strike="noStrike">
                        <a:solidFill>
                          <a:srgbClr val="000000"/>
                        </a:solidFill>
                        <a:effectLst/>
                        <a:latin typeface="Russo One" panose="02000503050000020004" pitchFamily="2" charset="0"/>
                      </a:endParaRPr>
                    </a:p>
                  </a:txBody>
                  <a:tcPr marL="7620" marR="7620" marT="7620" marB="0" anchor="ctr">
                    <a:solidFill>
                      <a:schemeClr val="accent5">
                        <a:lumMod val="75000"/>
                      </a:schemeClr>
                    </a:solidFill>
                  </a:tcPr>
                </a:tc>
                <a:tc>
                  <a:txBody>
                    <a:bodyPr/>
                    <a:lstStyle/>
                    <a:p>
                      <a:pPr algn="ctr" fontAlgn="ctr"/>
                      <a:r>
                        <a:rPr lang="es-AR" sz="1050" u="none" strike="noStrike">
                          <a:effectLst/>
                          <a:latin typeface="Russo One" panose="02000503050000020004" pitchFamily="2" charset="0"/>
                        </a:rPr>
                        <a:t>LENGHT</a:t>
                      </a:r>
                      <a:endParaRPr lang="es-AR" sz="1050" b="1" i="0" u="none" strike="noStrike">
                        <a:solidFill>
                          <a:srgbClr val="000000"/>
                        </a:solidFill>
                        <a:effectLst/>
                        <a:latin typeface="Russo One" panose="02000503050000020004" pitchFamily="2" charset="0"/>
                      </a:endParaRPr>
                    </a:p>
                  </a:txBody>
                  <a:tcPr marL="7620" marR="7620" marT="7620" marB="0" anchor="ctr">
                    <a:solidFill>
                      <a:schemeClr val="accent5">
                        <a:lumMod val="75000"/>
                      </a:schemeClr>
                    </a:solidFill>
                  </a:tcPr>
                </a:tc>
                <a:tc>
                  <a:txBody>
                    <a:bodyPr/>
                    <a:lstStyle/>
                    <a:p>
                      <a:pPr algn="ctr" fontAlgn="ctr"/>
                      <a:r>
                        <a:rPr lang="es-AR" sz="1050" u="none" strike="noStrike">
                          <a:effectLst/>
                          <a:latin typeface="Russo One" panose="02000503050000020004" pitchFamily="2" charset="0"/>
                        </a:rPr>
                        <a:t>NOT NULL</a:t>
                      </a:r>
                      <a:endParaRPr lang="es-AR" sz="1050" b="1" i="0" u="none" strike="noStrike">
                        <a:solidFill>
                          <a:srgbClr val="000000"/>
                        </a:solidFill>
                        <a:effectLst/>
                        <a:latin typeface="Russo One" panose="02000503050000020004" pitchFamily="2" charset="0"/>
                      </a:endParaRPr>
                    </a:p>
                  </a:txBody>
                  <a:tcPr marL="7620" marR="7620" marT="7620" marB="0" anchor="ctr">
                    <a:solidFill>
                      <a:schemeClr val="accent5">
                        <a:lumMod val="75000"/>
                      </a:schemeClr>
                    </a:solidFill>
                  </a:tcPr>
                </a:tc>
                <a:tc>
                  <a:txBody>
                    <a:bodyPr/>
                    <a:lstStyle/>
                    <a:p>
                      <a:pPr algn="ctr" fontAlgn="ctr"/>
                      <a:r>
                        <a:rPr lang="es-AR" sz="1050" u="none" strike="noStrike">
                          <a:effectLst/>
                          <a:latin typeface="Russo One" panose="02000503050000020004" pitchFamily="2" charset="0"/>
                        </a:rPr>
                        <a:t>UNIQUE</a:t>
                      </a:r>
                      <a:endParaRPr lang="es-AR" sz="1050" b="1" i="0" u="none" strike="noStrike">
                        <a:solidFill>
                          <a:srgbClr val="000000"/>
                        </a:solidFill>
                        <a:effectLst/>
                        <a:latin typeface="Russo One" panose="02000503050000020004" pitchFamily="2" charset="0"/>
                      </a:endParaRPr>
                    </a:p>
                  </a:txBody>
                  <a:tcPr marL="7620" marR="7620" marT="7620" marB="0" anchor="ctr">
                    <a:solidFill>
                      <a:schemeClr val="accent5">
                        <a:lumMod val="75000"/>
                      </a:schemeClr>
                    </a:solidFill>
                  </a:tcPr>
                </a:tc>
                <a:tc>
                  <a:txBody>
                    <a:bodyPr/>
                    <a:lstStyle/>
                    <a:p>
                      <a:pPr algn="ctr" fontAlgn="ctr"/>
                      <a:r>
                        <a:rPr lang="es-AR" sz="1050" u="none" strike="noStrike">
                          <a:effectLst/>
                          <a:latin typeface="Russo One" panose="02000503050000020004" pitchFamily="2" charset="0"/>
                        </a:rPr>
                        <a:t>DEFAULT</a:t>
                      </a:r>
                      <a:endParaRPr lang="es-AR" sz="1050" b="1" i="0" u="none" strike="noStrike">
                        <a:solidFill>
                          <a:srgbClr val="000000"/>
                        </a:solidFill>
                        <a:effectLst/>
                        <a:latin typeface="Russo One" panose="02000503050000020004" pitchFamily="2" charset="0"/>
                      </a:endParaRPr>
                    </a:p>
                  </a:txBody>
                  <a:tcPr marL="7620" marR="7620" marT="7620" marB="0" anchor="ctr">
                    <a:solidFill>
                      <a:schemeClr val="accent5">
                        <a:lumMod val="75000"/>
                      </a:schemeClr>
                    </a:solidFill>
                  </a:tcPr>
                </a:tc>
                <a:tc>
                  <a:txBody>
                    <a:bodyPr/>
                    <a:lstStyle/>
                    <a:p>
                      <a:pPr algn="ctr" fontAlgn="ctr"/>
                      <a:r>
                        <a:rPr lang="es-AR" sz="1050" u="none" strike="noStrike" dirty="0">
                          <a:effectLst/>
                          <a:latin typeface="Russo One" panose="02000503050000020004" pitchFamily="2" charset="0"/>
                        </a:rPr>
                        <a:t>NOTES</a:t>
                      </a:r>
                      <a:endParaRPr lang="es-AR" sz="1050" b="1" i="0" u="none" strike="noStrike" dirty="0">
                        <a:solidFill>
                          <a:srgbClr val="000000"/>
                        </a:solidFill>
                        <a:effectLst/>
                        <a:latin typeface="Russo One" panose="02000503050000020004" pitchFamily="2" charset="0"/>
                      </a:endParaRPr>
                    </a:p>
                  </a:txBody>
                  <a:tcPr marL="7620" marR="7620" marT="7620" marB="0" anchor="ctr">
                    <a:solidFill>
                      <a:schemeClr val="accent5">
                        <a:lumMod val="75000"/>
                      </a:schemeClr>
                    </a:solidFill>
                  </a:tcPr>
                </a:tc>
                <a:extLst>
                  <a:ext uri="{0D108BD9-81ED-4DB2-BD59-A6C34878D82A}">
                    <a16:rowId xmlns:a16="http://schemas.microsoft.com/office/drawing/2014/main" val="50981166"/>
                  </a:ext>
                </a:extLst>
              </a:tr>
              <a:tr h="218594">
                <a:tc>
                  <a:txBody>
                    <a:bodyPr/>
                    <a:lstStyle/>
                    <a:p>
                      <a:pPr algn="ctr" fontAlgn="ctr"/>
                      <a:r>
                        <a:rPr lang="es-AR" sz="1050" u="none" strike="noStrike" dirty="0">
                          <a:effectLst/>
                          <a:latin typeface="Russo One" panose="02000503050000020004" pitchFamily="2" charset="0"/>
                        </a:rPr>
                        <a:t>PK</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CONTROL_ID</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INT</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VERDADERO</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VERDADERO</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ID DE LA INSERCION</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extLst>
                  <a:ext uri="{0D108BD9-81ED-4DB2-BD59-A6C34878D82A}">
                    <a16:rowId xmlns:a16="http://schemas.microsoft.com/office/drawing/2014/main" val="1072743470"/>
                  </a:ext>
                </a:extLst>
              </a:tr>
              <a:tr h="218594">
                <a:tc>
                  <a:txBody>
                    <a:bodyPr/>
                    <a:lstStyle/>
                    <a:p>
                      <a:pPr algn="ctr" fontAlgn="ctr"/>
                      <a:r>
                        <a:rPr lang="es-AR" sz="1050" u="none" strike="noStrike" dirty="0">
                          <a:effectLst/>
                          <a:latin typeface="Russo One" panose="02000503050000020004" pitchFamily="2" charset="0"/>
                        </a:rPr>
                        <a:t>FK</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OR_ID</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INT</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VERDADERO</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VERDADERO</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ID DE ORDEN</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extLst>
                  <a:ext uri="{0D108BD9-81ED-4DB2-BD59-A6C34878D82A}">
                    <a16:rowId xmlns:a16="http://schemas.microsoft.com/office/drawing/2014/main" val="844087726"/>
                  </a:ext>
                </a:extLst>
              </a:tr>
              <a:tr h="218594">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FECHA_INSERCION</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DATETIME</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VERDADERO</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ES" sz="1050" u="none" strike="noStrike" dirty="0">
                          <a:effectLst/>
                          <a:latin typeface="Russo One" panose="02000503050000020004" pitchFamily="2" charset="0"/>
                        </a:rPr>
                        <a:t>FECHA EN LA QUE SE INSERTA UNA OT</a:t>
                      </a:r>
                      <a:endParaRPr lang="es-ES" sz="1050" b="0" i="0" u="none" strike="noStrike" dirty="0">
                        <a:solidFill>
                          <a:srgbClr val="000000"/>
                        </a:solidFill>
                        <a:effectLst/>
                        <a:latin typeface="Russo One" panose="02000503050000020004" pitchFamily="2" charset="0"/>
                      </a:endParaRPr>
                    </a:p>
                  </a:txBody>
                  <a:tcPr marL="7620" marR="7620" marT="7620" marB="0" anchor="ctr">
                    <a:solidFill>
                      <a:schemeClr val="bg1"/>
                    </a:solidFill>
                  </a:tcPr>
                </a:tc>
                <a:extLst>
                  <a:ext uri="{0D108BD9-81ED-4DB2-BD59-A6C34878D82A}">
                    <a16:rowId xmlns:a16="http://schemas.microsoft.com/office/drawing/2014/main" val="1775673039"/>
                  </a:ext>
                </a:extLst>
              </a:tr>
            </a:tbl>
          </a:graphicData>
        </a:graphic>
      </p:graphicFrame>
      <p:graphicFrame>
        <p:nvGraphicFramePr>
          <p:cNvPr id="5" name="Tabla 4">
            <a:extLst>
              <a:ext uri="{FF2B5EF4-FFF2-40B4-BE49-F238E27FC236}">
                <a16:creationId xmlns:a16="http://schemas.microsoft.com/office/drawing/2014/main" id="{760A795F-3F67-0B6B-EAEF-F4672254440B}"/>
              </a:ext>
            </a:extLst>
          </p:cNvPr>
          <p:cNvGraphicFramePr>
            <a:graphicFrameLocks noGrp="1"/>
          </p:cNvGraphicFramePr>
          <p:nvPr>
            <p:extLst>
              <p:ext uri="{D42A27DB-BD31-4B8C-83A1-F6EECF244321}">
                <p14:modId xmlns:p14="http://schemas.microsoft.com/office/powerpoint/2010/main" val="3727964980"/>
              </p:ext>
            </p:extLst>
          </p:nvPr>
        </p:nvGraphicFramePr>
        <p:xfrm>
          <a:off x="1990660" y="3158411"/>
          <a:ext cx="8633609" cy="1982754"/>
        </p:xfrm>
        <a:graphic>
          <a:graphicData uri="http://schemas.openxmlformats.org/drawingml/2006/table">
            <a:tbl>
              <a:tblPr>
                <a:tableStyleId>{5C22544A-7EE6-4342-B048-85BDC9FD1C3A}</a:tableStyleId>
              </a:tblPr>
              <a:tblGrid>
                <a:gridCol w="890732">
                  <a:extLst>
                    <a:ext uri="{9D8B030D-6E8A-4147-A177-3AD203B41FA5}">
                      <a16:colId xmlns:a16="http://schemas.microsoft.com/office/drawing/2014/main" val="3595372297"/>
                    </a:ext>
                  </a:extLst>
                </a:gridCol>
                <a:gridCol w="960321">
                  <a:extLst>
                    <a:ext uri="{9D8B030D-6E8A-4147-A177-3AD203B41FA5}">
                      <a16:colId xmlns:a16="http://schemas.microsoft.com/office/drawing/2014/main" val="3309009607"/>
                    </a:ext>
                  </a:extLst>
                </a:gridCol>
                <a:gridCol w="788006">
                  <a:extLst>
                    <a:ext uri="{9D8B030D-6E8A-4147-A177-3AD203B41FA5}">
                      <a16:colId xmlns:a16="http://schemas.microsoft.com/office/drawing/2014/main" val="2060359524"/>
                    </a:ext>
                  </a:extLst>
                </a:gridCol>
                <a:gridCol w="617350">
                  <a:extLst>
                    <a:ext uri="{9D8B030D-6E8A-4147-A177-3AD203B41FA5}">
                      <a16:colId xmlns:a16="http://schemas.microsoft.com/office/drawing/2014/main" val="3363433432"/>
                    </a:ext>
                  </a:extLst>
                </a:gridCol>
                <a:gridCol w="930497">
                  <a:extLst>
                    <a:ext uri="{9D8B030D-6E8A-4147-A177-3AD203B41FA5}">
                      <a16:colId xmlns:a16="http://schemas.microsoft.com/office/drawing/2014/main" val="3427298448"/>
                    </a:ext>
                  </a:extLst>
                </a:gridCol>
                <a:gridCol w="930497">
                  <a:extLst>
                    <a:ext uri="{9D8B030D-6E8A-4147-A177-3AD203B41FA5}">
                      <a16:colId xmlns:a16="http://schemas.microsoft.com/office/drawing/2014/main" val="712008457"/>
                    </a:ext>
                  </a:extLst>
                </a:gridCol>
                <a:gridCol w="708477">
                  <a:extLst>
                    <a:ext uri="{9D8B030D-6E8A-4147-A177-3AD203B41FA5}">
                      <a16:colId xmlns:a16="http://schemas.microsoft.com/office/drawing/2014/main" val="413585603"/>
                    </a:ext>
                  </a:extLst>
                </a:gridCol>
                <a:gridCol w="2807729">
                  <a:extLst>
                    <a:ext uri="{9D8B030D-6E8A-4147-A177-3AD203B41FA5}">
                      <a16:colId xmlns:a16="http://schemas.microsoft.com/office/drawing/2014/main" val="171621975"/>
                    </a:ext>
                  </a:extLst>
                </a:gridCol>
              </a:tblGrid>
              <a:tr h="220306">
                <a:tc>
                  <a:txBody>
                    <a:bodyPr/>
                    <a:lstStyle/>
                    <a:p>
                      <a:pPr algn="ctr" fontAlgn="ctr"/>
                      <a:r>
                        <a:rPr lang="es-AR" sz="1050" u="none" strike="noStrike">
                          <a:solidFill>
                            <a:schemeClr val="bg1"/>
                          </a:solidFill>
                          <a:effectLst/>
                          <a:latin typeface="Russo One" panose="02000503050000020004" pitchFamily="2" charset="0"/>
                        </a:rPr>
                        <a:t>Tabla 10</a:t>
                      </a:r>
                      <a:endParaRPr lang="es-AR" sz="1050" b="1" i="0" u="none" strike="noStrike">
                        <a:solidFill>
                          <a:schemeClr val="bg1"/>
                        </a:solidFill>
                        <a:effectLst/>
                        <a:latin typeface="Russo One" panose="02000503050000020004" pitchFamily="2" charset="0"/>
                      </a:endParaRPr>
                    </a:p>
                  </a:txBody>
                  <a:tcPr marL="7620" marR="7620" marT="7620" marB="0" anchor="ctr">
                    <a:solidFill>
                      <a:srgbClr val="C00000"/>
                    </a:solidFill>
                  </a:tcPr>
                </a:tc>
                <a:tc gridSpan="7">
                  <a:txBody>
                    <a:bodyPr/>
                    <a:lstStyle/>
                    <a:p>
                      <a:pPr algn="ctr" fontAlgn="ctr"/>
                      <a:r>
                        <a:rPr lang="es-AR" sz="1050" u="none" strike="noStrike" dirty="0">
                          <a:solidFill>
                            <a:schemeClr val="bg1"/>
                          </a:solidFill>
                          <a:effectLst/>
                          <a:latin typeface="Russo One" panose="02000503050000020004" pitchFamily="2" charset="0"/>
                        </a:rPr>
                        <a:t>AUDITS</a:t>
                      </a:r>
                      <a:endParaRPr lang="es-AR" sz="1050" b="1" i="0" u="none" strike="noStrike" dirty="0">
                        <a:solidFill>
                          <a:schemeClr val="bg1"/>
                        </a:solidFill>
                        <a:effectLst/>
                        <a:latin typeface="Russo One" panose="02000503050000020004" pitchFamily="2" charset="0"/>
                      </a:endParaRPr>
                    </a:p>
                  </a:txBody>
                  <a:tcPr marL="7620" marR="7620" marT="7620" marB="0" anchor="ctr">
                    <a:solidFill>
                      <a:srgbClr val="C00000"/>
                    </a:solidFill>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397839768"/>
                  </a:ext>
                </a:extLst>
              </a:tr>
              <a:tr h="220306">
                <a:tc>
                  <a:txBody>
                    <a:bodyPr/>
                    <a:lstStyle/>
                    <a:p>
                      <a:pPr algn="ctr" fontAlgn="ctr"/>
                      <a:r>
                        <a:rPr lang="es-AR" sz="1050" u="none" strike="noStrike">
                          <a:effectLst/>
                          <a:latin typeface="Russo One" panose="02000503050000020004" pitchFamily="2" charset="0"/>
                        </a:rPr>
                        <a:t>Descripcion</a:t>
                      </a:r>
                      <a:endParaRPr lang="es-AR" sz="1050" b="1" i="0" u="none" strike="noStrike">
                        <a:solidFill>
                          <a:srgbClr val="FFFFFF"/>
                        </a:solidFill>
                        <a:effectLst/>
                        <a:latin typeface="Russo One" panose="02000503050000020004" pitchFamily="2" charset="0"/>
                      </a:endParaRPr>
                    </a:p>
                  </a:txBody>
                  <a:tcPr marL="7620" marR="7620" marT="7620" marB="0" anchor="ctr">
                    <a:solidFill>
                      <a:schemeClr val="accent6">
                        <a:lumMod val="60000"/>
                        <a:lumOff val="40000"/>
                      </a:schemeClr>
                    </a:solidFill>
                  </a:tcPr>
                </a:tc>
                <a:tc gridSpan="7">
                  <a:txBody>
                    <a:bodyPr/>
                    <a:lstStyle/>
                    <a:p>
                      <a:pPr algn="ctr" fontAlgn="ctr"/>
                      <a:r>
                        <a:rPr lang="es-ES" sz="1050" u="none" strike="noStrike" dirty="0">
                          <a:effectLst/>
                          <a:latin typeface="Russo One" panose="02000503050000020004" pitchFamily="2" charset="0"/>
                        </a:rPr>
                        <a:t>Se crea para llevar un control de los cambios de las tablas</a:t>
                      </a:r>
                      <a:endParaRPr lang="es-ES" sz="1050" b="1" i="0" u="none" strike="noStrike" dirty="0">
                        <a:solidFill>
                          <a:srgbClr val="FFFFFF"/>
                        </a:solidFill>
                        <a:effectLst/>
                        <a:latin typeface="Russo One" panose="02000503050000020004" pitchFamily="2" charset="0"/>
                      </a:endParaRPr>
                    </a:p>
                  </a:txBody>
                  <a:tcPr marL="7620" marR="7620" marT="7620" marB="0" anchor="ctr">
                    <a:solidFill>
                      <a:schemeClr val="accent6">
                        <a:lumMod val="60000"/>
                        <a:lumOff val="40000"/>
                      </a:schemeClr>
                    </a:solidFill>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849649298"/>
                  </a:ext>
                </a:extLst>
              </a:tr>
              <a:tr h="220306">
                <a:tc>
                  <a:txBody>
                    <a:bodyPr/>
                    <a:lstStyle/>
                    <a:p>
                      <a:pPr algn="ctr" fontAlgn="ctr"/>
                      <a:r>
                        <a:rPr lang="es-AR" sz="1050" u="none" strike="noStrike">
                          <a:effectLst/>
                          <a:latin typeface="Russo One" panose="02000503050000020004" pitchFamily="2" charset="0"/>
                        </a:rPr>
                        <a:t>KEY</a:t>
                      </a:r>
                      <a:endParaRPr lang="es-AR" sz="1050" b="1" i="0" u="none" strike="noStrike">
                        <a:solidFill>
                          <a:srgbClr val="000000"/>
                        </a:solidFill>
                        <a:effectLst/>
                        <a:latin typeface="Russo One" panose="02000503050000020004" pitchFamily="2" charset="0"/>
                      </a:endParaRPr>
                    </a:p>
                  </a:txBody>
                  <a:tcPr marL="7620" marR="7620" marT="7620" marB="0" anchor="ctr">
                    <a:solidFill>
                      <a:schemeClr val="accent5">
                        <a:lumMod val="75000"/>
                      </a:schemeClr>
                    </a:solidFill>
                  </a:tcPr>
                </a:tc>
                <a:tc>
                  <a:txBody>
                    <a:bodyPr/>
                    <a:lstStyle/>
                    <a:p>
                      <a:pPr algn="ctr" fontAlgn="ctr"/>
                      <a:r>
                        <a:rPr lang="es-AR" sz="1050" u="none" strike="noStrike">
                          <a:effectLst/>
                          <a:latin typeface="Russo One" panose="02000503050000020004" pitchFamily="2" charset="0"/>
                        </a:rPr>
                        <a:t>COLUMN</a:t>
                      </a:r>
                      <a:endParaRPr lang="es-AR" sz="1050" b="1" i="0" u="none" strike="noStrike">
                        <a:solidFill>
                          <a:srgbClr val="000000"/>
                        </a:solidFill>
                        <a:effectLst/>
                        <a:latin typeface="Russo One" panose="02000503050000020004" pitchFamily="2" charset="0"/>
                      </a:endParaRPr>
                    </a:p>
                  </a:txBody>
                  <a:tcPr marL="7620" marR="7620" marT="7620" marB="0" anchor="ctr">
                    <a:solidFill>
                      <a:schemeClr val="accent5">
                        <a:lumMod val="75000"/>
                      </a:schemeClr>
                    </a:solidFill>
                  </a:tcPr>
                </a:tc>
                <a:tc>
                  <a:txBody>
                    <a:bodyPr/>
                    <a:lstStyle/>
                    <a:p>
                      <a:pPr algn="ctr" fontAlgn="ctr"/>
                      <a:r>
                        <a:rPr lang="es-AR" sz="1050" u="none" strike="noStrike">
                          <a:effectLst/>
                          <a:latin typeface="Russo One" panose="02000503050000020004" pitchFamily="2" charset="0"/>
                        </a:rPr>
                        <a:t>TYPE</a:t>
                      </a:r>
                      <a:endParaRPr lang="es-AR" sz="1050" b="1" i="0" u="none" strike="noStrike">
                        <a:solidFill>
                          <a:srgbClr val="000000"/>
                        </a:solidFill>
                        <a:effectLst/>
                        <a:latin typeface="Russo One" panose="02000503050000020004" pitchFamily="2" charset="0"/>
                      </a:endParaRPr>
                    </a:p>
                  </a:txBody>
                  <a:tcPr marL="7620" marR="7620" marT="7620" marB="0" anchor="ctr">
                    <a:solidFill>
                      <a:schemeClr val="accent5">
                        <a:lumMod val="75000"/>
                      </a:schemeClr>
                    </a:solidFill>
                  </a:tcPr>
                </a:tc>
                <a:tc>
                  <a:txBody>
                    <a:bodyPr/>
                    <a:lstStyle/>
                    <a:p>
                      <a:pPr algn="ctr" fontAlgn="ctr"/>
                      <a:r>
                        <a:rPr lang="es-AR" sz="1050" u="none" strike="noStrike">
                          <a:effectLst/>
                          <a:latin typeface="Russo One" panose="02000503050000020004" pitchFamily="2" charset="0"/>
                        </a:rPr>
                        <a:t>LENGHT</a:t>
                      </a:r>
                      <a:endParaRPr lang="es-AR" sz="1050" b="1" i="0" u="none" strike="noStrike">
                        <a:solidFill>
                          <a:srgbClr val="000000"/>
                        </a:solidFill>
                        <a:effectLst/>
                        <a:latin typeface="Russo One" panose="02000503050000020004" pitchFamily="2" charset="0"/>
                      </a:endParaRPr>
                    </a:p>
                  </a:txBody>
                  <a:tcPr marL="7620" marR="7620" marT="7620" marB="0" anchor="ctr">
                    <a:solidFill>
                      <a:schemeClr val="accent5">
                        <a:lumMod val="75000"/>
                      </a:schemeClr>
                    </a:solidFill>
                  </a:tcPr>
                </a:tc>
                <a:tc>
                  <a:txBody>
                    <a:bodyPr/>
                    <a:lstStyle/>
                    <a:p>
                      <a:pPr algn="ctr" fontAlgn="ctr"/>
                      <a:r>
                        <a:rPr lang="es-AR" sz="1050" u="none" strike="noStrike">
                          <a:effectLst/>
                          <a:latin typeface="Russo One" panose="02000503050000020004" pitchFamily="2" charset="0"/>
                        </a:rPr>
                        <a:t>NOT NULL</a:t>
                      </a:r>
                      <a:endParaRPr lang="es-AR" sz="1050" b="1" i="0" u="none" strike="noStrike">
                        <a:solidFill>
                          <a:srgbClr val="000000"/>
                        </a:solidFill>
                        <a:effectLst/>
                        <a:latin typeface="Russo One" panose="02000503050000020004" pitchFamily="2" charset="0"/>
                      </a:endParaRPr>
                    </a:p>
                  </a:txBody>
                  <a:tcPr marL="7620" marR="7620" marT="7620" marB="0" anchor="ctr">
                    <a:solidFill>
                      <a:schemeClr val="accent5">
                        <a:lumMod val="75000"/>
                      </a:schemeClr>
                    </a:solidFill>
                  </a:tcPr>
                </a:tc>
                <a:tc>
                  <a:txBody>
                    <a:bodyPr/>
                    <a:lstStyle/>
                    <a:p>
                      <a:pPr algn="ctr" fontAlgn="ctr"/>
                      <a:r>
                        <a:rPr lang="es-AR" sz="1050" u="none" strike="noStrike">
                          <a:effectLst/>
                          <a:latin typeface="Russo One" panose="02000503050000020004" pitchFamily="2" charset="0"/>
                        </a:rPr>
                        <a:t>UNIQUE</a:t>
                      </a:r>
                      <a:endParaRPr lang="es-AR" sz="1050" b="1" i="0" u="none" strike="noStrike">
                        <a:solidFill>
                          <a:srgbClr val="000000"/>
                        </a:solidFill>
                        <a:effectLst/>
                        <a:latin typeface="Russo One" panose="02000503050000020004" pitchFamily="2" charset="0"/>
                      </a:endParaRPr>
                    </a:p>
                  </a:txBody>
                  <a:tcPr marL="7620" marR="7620" marT="7620" marB="0" anchor="ctr">
                    <a:solidFill>
                      <a:schemeClr val="accent5">
                        <a:lumMod val="75000"/>
                      </a:schemeClr>
                    </a:solidFill>
                  </a:tcPr>
                </a:tc>
                <a:tc>
                  <a:txBody>
                    <a:bodyPr/>
                    <a:lstStyle/>
                    <a:p>
                      <a:pPr algn="ctr" fontAlgn="ctr"/>
                      <a:r>
                        <a:rPr lang="es-AR" sz="1050" u="none" strike="noStrike">
                          <a:effectLst/>
                          <a:latin typeface="Russo One" panose="02000503050000020004" pitchFamily="2" charset="0"/>
                        </a:rPr>
                        <a:t>DEFAULT</a:t>
                      </a:r>
                      <a:endParaRPr lang="es-AR" sz="1050" b="1" i="0" u="none" strike="noStrike">
                        <a:solidFill>
                          <a:srgbClr val="000000"/>
                        </a:solidFill>
                        <a:effectLst/>
                        <a:latin typeface="Russo One" panose="02000503050000020004" pitchFamily="2" charset="0"/>
                      </a:endParaRPr>
                    </a:p>
                  </a:txBody>
                  <a:tcPr marL="7620" marR="7620" marT="7620" marB="0" anchor="ctr">
                    <a:solidFill>
                      <a:schemeClr val="accent5">
                        <a:lumMod val="75000"/>
                      </a:schemeClr>
                    </a:solidFill>
                  </a:tcPr>
                </a:tc>
                <a:tc>
                  <a:txBody>
                    <a:bodyPr/>
                    <a:lstStyle/>
                    <a:p>
                      <a:pPr algn="ctr" fontAlgn="ctr"/>
                      <a:r>
                        <a:rPr lang="es-AR" sz="1050" u="none" strike="noStrike" dirty="0">
                          <a:effectLst/>
                          <a:latin typeface="Russo One" panose="02000503050000020004" pitchFamily="2" charset="0"/>
                        </a:rPr>
                        <a:t>NOTES</a:t>
                      </a:r>
                      <a:endParaRPr lang="es-AR" sz="1050" b="1" i="0" u="none" strike="noStrike" dirty="0">
                        <a:solidFill>
                          <a:srgbClr val="000000"/>
                        </a:solidFill>
                        <a:effectLst/>
                        <a:latin typeface="Russo One" panose="02000503050000020004" pitchFamily="2" charset="0"/>
                      </a:endParaRPr>
                    </a:p>
                  </a:txBody>
                  <a:tcPr marL="7620" marR="7620" marT="7620" marB="0" anchor="ctr">
                    <a:solidFill>
                      <a:schemeClr val="accent5">
                        <a:lumMod val="75000"/>
                      </a:schemeClr>
                    </a:solidFill>
                  </a:tcPr>
                </a:tc>
                <a:extLst>
                  <a:ext uri="{0D108BD9-81ED-4DB2-BD59-A6C34878D82A}">
                    <a16:rowId xmlns:a16="http://schemas.microsoft.com/office/drawing/2014/main" val="702240272"/>
                  </a:ext>
                </a:extLst>
              </a:tr>
              <a:tr h="220306">
                <a:tc>
                  <a:txBody>
                    <a:bodyPr/>
                    <a:lstStyle/>
                    <a:p>
                      <a:pPr algn="ctr" fontAlgn="ctr"/>
                      <a:r>
                        <a:rPr lang="es-AR" sz="1050" u="none" strike="noStrike" dirty="0">
                          <a:effectLst/>
                          <a:latin typeface="Russo One" panose="02000503050000020004" pitchFamily="2" charset="0"/>
                        </a:rPr>
                        <a:t>PK</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ID_LOG</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INT</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VERDADERO</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VERDADERO</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ID DEL LOG</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extLst>
                  <a:ext uri="{0D108BD9-81ED-4DB2-BD59-A6C34878D82A}">
                    <a16:rowId xmlns:a16="http://schemas.microsoft.com/office/drawing/2014/main" val="2256335707"/>
                  </a:ext>
                </a:extLst>
              </a:tr>
              <a:tr h="220306">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ENTITY</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VARCHAR</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a:effectLst/>
                          <a:latin typeface="Russo One" panose="02000503050000020004" pitchFamily="2" charset="0"/>
                        </a:rPr>
                        <a:t>100</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VERDADERO</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ENTIDAD</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extLst>
                  <a:ext uri="{0D108BD9-81ED-4DB2-BD59-A6C34878D82A}">
                    <a16:rowId xmlns:a16="http://schemas.microsoft.com/office/drawing/2014/main" val="1372377960"/>
                  </a:ext>
                </a:extLst>
              </a:tr>
              <a:tr h="220306">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ENTITY_ID</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INT</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dirty="0">
                          <a:effectLst/>
                          <a:latin typeface="Russo One" panose="02000503050000020004" pitchFamily="2" charset="0"/>
                        </a:rPr>
                        <a:t>VERDADERO</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ID DE LA ENTIDAD</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extLst>
                  <a:ext uri="{0D108BD9-81ED-4DB2-BD59-A6C34878D82A}">
                    <a16:rowId xmlns:a16="http://schemas.microsoft.com/office/drawing/2014/main" val="2337630715"/>
                  </a:ext>
                </a:extLst>
              </a:tr>
              <a:tr h="220306">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OPERATION</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a:effectLst/>
                          <a:latin typeface="Russo One" panose="02000503050000020004" pitchFamily="2" charset="0"/>
                        </a:rPr>
                        <a:t>VARCHAR</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a:effectLst/>
                          <a:latin typeface="Russo One" panose="02000503050000020004" pitchFamily="2" charset="0"/>
                        </a:rPr>
                        <a:t>50</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VERDADERO</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OPERACIÓN (INSERT, UPDATE, DELETE)</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extLst>
                  <a:ext uri="{0D108BD9-81ED-4DB2-BD59-A6C34878D82A}">
                    <a16:rowId xmlns:a16="http://schemas.microsoft.com/office/drawing/2014/main" val="988334206"/>
                  </a:ext>
                </a:extLst>
              </a:tr>
              <a:tr h="220306">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INSERT_DT</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DATETIME</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VERDADERO</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 </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solidFill>
                  </a:tcPr>
                </a:tc>
                <a:tc>
                  <a:txBody>
                    <a:bodyPr/>
                    <a:lstStyle/>
                    <a:p>
                      <a:pPr algn="ctr" fontAlgn="ctr"/>
                      <a:r>
                        <a:rPr lang="es-AR" sz="1050" u="none" strike="noStrike">
                          <a:effectLst/>
                          <a:latin typeface="Russo One" panose="02000503050000020004" pitchFamily="2" charset="0"/>
                        </a:rPr>
                        <a:t>FECHA DE LA OPERACIÓN</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solidFill>
                  </a:tcPr>
                </a:tc>
                <a:extLst>
                  <a:ext uri="{0D108BD9-81ED-4DB2-BD59-A6C34878D82A}">
                    <a16:rowId xmlns:a16="http://schemas.microsoft.com/office/drawing/2014/main" val="4128929318"/>
                  </a:ext>
                </a:extLst>
              </a:tr>
              <a:tr h="220306">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CREATED_BY</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VARCHAR</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a:effectLst/>
                          <a:latin typeface="Russo One" panose="02000503050000020004" pitchFamily="2" charset="0"/>
                        </a:rPr>
                        <a:t>100</a:t>
                      </a:r>
                      <a:endParaRPr lang="es-AR" sz="1050" b="0" i="0" u="none" strike="noStrike">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VERDADERO</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 </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tc>
                  <a:txBody>
                    <a:bodyPr/>
                    <a:lstStyle/>
                    <a:p>
                      <a:pPr algn="ctr" fontAlgn="ctr"/>
                      <a:r>
                        <a:rPr lang="es-AR" sz="1050" u="none" strike="noStrike" dirty="0">
                          <a:effectLst/>
                          <a:latin typeface="Russo One" panose="02000503050000020004" pitchFamily="2" charset="0"/>
                        </a:rPr>
                        <a:t>QUIEN REALIZO LA OPERACIÓN</a:t>
                      </a:r>
                      <a:endParaRPr lang="es-AR" sz="1050" b="0" i="0" u="none" strike="noStrike" dirty="0">
                        <a:solidFill>
                          <a:srgbClr val="000000"/>
                        </a:solidFill>
                        <a:effectLst/>
                        <a:latin typeface="Russo One" panose="02000503050000020004" pitchFamily="2" charset="0"/>
                      </a:endParaRPr>
                    </a:p>
                  </a:txBody>
                  <a:tcPr marL="7620" marR="7620" marT="7620" marB="0" anchor="ctr">
                    <a:solidFill>
                      <a:schemeClr val="bg1">
                        <a:lumMod val="85000"/>
                      </a:schemeClr>
                    </a:solidFill>
                  </a:tcPr>
                </a:tc>
                <a:extLst>
                  <a:ext uri="{0D108BD9-81ED-4DB2-BD59-A6C34878D82A}">
                    <a16:rowId xmlns:a16="http://schemas.microsoft.com/office/drawing/2014/main" val="2025777231"/>
                  </a:ext>
                </a:extLst>
              </a:tr>
            </a:tbl>
          </a:graphicData>
        </a:graphic>
      </p:graphicFrame>
    </p:spTree>
    <p:extLst>
      <p:ext uri="{BB962C8B-B14F-4D97-AF65-F5344CB8AC3E}">
        <p14:creationId xmlns:p14="http://schemas.microsoft.com/office/powerpoint/2010/main" val="363790188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1872</TotalTime>
  <Words>2120</Words>
  <Application>Microsoft Office PowerPoint</Application>
  <PresentationFormat>Panorámica</PresentationFormat>
  <Paragraphs>637</Paragraphs>
  <Slides>20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Calibri</vt:lpstr>
      <vt:lpstr>Calibri Light</vt:lpstr>
      <vt:lpstr>Russo One</vt:lpstr>
      <vt:lpstr>Tema de Office</vt:lpstr>
      <vt:lpstr>Presentación de PowerPoint</vt:lpstr>
      <vt:lpstr>Introducción</vt:lpstr>
      <vt:lpstr>Objetivo</vt:lpstr>
      <vt:lpstr>Modelo de Negocio</vt:lpstr>
      <vt:lpstr>DER</vt:lpstr>
      <vt:lpstr>Tablas</vt:lpstr>
      <vt:lpstr>Tablas</vt:lpstr>
      <vt:lpstr>Tablas</vt:lpstr>
      <vt:lpstr>Tablas</vt:lpstr>
      <vt:lpstr>Vistas y funciones</vt:lpstr>
      <vt:lpstr>Vistas y funciones</vt:lpstr>
      <vt:lpstr>+ Vistas</vt:lpstr>
      <vt:lpstr>+ Vistas</vt:lpstr>
      <vt:lpstr>+ Vistas</vt:lpstr>
      <vt:lpstr>SP</vt:lpstr>
      <vt:lpstr>SP</vt:lpstr>
      <vt:lpstr>Trigger</vt:lpstr>
      <vt:lpstr>Script de inserción de datos</vt:lpstr>
      <vt:lpstr>Informes</vt:lpstr>
      <vt:lpstr>Herramientas Utilizadas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diego</dc:creator>
  <cp:lastModifiedBy>Diego Fasce</cp:lastModifiedBy>
  <cp:revision>80</cp:revision>
  <dcterms:created xsi:type="dcterms:W3CDTF">2019-08-11T00:11:32Z</dcterms:created>
  <dcterms:modified xsi:type="dcterms:W3CDTF">2023-11-29T19:14:44Z</dcterms:modified>
</cp:coreProperties>
</file>