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61" r:id="rId4"/>
    <p:sldId id="262" r:id="rId5"/>
    <p:sldId id="263" r:id="rId6"/>
    <p:sldId id="264" r:id="rId7"/>
    <p:sldId id="276" r:id="rId8"/>
    <p:sldId id="265" r:id="rId9"/>
    <p:sldId id="266" r:id="rId10"/>
    <p:sldId id="267" r:id="rId11"/>
    <p:sldId id="278" r:id="rId12"/>
    <p:sldId id="268" r:id="rId13"/>
    <p:sldId id="269" r:id="rId14"/>
    <p:sldId id="270" r:id="rId15"/>
    <p:sldId id="260" r:id="rId16"/>
    <p:sldId id="271" r:id="rId17"/>
    <p:sldId id="272" r:id="rId18"/>
    <p:sldId id="27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Ladezeit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1"/>
                <c:pt idx="0">
                  <c:v>Zeit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C8-4137-94AD-09E218F7AC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1"/>
                <c:pt idx="0">
                  <c:v>Zeit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C8-4137-94AD-09E218F7A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84852175"/>
        <c:axId val="1584853903"/>
        <c:axId val="0"/>
      </c:bar3DChart>
      <c:catAx>
        <c:axId val="158485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853903"/>
        <c:crosses val="autoZero"/>
        <c:auto val="1"/>
        <c:lblAlgn val="ctr"/>
        <c:lblOffset val="100"/>
        <c:noMultiLvlLbl val="0"/>
      </c:catAx>
      <c:valAx>
        <c:axId val="158485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85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dirty="0"/>
              <a:t>RAM-</a:t>
            </a:r>
            <a:r>
              <a:rPr lang="en-GB" sz="1800" dirty="0" err="1"/>
              <a:t>Verbrauch</a:t>
            </a:r>
            <a:endParaRPr lang="en-GB" sz="1800" dirty="0"/>
          </a:p>
        </c:rich>
      </c:tx>
      <c:layout>
        <c:manualLayout>
          <c:xMode val="edge"/>
          <c:yMode val="edge"/>
          <c:x val="9.7055438044747172E-2"/>
          <c:y val="2.690716920689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1"/>
                <c:pt idx="0">
                  <c:v>GB 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70-4CC0-AC41-602D5E6710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1"/>
                <c:pt idx="0">
                  <c:v>GB RAM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70-4CC0-AC41-602D5E6710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7036224"/>
        <c:axId val="377037952"/>
        <c:axId val="0"/>
      </c:bar3DChart>
      <c:catAx>
        <c:axId val="37703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037952"/>
        <c:crosses val="autoZero"/>
        <c:auto val="1"/>
        <c:lblAlgn val="ctr"/>
        <c:lblOffset val="100"/>
        <c:noMultiLvlLbl val="0"/>
      </c:catAx>
      <c:valAx>
        <c:axId val="37703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036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15F66-79BE-4896-9AE3-F075B60263D4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33A40D-4F39-45CC-B410-F8D406D9F053}">
      <dgm:prSet/>
      <dgm:spPr/>
      <dgm:t>
        <a:bodyPr/>
        <a:lstStyle/>
        <a:p>
          <a:r>
            <a:rPr lang="de-DE"/>
            <a:t>Robert Eggert (Monobachelor Informatik)</a:t>
          </a:r>
          <a:endParaRPr lang="en-US"/>
        </a:p>
      </dgm:t>
    </dgm:pt>
    <dgm:pt modelId="{CA9CE179-DD18-4FA0-84AC-4873F72B76AB}" type="parTrans" cxnId="{2B59D9FE-C622-40EA-BC34-9F044EA7D763}">
      <dgm:prSet/>
      <dgm:spPr/>
      <dgm:t>
        <a:bodyPr/>
        <a:lstStyle/>
        <a:p>
          <a:endParaRPr lang="en-US"/>
        </a:p>
      </dgm:t>
    </dgm:pt>
    <dgm:pt modelId="{E28E6519-A010-48DF-B41F-BE19595C10CC}" type="sibTrans" cxnId="{2B59D9FE-C622-40EA-BC34-9F044EA7D763}">
      <dgm:prSet/>
      <dgm:spPr/>
      <dgm:t>
        <a:bodyPr/>
        <a:lstStyle/>
        <a:p>
          <a:endParaRPr lang="en-US"/>
        </a:p>
      </dgm:t>
    </dgm:pt>
    <dgm:pt modelId="{E0A3E4C7-017A-4F69-9156-BD08CCDD1562}">
      <dgm:prSet/>
      <dgm:spPr/>
      <dgm:t>
        <a:bodyPr/>
        <a:lstStyle/>
        <a:p>
          <a:r>
            <a:rPr lang="de-DE"/>
            <a:t>Rolle: PM/DEV</a:t>
          </a:r>
          <a:endParaRPr lang="en-US"/>
        </a:p>
      </dgm:t>
    </dgm:pt>
    <dgm:pt modelId="{F46902F9-4339-4CAC-A42C-1B64B712BA9F}" type="parTrans" cxnId="{8F91EAEA-6454-4858-BDBE-DFCBA8F48C26}">
      <dgm:prSet/>
      <dgm:spPr/>
      <dgm:t>
        <a:bodyPr/>
        <a:lstStyle/>
        <a:p>
          <a:endParaRPr lang="en-US"/>
        </a:p>
      </dgm:t>
    </dgm:pt>
    <dgm:pt modelId="{3FE381D9-1331-4710-8E45-E7157326DDA7}" type="sibTrans" cxnId="{8F91EAEA-6454-4858-BDBE-DFCBA8F48C26}">
      <dgm:prSet/>
      <dgm:spPr/>
      <dgm:t>
        <a:bodyPr/>
        <a:lstStyle/>
        <a:p>
          <a:endParaRPr lang="en-US"/>
        </a:p>
      </dgm:t>
    </dgm:pt>
    <dgm:pt modelId="{D0A76E95-F657-4647-939A-803DBE82929D}">
      <dgm:prSet/>
      <dgm:spPr/>
      <dgm:t>
        <a:bodyPr/>
        <a:lstStyle/>
        <a:p>
          <a:r>
            <a:rPr lang="de-DE" dirty="0"/>
            <a:t>Programmiererfahrung: Freizeit Beschäftigung, private- &amp; Fachprojekte</a:t>
          </a:r>
          <a:endParaRPr lang="en-US" dirty="0"/>
        </a:p>
      </dgm:t>
    </dgm:pt>
    <dgm:pt modelId="{2EFCCDE4-86E1-4F4D-A0F3-27DE2214B529}" type="parTrans" cxnId="{DC1F6171-DAFD-4514-A00C-D3BE7A0558F1}">
      <dgm:prSet/>
      <dgm:spPr/>
      <dgm:t>
        <a:bodyPr/>
        <a:lstStyle/>
        <a:p>
          <a:endParaRPr lang="en-US"/>
        </a:p>
      </dgm:t>
    </dgm:pt>
    <dgm:pt modelId="{23293E36-37F9-4737-B067-794287F529AD}" type="sibTrans" cxnId="{DC1F6171-DAFD-4514-A00C-D3BE7A0558F1}">
      <dgm:prSet/>
      <dgm:spPr/>
      <dgm:t>
        <a:bodyPr/>
        <a:lstStyle/>
        <a:p>
          <a:endParaRPr lang="en-US"/>
        </a:p>
      </dgm:t>
    </dgm:pt>
    <dgm:pt modelId="{3CB54D0B-9553-4FAE-95F0-DE73108A37A4}">
      <dgm:prSet/>
      <dgm:spPr/>
      <dgm:t>
        <a:bodyPr/>
        <a:lstStyle/>
        <a:p>
          <a:r>
            <a:rPr lang="de-DE"/>
            <a:t>Nils Petereit (Monobachelor Informatik)</a:t>
          </a:r>
          <a:endParaRPr lang="en-US"/>
        </a:p>
      </dgm:t>
    </dgm:pt>
    <dgm:pt modelId="{3B2E5750-6179-4F6D-8402-BF2127D98F43}" type="parTrans" cxnId="{CC4C86B3-4BC3-442F-955B-17DEC4D33EDC}">
      <dgm:prSet/>
      <dgm:spPr/>
      <dgm:t>
        <a:bodyPr/>
        <a:lstStyle/>
        <a:p>
          <a:endParaRPr lang="en-US"/>
        </a:p>
      </dgm:t>
    </dgm:pt>
    <dgm:pt modelId="{C81AC545-C09A-42AA-8E15-13322231C6F4}" type="sibTrans" cxnId="{CC4C86B3-4BC3-442F-955B-17DEC4D33EDC}">
      <dgm:prSet/>
      <dgm:spPr/>
      <dgm:t>
        <a:bodyPr/>
        <a:lstStyle/>
        <a:p>
          <a:endParaRPr lang="en-US"/>
        </a:p>
      </dgm:t>
    </dgm:pt>
    <dgm:pt modelId="{62211E38-2098-4314-B56A-9A31D20EA906}">
      <dgm:prSet/>
      <dgm:spPr/>
      <dgm:t>
        <a:bodyPr/>
        <a:lstStyle/>
        <a:p>
          <a:r>
            <a:rPr lang="de-DE"/>
            <a:t>Rolle: PM/DEV</a:t>
          </a:r>
          <a:endParaRPr lang="en-US"/>
        </a:p>
      </dgm:t>
    </dgm:pt>
    <dgm:pt modelId="{76ADAEF9-17FA-4834-A930-97D04A7BDD54}" type="parTrans" cxnId="{AD822AA6-2E2A-4882-8D9D-F87559FB4478}">
      <dgm:prSet/>
      <dgm:spPr/>
      <dgm:t>
        <a:bodyPr/>
        <a:lstStyle/>
        <a:p>
          <a:endParaRPr lang="en-US"/>
        </a:p>
      </dgm:t>
    </dgm:pt>
    <dgm:pt modelId="{CB785F92-A536-4E0F-9C9E-DDA5495E0A9C}" type="sibTrans" cxnId="{AD822AA6-2E2A-4882-8D9D-F87559FB4478}">
      <dgm:prSet/>
      <dgm:spPr/>
      <dgm:t>
        <a:bodyPr/>
        <a:lstStyle/>
        <a:p>
          <a:endParaRPr lang="en-US"/>
        </a:p>
      </dgm:t>
    </dgm:pt>
    <dgm:pt modelId="{34AA9E25-F929-438B-8CC4-EA25C78C8B8F}">
      <dgm:prSet/>
      <dgm:spPr/>
      <dgm:t>
        <a:bodyPr/>
        <a:lstStyle/>
        <a:p>
          <a:r>
            <a:rPr lang="de-DE" dirty="0"/>
            <a:t>Programmiererfahrung: einige private Projekte &amp; Studium-Fachprojekte</a:t>
          </a:r>
          <a:endParaRPr lang="en-US" dirty="0"/>
        </a:p>
      </dgm:t>
    </dgm:pt>
    <dgm:pt modelId="{FB4FA3ED-E2AA-4E59-909D-9EE50E69B1E1}" type="parTrans" cxnId="{6006849B-39EE-4936-99A1-EC52E5F3AE58}">
      <dgm:prSet/>
      <dgm:spPr/>
      <dgm:t>
        <a:bodyPr/>
        <a:lstStyle/>
        <a:p>
          <a:endParaRPr lang="en-US"/>
        </a:p>
      </dgm:t>
    </dgm:pt>
    <dgm:pt modelId="{79D30714-0F04-4840-A91C-19F87678A854}" type="sibTrans" cxnId="{6006849B-39EE-4936-99A1-EC52E5F3AE58}">
      <dgm:prSet/>
      <dgm:spPr/>
      <dgm:t>
        <a:bodyPr/>
        <a:lstStyle/>
        <a:p>
          <a:endParaRPr lang="en-US"/>
        </a:p>
      </dgm:t>
    </dgm:pt>
    <dgm:pt modelId="{EEBB6D7F-8732-47B7-9324-267DCAEDFC2F}">
      <dgm:prSet/>
      <dgm:spPr/>
      <dgm:t>
        <a:bodyPr/>
        <a:lstStyle/>
        <a:p>
          <a:r>
            <a:rPr lang="de-DE"/>
            <a:t>Krzysztof Lagowski (Monobachelor Informatik)</a:t>
          </a:r>
          <a:endParaRPr lang="en-US"/>
        </a:p>
      </dgm:t>
    </dgm:pt>
    <dgm:pt modelId="{32A03A88-0218-4B7F-A673-96B2874F92DF}" type="parTrans" cxnId="{D2BE85B9-34C6-4C03-8E78-ABB50C0647F4}">
      <dgm:prSet/>
      <dgm:spPr/>
      <dgm:t>
        <a:bodyPr/>
        <a:lstStyle/>
        <a:p>
          <a:endParaRPr lang="en-US"/>
        </a:p>
      </dgm:t>
    </dgm:pt>
    <dgm:pt modelId="{268FEAC6-828E-4AF1-AAEB-4CA7C00FAA8F}" type="sibTrans" cxnId="{D2BE85B9-34C6-4C03-8E78-ABB50C0647F4}">
      <dgm:prSet/>
      <dgm:spPr/>
      <dgm:t>
        <a:bodyPr/>
        <a:lstStyle/>
        <a:p>
          <a:endParaRPr lang="en-US"/>
        </a:p>
      </dgm:t>
    </dgm:pt>
    <dgm:pt modelId="{BB794E52-B4F5-48DC-9904-16EC99A0C4AB}">
      <dgm:prSet/>
      <dgm:spPr/>
      <dgm:t>
        <a:bodyPr/>
        <a:lstStyle/>
        <a:p>
          <a:r>
            <a:rPr lang="de-DE"/>
            <a:t>Rolle: PM/DEV</a:t>
          </a:r>
          <a:endParaRPr lang="en-US"/>
        </a:p>
      </dgm:t>
    </dgm:pt>
    <dgm:pt modelId="{00FC83C1-6042-418B-B805-7A45DFDB31BD}" type="parTrans" cxnId="{D36F90AE-C60F-4527-AE52-5471CEE67780}">
      <dgm:prSet/>
      <dgm:spPr/>
      <dgm:t>
        <a:bodyPr/>
        <a:lstStyle/>
        <a:p>
          <a:endParaRPr lang="en-US"/>
        </a:p>
      </dgm:t>
    </dgm:pt>
    <dgm:pt modelId="{71DA0F8C-577A-485A-87D5-DBAA047E481C}" type="sibTrans" cxnId="{D36F90AE-C60F-4527-AE52-5471CEE67780}">
      <dgm:prSet/>
      <dgm:spPr/>
      <dgm:t>
        <a:bodyPr/>
        <a:lstStyle/>
        <a:p>
          <a:endParaRPr lang="en-US"/>
        </a:p>
      </dgm:t>
    </dgm:pt>
    <dgm:pt modelId="{60551858-FBE7-497D-8DE9-79DDCBF7A49E}">
      <dgm:prSet/>
      <dgm:spPr/>
      <dgm:t>
        <a:bodyPr/>
        <a:lstStyle/>
        <a:p>
          <a:r>
            <a:rPr lang="de-DE"/>
            <a:t>Programmiererfahrung: einige private Projekte &amp; Studium-Fachprojekte</a:t>
          </a:r>
          <a:endParaRPr lang="en-US"/>
        </a:p>
      </dgm:t>
    </dgm:pt>
    <dgm:pt modelId="{8148590D-046E-49DB-93E1-19BD2786FC9F}" type="parTrans" cxnId="{9D974500-9F2E-45AE-8C21-5EAD9060F708}">
      <dgm:prSet/>
      <dgm:spPr/>
      <dgm:t>
        <a:bodyPr/>
        <a:lstStyle/>
        <a:p>
          <a:endParaRPr lang="en-US"/>
        </a:p>
      </dgm:t>
    </dgm:pt>
    <dgm:pt modelId="{23D11B47-204B-48E5-AEE2-0DECD4F811D4}" type="sibTrans" cxnId="{9D974500-9F2E-45AE-8C21-5EAD9060F708}">
      <dgm:prSet/>
      <dgm:spPr/>
      <dgm:t>
        <a:bodyPr/>
        <a:lstStyle/>
        <a:p>
          <a:endParaRPr lang="en-US"/>
        </a:p>
      </dgm:t>
    </dgm:pt>
    <dgm:pt modelId="{E5D4FF5B-9E9B-43CB-AD9C-F6461F0B6EE7}">
      <dgm:prSet/>
      <dgm:spPr/>
      <dgm:t>
        <a:bodyPr/>
        <a:lstStyle/>
        <a:p>
          <a:r>
            <a:rPr lang="de-DE"/>
            <a:t>Nikita Vakulenko (Monobachelor Informatik</a:t>
          </a:r>
          <a:endParaRPr lang="en-US"/>
        </a:p>
      </dgm:t>
    </dgm:pt>
    <dgm:pt modelId="{26246987-CA97-4ED7-87AB-D1D2DF1EA867}" type="parTrans" cxnId="{749E03B9-6FED-4A23-A802-AD76077D1E7F}">
      <dgm:prSet/>
      <dgm:spPr/>
      <dgm:t>
        <a:bodyPr/>
        <a:lstStyle/>
        <a:p>
          <a:endParaRPr lang="en-US"/>
        </a:p>
      </dgm:t>
    </dgm:pt>
    <dgm:pt modelId="{F1902745-D0F3-4720-B375-D8840ABCE7E2}" type="sibTrans" cxnId="{749E03B9-6FED-4A23-A802-AD76077D1E7F}">
      <dgm:prSet/>
      <dgm:spPr/>
      <dgm:t>
        <a:bodyPr/>
        <a:lstStyle/>
        <a:p>
          <a:endParaRPr lang="en-US"/>
        </a:p>
      </dgm:t>
    </dgm:pt>
    <dgm:pt modelId="{A714B639-2E8F-4DB4-BB4D-DC89182AFB8B}">
      <dgm:prSet/>
      <dgm:spPr/>
      <dgm:t>
        <a:bodyPr/>
        <a:lstStyle/>
        <a:p>
          <a:r>
            <a:rPr lang="de-DE"/>
            <a:t>Rolle: PM/DEV</a:t>
          </a:r>
          <a:endParaRPr lang="en-US"/>
        </a:p>
      </dgm:t>
    </dgm:pt>
    <dgm:pt modelId="{8184B856-BAB5-4BB2-9470-B0ED820FDEF0}" type="parTrans" cxnId="{ACF34A2B-70BF-4E85-A84F-C4126C545444}">
      <dgm:prSet/>
      <dgm:spPr/>
      <dgm:t>
        <a:bodyPr/>
        <a:lstStyle/>
        <a:p>
          <a:endParaRPr lang="en-US"/>
        </a:p>
      </dgm:t>
    </dgm:pt>
    <dgm:pt modelId="{2963498E-145A-41B0-BC8B-1271187D353B}" type="sibTrans" cxnId="{ACF34A2B-70BF-4E85-A84F-C4126C545444}">
      <dgm:prSet/>
      <dgm:spPr/>
      <dgm:t>
        <a:bodyPr/>
        <a:lstStyle/>
        <a:p>
          <a:endParaRPr lang="en-US"/>
        </a:p>
      </dgm:t>
    </dgm:pt>
    <dgm:pt modelId="{67D4C886-F5FB-431E-9FBB-E29FC4153791}">
      <dgm:prSet/>
      <dgm:spPr/>
      <dgm:t>
        <a:bodyPr/>
        <a:lstStyle/>
        <a:p>
          <a:r>
            <a:rPr lang="de-DE" dirty="0"/>
            <a:t>Programmiererfahrung: </a:t>
          </a:r>
          <a:r>
            <a:rPr lang="de-DE" dirty="0" err="1"/>
            <a:t>Anfängerkentnisse</a:t>
          </a:r>
          <a:r>
            <a:rPr lang="de-DE" dirty="0"/>
            <a:t> aus den Studium-Fächern &amp; Studium-Fachprojekte</a:t>
          </a:r>
          <a:endParaRPr lang="en-US" dirty="0"/>
        </a:p>
      </dgm:t>
    </dgm:pt>
    <dgm:pt modelId="{D6574C66-C2E4-4B01-8114-95C9107999D0}" type="parTrans" cxnId="{5C2AF576-5A03-4C73-AC2A-4DFF23C15FE5}">
      <dgm:prSet/>
      <dgm:spPr/>
      <dgm:t>
        <a:bodyPr/>
        <a:lstStyle/>
        <a:p>
          <a:endParaRPr lang="en-US"/>
        </a:p>
      </dgm:t>
    </dgm:pt>
    <dgm:pt modelId="{B575F615-FD69-4A0C-9AF0-0C2C4F0C52FD}" type="sibTrans" cxnId="{5C2AF576-5A03-4C73-AC2A-4DFF23C15FE5}">
      <dgm:prSet/>
      <dgm:spPr/>
      <dgm:t>
        <a:bodyPr/>
        <a:lstStyle/>
        <a:p>
          <a:endParaRPr lang="en-US"/>
        </a:p>
      </dgm:t>
    </dgm:pt>
    <dgm:pt modelId="{805DB0D6-5539-411B-8592-607241D448BA}" type="pres">
      <dgm:prSet presAssocID="{65415F66-79BE-4896-9AE3-F075B60263D4}" presName="Name0" presStyleCnt="0">
        <dgm:presLayoutVars>
          <dgm:dir/>
          <dgm:animLvl val="lvl"/>
          <dgm:resizeHandles val="exact"/>
        </dgm:presLayoutVars>
      </dgm:prSet>
      <dgm:spPr/>
    </dgm:pt>
    <dgm:pt modelId="{6727D1F9-A07C-4544-B397-93A67EA0F3C2}" type="pres">
      <dgm:prSet presAssocID="{3233A40D-4F39-45CC-B410-F8D406D9F053}" presName="linNode" presStyleCnt="0"/>
      <dgm:spPr/>
    </dgm:pt>
    <dgm:pt modelId="{C20828DB-31A3-4322-A1F9-F3D737BE0064}" type="pres">
      <dgm:prSet presAssocID="{3233A40D-4F39-45CC-B410-F8D406D9F05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BB7F56D-2C44-4E0E-B804-1BE5F31A4B7A}" type="pres">
      <dgm:prSet presAssocID="{3233A40D-4F39-45CC-B410-F8D406D9F053}" presName="descendantText" presStyleLbl="alignAccFollowNode1" presStyleIdx="0" presStyleCnt="4">
        <dgm:presLayoutVars>
          <dgm:bulletEnabled val="1"/>
        </dgm:presLayoutVars>
      </dgm:prSet>
      <dgm:spPr/>
    </dgm:pt>
    <dgm:pt modelId="{116C9E76-F34B-4D72-A65C-A3CD7BE38125}" type="pres">
      <dgm:prSet presAssocID="{E28E6519-A010-48DF-B41F-BE19595C10CC}" presName="sp" presStyleCnt="0"/>
      <dgm:spPr/>
    </dgm:pt>
    <dgm:pt modelId="{C3170075-3377-42AC-8D74-FB566A15A346}" type="pres">
      <dgm:prSet presAssocID="{3CB54D0B-9553-4FAE-95F0-DE73108A37A4}" presName="linNode" presStyleCnt="0"/>
      <dgm:spPr/>
    </dgm:pt>
    <dgm:pt modelId="{DF8A8184-C2F1-45AF-AF58-53C4FA7BBB90}" type="pres">
      <dgm:prSet presAssocID="{3CB54D0B-9553-4FAE-95F0-DE73108A37A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A5DC943-1C5D-43AE-80D4-1237FE868E6B}" type="pres">
      <dgm:prSet presAssocID="{3CB54D0B-9553-4FAE-95F0-DE73108A37A4}" presName="descendantText" presStyleLbl="alignAccFollowNode1" presStyleIdx="1" presStyleCnt="4">
        <dgm:presLayoutVars>
          <dgm:bulletEnabled val="1"/>
        </dgm:presLayoutVars>
      </dgm:prSet>
      <dgm:spPr/>
    </dgm:pt>
    <dgm:pt modelId="{355549C9-B5AC-4B2E-8964-5893F9D1852E}" type="pres">
      <dgm:prSet presAssocID="{C81AC545-C09A-42AA-8E15-13322231C6F4}" presName="sp" presStyleCnt="0"/>
      <dgm:spPr/>
    </dgm:pt>
    <dgm:pt modelId="{B1CEFF08-4646-4904-85EC-727F0196DF1D}" type="pres">
      <dgm:prSet presAssocID="{EEBB6D7F-8732-47B7-9324-267DCAEDFC2F}" presName="linNode" presStyleCnt="0"/>
      <dgm:spPr/>
    </dgm:pt>
    <dgm:pt modelId="{731225D3-10A0-4945-9C72-3F69BA7F40A8}" type="pres">
      <dgm:prSet presAssocID="{EEBB6D7F-8732-47B7-9324-267DCAEDFC2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F898386-EA2F-4663-8A10-A1CFE7051217}" type="pres">
      <dgm:prSet presAssocID="{EEBB6D7F-8732-47B7-9324-267DCAEDFC2F}" presName="descendantText" presStyleLbl="alignAccFollowNode1" presStyleIdx="2" presStyleCnt="4">
        <dgm:presLayoutVars>
          <dgm:bulletEnabled val="1"/>
        </dgm:presLayoutVars>
      </dgm:prSet>
      <dgm:spPr/>
    </dgm:pt>
    <dgm:pt modelId="{685A7D8B-EC5E-438B-9B38-C45ECE5C3DB5}" type="pres">
      <dgm:prSet presAssocID="{268FEAC6-828E-4AF1-AAEB-4CA7C00FAA8F}" presName="sp" presStyleCnt="0"/>
      <dgm:spPr/>
    </dgm:pt>
    <dgm:pt modelId="{B83BC125-3E04-4B0C-B6F8-DAD11ECBBFF1}" type="pres">
      <dgm:prSet presAssocID="{E5D4FF5B-9E9B-43CB-AD9C-F6461F0B6EE7}" presName="linNode" presStyleCnt="0"/>
      <dgm:spPr/>
    </dgm:pt>
    <dgm:pt modelId="{A54EB361-8195-404C-A815-34F82FE4AAD8}" type="pres">
      <dgm:prSet presAssocID="{E5D4FF5B-9E9B-43CB-AD9C-F6461F0B6EE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EC74B42-2517-488C-AD0D-BE7511B64EDA}" type="pres">
      <dgm:prSet presAssocID="{E5D4FF5B-9E9B-43CB-AD9C-F6461F0B6EE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D974500-9F2E-45AE-8C21-5EAD9060F708}" srcId="{EEBB6D7F-8732-47B7-9324-267DCAEDFC2F}" destId="{60551858-FBE7-497D-8DE9-79DDCBF7A49E}" srcOrd="1" destOrd="0" parTransId="{8148590D-046E-49DB-93E1-19BD2786FC9F}" sibTransId="{23D11B47-204B-48E5-AEE2-0DECD4F811D4}"/>
    <dgm:cxn modelId="{938F1823-3802-4EDB-9E72-E6345C6CDA46}" type="presOf" srcId="{34AA9E25-F929-438B-8CC4-EA25C78C8B8F}" destId="{0A5DC943-1C5D-43AE-80D4-1237FE868E6B}" srcOrd="0" destOrd="1" presId="urn:microsoft.com/office/officeart/2005/8/layout/vList5"/>
    <dgm:cxn modelId="{ACF34A2B-70BF-4E85-A84F-C4126C545444}" srcId="{E5D4FF5B-9E9B-43CB-AD9C-F6461F0B6EE7}" destId="{A714B639-2E8F-4DB4-BB4D-DC89182AFB8B}" srcOrd="0" destOrd="0" parTransId="{8184B856-BAB5-4BB2-9470-B0ED820FDEF0}" sibTransId="{2963498E-145A-41B0-BC8B-1271187D353B}"/>
    <dgm:cxn modelId="{A7BA382C-C2E2-4850-97FC-5CE27F75EE28}" type="presOf" srcId="{67D4C886-F5FB-431E-9FBB-E29FC4153791}" destId="{AEC74B42-2517-488C-AD0D-BE7511B64EDA}" srcOrd="0" destOrd="1" presId="urn:microsoft.com/office/officeart/2005/8/layout/vList5"/>
    <dgm:cxn modelId="{62442F37-36C9-48B3-86EF-C4A528470C62}" type="presOf" srcId="{62211E38-2098-4314-B56A-9A31D20EA906}" destId="{0A5DC943-1C5D-43AE-80D4-1237FE868E6B}" srcOrd="0" destOrd="0" presId="urn:microsoft.com/office/officeart/2005/8/layout/vList5"/>
    <dgm:cxn modelId="{678C9643-5FF7-41C5-A7A3-0CB1C17A5B4A}" type="presOf" srcId="{EEBB6D7F-8732-47B7-9324-267DCAEDFC2F}" destId="{731225D3-10A0-4945-9C72-3F69BA7F40A8}" srcOrd="0" destOrd="0" presId="urn:microsoft.com/office/officeart/2005/8/layout/vList5"/>
    <dgm:cxn modelId="{DC1F6171-DAFD-4514-A00C-D3BE7A0558F1}" srcId="{3233A40D-4F39-45CC-B410-F8D406D9F053}" destId="{D0A76E95-F657-4647-939A-803DBE82929D}" srcOrd="1" destOrd="0" parTransId="{2EFCCDE4-86E1-4F4D-A0F3-27DE2214B529}" sibTransId="{23293E36-37F9-4737-B067-794287F529AD}"/>
    <dgm:cxn modelId="{5C2AF576-5A03-4C73-AC2A-4DFF23C15FE5}" srcId="{E5D4FF5B-9E9B-43CB-AD9C-F6461F0B6EE7}" destId="{67D4C886-F5FB-431E-9FBB-E29FC4153791}" srcOrd="1" destOrd="0" parTransId="{D6574C66-C2E4-4B01-8114-95C9107999D0}" sibTransId="{B575F615-FD69-4A0C-9AF0-0C2C4F0C52FD}"/>
    <dgm:cxn modelId="{14231377-95F4-4047-98A0-9ECB82607404}" type="presOf" srcId="{D0A76E95-F657-4647-939A-803DBE82929D}" destId="{7BB7F56D-2C44-4E0E-B804-1BE5F31A4B7A}" srcOrd="0" destOrd="1" presId="urn:microsoft.com/office/officeart/2005/8/layout/vList5"/>
    <dgm:cxn modelId="{7E5ED458-8445-4FDD-88D3-E7B104CA5428}" type="presOf" srcId="{65415F66-79BE-4896-9AE3-F075B60263D4}" destId="{805DB0D6-5539-411B-8592-607241D448BA}" srcOrd="0" destOrd="0" presId="urn:microsoft.com/office/officeart/2005/8/layout/vList5"/>
    <dgm:cxn modelId="{C5D45A7B-F3C7-4E16-82E8-AE3CEC94A908}" type="presOf" srcId="{3CB54D0B-9553-4FAE-95F0-DE73108A37A4}" destId="{DF8A8184-C2F1-45AF-AF58-53C4FA7BBB90}" srcOrd="0" destOrd="0" presId="urn:microsoft.com/office/officeart/2005/8/layout/vList5"/>
    <dgm:cxn modelId="{3CEA758A-94A7-404D-B476-BB7D557424E1}" type="presOf" srcId="{60551858-FBE7-497D-8DE9-79DDCBF7A49E}" destId="{7F898386-EA2F-4663-8A10-A1CFE7051217}" srcOrd="0" destOrd="1" presId="urn:microsoft.com/office/officeart/2005/8/layout/vList5"/>
    <dgm:cxn modelId="{6006849B-39EE-4936-99A1-EC52E5F3AE58}" srcId="{3CB54D0B-9553-4FAE-95F0-DE73108A37A4}" destId="{34AA9E25-F929-438B-8CC4-EA25C78C8B8F}" srcOrd="1" destOrd="0" parTransId="{FB4FA3ED-E2AA-4E59-909D-9EE50E69B1E1}" sibTransId="{79D30714-0F04-4840-A91C-19F87678A854}"/>
    <dgm:cxn modelId="{55D0379D-DDA6-4692-BC8E-8D4C3E125A8A}" type="presOf" srcId="{BB794E52-B4F5-48DC-9904-16EC99A0C4AB}" destId="{7F898386-EA2F-4663-8A10-A1CFE7051217}" srcOrd="0" destOrd="0" presId="urn:microsoft.com/office/officeart/2005/8/layout/vList5"/>
    <dgm:cxn modelId="{A9EB25A1-704C-4932-8E94-50057D7AF03F}" type="presOf" srcId="{A714B639-2E8F-4DB4-BB4D-DC89182AFB8B}" destId="{AEC74B42-2517-488C-AD0D-BE7511B64EDA}" srcOrd="0" destOrd="0" presId="urn:microsoft.com/office/officeart/2005/8/layout/vList5"/>
    <dgm:cxn modelId="{AD822AA6-2E2A-4882-8D9D-F87559FB4478}" srcId="{3CB54D0B-9553-4FAE-95F0-DE73108A37A4}" destId="{62211E38-2098-4314-B56A-9A31D20EA906}" srcOrd="0" destOrd="0" parTransId="{76ADAEF9-17FA-4834-A930-97D04A7BDD54}" sibTransId="{CB785F92-A536-4E0F-9C9E-DDA5495E0A9C}"/>
    <dgm:cxn modelId="{839530A6-A8B2-4EC1-B1F8-FC2115E77897}" type="presOf" srcId="{3233A40D-4F39-45CC-B410-F8D406D9F053}" destId="{C20828DB-31A3-4322-A1F9-F3D737BE0064}" srcOrd="0" destOrd="0" presId="urn:microsoft.com/office/officeart/2005/8/layout/vList5"/>
    <dgm:cxn modelId="{D36F90AE-C60F-4527-AE52-5471CEE67780}" srcId="{EEBB6D7F-8732-47B7-9324-267DCAEDFC2F}" destId="{BB794E52-B4F5-48DC-9904-16EC99A0C4AB}" srcOrd="0" destOrd="0" parTransId="{00FC83C1-6042-418B-B805-7A45DFDB31BD}" sibTransId="{71DA0F8C-577A-485A-87D5-DBAA047E481C}"/>
    <dgm:cxn modelId="{CC4C86B3-4BC3-442F-955B-17DEC4D33EDC}" srcId="{65415F66-79BE-4896-9AE3-F075B60263D4}" destId="{3CB54D0B-9553-4FAE-95F0-DE73108A37A4}" srcOrd="1" destOrd="0" parTransId="{3B2E5750-6179-4F6D-8402-BF2127D98F43}" sibTransId="{C81AC545-C09A-42AA-8E15-13322231C6F4}"/>
    <dgm:cxn modelId="{749E03B9-6FED-4A23-A802-AD76077D1E7F}" srcId="{65415F66-79BE-4896-9AE3-F075B60263D4}" destId="{E5D4FF5B-9E9B-43CB-AD9C-F6461F0B6EE7}" srcOrd="3" destOrd="0" parTransId="{26246987-CA97-4ED7-87AB-D1D2DF1EA867}" sibTransId="{F1902745-D0F3-4720-B375-D8840ABCE7E2}"/>
    <dgm:cxn modelId="{D2BE85B9-34C6-4C03-8E78-ABB50C0647F4}" srcId="{65415F66-79BE-4896-9AE3-F075B60263D4}" destId="{EEBB6D7F-8732-47B7-9324-267DCAEDFC2F}" srcOrd="2" destOrd="0" parTransId="{32A03A88-0218-4B7F-A673-96B2874F92DF}" sibTransId="{268FEAC6-828E-4AF1-AAEB-4CA7C00FAA8F}"/>
    <dgm:cxn modelId="{56C8BFD6-D10B-48D8-A933-BB0AF46DA5B2}" type="presOf" srcId="{E0A3E4C7-017A-4F69-9156-BD08CCDD1562}" destId="{7BB7F56D-2C44-4E0E-B804-1BE5F31A4B7A}" srcOrd="0" destOrd="0" presId="urn:microsoft.com/office/officeart/2005/8/layout/vList5"/>
    <dgm:cxn modelId="{88E9FEE5-1460-4C13-A3C5-D14A0D4763FE}" type="presOf" srcId="{E5D4FF5B-9E9B-43CB-AD9C-F6461F0B6EE7}" destId="{A54EB361-8195-404C-A815-34F82FE4AAD8}" srcOrd="0" destOrd="0" presId="urn:microsoft.com/office/officeart/2005/8/layout/vList5"/>
    <dgm:cxn modelId="{8F91EAEA-6454-4858-BDBE-DFCBA8F48C26}" srcId="{3233A40D-4F39-45CC-B410-F8D406D9F053}" destId="{E0A3E4C7-017A-4F69-9156-BD08CCDD1562}" srcOrd="0" destOrd="0" parTransId="{F46902F9-4339-4CAC-A42C-1B64B712BA9F}" sibTransId="{3FE381D9-1331-4710-8E45-E7157326DDA7}"/>
    <dgm:cxn modelId="{2B59D9FE-C622-40EA-BC34-9F044EA7D763}" srcId="{65415F66-79BE-4896-9AE3-F075B60263D4}" destId="{3233A40D-4F39-45CC-B410-F8D406D9F053}" srcOrd="0" destOrd="0" parTransId="{CA9CE179-DD18-4FA0-84AC-4873F72B76AB}" sibTransId="{E28E6519-A010-48DF-B41F-BE19595C10CC}"/>
    <dgm:cxn modelId="{B2D34A80-DC16-4760-ABCC-6C7B2254CD74}" type="presParOf" srcId="{805DB0D6-5539-411B-8592-607241D448BA}" destId="{6727D1F9-A07C-4544-B397-93A67EA0F3C2}" srcOrd="0" destOrd="0" presId="urn:microsoft.com/office/officeart/2005/8/layout/vList5"/>
    <dgm:cxn modelId="{7D8EE4F9-8B5B-40F4-A1A3-93A1C6F4BE7B}" type="presParOf" srcId="{6727D1F9-A07C-4544-B397-93A67EA0F3C2}" destId="{C20828DB-31A3-4322-A1F9-F3D737BE0064}" srcOrd="0" destOrd="0" presId="urn:microsoft.com/office/officeart/2005/8/layout/vList5"/>
    <dgm:cxn modelId="{EC669B3C-704B-42C8-9C9F-E53395F612C3}" type="presParOf" srcId="{6727D1F9-A07C-4544-B397-93A67EA0F3C2}" destId="{7BB7F56D-2C44-4E0E-B804-1BE5F31A4B7A}" srcOrd="1" destOrd="0" presId="urn:microsoft.com/office/officeart/2005/8/layout/vList5"/>
    <dgm:cxn modelId="{5033F90A-F52F-4444-A9E5-10D146306D79}" type="presParOf" srcId="{805DB0D6-5539-411B-8592-607241D448BA}" destId="{116C9E76-F34B-4D72-A65C-A3CD7BE38125}" srcOrd="1" destOrd="0" presId="urn:microsoft.com/office/officeart/2005/8/layout/vList5"/>
    <dgm:cxn modelId="{B3A3CFB8-041D-49D5-9DB1-4FFE409FC577}" type="presParOf" srcId="{805DB0D6-5539-411B-8592-607241D448BA}" destId="{C3170075-3377-42AC-8D74-FB566A15A346}" srcOrd="2" destOrd="0" presId="urn:microsoft.com/office/officeart/2005/8/layout/vList5"/>
    <dgm:cxn modelId="{85DE21C8-9617-47D8-939F-D302AB2FE83E}" type="presParOf" srcId="{C3170075-3377-42AC-8D74-FB566A15A346}" destId="{DF8A8184-C2F1-45AF-AF58-53C4FA7BBB90}" srcOrd="0" destOrd="0" presId="urn:microsoft.com/office/officeart/2005/8/layout/vList5"/>
    <dgm:cxn modelId="{9CDEA89B-A393-4C79-B40C-1DCBCC6006E1}" type="presParOf" srcId="{C3170075-3377-42AC-8D74-FB566A15A346}" destId="{0A5DC943-1C5D-43AE-80D4-1237FE868E6B}" srcOrd="1" destOrd="0" presId="urn:microsoft.com/office/officeart/2005/8/layout/vList5"/>
    <dgm:cxn modelId="{C956CFEF-19EA-441D-922B-FD186C70AF1F}" type="presParOf" srcId="{805DB0D6-5539-411B-8592-607241D448BA}" destId="{355549C9-B5AC-4B2E-8964-5893F9D1852E}" srcOrd="3" destOrd="0" presId="urn:microsoft.com/office/officeart/2005/8/layout/vList5"/>
    <dgm:cxn modelId="{FC2F6F82-8B47-443D-96F3-DA8102B08900}" type="presParOf" srcId="{805DB0D6-5539-411B-8592-607241D448BA}" destId="{B1CEFF08-4646-4904-85EC-727F0196DF1D}" srcOrd="4" destOrd="0" presId="urn:microsoft.com/office/officeart/2005/8/layout/vList5"/>
    <dgm:cxn modelId="{3EFAE9DD-9E4D-4FF4-9A45-B9A27DB537FD}" type="presParOf" srcId="{B1CEFF08-4646-4904-85EC-727F0196DF1D}" destId="{731225D3-10A0-4945-9C72-3F69BA7F40A8}" srcOrd="0" destOrd="0" presId="urn:microsoft.com/office/officeart/2005/8/layout/vList5"/>
    <dgm:cxn modelId="{B9DB2A1D-647A-4BE1-B3A0-25F51A754AFD}" type="presParOf" srcId="{B1CEFF08-4646-4904-85EC-727F0196DF1D}" destId="{7F898386-EA2F-4663-8A10-A1CFE7051217}" srcOrd="1" destOrd="0" presId="urn:microsoft.com/office/officeart/2005/8/layout/vList5"/>
    <dgm:cxn modelId="{46E5F290-130A-456B-89AF-75DB0327F270}" type="presParOf" srcId="{805DB0D6-5539-411B-8592-607241D448BA}" destId="{685A7D8B-EC5E-438B-9B38-C45ECE5C3DB5}" srcOrd="5" destOrd="0" presId="urn:microsoft.com/office/officeart/2005/8/layout/vList5"/>
    <dgm:cxn modelId="{0F5E2615-B32F-4B1C-9119-C258FF687E13}" type="presParOf" srcId="{805DB0D6-5539-411B-8592-607241D448BA}" destId="{B83BC125-3E04-4B0C-B6F8-DAD11ECBBFF1}" srcOrd="6" destOrd="0" presId="urn:microsoft.com/office/officeart/2005/8/layout/vList5"/>
    <dgm:cxn modelId="{AEBC12C4-8485-4CA4-B5D2-499E20C9A01C}" type="presParOf" srcId="{B83BC125-3E04-4B0C-B6F8-DAD11ECBBFF1}" destId="{A54EB361-8195-404C-A815-34F82FE4AAD8}" srcOrd="0" destOrd="0" presId="urn:microsoft.com/office/officeart/2005/8/layout/vList5"/>
    <dgm:cxn modelId="{4771A177-4362-47EA-88A2-92C0362ED75C}" type="presParOf" srcId="{B83BC125-3E04-4B0C-B6F8-DAD11ECBBFF1}" destId="{AEC74B42-2517-488C-AD0D-BE7511B64E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B7800-519D-4FE9-B25D-CE1B17D212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161E32-EC9A-4B1A-BD6B-F04EF93C2FA2}">
      <dgm:prSet/>
      <dgm:spPr/>
      <dgm:t>
        <a:bodyPr/>
        <a:lstStyle/>
        <a:p>
          <a:r>
            <a:rPr lang="de-DE"/>
            <a:t>Wenige vergleichbare Projekte auf diesem Gebiet</a:t>
          </a:r>
          <a:r>
            <a:rPr lang="en-US"/>
            <a:t> </a:t>
          </a:r>
        </a:p>
      </dgm:t>
    </dgm:pt>
    <dgm:pt modelId="{34A885F1-3736-4E4C-8B73-91A1A4AA723A}" type="parTrans" cxnId="{A7617D45-FF08-4401-9AA9-B91B7BEEE2CE}">
      <dgm:prSet/>
      <dgm:spPr/>
      <dgm:t>
        <a:bodyPr/>
        <a:lstStyle/>
        <a:p>
          <a:endParaRPr lang="en-US"/>
        </a:p>
      </dgm:t>
    </dgm:pt>
    <dgm:pt modelId="{F56BFBD7-5436-4FCD-8C72-46E8CB81370A}" type="sibTrans" cxnId="{A7617D45-FF08-4401-9AA9-B91B7BEEE2CE}">
      <dgm:prSet/>
      <dgm:spPr/>
      <dgm:t>
        <a:bodyPr/>
        <a:lstStyle/>
        <a:p>
          <a:endParaRPr lang="en-US"/>
        </a:p>
      </dgm:t>
    </dgm:pt>
    <dgm:pt modelId="{CC04A2D9-1426-4DDB-BBCE-74F898851EFC}">
      <dgm:prSet/>
      <dgm:spPr/>
      <dgm:t>
        <a:bodyPr/>
        <a:lstStyle/>
        <a:p>
          <a:r>
            <a:rPr lang="en-US"/>
            <a:t>Gibt es in dieser Form noch nicht als großen Erfolg</a:t>
          </a:r>
        </a:p>
      </dgm:t>
    </dgm:pt>
    <dgm:pt modelId="{A9283960-666D-48EA-9BF9-4D300C044E4E}" type="parTrans" cxnId="{E5C8C3C8-00EF-47F1-A373-CCE054DF729D}">
      <dgm:prSet/>
      <dgm:spPr/>
      <dgm:t>
        <a:bodyPr/>
        <a:lstStyle/>
        <a:p>
          <a:endParaRPr lang="en-US"/>
        </a:p>
      </dgm:t>
    </dgm:pt>
    <dgm:pt modelId="{C8EC2D9F-DDE9-4A71-8F59-C381DA6B20CA}" type="sibTrans" cxnId="{E5C8C3C8-00EF-47F1-A373-CCE054DF729D}">
      <dgm:prSet/>
      <dgm:spPr/>
      <dgm:t>
        <a:bodyPr/>
        <a:lstStyle/>
        <a:p>
          <a:endParaRPr lang="en-US"/>
        </a:p>
      </dgm:t>
    </dgm:pt>
    <dgm:pt modelId="{1B6931DC-B85A-4FCC-8EA7-491B060457B2}">
      <dgm:prSet/>
      <dgm:spPr/>
      <dgm:t>
        <a:bodyPr/>
        <a:lstStyle/>
        <a:p>
          <a:r>
            <a:rPr lang="en-US"/>
            <a:t>Relativ portable</a:t>
          </a:r>
        </a:p>
      </dgm:t>
    </dgm:pt>
    <dgm:pt modelId="{189E4DAB-D8CF-4BF8-9587-7A8BBB97D28F}" type="parTrans" cxnId="{BEE83D9E-5300-477C-8E2C-BA2E5A3717E3}">
      <dgm:prSet/>
      <dgm:spPr/>
      <dgm:t>
        <a:bodyPr/>
        <a:lstStyle/>
        <a:p>
          <a:endParaRPr lang="en-US"/>
        </a:p>
      </dgm:t>
    </dgm:pt>
    <dgm:pt modelId="{BED830D7-DECB-449B-8DC5-D03E1300A523}" type="sibTrans" cxnId="{BEE83D9E-5300-477C-8E2C-BA2E5A3717E3}">
      <dgm:prSet/>
      <dgm:spPr/>
      <dgm:t>
        <a:bodyPr/>
        <a:lstStyle/>
        <a:p>
          <a:endParaRPr lang="en-US"/>
        </a:p>
      </dgm:t>
    </dgm:pt>
    <dgm:pt modelId="{851EF029-C328-4F6E-90B5-E828399C969F}">
      <dgm:prSet/>
      <dgm:spPr/>
      <dgm:t>
        <a:bodyPr/>
        <a:lstStyle/>
        <a:p>
          <a:r>
            <a:rPr lang="en-US"/>
            <a:t>Wetterauswahl anpassbar</a:t>
          </a:r>
        </a:p>
      </dgm:t>
    </dgm:pt>
    <dgm:pt modelId="{4376B724-4877-48C0-BF0B-B660912FDDF0}" type="parTrans" cxnId="{5882B4ED-ECCD-41B3-A183-469059EA4685}">
      <dgm:prSet/>
      <dgm:spPr/>
      <dgm:t>
        <a:bodyPr/>
        <a:lstStyle/>
        <a:p>
          <a:endParaRPr lang="en-US"/>
        </a:p>
      </dgm:t>
    </dgm:pt>
    <dgm:pt modelId="{254ADDCF-3A14-4048-9893-3B52B7D2B94F}" type="sibTrans" cxnId="{5882B4ED-ECCD-41B3-A183-469059EA4685}">
      <dgm:prSet/>
      <dgm:spPr/>
      <dgm:t>
        <a:bodyPr/>
        <a:lstStyle/>
        <a:p>
          <a:endParaRPr lang="en-US"/>
        </a:p>
      </dgm:t>
    </dgm:pt>
    <dgm:pt modelId="{7DA6FA4B-192F-4972-B8B9-DF55FD26A0CF}" type="pres">
      <dgm:prSet presAssocID="{8C4B7800-519D-4FE9-B25D-CE1B17D2129D}" presName="linear" presStyleCnt="0">
        <dgm:presLayoutVars>
          <dgm:animLvl val="lvl"/>
          <dgm:resizeHandles val="exact"/>
        </dgm:presLayoutVars>
      </dgm:prSet>
      <dgm:spPr/>
    </dgm:pt>
    <dgm:pt modelId="{2F96A195-0078-4C28-8A05-444C233C21C7}" type="pres">
      <dgm:prSet presAssocID="{19161E32-EC9A-4B1A-BD6B-F04EF93C2F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A9EC9F-1BCA-4229-BCC5-A8C68CE7358D}" type="pres">
      <dgm:prSet presAssocID="{F56BFBD7-5436-4FCD-8C72-46E8CB81370A}" presName="spacer" presStyleCnt="0"/>
      <dgm:spPr/>
    </dgm:pt>
    <dgm:pt modelId="{FD282D2D-E428-4B11-9FEE-D9EAB2536769}" type="pres">
      <dgm:prSet presAssocID="{CC04A2D9-1426-4DDB-BBCE-74F898851E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B636B8-AE54-435D-A130-9D34AF75EEF8}" type="pres">
      <dgm:prSet presAssocID="{C8EC2D9F-DDE9-4A71-8F59-C381DA6B20CA}" presName="spacer" presStyleCnt="0"/>
      <dgm:spPr/>
    </dgm:pt>
    <dgm:pt modelId="{7B88A89E-1C62-4D0D-90BA-1A22473F3565}" type="pres">
      <dgm:prSet presAssocID="{1B6931DC-B85A-4FCC-8EA7-491B060457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736C30-C74A-4F86-97A7-5EAE7600D9D7}" type="pres">
      <dgm:prSet presAssocID="{BED830D7-DECB-449B-8DC5-D03E1300A523}" presName="spacer" presStyleCnt="0"/>
      <dgm:spPr/>
    </dgm:pt>
    <dgm:pt modelId="{74F1E264-0792-4986-9A5F-C3FAC04A119C}" type="pres">
      <dgm:prSet presAssocID="{851EF029-C328-4F6E-90B5-E828399C969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1DAC22-BAF0-4818-8783-562ABF5E33FD}" type="presOf" srcId="{CC04A2D9-1426-4DDB-BBCE-74F898851EFC}" destId="{FD282D2D-E428-4B11-9FEE-D9EAB2536769}" srcOrd="0" destOrd="0" presId="urn:microsoft.com/office/officeart/2005/8/layout/vList2"/>
    <dgm:cxn modelId="{A7617D45-FF08-4401-9AA9-B91B7BEEE2CE}" srcId="{8C4B7800-519D-4FE9-B25D-CE1B17D2129D}" destId="{19161E32-EC9A-4B1A-BD6B-F04EF93C2FA2}" srcOrd="0" destOrd="0" parTransId="{34A885F1-3736-4E4C-8B73-91A1A4AA723A}" sibTransId="{F56BFBD7-5436-4FCD-8C72-46E8CB81370A}"/>
    <dgm:cxn modelId="{FB184D53-E442-40BB-83D9-B947EEE5155B}" type="presOf" srcId="{19161E32-EC9A-4B1A-BD6B-F04EF93C2FA2}" destId="{2F96A195-0078-4C28-8A05-444C233C21C7}" srcOrd="0" destOrd="0" presId="urn:microsoft.com/office/officeart/2005/8/layout/vList2"/>
    <dgm:cxn modelId="{7908A588-877E-4F4A-A20C-68F318273121}" type="presOf" srcId="{8C4B7800-519D-4FE9-B25D-CE1B17D2129D}" destId="{7DA6FA4B-192F-4972-B8B9-DF55FD26A0CF}" srcOrd="0" destOrd="0" presId="urn:microsoft.com/office/officeart/2005/8/layout/vList2"/>
    <dgm:cxn modelId="{BEE83D9E-5300-477C-8E2C-BA2E5A3717E3}" srcId="{8C4B7800-519D-4FE9-B25D-CE1B17D2129D}" destId="{1B6931DC-B85A-4FCC-8EA7-491B060457B2}" srcOrd="2" destOrd="0" parTransId="{189E4DAB-D8CF-4BF8-9587-7A8BBB97D28F}" sibTransId="{BED830D7-DECB-449B-8DC5-D03E1300A523}"/>
    <dgm:cxn modelId="{60591AB3-BC4F-4305-8009-D9E634DBA0F8}" type="presOf" srcId="{851EF029-C328-4F6E-90B5-E828399C969F}" destId="{74F1E264-0792-4986-9A5F-C3FAC04A119C}" srcOrd="0" destOrd="0" presId="urn:microsoft.com/office/officeart/2005/8/layout/vList2"/>
    <dgm:cxn modelId="{E5C8C3C8-00EF-47F1-A373-CCE054DF729D}" srcId="{8C4B7800-519D-4FE9-B25D-CE1B17D2129D}" destId="{CC04A2D9-1426-4DDB-BBCE-74F898851EFC}" srcOrd="1" destOrd="0" parTransId="{A9283960-666D-48EA-9BF9-4D300C044E4E}" sibTransId="{C8EC2D9F-DDE9-4A71-8F59-C381DA6B20CA}"/>
    <dgm:cxn modelId="{360FACD6-F4E1-43F0-970B-1E9FFFBE3777}" type="presOf" srcId="{1B6931DC-B85A-4FCC-8EA7-491B060457B2}" destId="{7B88A89E-1C62-4D0D-90BA-1A22473F3565}" srcOrd="0" destOrd="0" presId="urn:microsoft.com/office/officeart/2005/8/layout/vList2"/>
    <dgm:cxn modelId="{5882B4ED-ECCD-41B3-A183-469059EA4685}" srcId="{8C4B7800-519D-4FE9-B25D-CE1B17D2129D}" destId="{851EF029-C328-4F6E-90B5-E828399C969F}" srcOrd="3" destOrd="0" parTransId="{4376B724-4877-48C0-BF0B-B660912FDDF0}" sibTransId="{254ADDCF-3A14-4048-9893-3B52B7D2B94F}"/>
    <dgm:cxn modelId="{2C4F0849-E274-47CE-9D8A-392B3E54CF9F}" type="presParOf" srcId="{7DA6FA4B-192F-4972-B8B9-DF55FD26A0CF}" destId="{2F96A195-0078-4C28-8A05-444C233C21C7}" srcOrd="0" destOrd="0" presId="urn:microsoft.com/office/officeart/2005/8/layout/vList2"/>
    <dgm:cxn modelId="{5134A14F-915B-4C34-A09F-2658A0A27282}" type="presParOf" srcId="{7DA6FA4B-192F-4972-B8B9-DF55FD26A0CF}" destId="{B2A9EC9F-1BCA-4229-BCC5-A8C68CE7358D}" srcOrd="1" destOrd="0" presId="urn:microsoft.com/office/officeart/2005/8/layout/vList2"/>
    <dgm:cxn modelId="{FACEDD67-2757-428B-A429-2A0E8A0056C5}" type="presParOf" srcId="{7DA6FA4B-192F-4972-B8B9-DF55FD26A0CF}" destId="{FD282D2D-E428-4B11-9FEE-D9EAB2536769}" srcOrd="2" destOrd="0" presId="urn:microsoft.com/office/officeart/2005/8/layout/vList2"/>
    <dgm:cxn modelId="{330B51A5-F864-455F-BAE1-1D5DB9B896C5}" type="presParOf" srcId="{7DA6FA4B-192F-4972-B8B9-DF55FD26A0CF}" destId="{1FB636B8-AE54-435D-A130-9D34AF75EEF8}" srcOrd="3" destOrd="0" presId="urn:microsoft.com/office/officeart/2005/8/layout/vList2"/>
    <dgm:cxn modelId="{B34155E6-1885-43E8-B5D4-E70C4615657D}" type="presParOf" srcId="{7DA6FA4B-192F-4972-B8B9-DF55FD26A0CF}" destId="{7B88A89E-1C62-4D0D-90BA-1A22473F3565}" srcOrd="4" destOrd="0" presId="urn:microsoft.com/office/officeart/2005/8/layout/vList2"/>
    <dgm:cxn modelId="{1DBED5DD-CE10-4CBF-BCB1-F1EFD2460260}" type="presParOf" srcId="{7DA6FA4B-192F-4972-B8B9-DF55FD26A0CF}" destId="{A7736C30-C74A-4F86-97A7-5EAE7600D9D7}" srcOrd="5" destOrd="0" presId="urn:microsoft.com/office/officeart/2005/8/layout/vList2"/>
    <dgm:cxn modelId="{96AA5A84-C9FA-4060-B5F0-D32EE717CAF4}" type="presParOf" srcId="{7DA6FA4B-192F-4972-B8B9-DF55FD26A0CF}" destId="{74F1E264-0792-4986-9A5F-C3FAC04A11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7F56D-2C44-4E0E-B804-1BE5F31A4B7A}">
      <dsp:nvSpPr>
        <dsp:cNvPr id="0" name=""/>
        <dsp:cNvSpPr/>
      </dsp:nvSpPr>
      <dsp:spPr>
        <a:xfrm rot="5400000">
          <a:off x="3248499" y="-1199964"/>
          <a:ext cx="837972" cy="345175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Rolle: PM/DEV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Programmiererfahrung: Freizeit Beschäftigung, private- &amp; Fachprojekte</a:t>
          </a:r>
          <a:endParaRPr lang="en-US" sz="1300" kern="1200" dirty="0"/>
        </a:p>
      </dsp:txBody>
      <dsp:txXfrm rot="-5400000">
        <a:off x="1941610" y="147831"/>
        <a:ext cx="3410845" cy="756160"/>
      </dsp:txXfrm>
    </dsp:sp>
    <dsp:sp modelId="{C20828DB-31A3-4322-A1F9-F3D737BE0064}">
      <dsp:nvSpPr>
        <dsp:cNvPr id="0" name=""/>
        <dsp:cNvSpPr/>
      </dsp:nvSpPr>
      <dsp:spPr>
        <a:xfrm>
          <a:off x="0" y="2177"/>
          <a:ext cx="1941609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Robert Eggert (Monobachelor Informatik)</a:t>
          </a:r>
          <a:endParaRPr lang="en-US" sz="1700" kern="1200"/>
        </a:p>
      </dsp:txBody>
      <dsp:txXfrm>
        <a:off x="51133" y="53310"/>
        <a:ext cx="1839343" cy="945199"/>
      </dsp:txXfrm>
    </dsp:sp>
    <dsp:sp modelId="{0A5DC943-1C5D-43AE-80D4-1237FE868E6B}">
      <dsp:nvSpPr>
        <dsp:cNvPr id="0" name=""/>
        <dsp:cNvSpPr/>
      </dsp:nvSpPr>
      <dsp:spPr>
        <a:xfrm rot="5400000">
          <a:off x="3248499" y="-100125"/>
          <a:ext cx="837972" cy="3451751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Rolle: PM/DEV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Programmiererfahrung: einige private Projekte &amp; Studium-Fachprojekte</a:t>
          </a:r>
          <a:endParaRPr lang="en-US" sz="1300" kern="1200" dirty="0"/>
        </a:p>
      </dsp:txBody>
      <dsp:txXfrm rot="-5400000">
        <a:off x="1941610" y="1247670"/>
        <a:ext cx="3410845" cy="756160"/>
      </dsp:txXfrm>
    </dsp:sp>
    <dsp:sp modelId="{DF8A8184-C2F1-45AF-AF58-53C4FA7BBB90}">
      <dsp:nvSpPr>
        <dsp:cNvPr id="0" name=""/>
        <dsp:cNvSpPr/>
      </dsp:nvSpPr>
      <dsp:spPr>
        <a:xfrm>
          <a:off x="0" y="1102016"/>
          <a:ext cx="1941609" cy="1047465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Nils Petereit (Monobachelor Informatik)</a:t>
          </a:r>
          <a:endParaRPr lang="en-US" sz="1700" kern="1200"/>
        </a:p>
      </dsp:txBody>
      <dsp:txXfrm>
        <a:off x="51133" y="1153149"/>
        <a:ext cx="1839343" cy="945199"/>
      </dsp:txXfrm>
    </dsp:sp>
    <dsp:sp modelId="{7F898386-EA2F-4663-8A10-A1CFE7051217}">
      <dsp:nvSpPr>
        <dsp:cNvPr id="0" name=""/>
        <dsp:cNvSpPr/>
      </dsp:nvSpPr>
      <dsp:spPr>
        <a:xfrm rot="5400000">
          <a:off x="3248499" y="999712"/>
          <a:ext cx="837972" cy="3451751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Rolle: PM/DEV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Programmiererfahrung: einige private Projekte &amp; Studium-Fachprojekte</a:t>
          </a:r>
          <a:endParaRPr lang="en-US" sz="1300" kern="1200"/>
        </a:p>
      </dsp:txBody>
      <dsp:txXfrm rot="-5400000">
        <a:off x="1941610" y="2347507"/>
        <a:ext cx="3410845" cy="756160"/>
      </dsp:txXfrm>
    </dsp:sp>
    <dsp:sp modelId="{731225D3-10A0-4945-9C72-3F69BA7F40A8}">
      <dsp:nvSpPr>
        <dsp:cNvPr id="0" name=""/>
        <dsp:cNvSpPr/>
      </dsp:nvSpPr>
      <dsp:spPr>
        <a:xfrm>
          <a:off x="0" y="2201855"/>
          <a:ext cx="1941609" cy="1047465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Krzysztof Lagowski (Monobachelor Informatik)</a:t>
          </a:r>
          <a:endParaRPr lang="en-US" sz="1700" kern="1200"/>
        </a:p>
      </dsp:txBody>
      <dsp:txXfrm>
        <a:off x="51133" y="2252988"/>
        <a:ext cx="1839343" cy="945199"/>
      </dsp:txXfrm>
    </dsp:sp>
    <dsp:sp modelId="{AEC74B42-2517-488C-AD0D-BE7511B64EDA}">
      <dsp:nvSpPr>
        <dsp:cNvPr id="0" name=""/>
        <dsp:cNvSpPr/>
      </dsp:nvSpPr>
      <dsp:spPr>
        <a:xfrm rot="5400000">
          <a:off x="3248499" y="2099551"/>
          <a:ext cx="837972" cy="345175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Rolle: PM/DEV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Programmiererfahrung: </a:t>
          </a:r>
          <a:r>
            <a:rPr lang="de-DE" sz="1300" kern="1200" dirty="0" err="1"/>
            <a:t>Anfängerkentnisse</a:t>
          </a:r>
          <a:r>
            <a:rPr lang="de-DE" sz="1300" kern="1200" dirty="0"/>
            <a:t> aus den Studium-Fächern &amp; Studium-Fachprojekte</a:t>
          </a:r>
          <a:endParaRPr lang="en-US" sz="1300" kern="1200" dirty="0"/>
        </a:p>
      </dsp:txBody>
      <dsp:txXfrm rot="-5400000">
        <a:off x="1941610" y="3447346"/>
        <a:ext cx="3410845" cy="756160"/>
      </dsp:txXfrm>
    </dsp:sp>
    <dsp:sp modelId="{A54EB361-8195-404C-A815-34F82FE4AAD8}">
      <dsp:nvSpPr>
        <dsp:cNvPr id="0" name=""/>
        <dsp:cNvSpPr/>
      </dsp:nvSpPr>
      <dsp:spPr>
        <a:xfrm>
          <a:off x="0" y="3301694"/>
          <a:ext cx="1941609" cy="104746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Nikita Vakulenko (Monobachelor Informatik</a:t>
          </a:r>
          <a:endParaRPr lang="en-US" sz="1700" kern="1200"/>
        </a:p>
      </dsp:txBody>
      <dsp:txXfrm>
        <a:off x="51133" y="3352827"/>
        <a:ext cx="1839343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6A195-0078-4C28-8A05-444C233C21C7}">
      <dsp:nvSpPr>
        <dsp:cNvPr id="0" name=""/>
        <dsp:cNvSpPr/>
      </dsp:nvSpPr>
      <dsp:spPr>
        <a:xfrm>
          <a:off x="0" y="78669"/>
          <a:ext cx="5393361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Wenige vergleichbare Projekte auf diesem Gebiet</a:t>
          </a:r>
          <a:r>
            <a:rPr lang="en-US" sz="2500" kern="1200"/>
            <a:t> </a:t>
          </a:r>
        </a:p>
      </dsp:txBody>
      <dsp:txXfrm>
        <a:off x="48547" y="127216"/>
        <a:ext cx="5296267" cy="897406"/>
      </dsp:txXfrm>
    </dsp:sp>
    <dsp:sp modelId="{FD282D2D-E428-4B11-9FEE-D9EAB2536769}">
      <dsp:nvSpPr>
        <dsp:cNvPr id="0" name=""/>
        <dsp:cNvSpPr/>
      </dsp:nvSpPr>
      <dsp:spPr>
        <a:xfrm>
          <a:off x="0" y="1145169"/>
          <a:ext cx="5393361" cy="9945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Gibt es in dieser Form noch nicht als großen Erfolg</a:t>
          </a:r>
        </a:p>
      </dsp:txBody>
      <dsp:txXfrm>
        <a:off x="48547" y="1193716"/>
        <a:ext cx="5296267" cy="897406"/>
      </dsp:txXfrm>
    </dsp:sp>
    <dsp:sp modelId="{7B88A89E-1C62-4D0D-90BA-1A22473F3565}">
      <dsp:nvSpPr>
        <dsp:cNvPr id="0" name=""/>
        <dsp:cNvSpPr/>
      </dsp:nvSpPr>
      <dsp:spPr>
        <a:xfrm>
          <a:off x="0" y="2211669"/>
          <a:ext cx="5393361" cy="9945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Relativ portable</a:t>
          </a:r>
        </a:p>
      </dsp:txBody>
      <dsp:txXfrm>
        <a:off x="48547" y="2260216"/>
        <a:ext cx="5296267" cy="897406"/>
      </dsp:txXfrm>
    </dsp:sp>
    <dsp:sp modelId="{74F1E264-0792-4986-9A5F-C3FAC04A119C}">
      <dsp:nvSpPr>
        <dsp:cNvPr id="0" name=""/>
        <dsp:cNvSpPr/>
      </dsp:nvSpPr>
      <dsp:spPr>
        <a:xfrm>
          <a:off x="0" y="3278169"/>
          <a:ext cx="5393361" cy="9945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Wetterauswahl anpassbar</a:t>
          </a:r>
        </a:p>
      </dsp:txBody>
      <dsp:txXfrm>
        <a:off x="48547" y="3326716"/>
        <a:ext cx="5296267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BABB-6228-42F7-AF8C-C0529DBFF45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86129-959B-4AFE-9CC2-9C0FB846D5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592A1-09C1-ED69-D7D9-3C01FEE7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C554E2-6EB2-32A8-4929-FEA21FB3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68D86-E52A-A217-04F2-46B4BE24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A413-23CE-4CFE-8803-4087804A3A91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2BF3D3-5B85-F9B9-B34A-1AA16FA0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E4D72-BCAD-147A-99D7-F0CA82DF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98383-F4C3-84E0-8616-1211D703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6A58BF-54FE-7E9D-118D-23648EA20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57A2A-98F9-3B96-078C-5EDB102B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2880-9CBD-4B8A-8513-9013CCCD8AB5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C92C82-7311-D4E0-92A6-851CA7D9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6D458-5832-1239-3FCE-4D7D03CD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3E68B9-0AFD-63BD-3CBB-30BDCAF6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C0506-B07A-321C-8616-D892082C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72FCC-8C2F-80E9-4BD2-41668C29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E4BA-1BAE-446D-B5CB-604DC76EFBC5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63865-26D1-8C78-AC59-269CF0FF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175E0-0904-BB8D-DA1B-42F01143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2346A-B979-31E5-7239-544CE05B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54611-20ED-278A-726F-4E92F38C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08AE07-1D22-AD29-369F-8506C15B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8346-D309-445B-8AE6-7CD5F403BAEF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8B269-EFE0-1C26-A1BD-4BE4EB3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5B2A9-19A2-83F6-61B8-0DE2A088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2005-63B0-63A6-57EC-B55094CC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B0FDAF-81AE-111A-BAFD-7DC2F9EB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2FEB8-DB58-F8B7-4F9A-9EA81B78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39DF7-49DA-47D8-9114-DBBC114AF82F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6158F-FBD2-D084-B7BE-F1D4337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4B2A4-28E8-5F00-EC73-64EE2E41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2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F91FB-3ACB-A8B8-626A-D4EEFC90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A72E4-41ED-82E0-7453-FDD4D62A8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1D152F-D730-F1F4-B7DC-6C29B026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50ABB6-6BA7-D589-E070-7B38F847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43E1-57D7-4938-94B3-6C2E6A0CB676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0C0114-5942-AE1D-5778-F00E3CAF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9B106D-6D4E-D366-CE81-94FD99D0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62284-C2BE-FE1B-E48F-DBADA5CE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73B803-AA3D-6BCA-9041-7F4D4A0F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02EE6-29C7-879F-4A4B-259608815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022F5C-E925-5A37-ADAC-3FFAF192C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27DF90-C73A-8201-6B63-A1DD3F651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4FF1B7-A36F-6FD2-48BF-FE1FEFA9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9D81-5CEF-43CD-B0A6-A954CE3EC942}" type="datetime1">
              <a:rPr lang="en-US" smtClean="0"/>
              <a:t>7/20/2023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763670-0211-35F3-2113-AE8D07D2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9766E9-DE33-61D3-723E-9493B1A8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6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CF46B-146D-3BB0-08ED-EF068DA0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1CA817-FA7C-141A-1D1D-CE08CA3B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3EB4-9695-4271-9840-47FD8C084667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16AC87-FD99-ECAE-7DE6-F4116948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677ADA-65A8-5F5E-7AF9-FD98020B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8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B80276-4C1C-77AD-9544-939BC37C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7561-CFE7-4BA3-AFD8-B5295170878C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B973C9-EFF6-6074-A6D8-3D6C0FD4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480475-77F7-87DD-596D-2F4990D4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14569-D4EF-3BF2-5EC4-7DC815E6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94AF9-CCD8-8E1E-71E6-8B7E671A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FE130C-1FA7-9D1C-90D4-6917FB65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3987D-C1F5-1BED-C010-B1A8837F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F0D8-A6EE-4BD9-87C1-E53699ACA40F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45C151-3318-9225-F72B-BD087FD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E1AFC3-84CE-4180-C657-410515A9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8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43878-B9BF-1F2C-D972-74C13DE6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8B3EA0-ADA9-3282-204A-E1E746C3B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C5D40-2D17-640D-F214-F4758D4ED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77FB4-E632-617B-30EB-8A20E209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2394-553D-49D2-846F-8AB98A79C0C3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469B6C-9023-624B-A8A4-5BA01D0E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8DD9C6-B3C5-BA03-2187-1D203200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833702-6552-1DB5-ED92-5F75E77E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FD377D-5DFA-E3DF-7659-B5D813EB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22273-8954-7DA5-9786-008CC733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D21A-A671-4109-90AF-B5282171B8AE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3C6CD5-6029-08A4-88E2-3F48EC58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EA64E-4C4A-2820-9664-DE14D3B9A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25BA-88F5-472D-B4C0-771877E9A9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space.library.utoronto.ca/bitstream/1807/76464/3/Koulakezian_Agop_201611_PhD_thesis.pdf" TargetMode="External"/><Relationship Id="rId2" Type="http://schemas.openxmlformats.org/officeDocument/2006/relationships/hyperlink" Target="https://arxiv.org/pdf/2011.0177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pperinc.com/blog/real-time-dynamic-route-planning-and-optimization/" TargetMode="External"/><Relationship Id="rId4" Type="http://schemas.openxmlformats.org/officeDocument/2006/relationships/hyperlink" Target="https://ieeexplore.ieee.org/document/8405124/authors#auth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erial view of forest road">
            <a:extLst>
              <a:ext uri="{FF2B5EF4-FFF2-40B4-BE49-F238E27FC236}">
                <a16:creationId xmlns:a16="http://schemas.microsoft.com/office/drawing/2014/main" id="{65D98F81-F72B-5B98-404F-AC1D577F7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34" b="47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A3F1F1-3293-C6B7-28AD-D7544691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300"/>
              <a:t>SWP Projekt</a:t>
            </a:r>
            <a:br>
              <a:rPr lang="de-DE" sz="3300"/>
            </a:br>
            <a:r>
              <a:rPr lang="de-DE" sz="3300"/>
              <a:t>„Datenverwaltung“</a:t>
            </a:r>
            <a:br>
              <a:rPr lang="de-DE" sz="3300"/>
            </a:br>
            <a:r>
              <a:rPr lang="de-DE" sz="3300"/>
              <a:t>Dynamic Route Planing</a:t>
            </a:r>
            <a:endParaRPr lang="en-US" sz="33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334017-0B7C-964D-13DC-D5295F672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Von Robert Eggert, Nils Petereit, Krzysztof Lagowski, Nikita Vakulenko</a:t>
            </a:r>
            <a:endParaRPr lang="en-US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19CA7A-A66C-389B-FB04-F0472179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4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3122B0-6FD0-BF6B-593A-845BE935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Related Systems –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Fareye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DFBDD2-5F5E-EFD3-D0CE-B43F165D9961}"/>
              </a:ext>
            </a:extLst>
          </p:cNvPr>
          <p:cNvSpPr txBox="1"/>
          <p:nvPr/>
        </p:nvSpPr>
        <p:spPr>
          <a:xfrm>
            <a:off x="1137033" y="2198362"/>
            <a:ext cx="5582333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Inspizieren</a:t>
            </a:r>
            <a:r>
              <a:rPr lang="en-US" sz="2000" b="1" i="0" dirty="0">
                <a:effectLst/>
              </a:rPr>
              <a:t>: </a:t>
            </a:r>
            <a:r>
              <a:rPr lang="en-US" sz="2000" b="0" i="0" dirty="0" err="1">
                <a:effectLst/>
              </a:rPr>
              <a:t>Qualitätskontrolle</a:t>
            </a:r>
            <a:r>
              <a:rPr lang="en-US" sz="2000" b="0" i="0" dirty="0">
                <a:effectLst/>
              </a:rPr>
              <a:t> und Asset-Tracking.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Verfolgen</a:t>
            </a:r>
            <a:r>
              <a:rPr lang="en-US" sz="2000" b="1" i="0" dirty="0">
                <a:effectLst/>
              </a:rPr>
              <a:t>: </a:t>
            </a:r>
            <a:r>
              <a:rPr lang="en-US" sz="2000" b="0" i="0" dirty="0" err="1">
                <a:effectLst/>
              </a:rPr>
              <a:t>Echtzeit-Sichtbarkeit</a:t>
            </a:r>
            <a:r>
              <a:rPr lang="en-US" sz="2000" b="0" i="0" dirty="0">
                <a:effectLst/>
              </a:rPr>
              <a:t> von </a:t>
            </a:r>
            <a:r>
              <a:rPr lang="en-US" sz="2000" b="0" i="0" dirty="0" err="1">
                <a:effectLst/>
              </a:rPr>
              <a:t>Sendungen</a:t>
            </a:r>
            <a:r>
              <a:rPr lang="en-US" sz="20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Verifizieren</a:t>
            </a:r>
            <a:r>
              <a:rPr lang="en-US" sz="2000" b="1" i="0" dirty="0">
                <a:effectLst/>
              </a:rPr>
              <a:t>: </a:t>
            </a:r>
            <a:r>
              <a:rPr lang="en-US" sz="2000" b="0" i="0" dirty="0" err="1">
                <a:effectLst/>
              </a:rPr>
              <a:t>Nachweis</a:t>
            </a:r>
            <a:r>
              <a:rPr lang="en-US" sz="2000" b="0" i="0" dirty="0">
                <a:effectLst/>
              </a:rPr>
              <a:t> der </a:t>
            </a:r>
            <a:r>
              <a:rPr lang="en-US" sz="2000" b="0" i="0" dirty="0" err="1">
                <a:effectLst/>
              </a:rPr>
              <a:t>Lieferung</a:t>
            </a:r>
            <a:r>
              <a:rPr lang="en-US" sz="2000" b="0" i="0" dirty="0">
                <a:effectLst/>
              </a:rPr>
              <a:t> und Compliance.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Analysieren</a:t>
            </a:r>
            <a:r>
              <a:rPr lang="en-US" sz="2000" b="1" i="0" dirty="0">
                <a:effectLst/>
              </a:rPr>
              <a:t>: </a:t>
            </a:r>
            <a:r>
              <a:rPr lang="en-US" sz="2000" b="0" i="0" dirty="0" err="1">
                <a:effectLst/>
              </a:rPr>
              <a:t>Datengesteuerte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Erkenntnisse</a:t>
            </a:r>
            <a:r>
              <a:rPr lang="en-US" sz="2000" b="0" i="0" dirty="0">
                <a:effectLst/>
              </a:rPr>
              <a:t> für </a:t>
            </a:r>
            <a:r>
              <a:rPr lang="en-US" sz="2000" b="0" i="0" dirty="0" err="1">
                <a:effectLst/>
              </a:rPr>
              <a:t>bessere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Entscheidungsfindung</a:t>
            </a:r>
            <a:r>
              <a:rPr lang="en-US" sz="20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Wachsen</a:t>
            </a:r>
            <a:r>
              <a:rPr lang="en-US" sz="2000" b="1" i="0" dirty="0">
                <a:effectLst/>
              </a:rPr>
              <a:t>: </a:t>
            </a:r>
            <a:r>
              <a:rPr lang="en-US" sz="2000" b="0" i="0" dirty="0" err="1">
                <a:effectLst/>
              </a:rPr>
              <a:t>Kosten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senken</a:t>
            </a:r>
            <a:r>
              <a:rPr lang="en-US" sz="2000" b="0" i="0" dirty="0">
                <a:effectLst/>
              </a:rPr>
              <a:t> und </a:t>
            </a:r>
            <a:r>
              <a:rPr lang="en-US" sz="2000" b="0" i="0" dirty="0" err="1">
                <a:effectLst/>
              </a:rPr>
              <a:t>Effizienz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verbessern</a:t>
            </a:r>
            <a:r>
              <a:rPr lang="en-US" sz="2000" b="0" i="0" dirty="0">
                <a:effectLst/>
              </a:rPr>
              <a:t>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2385217-1E0D-C71D-57C5-47062E1D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229" y="2550035"/>
            <a:ext cx="4788505" cy="2104735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1988D-3470-B2CF-1332-BE400FF2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4018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3122B0-6FD0-BF6B-593A-845BE935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Related Systems – Waze 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DFBDD2-5F5E-EFD3-D0CE-B43F165D9961}"/>
              </a:ext>
            </a:extLst>
          </p:cNvPr>
          <p:cNvSpPr txBox="1"/>
          <p:nvPr/>
        </p:nvSpPr>
        <p:spPr>
          <a:xfrm>
            <a:off x="1137033" y="2198362"/>
            <a:ext cx="5736105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b="1" dirty="0"/>
              <a:t>Navigieren: </a:t>
            </a:r>
            <a:r>
              <a:rPr lang="de-DE" sz="2000" dirty="0"/>
              <a:t>Echtzeit-Navigation und Verkehrsinformationen.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b="1" dirty="0"/>
              <a:t>Mitteilen: </a:t>
            </a:r>
            <a:r>
              <a:rPr lang="de-DE" sz="2000" dirty="0"/>
              <a:t>Warnungen und Meldungen von anderen Benutzern.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b="1" dirty="0"/>
              <a:t>Erkunden: </a:t>
            </a:r>
            <a:r>
              <a:rPr lang="de-DE" sz="2000" dirty="0"/>
              <a:t>Entdecken von neuen Orten und Restaurants.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b="1" dirty="0"/>
              <a:t>Mitmachen: </a:t>
            </a:r>
            <a:r>
              <a:rPr lang="de-DE" sz="2000" dirty="0"/>
              <a:t>Mit anderen Benutzern interagieren und spielen.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b="1" dirty="0"/>
              <a:t>Sparen: </a:t>
            </a:r>
            <a:r>
              <a:rPr lang="de-DE" sz="2000" dirty="0"/>
              <a:t>Zeit- und Geldersparnis durch Vermeidung von Staus.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1988D-3470-B2CF-1332-BE400FF2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z="1000"/>
              <a:pPr>
                <a:spcAft>
                  <a:spcPts val="600"/>
                </a:spcAft>
              </a:pPr>
              <a:t>11</a:t>
            </a:fld>
            <a:endParaRPr lang="en-US" sz="1000"/>
          </a:p>
        </p:txBody>
      </p:sp>
      <p:pic>
        <p:nvPicPr>
          <p:cNvPr id="2050" name="Picture 2" descr="Routenanweisungen, Echtzeit-Informationen zu Verkehr und  Straßenverhältnissen - Waze">
            <a:extLst>
              <a:ext uri="{FF2B5EF4-FFF2-40B4-BE49-F238E27FC236}">
                <a16:creationId xmlns:a16="http://schemas.microsoft.com/office/drawing/2014/main" id="{96E91E3C-CCFF-4A2E-8BEB-F7434184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53" y="2755568"/>
            <a:ext cx="4128447" cy="216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8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E6F6CF-B74E-3C12-434C-BF5AF902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de-DE" sz="4000" dirty="0"/>
              <a:t>Frontend</a:t>
            </a:r>
            <a:endParaRPr lang="en-US" sz="4000" dirty="0"/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7E75B-4774-D90D-5A0D-C939CBBA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15" y="1420214"/>
            <a:ext cx="4559425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sz="2000" b="1" u="sng" dirty="0"/>
              <a:t>EXE </a:t>
            </a:r>
            <a:r>
              <a:rPr lang="en-US" sz="2000" b="1" u="sng" dirty="0" err="1"/>
              <a:t>vorbereitet</a:t>
            </a:r>
            <a:endParaRPr lang="en-US" sz="2000" b="1" u="sng" dirty="0"/>
          </a:p>
          <a:p>
            <a:pPr marL="457200" lvl="1" indent="0">
              <a:buNone/>
            </a:pPr>
            <a:endParaRPr lang="en-US" sz="2000" dirty="0"/>
          </a:p>
          <a:p>
            <a:pPr lvl="2"/>
            <a:r>
              <a:rPr lang="en-US" dirty="0" err="1"/>
              <a:t>Arbeitet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Fenster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ASCII Art für </a:t>
            </a:r>
            <a:r>
              <a:rPr lang="en-US" dirty="0" err="1"/>
              <a:t>Nutzerfreundlichkeit</a:t>
            </a:r>
            <a:endParaRPr lang="en-US" dirty="0"/>
          </a:p>
          <a:p>
            <a:endParaRPr lang="en-US" sz="2000" dirty="0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55D3AF-A763-4503-2FAB-36B25BB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CE79321-2552-9361-0EF6-ACA4AEB67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75"/>
          <a:stretch/>
        </p:blipFill>
        <p:spPr>
          <a:xfrm>
            <a:off x="5815229" y="1700971"/>
            <a:ext cx="5745691" cy="34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8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2DF084-2B8D-2AF7-09CE-3924A74D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de-DE"/>
              <a:t>Backend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A4EF8-3664-22E3-7C04-1055D278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 dirty="0"/>
              <a:t>Haupt-APIs und –module: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OverpassAPI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OpenMeteoAPI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OSMNx</a:t>
            </a:r>
            <a:r>
              <a:rPr lang="en-US" dirty="0"/>
              <a:t>-Modul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NetworkX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083" name="Oval 308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OpenStreetMap – Wikipedia">
            <a:extLst>
              <a:ext uri="{FF2B5EF4-FFF2-40B4-BE49-F238E27FC236}">
                <a16:creationId xmlns:a16="http://schemas.microsoft.com/office/drawing/2014/main" id="{F65A23E5-0CF2-DD1B-5AAA-C53937E57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4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Arc 308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Open-Meteo · GitHub">
            <a:extLst>
              <a:ext uri="{FF2B5EF4-FFF2-40B4-BE49-F238E27FC236}">
                <a16:creationId xmlns:a16="http://schemas.microsoft.com/office/drawing/2014/main" id="{1D753474-4133-D102-0A71-C20006014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2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66C600-108C-94AE-0574-BFBC61BE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2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rbeitsplatz als Hintergrund">
            <a:extLst>
              <a:ext uri="{FF2B5EF4-FFF2-40B4-BE49-F238E27FC236}">
                <a16:creationId xmlns:a16="http://schemas.microsoft.com/office/drawing/2014/main" id="{724E12CF-0220-8721-8692-0C07AB5C0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743" b="99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F64B30-5BB1-69EA-1071-3314205D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Recherche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22329-1C32-3596-A1AE-F98B0D9D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291546"/>
            <a:ext cx="9792471" cy="4429929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Altes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Projekt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Dokumentation</a:t>
            </a:r>
            <a:r>
              <a:rPr lang="en-US" sz="2000" dirty="0">
                <a:solidFill>
                  <a:srgbClr val="FFFFFF"/>
                </a:solidFill>
              </a:rPr>
              <a:t> der Module 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OSM-Doku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OverpassAPI</a:t>
            </a:r>
            <a:r>
              <a:rPr lang="en-US" sz="2000" dirty="0">
                <a:solidFill>
                  <a:srgbClr val="FFFFFF"/>
                </a:solidFill>
              </a:rPr>
              <a:t>-Doku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OpenMeteo</a:t>
            </a:r>
            <a:r>
              <a:rPr lang="en-US" sz="2000" dirty="0">
                <a:solidFill>
                  <a:srgbClr val="FFFFFF"/>
                </a:solidFill>
              </a:rPr>
              <a:t>-Doku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Internet-</a:t>
            </a:r>
            <a:r>
              <a:rPr lang="en-US" sz="2000" dirty="0" err="1">
                <a:solidFill>
                  <a:srgbClr val="FFFFFF"/>
                </a:solidFill>
              </a:rPr>
              <a:t>Hilfe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2AA621-56EA-3AB7-4AC0-876A995A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3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 descr="Computerskript auf einem Bildschirm">
            <a:extLst>
              <a:ext uri="{FF2B5EF4-FFF2-40B4-BE49-F238E27FC236}">
                <a16:creationId xmlns:a16="http://schemas.microsoft.com/office/drawing/2014/main" id="{99E696E4-5D1C-5D6D-CC85-04F023BC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B97B49-92BA-70E6-18DA-388DB89C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de-DE" sz="6800">
                <a:ln w="22225">
                  <a:solidFill>
                    <a:srgbClr val="FFFFFF"/>
                  </a:solidFill>
                </a:ln>
                <a:noFill/>
              </a:rPr>
              <a:t>Implementation</a:t>
            </a:r>
            <a:endParaRPr lang="en-US" sz="68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A4809-A2BD-959C-C676-51F6924A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Analyse mit Flussdiagram</a:t>
            </a:r>
            <a:br>
              <a:rPr lang="de-DE" sz="2000" dirty="0">
                <a:solidFill>
                  <a:srgbClr val="FFFFFF"/>
                </a:solidFill>
              </a:rPr>
            </a:br>
            <a:endParaRPr lang="de-DE" sz="2000" dirty="0">
              <a:solidFill>
                <a:srgbClr val="FFFFFF"/>
              </a:solidFill>
            </a:endParaRPr>
          </a:p>
          <a:p>
            <a:r>
              <a:rPr lang="de-DE" sz="2000" dirty="0">
                <a:solidFill>
                  <a:srgbClr val="FFFFFF"/>
                </a:solidFill>
              </a:rPr>
              <a:t>Design/Architektur</a:t>
            </a:r>
            <a:br>
              <a:rPr lang="de-DE" sz="2000" dirty="0">
                <a:solidFill>
                  <a:srgbClr val="FFFFFF"/>
                </a:solidFill>
              </a:rPr>
            </a:br>
            <a:endParaRPr lang="de-DE" sz="2000" dirty="0">
              <a:solidFill>
                <a:srgbClr val="FFFFFF"/>
              </a:solidFill>
            </a:endParaRPr>
          </a:p>
          <a:p>
            <a:r>
              <a:rPr lang="de-DE" sz="2000" dirty="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740E8F-3B33-6013-D62A-C922CE62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2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ine Person, die nach einem Papier auf einem Tisch voller Papiere und Haftnotizen greift">
            <a:extLst>
              <a:ext uri="{FF2B5EF4-FFF2-40B4-BE49-F238E27FC236}">
                <a16:creationId xmlns:a16="http://schemas.microsoft.com/office/drawing/2014/main" id="{02372297-039B-7B9B-2DC1-6884C79C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13" b="68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25FF55-20B2-3FA9-CB5D-6398093B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de-DE" sz="5000" dirty="0">
                <a:solidFill>
                  <a:schemeClr val="bg1"/>
                </a:solidFill>
              </a:rPr>
              <a:t>Ergebnis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F67EB-C418-2193-3B38-6E4C65F8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de-DE" sz="1700" dirty="0">
                <a:solidFill>
                  <a:schemeClr val="bg1"/>
                </a:solidFill>
              </a:rPr>
              <a:t>Kombination: Wetterbedingungen und Wegbeschreibungen</a:t>
            </a:r>
          </a:p>
          <a:p>
            <a:r>
              <a:rPr lang="de-DE" sz="1700" dirty="0">
                <a:solidFill>
                  <a:schemeClr val="bg1"/>
                </a:solidFill>
              </a:rPr>
              <a:t>Benutzerfreundliche EXE mit guter Portabilität</a:t>
            </a:r>
          </a:p>
          <a:p>
            <a:r>
              <a:rPr lang="de-DE" sz="1700" dirty="0">
                <a:solidFill>
                  <a:schemeClr val="bg1"/>
                </a:solidFill>
              </a:rPr>
              <a:t>Ausführliche Dokumentation</a:t>
            </a:r>
          </a:p>
          <a:p>
            <a:endParaRPr lang="de-DE" sz="1700" dirty="0">
              <a:solidFill>
                <a:schemeClr val="bg1"/>
              </a:solidFill>
            </a:endParaRPr>
          </a:p>
          <a:p>
            <a:r>
              <a:rPr lang="de-DE" sz="1700" dirty="0">
                <a:solidFill>
                  <a:schemeClr val="bg1"/>
                </a:solidFill>
              </a:rPr>
              <a:t>Das haben wir aus dem Projekt mitgenommen:</a:t>
            </a:r>
          </a:p>
          <a:p>
            <a:pPr lvl="1"/>
            <a:r>
              <a:rPr lang="de-DE" sz="1700" dirty="0">
                <a:solidFill>
                  <a:schemeClr val="bg1"/>
                </a:solidFill>
              </a:rPr>
              <a:t>Guter Einblick in interessantes Themenfeld</a:t>
            </a:r>
          </a:p>
          <a:p>
            <a:pPr lvl="1"/>
            <a:r>
              <a:rPr lang="de-DE" sz="1700" dirty="0">
                <a:solidFill>
                  <a:schemeClr val="bg1"/>
                </a:solidFill>
              </a:rPr>
              <a:t>Erfahrungen in einem richtigen Software-Projekt</a:t>
            </a:r>
          </a:p>
          <a:p>
            <a:pPr lvl="1"/>
            <a:r>
              <a:rPr lang="de-DE" sz="1700" dirty="0">
                <a:solidFill>
                  <a:schemeClr val="bg1"/>
                </a:solidFill>
              </a:rPr>
              <a:t>Anwendung von theoretischem Wissen in Praxis </a:t>
            </a:r>
          </a:p>
          <a:p>
            <a:endParaRPr lang="de-DE" sz="1700" dirty="0">
              <a:solidFill>
                <a:schemeClr val="bg1"/>
              </a:solidFill>
            </a:endParaRPr>
          </a:p>
          <a:p>
            <a:endParaRPr lang="de-DE" sz="1700" dirty="0">
              <a:solidFill>
                <a:schemeClr val="bg1"/>
              </a:solidFill>
            </a:endParaRPr>
          </a:p>
          <a:p>
            <a:endParaRPr lang="de-DE" sz="1700" dirty="0">
              <a:solidFill>
                <a:schemeClr val="bg1"/>
              </a:solidFill>
            </a:endParaRPr>
          </a:p>
          <a:p>
            <a:endParaRPr lang="de-DE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16A358-8350-5FB5-9619-61DE04D7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871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B0AF04-463D-42D1-70BD-A9436EA5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79" y="1665520"/>
            <a:ext cx="5801917" cy="2228760"/>
          </a:xfrm>
        </p:spPr>
        <p:txBody>
          <a:bodyPr anchor="b">
            <a:normAutofit/>
          </a:bodyPr>
          <a:lstStyle/>
          <a:p>
            <a:r>
              <a:rPr lang="de-DE" sz="4000" dirty="0"/>
              <a:t>Limitationen</a:t>
            </a:r>
            <a:endParaRPr lang="en-US" sz="4000" dirty="0"/>
          </a:p>
        </p:txBody>
      </p:sp>
      <p:pic>
        <p:nvPicPr>
          <p:cNvPr id="8" name="Graphic 7" descr="Warnung">
            <a:extLst>
              <a:ext uri="{FF2B5EF4-FFF2-40B4-BE49-F238E27FC236}">
                <a16:creationId xmlns:a16="http://schemas.microsoft.com/office/drawing/2014/main" id="{1F1FE262-D350-4392-0E85-BC2CDCD69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2DD184-661B-713D-135D-FCC97E53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4078100"/>
            <a:ext cx="5801917" cy="2057045"/>
          </a:xfrm>
        </p:spPr>
        <p:txBody>
          <a:bodyPr>
            <a:normAutofit/>
          </a:bodyPr>
          <a:lstStyle/>
          <a:p>
            <a:r>
              <a:rPr lang="de-DE" sz="2000" dirty="0"/>
              <a:t>Daily Wetterdaten statt Live-Wetterdaten</a:t>
            </a:r>
          </a:p>
          <a:p>
            <a:r>
              <a:rPr lang="de-DE" sz="2000" dirty="0"/>
              <a:t>Varianz bei der genauer Abbiegeberechnung</a:t>
            </a:r>
          </a:p>
          <a:p>
            <a:r>
              <a:rPr lang="de-DE" sz="2000" dirty="0"/>
              <a:t>Kein Live-Tracking</a:t>
            </a:r>
          </a:p>
          <a:p>
            <a:r>
              <a:rPr lang="de-DE" sz="2000" dirty="0"/>
              <a:t>Wir verlassen uns auf einen SP-Algorithmus</a:t>
            </a:r>
          </a:p>
          <a:p>
            <a:r>
              <a:rPr lang="de-DE" sz="2000" dirty="0"/>
              <a:t>Begrenzter geografischer Bereich</a:t>
            </a:r>
          </a:p>
        </p:txBody>
      </p:sp>
      <p:pic>
        <p:nvPicPr>
          <p:cNvPr id="25" name="Graphic 9" descr="Warnung">
            <a:extLst>
              <a:ext uri="{FF2B5EF4-FFF2-40B4-BE49-F238E27FC236}">
                <a16:creationId xmlns:a16="http://schemas.microsoft.com/office/drawing/2014/main" id="{5C93C5B1-A4C3-4458-86ED-9B973B79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B358D-F8E4-9B6E-B8DB-CC89F5CF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C0914E-1792-2FB5-0EA0-3C81079F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de-DE" sz="4000" dirty="0"/>
              <a:t>Ausblick</a:t>
            </a:r>
            <a:endParaRPr lang="en-US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4D20E5-7DF3-62A3-436D-A7DB2C1EF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de-DE" sz="2000" dirty="0"/>
              <a:t>App mit mehr definiertem Frontend</a:t>
            </a:r>
          </a:p>
          <a:p>
            <a:endParaRPr lang="de-DE" sz="2000" dirty="0"/>
          </a:p>
          <a:p>
            <a:r>
              <a:rPr lang="de-DE" sz="2000" dirty="0"/>
              <a:t>Erweiterung des geografischen Bereichs</a:t>
            </a:r>
          </a:p>
          <a:p>
            <a:endParaRPr lang="de-DE" sz="2000" dirty="0"/>
          </a:p>
          <a:p>
            <a:r>
              <a:rPr lang="de-DE" sz="2000" dirty="0"/>
              <a:t>Effizienz verbessern</a:t>
            </a:r>
          </a:p>
          <a:p>
            <a:endParaRPr lang="de-DE" sz="2000" dirty="0"/>
          </a:p>
          <a:p>
            <a:r>
              <a:rPr lang="de-DE" sz="2000" dirty="0"/>
              <a:t>Echtzeitwetterdaten</a:t>
            </a:r>
          </a:p>
          <a:p>
            <a:endParaRPr lang="de-DE" sz="2000" dirty="0"/>
          </a:p>
          <a:p>
            <a:r>
              <a:rPr lang="de-DE" sz="2000" dirty="0"/>
              <a:t>Path-Berechnung mit </a:t>
            </a:r>
            <a:r>
              <a:rPr lang="de-DE" sz="2000" dirty="0" err="1"/>
              <a:t>Metric</a:t>
            </a:r>
            <a:endParaRPr lang="de-DE" sz="2000" dirty="0"/>
          </a:p>
        </p:txBody>
      </p:sp>
      <p:pic>
        <p:nvPicPr>
          <p:cNvPr id="6" name="Picture 5" descr="Grafiken auf einem Display mit Spiegelung des Büros">
            <a:extLst>
              <a:ext uri="{FF2B5EF4-FFF2-40B4-BE49-F238E27FC236}">
                <a16:creationId xmlns:a16="http://schemas.microsoft.com/office/drawing/2014/main" id="{E8450050-A95F-BC2C-DE2A-E86A41578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0" r="28172" b="-1"/>
          <a:stretch/>
        </p:blipFill>
        <p:spPr>
          <a:xfrm>
            <a:off x="6189155" y="10"/>
            <a:ext cx="6002844" cy="6857990"/>
          </a:xfrm>
          <a:prstGeom prst="rect">
            <a:avLst/>
          </a:prstGeom>
          <a:effectLst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F72429-5169-7389-7555-838B8CB4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393F4B-8C44-4B4E-6419-7E655F97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Dank für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Aufmerksamkeit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Habt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noch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Fragen">
            <a:extLst>
              <a:ext uri="{FF2B5EF4-FFF2-40B4-BE49-F238E27FC236}">
                <a16:creationId xmlns:a16="http://schemas.microsoft.com/office/drawing/2014/main" id="{A8BE8335-8568-50E4-DD69-42D0CC3EF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820731-EE48-67BE-C8DC-8EDD4AB4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21CDF-2197-C7CF-0D6D-1C57399F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Gliederung</a:t>
            </a:r>
            <a:endParaRPr lang="en-US" sz="4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0695B-B00D-4934-7624-2D1C854D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950" y="2990852"/>
            <a:ext cx="2684125" cy="2879567"/>
          </a:xfrm>
        </p:spPr>
        <p:txBody>
          <a:bodyPr>
            <a:normAutofit/>
          </a:bodyPr>
          <a:lstStyle/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Teamvorstellung und Rollen</a:t>
            </a:r>
            <a:endParaRPr lang="en-US" sz="1200" b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Einführung in die Domäne</a:t>
            </a: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Motivation</a:t>
            </a: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Warum sollte man sich </a:t>
            </a:r>
            <a:b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</a:b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mit DRP beschäftigen?</a:t>
            </a: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Unique </a:t>
            </a:r>
            <a:r>
              <a:rPr lang="de-DE" sz="1200" b="1" kern="1200" dirty="0" err="1">
                <a:solidFill>
                  <a:schemeClr val="tx1"/>
                </a:solidFill>
                <a:ea typeface="+mn-ea"/>
                <a:cs typeface="+mn-cs"/>
              </a:rPr>
              <a:t>Selling</a:t>
            </a: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 Point</a:t>
            </a: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Zusammenfassung: Erzielte Ergebnisse &amp; Errungenschaften</a:t>
            </a: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Literatur</a:t>
            </a: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ea typeface="+mj-ea"/>
                <a:cs typeface="+mj-cs"/>
              </a:rPr>
              <a:t>Related Systems – </a:t>
            </a:r>
            <a:r>
              <a:rPr lang="en-US" sz="1200" b="1" kern="1200" dirty="0" err="1">
                <a:solidFill>
                  <a:schemeClr val="tx1"/>
                </a:solidFill>
                <a:ea typeface="+mj-ea"/>
                <a:cs typeface="+mj-cs"/>
              </a:rPr>
              <a:t>Fareye</a:t>
            </a:r>
            <a:r>
              <a:rPr lang="en-US" sz="1200" b="1" kern="1200" dirty="0">
                <a:solidFill>
                  <a:schemeClr val="tx1"/>
                </a:solidFill>
                <a:ea typeface="+mj-ea"/>
                <a:cs typeface="+mj-cs"/>
              </a:rPr>
              <a:t> App</a:t>
            </a: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a typeface="+mj-ea"/>
              <a:cs typeface="+mj-cs"/>
            </a:endParaRP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endParaRPr lang="de-DE" sz="12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endParaRPr lang="de-DE" sz="12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endParaRPr lang="de-DE" sz="1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7DD2F9-0F7A-7120-0596-00C1CF1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0446" y="5988031"/>
            <a:ext cx="1798544" cy="239390"/>
          </a:xfrm>
        </p:spPr>
        <p:txBody>
          <a:bodyPr/>
          <a:lstStyle/>
          <a:p>
            <a:pPr defTabSz="594360">
              <a:spcAft>
                <a:spcPts val="600"/>
              </a:spcAft>
            </a:pPr>
            <a:fld id="{1A4925BA-88F5-472D-B4C0-771877E9A9E3}" type="slidenum">
              <a:rPr lang="en-US" sz="7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59436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235A8CA-A486-3966-1D85-1BD0F1EDE53B}"/>
              </a:ext>
            </a:extLst>
          </p:cNvPr>
          <p:cNvSpPr txBox="1"/>
          <p:nvPr/>
        </p:nvSpPr>
        <p:spPr>
          <a:xfrm>
            <a:off x="5492225" y="2990852"/>
            <a:ext cx="3996765" cy="1763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7180" indent="-297180" defTabSz="594360">
              <a:lnSpc>
                <a:spcPct val="70000"/>
              </a:lnSpc>
              <a:spcBef>
                <a:spcPts val="650"/>
              </a:spcBef>
              <a:buFont typeface="+mj-lt"/>
              <a:buAutoNum type="arabicPeriod" startAt="9"/>
            </a:pPr>
            <a:r>
              <a:rPr lang="en-US" sz="1200" b="1" kern="1200" dirty="0">
                <a:solidFill>
                  <a:schemeClr val="tx1"/>
                </a:solidFill>
                <a:ea typeface="+mn-ea"/>
                <a:cs typeface="+mn-cs"/>
              </a:rPr>
              <a:t>Related Systems – Waze</a:t>
            </a:r>
          </a:p>
          <a:p>
            <a:pPr marL="297180" indent="-297180" defTabSz="594360">
              <a:lnSpc>
                <a:spcPct val="70000"/>
              </a:lnSpc>
              <a:spcBef>
                <a:spcPts val="650"/>
              </a:spcBef>
              <a:buFont typeface="+mj-lt"/>
              <a:buAutoNum type="arabicPeriod" startAt="9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Frontend</a:t>
            </a:r>
          </a:p>
          <a:p>
            <a:pPr marL="297180" indent="-297180" defTabSz="594360">
              <a:lnSpc>
                <a:spcPct val="70000"/>
              </a:lnSpc>
              <a:spcBef>
                <a:spcPts val="650"/>
              </a:spcBef>
              <a:buFont typeface="+mj-lt"/>
              <a:buAutoNum type="arabicPeriod" startAt="9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Backend</a:t>
            </a:r>
          </a:p>
          <a:p>
            <a:pPr marL="297180" indent="-297180" defTabSz="594360">
              <a:lnSpc>
                <a:spcPct val="70000"/>
              </a:lnSpc>
              <a:spcBef>
                <a:spcPts val="650"/>
              </a:spcBef>
              <a:buFont typeface="+mj-lt"/>
              <a:buAutoNum type="arabicPeriod" startAt="9"/>
            </a:pPr>
            <a:r>
              <a:rPr lang="de-DE" sz="1200" b="1" kern="1200" dirty="0">
                <a:solidFill>
                  <a:schemeClr val="tx1"/>
                </a:solidFill>
                <a:ea typeface="+mn-ea"/>
                <a:cs typeface="+mn-cs"/>
              </a:rPr>
              <a:t>Recherche</a:t>
            </a:r>
          </a:p>
          <a:p>
            <a:pPr marL="297180" indent="-297180" defTabSz="594360">
              <a:lnSpc>
                <a:spcPct val="70000"/>
              </a:lnSpc>
              <a:spcBef>
                <a:spcPts val="650"/>
              </a:spcBef>
              <a:buFont typeface="+mj-lt"/>
              <a:buAutoNum type="arabicPeriod" startAt="9"/>
            </a:pPr>
            <a:r>
              <a:rPr lang="en-US" sz="1200" b="1" kern="1200" dirty="0">
                <a:solidFill>
                  <a:schemeClr val="tx1"/>
                </a:solidFill>
                <a:ea typeface="+mn-ea"/>
                <a:cs typeface="+mn-cs"/>
              </a:rPr>
              <a:t>Implementation</a:t>
            </a:r>
          </a:p>
          <a:p>
            <a:pPr marL="297180" indent="-297180" defTabSz="594360">
              <a:lnSpc>
                <a:spcPct val="70000"/>
              </a:lnSpc>
              <a:spcBef>
                <a:spcPts val="650"/>
              </a:spcBef>
              <a:buFont typeface="+mj-lt"/>
              <a:buAutoNum type="arabicPeriod" startAt="9"/>
            </a:pPr>
            <a:r>
              <a:rPr lang="en-US" sz="1200" b="1" kern="1200" dirty="0" err="1">
                <a:solidFill>
                  <a:schemeClr val="tx1"/>
                </a:solidFill>
                <a:ea typeface="+mn-ea"/>
                <a:cs typeface="+mn-cs"/>
              </a:rPr>
              <a:t>Ergebnis</a:t>
            </a:r>
            <a:endParaRPr lang="en-US" sz="1200" b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97180" indent="-297180" defTabSz="594360">
              <a:lnSpc>
                <a:spcPct val="70000"/>
              </a:lnSpc>
              <a:spcBef>
                <a:spcPts val="650"/>
              </a:spcBef>
              <a:buFont typeface="+mj-lt"/>
              <a:buAutoNum type="arabicPeriod" startAt="9"/>
            </a:pPr>
            <a:r>
              <a:rPr lang="en-US" sz="1200" b="1" kern="1200" dirty="0" err="1">
                <a:solidFill>
                  <a:schemeClr val="tx1"/>
                </a:solidFill>
                <a:ea typeface="+mn-ea"/>
                <a:cs typeface="+mn-cs"/>
              </a:rPr>
              <a:t>Limitationen</a:t>
            </a:r>
            <a:endParaRPr lang="en-US" sz="1200" b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297180" indent="-297180" defTabSz="594360">
              <a:lnSpc>
                <a:spcPct val="70000"/>
              </a:lnSpc>
              <a:spcBef>
                <a:spcPts val="650"/>
              </a:spcBef>
              <a:buFont typeface="+mj-lt"/>
              <a:buAutoNum type="arabicPeriod" startAt="9"/>
            </a:pPr>
            <a:r>
              <a:rPr lang="en-US" sz="1200" b="1" kern="1200" dirty="0" err="1">
                <a:solidFill>
                  <a:schemeClr val="tx1"/>
                </a:solidFill>
                <a:ea typeface="+mn-ea"/>
                <a:cs typeface="+mn-cs"/>
              </a:rPr>
              <a:t>Ausblick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791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27F55F-32E8-2B76-9590-DD230C63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DE" dirty="0"/>
              <a:t>Teamvorstellung und Rollen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49D18-6100-16D5-9B6A-67DAE98AA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06" r="22894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CBEC92F-C5C7-DF6E-9F18-874F45C6C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62753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D11421-E341-A2D3-8A25-E1265C19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533110-10EC-D4B1-B533-81DE4D51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Einführung in die Domäne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nhaltsplatzhalter 2">
            <a:extLst>
              <a:ext uri="{FF2B5EF4-FFF2-40B4-BE49-F238E27FC236}">
                <a16:creationId xmlns:a16="http://schemas.microsoft.com/office/drawing/2014/main" id="{2E408954-6078-81E1-25F9-3077C519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b="1" i="0" dirty="0" err="1">
                <a:effectLst/>
                <a:latin typeface="gg sans"/>
              </a:rPr>
              <a:t>Ziel</a:t>
            </a:r>
            <a:r>
              <a:rPr lang="en-US" b="1" i="0" dirty="0">
                <a:effectLst/>
                <a:latin typeface="gg sans"/>
              </a:rPr>
              <a:t>: </a:t>
            </a:r>
            <a:r>
              <a:rPr lang="en-US" b="0" i="0" dirty="0" err="1">
                <a:effectLst/>
                <a:latin typeface="gg sans"/>
              </a:rPr>
              <a:t>Effiziente</a:t>
            </a:r>
            <a:r>
              <a:rPr lang="en-US" b="0" i="0" dirty="0">
                <a:effectLst/>
                <a:latin typeface="gg sans"/>
              </a:rPr>
              <a:t> Routen, die </a:t>
            </a:r>
            <a:r>
              <a:rPr lang="en-US" b="0" i="0" dirty="0" err="1">
                <a:effectLst/>
                <a:latin typeface="gg sans"/>
              </a:rPr>
              <a:t>bestimmte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Wetterbedingungen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umgehen</a:t>
            </a:r>
            <a:r>
              <a:rPr lang="en-US" b="0" i="0" dirty="0">
                <a:effectLst/>
                <a:latin typeface="gg sans"/>
              </a:rPr>
              <a:t>.</a:t>
            </a:r>
          </a:p>
          <a:p>
            <a:pPr lvl="1"/>
            <a:endParaRPr lang="en-US" b="0" i="0" dirty="0">
              <a:effectLst/>
              <a:latin typeface="gg sans"/>
            </a:endParaRPr>
          </a:p>
          <a:p>
            <a:pPr lvl="1"/>
            <a:r>
              <a:rPr lang="en-US" b="1" i="0" dirty="0" err="1">
                <a:effectLst/>
                <a:latin typeface="gg sans"/>
              </a:rPr>
              <a:t>Zielgruppe</a:t>
            </a:r>
            <a:r>
              <a:rPr lang="en-US" b="1" i="0" dirty="0">
                <a:effectLst/>
                <a:latin typeface="gg sans"/>
              </a:rPr>
              <a:t>: </a:t>
            </a:r>
            <a:r>
              <a:rPr lang="en-US" b="0" i="0" dirty="0" err="1">
                <a:effectLst/>
                <a:latin typeface="gg sans"/>
              </a:rPr>
              <a:t>Motorradfahrer</a:t>
            </a:r>
            <a:r>
              <a:rPr lang="en-US" b="0" i="0" dirty="0">
                <a:effectLst/>
                <a:latin typeface="gg sans"/>
              </a:rPr>
              <a:t>, </a:t>
            </a:r>
            <a:r>
              <a:rPr lang="en-US" b="0" i="0" dirty="0" err="1">
                <a:effectLst/>
                <a:latin typeface="gg sans"/>
              </a:rPr>
              <a:t>Fahrradfahrer</a:t>
            </a:r>
            <a:r>
              <a:rPr lang="en-US" b="0" i="0" dirty="0">
                <a:effectLst/>
                <a:latin typeface="gg sans"/>
              </a:rPr>
              <a:t>, </a:t>
            </a:r>
            <a:r>
              <a:rPr lang="en-US" b="0" i="0" dirty="0" err="1">
                <a:effectLst/>
                <a:latin typeface="gg sans"/>
              </a:rPr>
              <a:t>Cabriofahrer</a:t>
            </a:r>
            <a:r>
              <a:rPr lang="en-US" b="0" i="0" dirty="0">
                <a:effectLst/>
                <a:latin typeface="gg sans"/>
              </a:rPr>
              <a:t>, LKW-</a:t>
            </a:r>
            <a:r>
              <a:rPr lang="en-US" b="0" i="0" dirty="0" err="1">
                <a:effectLst/>
                <a:latin typeface="gg sans"/>
              </a:rPr>
              <a:t>Fahrer</a:t>
            </a:r>
            <a:r>
              <a:rPr lang="en-US" b="0" i="0" dirty="0">
                <a:effectLst/>
                <a:latin typeface="gg sans"/>
              </a:rPr>
              <a:t> etc. </a:t>
            </a:r>
          </a:p>
          <a:p>
            <a:pPr lvl="1"/>
            <a:endParaRPr lang="en-US" b="0" i="0" dirty="0">
              <a:effectLst/>
              <a:latin typeface="gg sans"/>
            </a:endParaRPr>
          </a:p>
          <a:p>
            <a:pPr lvl="1"/>
            <a:r>
              <a:rPr lang="en-US" b="1" i="0" dirty="0" err="1">
                <a:effectLst/>
                <a:latin typeface="gg sans"/>
              </a:rPr>
              <a:t>Technologie</a:t>
            </a:r>
            <a:r>
              <a:rPr lang="en-US" b="1" i="0" dirty="0">
                <a:effectLst/>
                <a:latin typeface="gg sans"/>
              </a:rPr>
              <a:t>: </a:t>
            </a:r>
            <a:r>
              <a:rPr lang="en-US" b="0" i="0" dirty="0">
                <a:effectLst/>
                <a:latin typeface="gg sans"/>
              </a:rPr>
              <a:t>Python, </a:t>
            </a:r>
            <a:r>
              <a:rPr lang="en-US" b="0" i="0" dirty="0" err="1">
                <a:effectLst/>
                <a:latin typeface="gg sans"/>
              </a:rPr>
              <a:t>osmnx</a:t>
            </a:r>
            <a:r>
              <a:rPr lang="en-US" b="0" i="0" dirty="0">
                <a:effectLst/>
                <a:latin typeface="gg sans"/>
              </a:rPr>
              <a:t>, open-</a:t>
            </a:r>
            <a:r>
              <a:rPr lang="en-US" b="0" i="0" dirty="0" err="1">
                <a:effectLst/>
                <a:latin typeface="gg sans"/>
              </a:rPr>
              <a:t>meteo</a:t>
            </a:r>
            <a:r>
              <a:rPr lang="en-US" b="0" i="0" dirty="0">
                <a:effectLst/>
                <a:latin typeface="gg sans"/>
              </a:rPr>
              <a:t> API</a:t>
            </a:r>
          </a:p>
          <a:p>
            <a:pPr lvl="1"/>
            <a:endParaRPr lang="en-US" b="0" i="0" dirty="0">
              <a:effectLst/>
              <a:latin typeface="gg sans"/>
            </a:endParaRPr>
          </a:p>
          <a:p>
            <a:pPr lvl="1"/>
            <a:r>
              <a:rPr lang="en-US" b="1" i="0" dirty="0" err="1">
                <a:effectLst/>
                <a:latin typeface="gg sans"/>
              </a:rPr>
              <a:t>Straßengraph</a:t>
            </a:r>
            <a:r>
              <a:rPr lang="en-US" b="1" i="0" dirty="0">
                <a:effectLst/>
                <a:latin typeface="gg sans"/>
              </a:rPr>
              <a:t> </a:t>
            </a:r>
            <a:r>
              <a:rPr lang="en-US" b="1" i="0" dirty="0" err="1">
                <a:effectLst/>
                <a:latin typeface="gg sans"/>
              </a:rPr>
              <a:t>mit</a:t>
            </a:r>
            <a:r>
              <a:rPr lang="en-US" b="1" i="0" dirty="0">
                <a:effectLst/>
                <a:latin typeface="gg sans"/>
              </a:rPr>
              <a:t> </a:t>
            </a:r>
            <a:r>
              <a:rPr lang="en-US" b="1" i="0" dirty="0" err="1">
                <a:effectLst/>
                <a:latin typeface="gg sans"/>
              </a:rPr>
              <a:t>Wetterdaten</a:t>
            </a:r>
            <a:r>
              <a:rPr lang="en-US" b="1" i="0" dirty="0">
                <a:effectLst/>
                <a:latin typeface="gg sans"/>
              </a:rPr>
              <a:t> </a:t>
            </a:r>
          </a:p>
          <a:p>
            <a:pPr lvl="1"/>
            <a:endParaRPr lang="en-US" b="0" i="0" dirty="0">
              <a:effectLst/>
              <a:latin typeface="gg sans"/>
            </a:endParaRPr>
          </a:p>
          <a:p>
            <a:pPr lvl="1"/>
            <a:r>
              <a:rPr lang="en-US" b="0" i="0" dirty="0" err="1">
                <a:effectLst/>
                <a:latin typeface="gg sans"/>
              </a:rPr>
              <a:t>Rou</a:t>
            </a:r>
            <a:r>
              <a:rPr lang="en-US" b="1" i="0" dirty="0" err="1">
                <a:effectLst/>
                <a:latin typeface="gg sans"/>
              </a:rPr>
              <a:t>tenberechnung</a:t>
            </a:r>
            <a:r>
              <a:rPr lang="en-US" b="1" i="0" dirty="0">
                <a:effectLst/>
                <a:latin typeface="gg sans"/>
              </a:rPr>
              <a:t>: </a:t>
            </a:r>
            <a:r>
              <a:rPr lang="en-US" b="0" i="0" dirty="0" err="1">
                <a:effectLst/>
                <a:latin typeface="gg sans"/>
              </a:rPr>
              <a:t>shortest_path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mit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Wetterabgleich</a:t>
            </a:r>
            <a:r>
              <a:rPr lang="en-US" b="0" i="0" dirty="0">
                <a:effectLst/>
                <a:latin typeface="gg sans"/>
              </a:rPr>
              <a:t> 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gg sans"/>
            </a:endParaRPr>
          </a:p>
          <a:p>
            <a:pPr lvl="1"/>
            <a:r>
              <a:rPr lang="en-US" b="1" i="0" dirty="0" err="1">
                <a:effectLst/>
                <a:latin typeface="gg sans"/>
              </a:rPr>
              <a:t>Vorhersagezeitraum</a:t>
            </a:r>
            <a:r>
              <a:rPr lang="en-US" b="1" i="0" dirty="0">
                <a:effectLst/>
                <a:latin typeface="gg sans"/>
              </a:rPr>
              <a:t>: </a:t>
            </a:r>
            <a:r>
              <a:rPr lang="en-US" b="0" i="0" dirty="0">
                <a:effectLst/>
                <a:latin typeface="gg sans"/>
              </a:rPr>
              <a:t>7 </a:t>
            </a:r>
            <a:r>
              <a:rPr lang="en-US" b="0" i="0" dirty="0" err="1">
                <a:effectLst/>
                <a:latin typeface="gg sans"/>
              </a:rPr>
              <a:t>Tage</a:t>
            </a:r>
            <a:endParaRPr lang="en-US" b="0" i="0" dirty="0">
              <a:effectLst/>
              <a:latin typeface="gg san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7220B1-24CB-9B23-E355-F86819FA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25BA-88F5-472D-B4C0-771877E9A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2E85B-5032-5DAA-57CD-7AE1356C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DE" sz="3200" dirty="0"/>
              <a:t>Motivation</a:t>
            </a:r>
            <a:endParaRPr lang="en-US" sz="3200" dirty="0"/>
          </a:p>
        </p:txBody>
      </p:sp>
      <p:pic>
        <p:nvPicPr>
          <p:cNvPr id="8" name="Picture 5" descr="Pflanze, die aus einem Betonriss wächst">
            <a:extLst>
              <a:ext uri="{FF2B5EF4-FFF2-40B4-BE49-F238E27FC236}">
                <a16:creationId xmlns:a16="http://schemas.microsoft.com/office/drawing/2014/main" id="{7B09CFB7-111A-824D-51BC-8DEAE4BF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4" r="3424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B1D0C07-1F3A-947F-1A2C-E90C4F97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lvl="1"/>
            <a:r>
              <a:rPr lang="en-US" sz="2000" i="0" dirty="0" err="1">
                <a:effectLst/>
                <a:latin typeface="gg sans"/>
              </a:rPr>
              <a:t>Sicherheitsaspekt</a:t>
            </a:r>
            <a:endParaRPr lang="en-US" sz="2000" i="0" dirty="0">
              <a:effectLst/>
              <a:latin typeface="gg sans"/>
            </a:endParaRPr>
          </a:p>
          <a:p>
            <a:pPr lvl="1"/>
            <a:endParaRPr lang="de-DE" sz="2000" i="0" dirty="0">
              <a:effectLst/>
              <a:latin typeface="gg sans"/>
            </a:endParaRPr>
          </a:p>
          <a:p>
            <a:pPr lvl="1"/>
            <a:r>
              <a:rPr lang="en-US" sz="2000" i="0" dirty="0">
                <a:effectLst/>
                <a:latin typeface="gg sans"/>
              </a:rPr>
              <a:t>Zeit- und </a:t>
            </a:r>
            <a:r>
              <a:rPr lang="en-US" sz="2000" i="0" dirty="0" err="1">
                <a:effectLst/>
                <a:latin typeface="gg sans"/>
              </a:rPr>
              <a:t>Ressourcenersparnis</a:t>
            </a:r>
            <a:endParaRPr lang="en-US" sz="2000" i="0" dirty="0">
              <a:effectLst/>
              <a:latin typeface="gg sans"/>
            </a:endParaRPr>
          </a:p>
          <a:p>
            <a:pPr lvl="1"/>
            <a:endParaRPr lang="de-DE" sz="2000" dirty="0">
              <a:latin typeface="gg sans"/>
            </a:endParaRPr>
          </a:p>
          <a:p>
            <a:pPr lvl="1"/>
            <a:r>
              <a:rPr lang="en-US" sz="2000" i="0" dirty="0" err="1">
                <a:effectLst/>
                <a:latin typeface="gg sans"/>
              </a:rPr>
              <a:t>Anpassung</a:t>
            </a:r>
            <a:r>
              <a:rPr lang="en-US" sz="2000" i="0" dirty="0">
                <a:effectLst/>
                <a:latin typeface="gg sans"/>
              </a:rPr>
              <a:t> an </a:t>
            </a:r>
            <a:r>
              <a:rPr lang="en-US" sz="2000" i="0" dirty="0" err="1">
                <a:effectLst/>
                <a:latin typeface="gg sans"/>
              </a:rPr>
              <a:t>individuelle</a:t>
            </a:r>
            <a:r>
              <a:rPr lang="en-US" sz="2000" i="0" dirty="0">
                <a:effectLst/>
                <a:latin typeface="gg sans"/>
              </a:rPr>
              <a:t> </a:t>
            </a:r>
            <a:r>
              <a:rPr lang="en-US" sz="2000" i="0" dirty="0" err="1">
                <a:effectLst/>
                <a:latin typeface="gg sans"/>
              </a:rPr>
              <a:t>Präferenzen</a:t>
            </a:r>
            <a:endParaRPr lang="en-US" sz="2000" i="0" dirty="0">
              <a:effectLst/>
              <a:latin typeface="gg sans"/>
            </a:endParaRPr>
          </a:p>
          <a:p>
            <a:pPr lvl="1"/>
            <a:endParaRPr lang="de-DE" sz="2000" i="0" dirty="0">
              <a:effectLst/>
              <a:latin typeface="gg sans"/>
            </a:endParaRPr>
          </a:p>
          <a:p>
            <a:pPr lvl="1"/>
            <a:r>
              <a:rPr lang="en-US" sz="2000" i="0" dirty="0" err="1">
                <a:effectLst/>
                <a:latin typeface="gg sans"/>
              </a:rPr>
              <a:t>Tourismus</a:t>
            </a:r>
            <a:r>
              <a:rPr lang="en-US" sz="2000" i="0" dirty="0">
                <a:effectLst/>
                <a:latin typeface="gg sans"/>
              </a:rPr>
              <a:t> und </a:t>
            </a:r>
            <a:r>
              <a:rPr lang="en-US" sz="2000" i="0" dirty="0" err="1">
                <a:effectLst/>
                <a:latin typeface="gg sans"/>
              </a:rPr>
              <a:t>Freizeitaktivitäten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345CD4-3295-8B0A-7AB5-5A8685C1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8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7C805-7287-AA13-0560-1DD05724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4100" dirty="0">
                <a:solidFill>
                  <a:srgbClr val="FFFFFF"/>
                </a:solidFill>
              </a:rPr>
              <a:t>Warum sollte man sich </a:t>
            </a:r>
            <a:br>
              <a:rPr lang="de-DE" sz="4100" dirty="0">
                <a:solidFill>
                  <a:srgbClr val="FFFFFF"/>
                </a:solidFill>
              </a:rPr>
            </a:br>
            <a:r>
              <a:rPr lang="de-DE" sz="4100" dirty="0">
                <a:solidFill>
                  <a:srgbClr val="FFFFFF"/>
                </a:solidFill>
              </a:rPr>
              <a:t>mit DRP beschäftigen?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F94ED4-D89D-BF9F-FD3F-4F67941A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 err="1">
                <a:effectLst/>
                <a:latin typeface="gg sans"/>
              </a:rPr>
              <a:t>Unfallprävention</a:t>
            </a:r>
            <a:endParaRPr lang="en-US" b="0" i="0" dirty="0">
              <a:effectLst/>
              <a:latin typeface="gg sans"/>
            </a:endParaRPr>
          </a:p>
          <a:p>
            <a:endParaRPr lang="en-US" b="0" i="0" dirty="0">
              <a:effectLst/>
              <a:latin typeface="gg sans"/>
            </a:endParaRPr>
          </a:p>
          <a:p>
            <a:r>
              <a:rPr lang="en-US" b="0" i="0" dirty="0" err="1">
                <a:effectLst/>
                <a:latin typeface="Söhne"/>
              </a:rPr>
              <a:t>Verbesserung</a:t>
            </a:r>
            <a:r>
              <a:rPr lang="en-US" b="0" i="0" dirty="0">
                <a:effectLst/>
                <a:latin typeface="Söhne"/>
              </a:rPr>
              <a:t> der </a:t>
            </a:r>
            <a:r>
              <a:rPr lang="en-US" b="0" i="0" dirty="0" err="1">
                <a:effectLst/>
                <a:latin typeface="Söhne"/>
              </a:rPr>
              <a:t>Reiseeffizienz</a:t>
            </a:r>
            <a:endParaRPr lang="en-US" b="0" i="0" dirty="0">
              <a:effectLst/>
              <a:latin typeface="Söhne"/>
            </a:endParaRPr>
          </a:p>
          <a:p>
            <a:endParaRPr lang="en-US" dirty="0">
              <a:latin typeface="gg sans"/>
            </a:endParaRPr>
          </a:p>
          <a:p>
            <a:r>
              <a:rPr lang="en-US" b="0" i="0" dirty="0" err="1">
                <a:effectLst/>
                <a:latin typeface="Söhne"/>
              </a:rPr>
              <a:t>Komfortsteigerung</a:t>
            </a:r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r>
              <a:rPr lang="en-US" dirty="0" err="1">
                <a:latin typeface="Söhne"/>
              </a:rPr>
              <a:t>Nützlich</a:t>
            </a:r>
            <a:r>
              <a:rPr lang="en-US" dirty="0">
                <a:latin typeface="Söhne"/>
              </a:rPr>
              <a:t> f</a:t>
            </a:r>
            <a:r>
              <a:rPr lang="de-DE" dirty="0" err="1">
                <a:latin typeface="Söhne"/>
              </a:rPr>
              <a:t>ür</a:t>
            </a:r>
            <a:r>
              <a:rPr lang="de-DE" dirty="0">
                <a:latin typeface="Söhne"/>
              </a:rPr>
              <a:t> verschiedenste Fortbewegungsmittel</a:t>
            </a:r>
            <a:endParaRPr lang="en-US" b="0" i="0" dirty="0">
              <a:effectLst/>
              <a:latin typeface="gg san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2773D2-19C3-14EC-BCBB-7DBC206A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E1A55A-8717-B0B6-8B7F-1F34DC0A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DE" dirty="0"/>
              <a:t>Unique </a:t>
            </a:r>
            <a:r>
              <a:rPr lang="de-DE" dirty="0" err="1"/>
              <a:t>Selling</a:t>
            </a:r>
            <a:r>
              <a:rPr lang="de-DE" dirty="0"/>
              <a:t> Point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D8B6338-5BC8-3C84-C2CF-D99E28DCB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3" r="25355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F4A132-00D8-8C0C-474D-A28A42F9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Inhaltsplatzhalter 2">
            <a:extLst>
              <a:ext uri="{FF2B5EF4-FFF2-40B4-BE49-F238E27FC236}">
                <a16:creationId xmlns:a16="http://schemas.microsoft.com/office/drawing/2014/main" id="{1BCF4ED3-C3ED-2C6A-06AA-B565D3F3C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47928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28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5E6ECE-A854-23C4-7E03-C536E9E9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de-DE" sz="3700" dirty="0">
                <a:solidFill>
                  <a:srgbClr val="FFFFFF"/>
                </a:solidFill>
              </a:rPr>
              <a:t>Zusammenfassung: </a:t>
            </a:r>
            <a:br>
              <a:rPr lang="de-DE" sz="3700" dirty="0">
                <a:solidFill>
                  <a:srgbClr val="FFFFFF"/>
                </a:solidFill>
              </a:rPr>
            </a:br>
            <a:br>
              <a:rPr lang="de-DE" sz="3700" dirty="0">
                <a:solidFill>
                  <a:srgbClr val="FFFFFF"/>
                </a:solidFill>
              </a:rPr>
            </a:br>
            <a:r>
              <a:rPr lang="de-DE" sz="3700" dirty="0">
                <a:solidFill>
                  <a:srgbClr val="FFFFFF"/>
                </a:solidFill>
              </a:rPr>
              <a:t>erzielte Ergebnisse &amp; Errungenschaften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6D1443-C7B0-8867-1B04-7D7477E5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5840312"/>
          </a:xfrm>
        </p:spPr>
        <p:txBody>
          <a:bodyPr anchor="t">
            <a:normAutofit/>
          </a:bodyPr>
          <a:lstStyle/>
          <a:p>
            <a:r>
              <a:rPr lang="de-DE" dirty="0"/>
              <a:t>Leistungssteigerung im Vergleich zu anderem Projekt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Kürzeste</a:t>
            </a:r>
            <a:r>
              <a:rPr lang="en-US" dirty="0"/>
              <a:t> </a:t>
            </a:r>
            <a:r>
              <a:rPr lang="en-US" dirty="0" err="1"/>
              <a:t>dynamische</a:t>
            </a:r>
            <a:r>
              <a:rPr lang="en-US" dirty="0"/>
              <a:t> Route</a:t>
            </a:r>
          </a:p>
          <a:p>
            <a:r>
              <a:rPr lang="en-US" dirty="0"/>
              <a:t>Code </a:t>
            </a:r>
            <a:r>
              <a:rPr lang="en-US" dirty="0" err="1"/>
              <a:t>Umfang</a:t>
            </a:r>
            <a:r>
              <a:rPr lang="en-US" dirty="0"/>
              <a:t> </a:t>
            </a:r>
            <a:r>
              <a:rPr lang="en-US" dirty="0" err="1"/>
              <a:t>geschrumpft</a:t>
            </a:r>
            <a:r>
              <a:rPr lang="en-US" dirty="0"/>
              <a:t>, Aufbau </a:t>
            </a:r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komplex</a:t>
            </a:r>
            <a:endParaRPr lang="en-US" dirty="0"/>
          </a:p>
          <a:p>
            <a:r>
              <a:rPr lang="en-US" dirty="0" err="1"/>
              <a:t>Funktionalität</a:t>
            </a:r>
            <a:r>
              <a:rPr lang="en-US" dirty="0"/>
              <a:t> </a:t>
            </a:r>
            <a:r>
              <a:rPr lang="en-US" dirty="0" err="1"/>
              <a:t>erweiterbar</a:t>
            </a:r>
            <a:r>
              <a:rPr lang="en-US" dirty="0"/>
              <a:t> &amp; </a:t>
            </a:r>
            <a:br>
              <a:rPr lang="en-US" dirty="0"/>
            </a:b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Optimisierung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78F8CD-D8EA-3077-3927-4B6A950C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8" name="Chart 5">
            <a:extLst>
              <a:ext uri="{FF2B5EF4-FFF2-40B4-BE49-F238E27FC236}">
                <a16:creationId xmlns:a16="http://schemas.microsoft.com/office/drawing/2014/main" id="{5E565680-9A83-CCAD-6076-558CD039A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799587"/>
              </p:ext>
            </p:extLst>
          </p:nvPr>
        </p:nvGraphicFramePr>
        <p:xfrm>
          <a:off x="6337049" y="1676000"/>
          <a:ext cx="2617916" cy="207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7">
            <a:extLst>
              <a:ext uri="{FF2B5EF4-FFF2-40B4-BE49-F238E27FC236}">
                <a16:creationId xmlns:a16="http://schemas.microsoft.com/office/drawing/2014/main" id="{1E8F4608-6D2C-0DF2-1DC5-C2712F2A4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245744"/>
              </p:ext>
            </p:extLst>
          </p:nvPr>
        </p:nvGraphicFramePr>
        <p:xfrm>
          <a:off x="8587377" y="1676000"/>
          <a:ext cx="2547341" cy="207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086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2678A0-5ECE-1A1C-4513-58A214B6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Literatur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198E68-1735-E9FF-A2C6-A1503C0D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362" y="924814"/>
            <a:ext cx="6224335" cy="5431536"/>
          </a:xfrm>
        </p:spPr>
        <p:txBody>
          <a:bodyPr anchor="ctr">
            <a:normAutofit/>
          </a:bodyPr>
          <a:lstStyle/>
          <a:p>
            <a:pPr lvl="1"/>
            <a:r>
              <a:rPr lang="en-US" sz="2000" i="0" dirty="0">
                <a:effectLst/>
                <a:hlinkClick r:id="rId2"/>
              </a:rPr>
              <a:t>Deep Reinforcement Learning Based Dynamic Route Planning for Minimizing Travel Time</a:t>
            </a:r>
            <a:br>
              <a:rPr lang="en-US" sz="2000" i="0" dirty="0">
                <a:effectLst/>
              </a:rPr>
            </a:br>
            <a:r>
              <a:rPr lang="en-US" sz="1600" i="0" dirty="0">
                <a:effectLst/>
              </a:rPr>
              <a:t>(von </a:t>
            </a:r>
            <a:r>
              <a:rPr lang="en-US" sz="1600" i="0" dirty="0" err="1">
                <a:effectLst/>
              </a:rPr>
              <a:t>Yuanzhe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Geng</a:t>
            </a:r>
            <a:r>
              <a:rPr lang="en-US" sz="1600" i="0" dirty="0">
                <a:effectLst/>
              </a:rPr>
              <a:t>, </a:t>
            </a:r>
            <a:r>
              <a:rPr lang="en-US" sz="1600" i="0" dirty="0" err="1">
                <a:effectLst/>
              </a:rPr>
              <a:t>Erwu</a:t>
            </a:r>
            <a:r>
              <a:rPr lang="en-US" sz="1600" i="0" dirty="0">
                <a:effectLst/>
              </a:rPr>
              <a:t> Liu, Rui Wang und </a:t>
            </a:r>
            <a:r>
              <a:rPr lang="en-US" sz="1600" i="0" dirty="0" err="1">
                <a:effectLst/>
              </a:rPr>
              <a:t>Yiming</a:t>
            </a:r>
            <a:r>
              <a:rPr lang="en-US" sz="1600" i="0" dirty="0">
                <a:effectLst/>
              </a:rPr>
              <a:t> Liu)</a:t>
            </a:r>
          </a:p>
          <a:p>
            <a:pPr lvl="1"/>
            <a:endParaRPr lang="de-DE" sz="2000" dirty="0"/>
          </a:p>
          <a:p>
            <a:pPr lvl="1"/>
            <a:r>
              <a:rPr lang="en-US" sz="2000" dirty="0">
                <a:hlinkClick r:id="rId3"/>
              </a:rPr>
              <a:t>Dynamic Route Guidance Algorithms for Robust Roadway Networks</a:t>
            </a:r>
            <a:br>
              <a:rPr lang="en-US" sz="2000" dirty="0"/>
            </a:br>
            <a:r>
              <a:rPr lang="en-US" sz="1600" i="0" dirty="0">
                <a:effectLst/>
              </a:rPr>
              <a:t>(von </a:t>
            </a:r>
            <a:r>
              <a:rPr lang="en-US" sz="1600" dirty="0"/>
              <a:t>Agop </a:t>
            </a:r>
            <a:r>
              <a:rPr lang="en-US" sz="1600" dirty="0" err="1"/>
              <a:t>Koulakezian</a:t>
            </a:r>
            <a:r>
              <a:rPr lang="en-US" sz="1600" i="0" dirty="0">
                <a:effectLst/>
              </a:rPr>
              <a:t>)</a:t>
            </a:r>
            <a:endParaRPr lang="en-US" sz="1600" dirty="0"/>
          </a:p>
          <a:p>
            <a:pPr lvl="1"/>
            <a:endParaRPr lang="de-DE" sz="2000" dirty="0"/>
          </a:p>
          <a:p>
            <a:pPr lvl="1"/>
            <a:r>
              <a:rPr lang="en-US" sz="2000" dirty="0">
                <a:hlinkClick r:id="rId4"/>
              </a:rPr>
              <a:t>Including weather forecasts in routing decisions of navigation systems for road vehicles: The users' view</a:t>
            </a:r>
            <a:br>
              <a:rPr lang="en-US" sz="2000" dirty="0"/>
            </a:br>
            <a:r>
              <a:rPr lang="en-US" sz="1600" dirty="0"/>
              <a:t>(von Michael </a:t>
            </a:r>
            <a:r>
              <a:rPr lang="en-US" sz="1600" dirty="0" err="1"/>
              <a:t>Klafft</a:t>
            </a:r>
            <a:r>
              <a:rPr lang="en-US" sz="1600" dirty="0"/>
              <a:t>)</a:t>
            </a:r>
            <a:br>
              <a:rPr lang="de-DE" sz="2000" dirty="0"/>
            </a:br>
            <a:endParaRPr lang="de-DE" sz="2000" dirty="0"/>
          </a:p>
          <a:p>
            <a:pPr lvl="1"/>
            <a:r>
              <a:rPr lang="en-US" sz="2000" i="0" dirty="0">
                <a:effectLst/>
                <a:latin typeface="Poppins" panose="020B0502040204020203" pitchFamily="2" charset="0"/>
                <a:hlinkClick r:id="rId5"/>
              </a:rPr>
              <a:t>Dynamic Route Planning &amp; Optimization: Meaning, Process &amp; Benefits</a:t>
            </a:r>
            <a:br>
              <a:rPr lang="en-US" sz="2000" i="0" dirty="0">
                <a:effectLst/>
                <a:latin typeface="Poppins" panose="020B0502040204020203" pitchFamily="2" charset="0"/>
              </a:rPr>
            </a:br>
            <a:r>
              <a:rPr lang="en-US" sz="1600" i="0" dirty="0">
                <a:effectLst/>
                <a:latin typeface="HelveticaNeue Regular"/>
              </a:rPr>
              <a:t>(von Rakesh Patel)</a:t>
            </a:r>
            <a:endParaRPr lang="en-US" sz="1600" i="0" dirty="0">
              <a:effectLst/>
              <a:latin typeface="Poppins" panose="020B0502040204020203" pitchFamily="2" charset="0"/>
            </a:endParaRPr>
          </a:p>
          <a:p>
            <a:pPr lvl="1"/>
            <a:endParaRPr lang="de-DE" sz="2000" dirty="0"/>
          </a:p>
          <a:p>
            <a:endParaRPr lang="en-US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4BF78-8EBC-D836-91A5-6ABC1007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925BA-88F5-472D-B4C0-771877E9A9E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Breitbild</PresentationFormat>
  <Paragraphs>171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gg sans</vt:lpstr>
      <vt:lpstr>HelveticaNeue Regular</vt:lpstr>
      <vt:lpstr>Poppins</vt:lpstr>
      <vt:lpstr>Söhne</vt:lpstr>
      <vt:lpstr>Office</vt:lpstr>
      <vt:lpstr>SWP Projekt „Datenverwaltung“ Dynamic Route Planing</vt:lpstr>
      <vt:lpstr>Gliederung</vt:lpstr>
      <vt:lpstr>Teamvorstellung und Rollen</vt:lpstr>
      <vt:lpstr>Einführung in die Domäne</vt:lpstr>
      <vt:lpstr>Motivation</vt:lpstr>
      <vt:lpstr>Warum sollte man sich  mit DRP beschäftigen?</vt:lpstr>
      <vt:lpstr>Unique Selling Point</vt:lpstr>
      <vt:lpstr>Zusammenfassung:   erzielte Ergebnisse &amp; Errungenschaften</vt:lpstr>
      <vt:lpstr>Literatur</vt:lpstr>
      <vt:lpstr>Related Systems – Fareye App</vt:lpstr>
      <vt:lpstr>Related Systems – Waze App</vt:lpstr>
      <vt:lpstr>Frontend</vt:lpstr>
      <vt:lpstr>Backend</vt:lpstr>
      <vt:lpstr>Recherche</vt:lpstr>
      <vt:lpstr>Implementation</vt:lpstr>
      <vt:lpstr>Ergebnis</vt:lpstr>
      <vt:lpstr>Limitationen</vt:lpstr>
      <vt:lpstr>Ausblick</vt:lpstr>
      <vt:lpstr>Vielen Dank für eure Aufmerksamkeit!  Habt ihr 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Nikita Vakulenko</dc:creator>
  <cp:lastModifiedBy>Nikita Vakulenko</cp:lastModifiedBy>
  <cp:revision>128</cp:revision>
  <dcterms:created xsi:type="dcterms:W3CDTF">2023-07-19T13:14:40Z</dcterms:created>
  <dcterms:modified xsi:type="dcterms:W3CDTF">2023-07-20T21:42:12Z</dcterms:modified>
</cp:coreProperties>
</file>