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7" r:id="rId6"/>
    <p:sldId id="268" r:id="rId7"/>
    <p:sldId id="269" r:id="rId8"/>
    <p:sldId id="270" r:id="rId9"/>
    <p:sldId id="271" r:id="rId10"/>
    <p:sldId id="272" r:id="rId11"/>
    <p:sldId id="274" r:id="rId12"/>
    <p:sldId id="273" r:id="rId13"/>
    <p:sldId id="261" r:id="rId14"/>
    <p:sldId id="262" r:id="rId15"/>
    <p:sldId id="263" r:id="rId16"/>
    <p:sldId id="275" r:id="rId17"/>
    <p:sldId id="276" r:id="rId18"/>
    <p:sldId id="278" r:id="rId19"/>
    <p:sldId id="279" r:id="rId20"/>
    <p:sldId id="280" r:id="rId21"/>
    <p:sldId id="277" r:id="rId22"/>
    <p:sldId id="264" r:id="rId23"/>
    <p:sldId id="265" r:id="rId24"/>
    <p:sldId id="266" r:id="rId25"/>
    <p:sldId id="281" r:id="rId26"/>
    <p:sldId id="282" r:id="rId27"/>
    <p:sldId id="285" r:id="rId28"/>
    <p:sldId id="286" r:id="rId29"/>
    <p:sldId id="283" r:id="rId30"/>
    <p:sldId id="284" r:id="rId31"/>
    <p:sldId id="287"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2256"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18B0D-8319-4323-9C42-E2836D4D6C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B098E31-D1D5-452E-80F2-0AF44E53D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84C5C72-6319-44B4-8EEE-9254978924AE}"/>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48C20D8B-EBB3-4F1B-A090-DBCE13973FE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74B48F-4829-4E44-BE84-045318A981F9}"/>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65332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783A7-66C1-47D8-8F57-289C699436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EAF8CAF-79FD-4922-8957-B51F48654FC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C26FA5E-1CF8-464D-A02C-570431B938B7}"/>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90666658-343A-486C-A6D8-AE9DCF374CB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38D187-042F-44B2-9271-3D184A351C3F}"/>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328630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9F2D09-12A4-422F-96A1-0272B8306EE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002AE50-C0C9-459F-8D6D-9ED6A01CBF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945D23C-876C-4BEB-A553-12401C6EDE70}"/>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7096B50A-59F0-420F-B986-144837E4260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1C748E-2E4B-4019-880C-82FCD352C524}"/>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360207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34D45-96D1-402D-BFCE-97FC93224E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CA40806-7579-496B-9997-C7646E045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910B51C-EDC8-4FE0-AEB7-AC60C9B17E69}"/>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8D7AF98D-C9F5-40AB-8E66-43B76C5800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837BF5-C320-467C-AECD-D35840E48CD1}"/>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224559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6C8A9-8AB2-4715-86B4-0676CCFE0DE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89A675-98C8-491D-8A65-3E767A84C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AC9451-62B0-4A13-A7EF-48801A8DD0EE}"/>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CE64A224-CB29-45BD-9F89-F472E7306BD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4FD348-0A9D-44BF-BBC1-5641922B8E46}"/>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28347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1601D-283E-47CD-A132-5670A8A2AC4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5B44FA3-C65F-49FB-84CA-FF218B7B2E3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F4C6977-9B3C-4EF2-8003-A72DEF780F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B986379-6F21-4C5C-9F0B-5501E943A529}"/>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6" name="Marcador de pie de página 5">
            <a:extLst>
              <a:ext uri="{FF2B5EF4-FFF2-40B4-BE49-F238E27FC236}">
                <a16:creationId xmlns:a16="http://schemas.microsoft.com/office/drawing/2014/main" id="{71E260B1-C815-4707-A378-94C8F35355A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DF02D4-4F3F-4040-9834-34EB5AE39A39}"/>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273396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E76CC-A17F-4D72-ADDA-7B93C09D2A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8126CE1-B0BB-47CE-B920-25133AC0C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8371E2F-F797-4000-A46D-AA9E369637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40770E4-7BCA-4C48-8FAE-72B1639E5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73F2FBC-91F3-419D-BF44-0923AA1427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4484B13-CA23-4A3A-B8A0-84223F5FA19B}"/>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8" name="Marcador de pie de página 7">
            <a:extLst>
              <a:ext uri="{FF2B5EF4-FFF2-40B4-BE49-F238E27FC236}">
                <a16:creationId xmlns:a16="http://schemas.microsoft.com/office/drawing/2014/main" id="{0CB3F89F-1CC2-4852-9E29-2A6982C026F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E9287C3-7C04-481C-B4B3-17009EE37FBA}"/>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57611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CE231-DC5D-4FF2-B2F5-C7C59595FF2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1368EBD-6A49-42D0-81C9-B63EB6561D5C}"/>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4" name="Marcador de pie de página 3">
            <a:extLst>
              <a:ext uri="{FF2B5EF4-FFF2-40B4-BE49-F238E27FC236}">
                <a16:creationId xmlns:a16="http://schemas.microsoft.com/office/drawing/2014/main" id="{7C5597E5-C3A7-4767-AC1A-4FA1B99F6AC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2174EA7-3842-41FA-9747-6FE23C0C4837}"/>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134484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5E300CA-12A1-4064-AFCE-5434B919E610}"/>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3" name="Marcador de pie de página 2">
            <a:extLst>
              <a:ext uri="{FF2B5EF4-FFF2-40B4-BE49-F238E27FC236}">
                <a16:creationId xmlns:a16="http://schemas.microsoft.com/office/drawing/2014/main" id="{6723838C-F3A2-4F42-9B2F-DD886FADD4E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BDD0A02-D485-45A0-9634-954DBDD684A2}"/>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168634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B2DB7-5606-4DE0-9185-40F7949ADB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A47FEB1-0C0B-4176-BF63-30192F745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3CE678E-A115-4B59-BFF4-0E8322AF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60DBD45-070D-41AF-A7C6-32B89C844BD7}"/>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6" name="Marcador de pie de página 5">
            <a:extLst>
              <a:ext uri="{FF2B5EF4-FFF2-40B4-BE49-F238E27FC236}">
                <a16:creationId xmlns:a16="http://schemas.microsoft.com/office/drawing/2014/main" id="{E5F0AA15-02CB-4DFC-8E0F-88F342286EC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ECFC978-809D-4280-81FF-6724DB3FE37F}"/>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115432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41958-02C0-418D-AF48-3D3F912A7B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2802AB4-B963-40F3-BA1E-6B5168034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5B2740F-55CE-4D99-9CAD-C60F4A9F5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768458-3F84-40DF-A7E5-DAE4E637219E}"/>
              </a:ext>
            </a:extLst>
          </p:cNvPr>
          <p:cNvSpPr>
            <a:spLocks noGrp="1"/>
          </p:cNvSpPr>
          <p:nvPr>
            <p:ph type="dt" sz="half" idx="10"/>
          </p:nvPr>
        </p:nvSpPr>
        <p:spPr/>
        <p:txBody>
          <a:bodyPr/>
          <a:lstStyle/>
          <a:p>
            <a:fld id="{1715A6F6-87F5-4BFB-80A7-C355E7F191DC}" type="datetimeFigureOut">
              <a:rPr lang="es-CO" smtClean="0"/>
              <a:t>7/08/2023</a:t>
            </a:fld>
            <a:endParaRPr lang="es-CO"/>
          </a:p>
        </p:txBody>
      </p:sp>
      <p:sp>
        <p:nvSpPr>
          <p:cNvPr id="6" name="Marcador de pie de página 5">
            <a:extLst>
              <a:ext uri="{FF2B5EF4-FFF2-40B4-BE49-F238E27FC236}">
                <a16:creationId xmlns:a16="http://schemas.microsoft.com/office/drawing/2014/main" id="{3211000A-AD8E-4414-A486-8DEE43C55E7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148B0F-2D17-4363-931F-BE7DF11AA3EA}"/>
              </a:ext>
            </a:extLst>
          </p:cNvPr>
          <p:cNvSpPr>
            <a:spLocks noGrp="1"/>
          </p:cNvSpPr>
          <p:nvPr>
            <p:ph type="sldNum" sz="quarter" idx="12"/>
          </p:nvPr>
        </p:nvSpPr>
        <p:spPr/>
        <p:txBody>
          <a:bodyPr/>
          <a:lstStyle/>
          <a:p>
            <a:fld id="{E43C2F5D-5A1D-4EE9-8EC0-20A67FFC395E}" type="slidenum">
              <a:rPr lang="es-CO" smtClean="0"/>
              <a:t>‹Nº›</a:t>
            </a:fld>
            <a:endParaRPr lang="es-CO"/>
          </a:p>
        </p:txBody>
      </p:sp>
    </p:spTree>
    <p:extLst>
      <p:ext uri="{BB962C8B-B14F-4D97-AF65-F5344CB8AC3E}">
        <p14:creationId xmlns:p14="http://schemas.microsoft.com/office/powerpoint/2010/main" val="403026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C5F5B1-C510-4C82-8DEA-956669CAF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41422E9-8120-4670-BC43-5366EC256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F8B078-C9C4-4460-BF9F-0E2E79203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5A6F6-87F5-4BFB-80A7-C355E7F191DC}" type="datetimeFigureOut">
              <a:rPr lang="es-CO" smtClean="0"/>
              <a:t>7/08/2023</a:t>
            </a:fld>
            <a:endParaRPr lang="es-CO"/>
          </a:p>
        </p:txBody>
      </p:sp>
      <p:sp>
        <p:nvSpPr>
          <p:cNvPr id="5" name="Marcador de pie de página 4">
            <a:extLst>
              <a:ext uri="{FF2B5EF4-FFF2-40B4-BE49-F238E27FC236}">
                <a16:creationId xmlns:a16="http://schemas.microsoft.com/office/drawing/2014/main" id="{A6EE9650-492A-4E3C-83D7-974439186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A377B60-0053-434C-B261-77EF4FC92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C2F5D-5A1D-4EE9-8EC0-20A67FFC395E}" type="slidenum">
              <a:rPr lang="es-CO" smtClean="0"/>
              <a:t>‹Nº›</a:t>
            </a:fld>
            <a:endParaRPr lang="es-CO"/>
          </a:p>
        </p:txBody>
      </p:sp>
    </p:spTree>
    <p:extLst>
      <p:ext uri="{BB962C8B-B14F-4D97-AF65-F5344CB8AC3E}">
        <p14:creationId xmlns:p14="http://schemas.microsoft.com/office/powerpoint/2010/main" val="1695087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Science Wallpapers - Top Free Data Science Backgrounds -  WallpaperAccess">
            <a:extLst>
              <a:ext uri="{FF2B5EF4-FFF2-40B4-BE49-F238E27FC236}">
                <a16:creationId xmlns:a16="http://schemas.microsoft.com/office/drawing/2014/main" id="{BBF92866-2670-45DC-9899-EEE7DF3AE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92BD917-061C-42B7-92B1-8ACE37345660}"/>
              </a:ext>
            </a:extLst>
          </p:cNvPr>
          <p:cNvSpPr>
            <a:spLocks noGrp="1"/>
          </p:cNvSpPr>
          <p:nvPr>
            <p:ph type="ctrTitle"/>
          </p:nvPr>
        </p:nvSpPr>
        <p:spPr>
          <a:xfrm>
            <a:off x="1676400" y="1570038"/>
            <a:ext cx="9144000" cy="2387600"/>
          </a:xfrm>
        </p:spPr>
        <p:txBody>
          <a:bodyPr>
            <a:normAutofit/>
          </a:bodyPr>
          <a:lstStyle/>
          <a:p>
            <a:r>
              <a:rPr lang="es-CO" sz="8000" b="1" dirty="0">
                <a:solidFill>
                  <a:schemeClr val="bg1"/>
                </a:solidFill>
                <a:latin typeface="Helvetica Neue" panose="020B0604020202020204" charset="0"/>
              </a:rPr>
              <a:t>Prueba Científico de Datos</a:t>
            </a:r>
          </a:p>
        </p:txBody>
      </p:sp>
      <p:sp>
        <p:nvSpPr>
          <p:cNvPr id="3" name="Subtítulo 2">
            <a:extLst>
              <a:ext uri="{FF2B5EF4-FFF2-40B4-BE49-F238E27FC236}">
                <a16:creationId xmlns:a16="http://schemas.microsoft.com/office/drawing/2014/main" id="{BFC89C73-CE4F-4306-A386-1EEEA381D02A}"/>
              </a:ext>
            </a:extLst>
          </p:cNvPr>
          <p:cNvSpPr>
            <a:spLocks noGrp="1"/>
          </p:cNvSpPr>
          <p:nvPr>
            <p:ph type="subTitle" idx="1"/>
          </p:nvPr>
        </p:nvSpPr>
        <p:spPr>
          <a:xfrm>
            <a:off x="1524000" y="4630738"/>
            <a:ext cx="9144000" cy="484187"/>
          </a:xfrm>
        </p:spPr>
        <p:txBody>
          <a:bodyPr>
            <a:normAutofit fontScale="92500" lnSpcReduction="10000"/>
          </a:bodyPr>
          <a:lstStyle/>
          <a:p>
            <a:r>
              <a:rPr lang="es-CO" sz="3200" b="1" dirty="0">
                <a:solidFill>
                  <a:schemeClr val="bg1"/>
                </a:solidFill>
              </a:rPr>
              <a:t>DANIEL FELIPE BARON ESPITIA</a:t>
            </a:r>
          </a:p>
        </p:txBody>
      </p:sp>
    </p:spTree>
    <p:extLst>
      <p:ext uri="{BB962C8B-B14F-4D97-AF65-F5344CB8AC3E}">
        <p14:creationId xmlns:p14="http://schemas.microsoft.com/office/powerpoint/2010/main" val="196838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788564" y="1265721"/>
            <a:ext cx="10268126" cy="76941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solidFill>
                  <a:schemeClr val="dk1"/>
                </a:solidFill>
                <a:latin typeface="Assistant"/>
                <a:ea typeface="Assistant"/>
                <a:cs typeface="Assistant"/>
                <a:sym typeface="Assistant"/>
              </a:rPr>
              <a:t>Importancia de las variables para el mejor modelo:</a:t>
            </a:r>
          </a:p>
          <a:p>
            <a:pPr marL="0" lvl="0" indent="0" algn="just" rtl="0">
              <a:spcBef>
                <a:spcPts val="0"/>
              </a:spcBef>
              <a:spcAft>
                <a:spcPts val="0"/>
              </a:spcAft>
              <a:buNone/>
            </a:pPr>
            <a:endParaRPr lang="es-CO" dirty="0"/>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Modelos Construidos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CFBDB3AD-F021-43EF-808A-C6EC7DEAB510}"/>
              </a:ext>
            </a:extLst>
          </p:cNvPr>
          <p:cNvPicPr>
            <a:picLocks noChangeAspect="1"/>
          </p:cNvPicPr>
          <p:nvPr/>
        </p:nvPicPr>
        <p:blipFill>
          <a:blip r:embed="rId3"/>
          <a:stretch>
            <a:fillRect/>
          </a:stretch>
        </p:blipFill>
        <p:spPr>
          <a:xfrm>
            <a:off x="788564" y="1734936"/>
            <a:ext cx="10409390" cy="4903164"/>
          </a:xfrm>
          <a:prstGeom prst="rect">
            <a:avLst/>
          </a:prstGeom>
        </p:spPr>
      </p:pic>
    </p:spTree>
    <p:extLst>
      <p:ext uri="{BB962C8B-B14F-4D97-AF65-F5344CB8AC3E}">
        <p14:creationId xmlns:p14="http://schemas.microsoft.com/office/powerpoint/2010/main" val="287638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796953" y="1568044"/>
            <a:ext cx="10268126" cy="41549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solidFill>
                  <a:schemeClr val="dk1"/>
                </a:solidFill>
                <a:latin typeface="Assistant"/>
                <a:ea typeface="Assistant"/>
                <a:cs typeface="Assistant"/>
                <a:sym typeface="Assistant"/>
              </a:rPr>
              <a:t>Conclusiones:</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La mayoría de los modelos construidos no tuvo un buen desempeño, ni en el conjunto de datos de entrenamiento ni en el conjunto de datos de prueba.</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Existen muy pocas variables con una importancia relevante en el mejor modelo entrenado.</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El conjunto de datos utilizado es muy pequeño para obtener buenos resultados en la predicción del precio de las viviendas.</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Es necesario utilizar modelos mas complejos o incluir únicamente las variables mas relevantes para la predicción de los precios de las viviendas (Análisis mas exhaustivo).</a:t>
            </a:r>
          </a:p>
          <a:p>
            <a:pPr marL="0" lvl="0" indent="0" algn="just" rtl="0">
              <a:spcBef>
                <a:spcPts val="0"/>
              </a:spcBef>
              <a:spcAft>
                <a:spcPts val="0"/>
              </a:spcAft>
              <a:buNone/>
            </a:pPr>
            <a:endParaRPr lang="es-CO" dirty="0"/>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Modelos Construidos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3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894468" y="1535505"/>
            <a:ext cx="10268126" cy="421650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solidFill>
                  <a:schemeClr val="dk1"/>
                </a:solidFill>
                <a:latin typeface="Assistant"/>
                <a:ea typeface="Assistant"/>
                <a:cs typeface="Assistant"/>
                <a:sym typeface="Assistant"/>
              </a:rPr>
              <a:t>Las principales dificultades encontradas en el desarrollo del reto fueron:</a:t>
            </a:r>
          </a:p>
          <a:p>
            <a:pPr marL="0" lvl="0" indent="0" algn="just" rtl="0">
              <a:spcBef>
                <a:spcPts val="0"/>
              </a:spcBef>
              <a:spcAft>
                <a:spcPts val="0"/>
              </a:spcAft>
              <a:buNone/>
            </a:pPr>
            <a:endParaRPr lang="es-MX" sz="2000" b="1" dirty="0">
              <a:solidFill>
                <a:schemeClr val="dk1"/>
              </a:solidFill>
              <a:latin typeface="Assistant"/>
              <a:ea typeface="Assistant"/>
              <a:cs typeface="Assistant"/>
              <a:sym typeface="Assistant"/>
            </a:endParaRP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Cantidad de variables en el dataset: Fue necesario revisar variable por variable para determinar el rango de dicha variable y limpiar los datos.</a:t>
            </a: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Decisión de si tomar una variable como numérica o categórica</a:t>
            </a: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Tiempo de entrenamiento de los modelos: Se quería probar una mayor cantidad de modelos pero debido a la limitación del tiempo no fue posible.</a:t>
            </a: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Decisión de si incluir o no la variable</a:t>
            </a: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Se planeó incluir la información de punto de interés para tener un conteo de la cantidad de puntos de interés cerca de cada vivienda. Sin embargo, por limitaciones de tiempo no fue posible incluir dicha información. </a:t>
            </a:r>
          </a:p>
          <a:p>
            <a:pPr marL="457200" lvl="0" indent="-457200" algn="just" rtl="0">
              <a:spcBef>
                <a:spcPts val="0"/>
              </a:spcBef>
              <a:spcAft>
                <a:spcPts val="0"/>
              </a:spcAft>
              <a:buFont typeface="+mj-lt"/>
              <a:buAutoNum type="arabicPeriod"/>
            </a:pPr>
            <a:endParaRPr lang="es-MX" sz="2000" dirty="0">
              <a:solidFill>
                <a:schemeClr val="dk1"/>
              </a:solidFill>
              <a:latin typeface="Assistant"/>
              <a:ea typeface="Assistant"/>
              <a:cs typeface="Assistant"/>
              <a:sym typeface="Assistant"/>
            </a:endParaRPr>
          </a:p>
          <a:p>
            <a:pPr marL="0" lvl="0" indent="0" algn="just" rtl="0">
              <a:spcBef>
                <a:spcPts val="0"/>
              </a:spcBef>
              <a:spcAft>
                <a:spcPts val="0"/>
              </a:spcAft>
              <a:buNone/>
            </a:pPr>
            <a:endParaRPr lang="es-CO" dirty="0"/>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Dificultades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61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5 Most Amazing Computer Vision Techniques to Learn">
            <a:extLst>
              <a:ext uri="{FF2B5EF4-FFF2-40B4-BE49-F238E27FC236}">
                <a16:creationId xmlns:a16="http://schemas.microsoft.com/office/drawing/2014/main" id="{14A357CB-3496-4E38-89AB-2616C85597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0" t="199" r="1880" b="18814"/>
          <a:stretch/>
        </p:blipFill>
        <p:spPr bwMode="auto">
          <a:xfrm>
            <a:off x="0" y="2057399"/>
            <a:ext cx="12192000" cy="560070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B783ED-1FFE-4A8A-9FE4-B6F76CAB59E6}"/>
              </a:ext>
            </a:extLst>
          </p:cNvPr>
          <p:cNvSpPr>
            <a:spLocks noGrp="1"/>
          </p:cNvSpPr>
          <p:nvPr>
            <p:ph type="title"/>
          </p:nvPr>
        </p:nvSpPr>
        <p:spPr>
          <a:xfrm>
            <a:off x="838200" y="365125"/>
            <a:ext cx="10515600" cy="1387475"/>
          </a:xfrm>
        </p:spPr>
        <p:txBody>
          <a:bodyPr>
            <a:normAutofit fontScale="90000"/>
          </a:bodyPr>
          <a:lstStyle/>
          <a:p>
            <a:pPr algn="ctr"/>
            <a:r>
              <a:rPr lang="es-CO" b="1" dirty="0">
                <a:solidFill>
                  <a:srgbClr val="FF0000"/>
                </a:solidFill>
                <a:latin typeface="Helvetica Neue" panose="020B0604020202020204" charset="0"/>
              </a:rPr>
              <a:t>PRUEBA II: </a:t>
            </a:r>
            <a:br>
              <a:rPr lang="es-CO" b="1" dirty="0">
                <a:solidFill>
                  <a:srgbClr val="FF0000"/>
                </a:solidFill>
                <a:latin typeface="Helvetica Neue" panose="020B0604020202020204" charset="0"/>
              </a:rPr>
            </a:br>
            <a:r>
              <a:rPr lang="es-CO" b="1" dirty="0">
                <a:solidFill>
                  <a:srgbClr val="FF0000"/>
                </a:solidFill>
                <a:latin typeface="Helvetica Neue" panose="020B0604020202020204" charset="0"/>
              </a:rPr>
              <a:t>CLASIFICACIÓN DE IMÁGENES</a:t>
            </a:r>
            <a:br>
              <a:rPr lang="es-CO" b="1" dirty="0">
                <a:solidFill>
                  <a:srgbClr val="FF0000"/>
                </a:solidFill>
                <a:latin typeface="Helvetica Neue" panose="020B0604020202020204" charset="0"/>
              </a:rPr>
            </a:br>
            <a:r>
              <a:rPr lang="es-CO" sz="3600" b="1" dirty="0">
                <a:solidFill>
                  <a:srgbClr val="FF0000"/>
                </a:solidFill>
                <a:latin typeface="Helvetica Neue" panose="020B0604020202020204" charset="0"/>
              </a:rPr>
              <a:t>Imágenes con contenido vs Imágenes en blanco</a:t>
            </a:r>
            <a:endParaRPr lang="es-CO" b="1" dirty="0">
              <a:solidFill>
                <a:srgbClr val="FF0000"/>
              </a:solidFill>
              <a:latin typeface="Helvetica Neue" panose="020B0604020202020204" charset="0"/>
            </a:endParaRPr>
          </a:p>
        </p:txBody>
      </p:sp>
    </p:spTree>
    <p:extLst>
      <p:ext uri="{BB962C8B-B14F-4D97-AF65-F5344CB8AC3E}">
        <p14:creationId xmlns:p14="http://schemas.microsoft.com/office/powerpoint/2010/main" val="91236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6;p17">
            <a:extLst>
              <a:ext uri="{FF2B5EF4-FFF2-40B4-BE49-F238E27FC236}">
                <a16:creationId xmlns:a16="http://schemas.microsoft.com/office/drawing/2014/main" id="{031FCB31-F44B-499A-81A8-65FAF38DC390}"/>
              </a:ext>
            </a:extLst>
          </p:cNvPr>
          <p:cNvSpPr txBox="1"/>
          <p:nvPr/>
        </p:nvSpPr>
        <p:spPr>
          <a:xfrm>
            <a:off x="1137470" y="1884193"/>
            <a:ext cx="4107600" cy="416700"/>
          </a:xfrm>
          <a:prstGeom prst="rect">
            <a:avLst/>
          </a:prstGeom>
          <a:noFill/>
          <a:ln>
            <a:noFill/>
          </a:ln>
        </p:spPr>
        <p:txBody>
          <a:bodyPr spcFirstLastPara="1" wrap="square" lIns="0" tIns="0" rIns="0" bIns="0" anchor="ctr" anchorCtr="0">
            <a:noAutofit/>
          </a:bodyPr>
          <a:lstStyle/>
          <a:p>
            <a:pPr lvl="0">
              <a:lnSpc>
                <a:spcPct val="115000"/>
              </a:lnSpc>
            </a:pPr>
            <a:r>
              <a:rPr lang="es-CO" sz="2300" b="1" dirty="0">
                <a:solidFill>
                  <a:schemeClr val="dk1"/>
                </a:solidFill>
                <a:latin typeface="Assistant"/>
                <a:ea typeface="Assistant"/>
                <a:cs typeface="Assistant"/>
                <a:sym typeface="Assistant"/>
              </a:rPr>
              <a:t>Problemática</a:t>
            </a:r>
            <a:endParaRPr sz="2300" b="1" dirty="0">
              <a:latin typeface="Assistant"/>
              <a:ea typeface="Assistant"/>
              <a:cs typeface="Assistant"/>
              <a:sym typeface="Assistant"/>
            </a:endParaRPr>
          </a:p>
        </p:txBody>
      </p:sp>
      <p:sp>
        <p:nvSpPr>
          <p:cNvPr id="6" name="Google Shape;87;p17">
            <a:extLst>
              <a:ext uri="{FF2B5EF4-FFF2-40B4-BE49-F238E27FC236}">
                <a16:creationId xmlns:a16="http://schemas.microsoft.com/office/drawing/2014/main" id="{8D1C919A-0D66-47AD-AE18-A9E49C6AB612}"/>
              </a:ext>
            </a:extLst>
          </p:cNvPr>
          <p:cNvSpPr txBox="1"/>
          <p:nvPr/>
        </p:nvSpPr>
        <p:spPr>
          <a:xfrm>
            <a:off x="1137471" y="2731801"/>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Conjunto de datos</a:t>
            </a:r>
            <a:endParaRPr sz="2300" b="1" dirty="0">
              <a:latin typeface="Assistant"/>
              <a:ea typeface="Assistant"/>
              <a:cs typeface="Assistant"/>
              <a:sym typeface="Assistant"/>
            </a:endParaRPr>
          </a:p>
        </p:txBody>
      </p:sp>
      <p:sp>
        <p:nvSpPr>
          <p:cNvPr id="7" name="Google Shape;88;p17">
            <a:extLst>
              <a:ext uri="{FF2B5EF4-FFF2-40B4-BE49-F238E27FC236}">
                <a16:creationId xmlns:a16="http://schemas.microsoft.com/office/drawing/2014/main" id="{0867D9C9-7AD5-4CDF-A8D4-376E9CBB078B}"/>
              </a:ext>
            </a:extLst>
          </p:cNvPr>
          <p:cNvSpPr txBox="1"/>
          <p:nvPr/>
        </p:nvSpPr>
        <p:spPr>
          <a:xfrm>
            <a:off x="1137471" y="3780314"/>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Modelo construido</a:t>
            </a:r>
            <a:endParaRPr sz="2300" b="1" dirty="0">
              <a:latin typeface="Assistant"/>
              <a:ea typeface="Assistant"/>
              <a:cs typeface="Assistant"/>
              <a:sym typeface="Assistant"/>
            </a:endParaRPr>
          </a:p>
        </p:txBody>
      </p:sp>
      <p:sp>
        <p:nvSpPr>
          <p:cNvPr id="8" name="Google Shape;89;p17">
            <a:extLst>
              <a:ext uri="{FF2B5EF4-FFF2-40B4-BE49-F238E27FC236}">
                <a16:creationId xmlns:a16="http://schemas.microsoft.com/office/drawing/2014/main" id="{2413312A-290A-4A41-894B-AF5388D90AF7}"/>
              </a:ext>
            </a:extLst>
          </p:cNvPr>
          <p:cNvSpPr txBox="1"/>
          <p:nvPr/>
        </p:nvSpPr>
        <p:spPr>
          <a:xfrm>
            <a:off x="1011745" y="2195693"/>
            <a:ext cx="4972800" cy="369300"/>
          </a:xfrm>
          <a:prstGeom prst="rect">
            <a:avLst/>
          </a:prstGeom>
          <a:noFill/>
          <a:ln>
            <a:noFill/>
          </a:ln>
        </p:spPr>
        <p:txBody>
          <a:bodyPr spcFirstLastPara="1" wrap="square" lIns="91425" tIns="91425" rIns="91425" bIns="91425" anchor="t" anchorCtr="0">
            <a:noAutofit/>
          </a:bodyPr>
          <a:lstStyle/>
          <a:p>
            <a:pPr>
              <a:spcAft>
                <a:spcPts val="1600"/>
              </a:spcAft>
            </a:pPr>
            <a:r>
              <a:rPr lang="es-CO" dirty="0">
                <a:solidFill>
                  <a:schemeClr val="dk1"/>
                </a:solidFill>
                <a:latin typeface="Assistant"/>
                <a:ea typeface="Assistant"/>
                <a:cs typeface="Assistant"/>
                <a:sym typeface="Assistant"/>
              </a:rPr>
              <a:t>Descripción del problema</a:t>
            </a:r>
          </a:p>
        </p:txBody>
      </p:sp>
      <p:sp>
        <p:nvSpPr>
          <p:cNvPr id="10" name="Google Shape;91;p17">
            <a:extLst>
              <a:ext uri="{FF2B5EF4-FFF2-40B4-BE49-F238E27FC236}">
                <a16:creationId xmlns:a16="http://schemas.microsoft.com/office/drawing/2014/main" id="{F5A04C24-65DB-4F5E-9DE3-77C45F3D289E}"/>
              </a:ext>
            </a:extLst>
          </p:cNvPr>
          <p:cNvSpPr txBox="1"/>
          <p:nvPr/>
        </p:nvSpPr>
        <p:spPr>
          <a:xfrm>
            <a:off x="1011745" y="3097389"/>
            <a:ext cx="6345803" cy="3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Descripción de los datos utilizados</a:t>
            </a:r>
            <a:endParaRPr dirty="0">
              <a:solidFill>
                <a:schemeClr val="dk1"/>
              </a:solidFill>
              <a:latin typeface="Assistant"/>
              <a:ea typeface="Assistant"/>
              <a:cs typeface="Assistant"/>
              <a:sym typeface="Assistant"/>
            </a:endParaRPr>
          </a:p>
        </p:txBody>
      </p:sp>
      <p:sp>
        <p:nvSpPr>
          <p:cNvPr id="11" name="Google Shape;92;p17">
            <a:extLst>
              <a:ext uri="{FF2B5EF4-FFF2-40B4-BE49-F238E27FC236}">
                <a16:creationId xmlns:a16="http://schemas.microsoft.com/office/drawing/2014/main" id="{193EF585-907F-4029-893D-EE6C12C45ED4}"/>
              </a:ext>
            </a:extLst>
          </p:cNvPr>
          <p:cNvSpPr txBox="1"/>
          <p:nvPr/>
        </p:nvSpPr>
        <p:spPr>
          <a:xfrm>
            <a:off x="1011746" y="4100865"/>
            <a:ext cx="49728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Arquitectura del modelo y resultados</a:t>
            </a:r>
            <a:endParaRPr dirty="0">
              <a:solidFill>
                <a:schemeClr val="dk1"/>
              </a:solidFill>
              <a:latin typeface="Assistant"/>
              <a:ea typeface="Assistant"/>
              <a:cs typeface="Assistant"/>
              <a:sym typeface="Assistant"/>
            </a:endParaRPr>
          </a:p>
        </p:txBody>
      </p:sp>
      <p:grpSp>
        <p:nvGrpSpPr>
          <p:cNvPr id="12" name="Google Shape;93;p17">
            <a:extLst>
              <a:ext uri="{FF2B5EF4-FFF2-40B4-BE49-F238E27FC236}">
                <a16:creationId xmlns:a16="http://schemas.microsoft.com/office/drawing/2014/main" id="{1194028E-739F-42AC-808C-541620A869BA}"/>
              </a:ext>
            </a:extLst>
          </p:cNvPr>
          <p:cNvGrpSpPr/>
          <p:nvPr/>
        </p:nvGrpSpPr>
        <p:grpSpPr>
          <a:xfrm>
            <a:off x="611395" y="1976631"/>
            <a:ext cx="681900" cy="531450"/>
            <a:chOff x="1416125" y="874713"/>
            <a:chExt cx="681900" cy="531450"/>
          </a:xfrm>
        </p:grpSpPr>
        <p:sp>
          <p:nvSpPr>
            <p:cNvPr id="13" name="Google Shape;94;p17">
              <a:extLst>
                <a:ext uri="{FF2B5EF4-FFF2-40B4-BE49-F238E27FC236}">
                  <a16:creationId xmlns:a16="http://schemas.microsoft.com/office/drawing/2014/main" id="{8C10DF0B-20A4-4586-B815-E35430734113}"/>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1</a:t>
              </a:r>
              <a:endParaRPr sz="3200" b="1" dirty="0"/>
            </a:p>
          </p:txBody>
        </p:sp>
        <p:cxnSp>
          <p:nvCxnSpPr>
            <p:cNvPr id="14" name="Google Shape;95;p17">
              <a:extLst>
                <a:ext uri="{FF2B5EF4-FFF2-40B4-BE49-F238E27FC236}">
                  <a16:creationId xmlns:a16="http://schemas.microsoft.com/office/drawing/2014/main" id="{FF7570D3-ABE2-4D8F-A78E-F28F6F3C70DC}"/>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18" name="Google Shape;99;p17">
            <a:extLst>
              <a:ext uri="{FF2B5EF4-FFF2-40B4-BE49-F238E27FC236}">
                <a16:creationId xmlns:a16="http://schemas.microsoft.com/office/drawing/2014/main" id="{75C90DB9-8AB7-4D1C-A9D8-753917F1A320}"/>
              </a:ext>
            </a:extLst>
          </p:cNvPr>
          <p:cNvGrpSpPr/>
          <p:nvPr/>
        </p:nvGrpSpPr>
        <p:grpSpPr>
          <a:xfrm>
            <a:off x="611396" y="2861484"/>
            <a:ext cx="681900" cy="531450"/>
            <a:chOff x="1416125" y="874713"/>
            <a:chExt cx="681900" cy="531450"/>
          </a:xfrm>
        </p:grpSpPr>
        <p:sp>
          <p:nvSpPr>
            <p:cNvPr id="19" name="Google Shape;100;p17">
              <a:extLst>
                <a:ext uri="{FF2B5EF4-FFF2-40B4-BE49-F238E27FC236}">
                  <a16:creationId xmlns:a16="http://schemas.microsoft.com/office/drawing/2014/main" id="{794DA2FC-C9A1-49DB-B11F-878D40676D82}"/>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2</a:t>
              </a:r>
              <a:endParaRPr sz="3200" b="1" dirty="0"/>
            </a:p>
          </p:txBody>
        </p:sp>
        <p:cxnSp>
          <p:nvCxnSpPr>
            <p:cNvPr id="20" name="Google Shape;101;p17">
              <a:extLst>
                <a:ext uri="{FF2B5EF4-FFF2-40B4-BE49-F238E27FC236}">
                  <a16:creationId xmlns:a16="http://schemas.microsoft.com/office/drawing/2014/main" id="{44371D78-E436-48D9-A9C4-EE2E222A747B}"/>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21" name="Google Shape;102;p17">
            <a:extLst>
              <a:ext uri="{FF2B5EF4-FFF2-40B4-BE49-F238E27FC236}">
                <a16:creationId xmlns:a16="http://schemas.microsoft.com/office/drawing/2014/main" id="{C082AB61-CAC9-4F4D-B4AE-9B5CB93B153D}"/>
              </a:ext>
            </a:extLst>
          </p:cNvPr>
          <p:cNvGrpSpPr/>
          <p:nvPr/>
        </p:nvGrpSpPr>
        <p:grpSpPr>
          <a:xfrm>
            <a:off x="602850" y="3876913"/>
            <a:ext cx="681900" cy="497266"/>
            <a:chOff x="1407579" y="874713"/>
            <a:chExt cx="681900" cy="497266"/>
          </a:xfrm>
        </p:grpSpPr>
        <p:sp>
          <p:nvSpPr>
            <p:cNvPr id="22" name="Google Shape;103;p17">
              <a:extLst>
                <a:ext uri="{FF2B5EF4-FFF2-40B4-BE49-F238E27FC236}">
                  <a16:creationId xmlns:a16="http://schemas.microsoft.com/office/drawing/2014/main" id="{3E5A9078-E796-4AA7-A1A9-A0855875929D}"/>
                </a:ext>
              </a:extLst>
            </p:cNvPr>
            <p:cNvSpPr txBox="1"/>
            <p:nvPr/>
          </p:nvSpPr>
          <p:spPr>
            <a:xfrm>
              <a:off x="1407579" y="879379"/>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3</a:t>
              </a:r>
              <a:endParaRPr sz="3200" b="1" dirty="0"/>
            </a:p>
          </p:txBody>
        </p:sp>
        <p:cxnSp>
          <p:nvCxnSpPr>
            <p:cNvPr id="23" name="Google Shape;104;p17">
              <a:extLst>
                <a:ext uri="{FF2B5EF4-FFF2-40B4-BE49-F238E27FC236}">
                  <a16:creationId xmlns:a16="http://schemas.microsoft.com/office/drawing/2014/main" id="{F765BB0F-3E27-40AC-B135-D112B0046CDA}"/>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
        <p:nvSpPr>
          <p:cNvPr id="27" name="Google Shape;88;p17">
            <a:extLst>
              <a:ext uri="{FF2B5EF4-FFF2-40B4-BE49-F238E27FC236}">
                <a16:creationId xmlns:a16="http://schemas.microsoft.com/office/drawing/2014/main" id="{6AC79922-9A39-4996-9CE2-2FF034803E8E}"/>
              </a:ext>
            </a:extLst>
          </p:cNvPr>
          <p:cNvSpPr txBox="1"/>
          <p:nvPr/>
        </p:nvSpPr>
        <p:spPr>
          <a:xfrm>
            <a:off x="1137471" y="4749407"/>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Dificultades</a:t>
            </a:r>
            <a:endParaRPr sz="2300" b="1" dirty="0">
              <a:latin typeface="Assistant"/>
              <a:ea typeface="Assistant"/>
              <a:cs typeface="Assistant"/>
              <a:sym typeface="Assistant"/>
            </a:endParaRPr>
          </a:p>
        </p:txBody>
      </p:sp>
      <p:sp>
        <p:nvSpPr>
          <p:cNvPr id="28" name="Google Shape;92;p17">
            <a:extLst>
              <a:ext uri="{FF2B5EF4-FFF2-40B4-BE49-F238E27FC236}">
                <a16:creationId xmlns:a16="http://schemas.microsoft.com/office/drawing/2014/main" id="{2C3A3BDC-0F57-4630-B5CC-C0ABDAD688A8}"/>
              </a:ext>
            </a:extLst>
          </p:cNvPr>
          <p:cNvSpPr txBox="1"/>
          <p:nvPr/>
        </p:nvSpPr>
        <p:spPr>
          <a:xfrm>
            <a:off x="1011746" y="5103513"/>
            <a:ext cx="4798598" cy="4003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Principales dificultades a la hora de desarrollar el reto</a:t>
            </a:r>
            <a:endParaRPr dirty="0">
              <a:solidFill>
                <a:schemeClr val="dk1"/>
              </a:solidFill>
              <a:latin typeface="Assistant"/>
              <a:ea typeface="Assistant"/>
              <a:cs typeface="Assistant"/>
              <a:sym typeface="Assistant"/>
            </a:endParaRPr>
          </a:p>
        </p:txBody>
      </p:sp>
      <p:grpSp>
        <p:nvGrpSpPr>
          <p:cNvPr id="29" name="Google Shape;102;p17">
            <a:extLst>
              <a:ext uri="{FF2B5EF4-FFF2-40B4-BE49-F238E27FC236}">
                <a16:creationId xmlns:a16="http://schemas.microsoft.com/office/drawing/2014/main" id="{5AD7D5EA-76E9-4929-A939-9EFB79257320}"/>
              </a:ext>
            </a:extLst>
          </p:cNvPr>
          <p:cNvGrpSpPr/>
          <p:nvPr/>
        </p:nvGrpSpPr>
        <p:grpSpPr>
          <a:xfrm>
            <a:off x="611396" y="4846006"/>
            <a:ext cx="681900" cy="531450"/>
            <a:chOff x="1416125" y="874713"/>
            <a:chExt cx="681900" cy="531450"/>
          </a:xfrm>
        </p:grpSpPr>
        <p:sp>
          <p:nvSpPr>
            <p:cNvPr id="30" name="Google Shape;103;p17">
              <a:extLst>
                <a:ext uri="{FF2B5EF4-FFF2-40B4-BE49-F238E27FC236}">
                  <a16:creationId xmlns:a16="http://schemas.microsoft.com/office/drawing/2014/main" id="{2E12C7EA-C115-4EE5-BD28-87631E30DD6E}"/>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4</a:t>
              </a:r>
              <a:endParaRPr sz="3200" b="1" dirty="0"/>
            </a:p>
          </p:txBody>
        </p:sp>
        <p:cxnSp>
          <p:nvCxnSpPr>
            <p:cNvPr id="31" name="Google Shape;104;p17">
              <a:extLst>
                <a:ext uri="{FF2B5EF4-FFF2-40B4-BE49-F238E27FC236}">
                  <a16:creationId xmlns:a16="http://schemas.microsoft.com/office/drawing/2014/main" id="{738693E3-FAE8-4343-BDF7-F40B256E9607}"/>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
        <p:nvSpPr>
          <p:cNvPr id="32" name="Google Shape;117;p18">
            <a:extLst>
              <a:ext uri="{FF2B5EF4-FFF2-40B4-BE49-F238E27FC236}">
                <a16:creationId xmlns:a16="http://schemas.microsoft.com/office/drawing/2014/main" id="{83E955BF-B59D-496C-8FFF-E1DD418C1DEA}"/>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1;p18">
            <a:extLst>
              <a:ext uri="{FF2B5EF4-FFF2-40B4-BE49-F238E27FC236}">
                <a16:creationId xmlns:a16="http://schemas.microsoft.com/office/drawing/2014/main" id="{83C4E908-5E38-43B8-BA71-5DD9B03DA172}"/>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Agenda</a:t>
            </a:r>
            <a:endParaRPr sz="2400" dirty="0"/>
          </a:p>
        </p:txBody>
      </p:sp>
      <p:sp>
        <p:nvSpPr>
          <p:cNvPr id="35" name="Google Shape;119;p18">
            <a:extLst>
              <a:ext uri="{FF2B5EF4-FFF2-40B4-BE49-F238E27FC236}">
                <a16:creationId xmlns:a16="http://schemas.microsoft.com/office/drawing/2014/main" id="{EA987835-FFA4-4B7D-B986-4AE3B87AC560}"/>
              </a:ext>
            </a:extLst>
          </p:cNvPr>
          <p:cNvSpPr/>
          <p:nvPr/>
        </p:nvSpPr>
        <p:spPr>
          <a:xfrm rot="19813301">
            <a:off x="99225" y="-43621"/>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4" name="Picture 2" descr="Davivienda S.A.">
            <a:extLst>
              <a:ext uri="{FF2B5EF4-FFF2-40B4-BE49-F238E27FC236}">
                <a16:creationId xmlns:a16="http://schemas.microsoft.com/office/drawing/2014/main" id="{B87355B9-A91A-4C30-9408-0F9995E13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48" name="Elipse 47">
            <a:extLst>
              <a:ext uri="{FF2B5EF4-FFF2-40B4-BE49-F238E27FC236}">
                <a16:creationId xmlns:a16="http://schemas.microsoft.com/office/drawing/2014/main" id="{2DFA6A49-D784-4E9D-B37F-95BAAD498918}"/>
              </a:ext>
            </a:extLst>
          </p:cNvPr>
          <p:cNvSpPr/>
          <p:nvPr/>
        </p:nvSpPr>
        <p:spPr>
          <a:xfrm>
            <a:off x="5326300" y="-635000"/>
            <a:ext cx="9564915" cy="8128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918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1048139" y="1890132"/>
            <a:ext cx="9899493" cy="307773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Motivación</a:t>
            </a:r>
            <a:r>
              <a:rPr lang="es-MX" sz="2000" b="1" dirty="0">
                <a:latin typeface="Assistant"/>
                <a:ea typeface="Assistant"/>
                <a:cs typeface="Assistant"/>
                <a:sym typeface="Assistant"/>
              </a:rPr>
              <a:t>:</a:t>
            </a:r>
          </a:p>
          <a:p>
            <a:pPr marL="0" lvl="0" indent="0" algn="just" rtl="0">
              <a:spcBef>
                <a:spcPts val="0"/>
              </a:spcBef>
              <a:spcAft>
                <a:spcPts val="0"/>
              </a:spcAft>
              <a:buNone/>
            </a:pPr>
            <a:r>
              <a:rPr lang="es-MX" sz="2000" dirty="0">
                <a:latin typeface="Assistant"/>
                <a:ea typeface="Assistant"/>
                <a:cs typeface="Assistant"/>
                <a:sym typeface="Assistant"/>
              </a:rPr>
              <a:t>Para la revisión de documentos que le llegan al banco para las diferentes solicitudes, es crucial clasificar dichos documentos como documentos en blanco o documentos con contenido. Lo anterior con el fin de facilitar y reducir el tiempo de procesamiento por parte de los analistas.</a:t>
            </a:r>
          </a:p>
          <a:p>
            <a:pPr marL="0" lvl="0" indent="0" algn="just" rtl="0">
              <a:spcBef>
                <a:spcPts val="0"/>
              </a:spcBef>
              <a:spcAft>
                <a:spcPts val="0"/>
              </a:spcAft>
              <a:buNone/>
            </a:pPr>
            <a:endParaRPr lang="es-MX" sz="2000" dirty="0">
              <a:latin typeface="Assistant"/>
              <a:ea typeface="Assistant"/>
              <a:cs typeface="Assistant"/>
              <a:sym typeface="Assistant"/>
            </a:endParaRPr>
          </a:p>
          <a:p>
            <a:pPr marL="0" lvl="0" indent="0" algn="just" rtl="0">
              <a:spcBef>
                <a:spcPts val="0"/>
              </a:spcBef>
              <a:spcAft>
                <a:spcPts val="0"/>
              </a:spcAft>
              <a:buNone/>
            </a:pPr>
            <a:r>
              <a:rPr lang="es-MX" sz="2400" b="1" dirty="0">
                <a:latin typeface="Assistant"/>
                <a:ea typeface="Assistant"/>
                <a:cs typeface="Assistant"/>
                <a:sym typeface="Assistant"/>
              </a:rPr>
              <a:t>Objetivo:</a:t>
            </a:r>
            <a:endParaRPr lang="es-MX" sz="2000" b="1" dirty="0">
              <a:latin typeface="Assistant"/>
              <a:ea typeface="Assistant"/>
              <a:cs typeface="Assistant"/>
              <a:sym typeface="Assistant"/>
            </a:endParaRPr>
          </a:p>
          <a:p>
            <a:pPr marL="0" lvl="0" indent="0" algn="just" rtl="0">
              <a:spcBef>
                <a:spcPts val="0"/>
              </a:spcBef>
              <a:spcAft>
                <a:spcPts val="0"/>
              </a:spcAft>
              <a:buNone/>
            </a:pPr>
            <a:r>
              <a:rPr lang="es-MX" sz="2000" dirty="0">
                <a:latin typeface="Assistant"/>
                <a:ea typeface="Assistant"/>
                <a:cs typeface="Assistant"/>
                <a:sym typeface="Assistant"/>
              </a:rPr>
              <a:t>Clasificación de documentos en dos categorías:</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Documentos con contenido</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Documentos en blanco</a:t>
            </a: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Problemática</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6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981596" y="1555696"/>
            <a:ext cx="5461233" cy="449350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latin typeface="Assistant"/>
                <a:ea typeface="Assistant"/>
                <a:cs typeface="Assistant"/>
                <a:sym typeface="Assistant"/>
              </a:rPr>
              <a:t>Tamaño del dataset:</a:t>
            </a:r>
          </a:p>
          <a:p>
            <a:pPr marL="0" lvl="0" indent="0" algn="just" rtl="0">
              <a:spcBef>
                <a:spcPts val="0"/>
              </a:spcBef>
              <a:spcAft>
                <a:spcPts val="0"/>
              </a:spcAft>
              <a:buNone/>
            </a:pPr>
            <a:endParaRPr lang="es-MX" sz="2000" b="1" dirty="0">
              <a:latin typeface="Assistant"/>
              <a:ea typeface="Assistant"/>
              <a:cs typeface="Assistant"/>
              <a:sym typeface="Assistant"/>
            </a:endParaRP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Entrenamiento:</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en blanco: 111 imágenes</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con contenido: 84 imágenes</a:t>
            </a:r>
          </a:p>
          <a:p>
            <a:pPr marL="0" lvl="0" indent="0" algn="just" rtl="0">
              <a:spcBef>
                <a:spcPts val="0"/>
              </a:spcBef>
              <a:spcAft>
                <a:spcPts val="0"/>
              </a:spcAft>
              <a:buNone/>
            </a:pPr>
            <a:endParaRPr lang="es-MX" sz="2000" b="1" dirty="0">
              <a:solidFill>
                <a:schemeClr val="dk1"/>
              </a:solidFill>
              <a:latin typeface="Assistant"/>
              <a:ea typeface="Assistant"/>
              <a:cs typeface="Assistant"/>
              <a:sym typeface="Assistant"/>
            </a:endParaRPr>
          </a:p>
          <a:p>
            <a:pPr marL="342900" lvl="0"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Validación:</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en blanco: 18 imágenes</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con contenido: 8 imágenes</a:t>
            </a:r>
            <a:endParaRPr lang="es-MX" sz="2000" b="1" dirty="0">
              <a:solidFill>
                <a:schemeClr val="dk1"/>
              </a:solidFill>
              <a:latin typeface="Assistant"/>
              <a:ea typeface="Assistant"/>
              <a:cs typeface="Assistant"/>
              <a:sym typeface="Assistant"/>
            </a:endParaRPr>
          </a:p>
          <a:p>
            <a:pPr marL="0" lvl="0" indent="0" algn="just" rtl="0">
              <a:spcBef>
                <a:spcPts val="0"/>
              </a:spcBef>
              <a:spcAft>
                <a:spcPts val="0"/>
              </a:spcAft>
              <a:buNone/>
            </a:pPr>
            <a:endParaRPr lang="es-MX" sz="2000" b="1" dirty="0">
              <a:solidFill>
                <a:schemeClr val="dk1"/>
              </a:solidFill>
              <a:latin typeface="Assistant"/>
              <a:ea typeface="Assistant"/>
              <a:cs typeface="Assistant"/>
              <a:sym typeface="Assistant"/>
            </a:endParaRP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Prueba:</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en blanco: 18 imágenes</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Documentos con contenido: 8 imágenes</a:t>
            </a:r>
          </a:p>
          <a:p>
            <a:pPr marL="0" lvl="0" indent="0" algn="just" rtl="0">
              <a:spcBef>
                <a:spcPts val="0"/>
              </a:spcBef>
              <a:spcAft>
                <a:spcPts val="0"/>
              </a:spcAft>
              <a:buNone/>
            </a:pPr>
            <a:endParaRPr sz="2000" b="1"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11DAA2F1-0649-4BB3-B1C2-5A42192FCCAD}"/>
              </a:ext>
            </a:extLst>
          </p:cNvPr>
          <p:cNvGrpSpPr/>
          <p:nvPr/>
        </p:nvGrpSpPr>
        <p:grpSpPr>
          <a:xfrm>
            <a:off x="6846528" y="2258306"/>
            <a:ext cx="2285047" cy="2957119"/>
            <a:chOff x="6846528" y="2258306"/>
            <a:chExt cx="2285047" cy="2957119"/>
          </a:xfrm>
        </p:grpSpPr>
        <p:pic>
          <p:nvPicPr>
            <p:cNvPr id="3" name="Imagen 2">
              <a:extLst>
                <a:ext uri="{FF2B5EF4-FFF2-40B4-BE49-F238E27FC236}">
                  <a16:creationId xmlns:a16="http://schemas.microsoft.com/office/drawing/2014/main" id="{BDB02EDB-FD5E-423A-BB30-0E2EA1F87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528" y="2258306"/>
              <a:ext cx="2285047" cy="2957119"/>
            </a:xfrm>
            <a:prstGeom prst="rect">
              <a:avLst/>
            </a:prstGeom>
          </p:spPr>
        </p:pic>
        <p:sp>
          <p:nvSpPr>
            <p:cNvPr id="7" name="CuadroTexto 6">
              <a:extLst>
                <a:ext uri="{FF2B5EF4-FFF2-40B4-BE49-F238E27FC236}">
                  <a16:creationId xmlns:a16="http://schemas.microsoft.com/office/drawing/2014/main" id="{55181757-DCD6-43FB-B145-38FBA34DB416}"/>
                </a:ext>
              </a:extLst>
            </p:cNvPr>
            <p:cNvSpPr txBox="1"/>
            <p:nvPr/>
          </p:nvSpPr>
          <p:spPr>
            <a:xfrm>
              <a:off x="6930267" y="4819500"/>
              <a:ext cx="2117567" cy="307777"/>
            </a:xfrm>
            <a:prstGeom prst="rect">
              <a:avLst/>
            </a:prstGeom>
            <a:noFill/>
          </p:spPr>
          <p:txBody>
            <a:bodyPr wrap="none" rtlCol="0">
              <a:spAutoFit/>
            </a:bodyPr>
            <a:lstStyle/>
            <a:p>
              <a:r>
                <a:rPr lang="es-CO" sz="1400" dirty="0"/>
                <a:t>Documento con contenido</a:t>
              </a:r>
            </a:p>
          </p:txBody>
        </p:sp>
      </p:grpSp>
      <p:grpSp>
        <p:nvGrpSpPr>
          <p:cNvPr id="11" name="Grupo 10">
            <a:extLst>
              <a:ext uri="{FF2B5EF4-FFF2-40B4-BE49-F238E27FC236}">
                <a16:creationId xmlns:a16="http://schemas.microsoft.com/office/drawing/2014/main" id="{E51EE6DD-EB9F-4C48-8047-3D08F8D58755}"/>
              </a:ext>
            </a:extLst>
          </p:cNvPr>
          <p:cNvGrpSpPr/>
          <p:nvPr/>
        </p:nvGrpSpPr>
        <p:grpSpPr>
          <a:xfrm>
            <a:off x="9300301" y="2469359"/>
            <a:ext cx="2053748" cy="2651133"/>
            <a:chOff x="9182855" y="2469359"/>
            <a:chExt cx="2053748" cy="2651133"/>
          </a:xfrm>
        </p:grpSpPr>
        <p:pic>
          <p:nvPicPr>
            <p:cNvPr id="10" name="Imagen 9">
              <a:extLst>
                <a:ext uri="{FF2B5EF4-FFF2-40B4-BE49-F238E27FC236}">
                  <a16:creationId xmlns:a16="http://schemas.microsoft.com/office/drawing/2014/main" id="{DA867D5B-C59E-4BB5-B147-12DAFE911A0B}"/>
                </a:ext>
              </a:extLst>
            </p:cNvPr>
            <p:cNvPicPr>
              <a:picLocks noChangeAspect="1"/>
            </p:cNvPicPr>
            <p:nvPr/>
          </p:nvPicPr>
          <p:blipFill rotWithShape="1">
            <a:blip r:embed="rId4">
              <a:extLst>
                <a:ext uri="{28A0092B-C50C-407E-A947-70E740481C1C}">
                  <a14:useLocalDpi xmlns:a14="http://schemas.microsoft.com/office/drawing/2010/main" val="0"/>
                </a:ext>
              </a:extLst>
            </a:blip>
            <a:srcRect l="1" r="-1077" b="18275"/>
            <a:stretch/>
          </p:blipFill>
          <p:spPr>
            <a:xfrm>
              <a:off x="9341149" y="2469359"/>
              <a:ext cx="1766823" cy="2350140"/>
            </a:xfrm>
            <a:prstGeom prst="rect">
              <a:avLst/>
            </a:prstGeom>
          </p:spPr>
        </p:pic>
        <p:sp>
          <p:nvSpPr>
            <p:cNvPr id="12" name="CuadroTexto 11">
              <a:extLst>
                <a:ext uri="{FF2B5EF4-FFF2-40B4-BE49-F238E27FC236}">
                  <a16:creationId xmlns:a16="http://schemas.microsoft.com/office/drawing/2014/main" id="{7B453C4E-F72C-49BF-A8C1-8603FA6306D1}"/>
                </a:ext>
              </a:extLst>
            </p:cNvPr>
            <p:cNvSpPr txBox="1"/>
            <p:nvPr/>
          </p:nvSpPr>
          <p:spPr>
            <a:xfrm>
              <a:off x="9182855" y="4812715"/>
              <a:ext cx="2053748" cy="307777"/>
            </a:xfrm>
            <a:prstGeom prst="rect">
              <a:avLst/>
            </a:prstGeom>
            <a:noFill/>
          </p:spPr>
          <p:txBody>
            <a:bodyPr wrap="square" rtlCol="0">
              <a:spAutoFit/>
            </a:bodyPr>
            <a:lstStyle/>
            <a:p>
              <a:pPr algn="ctr"/>
              <a:r>
                <a:rPr lang="es-CO" sz="1400" dirty="0"/>
                <a:t>Documento en blanco</a:t>
              </a:r>
            </a:p>
          </p:txBody>
        </p:sp>
      </p:grpSp>
      <p:sp>
        <p:nvSpPr>
          <p:cNvPr id="13" name="CuadroTexto 12">
            <a:extLst>
              <a:ext uri="{FF2B5EF4-FFF2-40B4-BE49-F238E27FC236}">
                <a16:creationId xmlns:a16="http://schemas.microsoft.com/office/drawing/2014/main" id="{ED3019F8-9212-414A-BE45-29782030F0B0}"/>
              </a:ext>
            </a:extLst>
          </p:cNvPr>
          <p:cNvSpPr txBox="1"/>
          <p:nvPr/>
        </p:nvSpPr>
        <p:spPr>
          <a:xfrm>
            <a:off x="8952360" y="3552199"/>
            <a:ext cx="377604" cy="369332"/>
          </a:xfrm>
          <a:prstGeom prst="rect">
            <a:avLst/>
          </a:prstGeom>
          <a:noFill/>
        </p:spPr>
        <p:txBody>
          <a:bodyPr wrap="none" rtlCol="0">
            <a:spAutoFit/>
          </a:bodyPr>
          <a:lstStyle/>
          <a:p>
            <a:r>
              <a:rPr lang="es-CO" dirty="0"/>
              <a:t>vs</a:t>
            </a:r>
          </a:p>
        </p:txBody>
      </p:sp>
    </p:spTree>
    <p:extLst>
      <p:ext uri="{BB962C8B-B14F-4D97-AF65-F5344CB8AC3E}">
        <p14:creationId xmlns:p14="http://schemas.microsoft.com/office/powerpoint/2010/main" val="326609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894468" y="1535505"/>
            <a:ext cx="4415763" cy="449350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latin typeface="Assistant"/>
                <a:ea typeface="Assistant"/>
                <a:cs typeface="Assistant"/>
                <a:sym typeface="Assistant"/>
              </a:rPr>
              <a:t>Preprocesamiento:</a:t>
            </a:r>
          </a:p>
          <a:p>
            <a:pPr marL="0" lvl="0" indent="0" algn="just" rtl="0">
              <a:spcBef>
                <a:spcPts val="0"/>
              </a:spcBef>
              <a:spcAft>
                <a:spcPts val="0"/>
              </a:spcAft>
              <a:buNone/>
            </a:pPr>
            <a:endParaRPr lang="es-MX" sz="2000" b="1" dirty="0">
              <a:latin typeface="Assistant"/>
              <a:ea typeface="Assistant"/>
              <a:cs typeface="Assistant"/>
              <a:sym typeface="Assistant"/>
            </a:endParaRP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Técnicas de aumentación de datos: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Giro horizontal</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Giro vertical</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Rotación aleatoria de 30 grados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Fluctuación de color</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Recortado aleatorio</a:t>
            </a:r>
          </a:p>
          <a:p>
            <a:pPr lvl="1" algn="just"/>
            <a:endParaRPr lang="es-MX" sz="2000" dirty="0">
              <a:solidFill>
                <a:schemeClr val="dk1"/>
              </a:solidFill>
              <a:latin typeface="Assistant"/>
              <a:ea typeface="Assistant"/>
              <a:cs typeface="Assistant"/>
              <a:sym typeface="Assistant"/>
            </a:endParaRPr>
          </a:p>
          <a:p>
            <a:pPr marL="457200" indent="-457200" algn="just">
              <a:buFont typeface="+mj-lt"/>
              <a:buAutoNum type="arabicPeriod"/>
            </a:pPr>
            <a:r>
              <a:rPr lang="es-MX" sz="2000" dirty="0">
                <a:solidFill>
                  <a:schemeClr val="dk1"/>
                </a:solidFill>
                <a:latin typeface="Assistant"/>
                <a:ea typeface="Assistant"/>
                <a:cs typeface="Assistant"/>
                <a:sym typeface="Assistant"/>
              </a:rPr>
              <a:t>Modificación del tamaño de las imágenes para estandarizarlas </a:t>
            </a:r>
            <a:r>
              <a:rPr lang="es-CO" sz="2000" dirty="0"/>
              <a:t>(830 pixeles por 500 píxeles)</a:t>
            </a:r>
          </a:p>
          <a:p>
            <a:pPr marL="457200" indent="-457200" algn="just">
              <a:buFont typeface="+mj-lt"/>
              <a:buAutoNum type="arabicPeriod"/>
            </a:pPr>
            <a:endParaRPr lang="es-CO" sz="2000" dirty="0">
              <a:solidFill>
                <a:schemeClr val="dk1"/>
              </a:solidFill>
              <a:latin typeface="Assistant"/>
              <a:ea typeface="Assistant"/>
              <a:cs typeface="Assistant"/>
              <a:sym typeface="Assistant"/>
            </a:endParaRPr>
          </a:p>
          <a:p>
            <a:pPr marL="914400" lvl="1" indent="-457200" algn="just">
              <a:buFont typeface="+mj-lt"/>
              <a:buAutoNum type="alphaLcPeriod"/>
            </a:pP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 Construido</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4204DE9-93FB-4B6F-96C3-C93068611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460106" y="3857043"/>
            <a:ext cx="1422887" cy="1841383"/>
          </a:xfrm>
          <a:prstGeom prst="rect">
            <a:avLst/>
          </a:prstGeom>
        </p:spPr>
      </p:pic>
      <p:pic>
        <p:nvPicPr>
          <p:cNvPr id="9" name="Imagen 8">
            <a:extLst>
              <a:ext uri="{FF2B5EF4-FFF2-40B4-BE49-F238E27FC236}">
                <a16:creationId xmlns:a16="http://schemas.microsoft.com/office/drawing/2014/main" id="{4EDC52A8-1134-4DF8-8678-6CDD02300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500225" y="1124526"/>
            <a:ext cx="1422887" cy="1841383"/>
          </a:xfrm>
          <a:prstGeom prst="rect">
            <a:avLst/>
          </a:prstGeom>
        </p:spPr>
      </p:pic>
      <p:pic>
        <p:nvPicPr>
          <p:cNvPr id="10" name="Imagen 9">
            <a:extLst>
              <a:ext uri="{FF2B5EF4-FFF2-40B4-BE49-F238E27FC236}">
                <a16:creationId xmlns:a16="http://schemas.microsoft.com/office/drawing/2014/main" id="{DF4D62F3-8EBC-4290-8E54-BCB32D560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92544">
            <a:off x="6461986" y="3710625"/>
            <a:ext cx="1422887" cy="1841383"/>
          </a:xfrm>
          <a:prstGeom prst="rect">
            <a:avLst/>
          </a:prstGeom>
        </p:spPr>
      </p:pic>
      <p:pic>
        <p:nvPicPr>
          <p:cNvPr id="11" name="Imagen 10">
            <a:extLst>
              <a:ext uri="{FF2B5EF4-FFF2-40B4-BE49-F238E27FC236}">
                <a16:creationId xmlns:a16="http://schemas.microsoft.com/office/drawing/2014/main" id="{A938CE18-C205-49A4-88AE-CD886CF91DE0}"/>
              </a:ext>
            </a:extLst>
          </p:cNvPr>
          <p:cNvPicPr>
            <a:picLocks noChangeAspect="1"/>
          </p:cNvPicPr>
          <p:nvPr/>
        </p:nvPicPr>
        <p:blipFill rotWithShape="1">
          <a:blip r:embed="rId3">
            <a:extLst>
              <a:ext uri="{28A0092B-C50C-407E-A947-70E740481C1C}">
                <a14:useLocalDpi xmlns:a14="http://schemas.microsoft.com/office/drawing/2010/main" val="0"/>
              </a:ext>
            </a:extLst>
          </a:blip>
          <a:srcRect l="15832" t="27955" r="26808" b="26031"/>
          <a:stretch/>
        </p:blipFill>
        <p:spPr>
          <a:xfrm>
            <a:off x="10360167" y="1577533"/>
            <a:ext cx="816171" cy="847288"/>
          </a:xfrm>
          <a:prstGeom prst="rect">
            <a:avLst/>
          </a:prstGeom>
        </p:spPr>
      </p:pic>
      <p:pic>
        <p:nvPicPr>
          <p:cNvPr id="12" name="Imagen 11">
            <a:extLst>
              <a:ext uri="{FF2B5EF4-FFF2-40B4-BE49-F238E27FC236}">
                <a16:creationId xmlns:a16="http://schemas.microsoft.com/office/drawing/2014/main" id="{67EEDF26-D2ED-4B8D-B6FB-29B13E31F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38" y="1124525"/>
            <a:ext cx="1422887" cy="1841383"/>
          </a:xfrm>
          <a:prstGeom prst="rect">
            <a:avLst/>
          </a:prstGeom>
        </p:spPr>
      </p:pic>
      <p:pic>
        <p:nvPicPr>
          <p:cNvPr id="13" name="Imagen 12">
            <a:extLst>
              <a:ext uri="{FF2B5EF4-FFF2-40B4-BE49-F238E27FC236}">
                <a16:creationId xmlns:a16="http://schemas.microsoft.com/office/drawing/2014/main" id="{60392B6C-28AF-4EA1-8432-59D3819915F1}"/>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187833" y="3857042"/>
            <a:ext cx="1422887" cy="1841383"/>
          </a:xfrm>
          <a:prstGeom prst="rect">
            <a:avLst/>
          </a:prstGeom>
        </p:spPr>
      </p:pic>
      <p:sp>
        <p:nvSpPr>
          <p:cNvPr id="7" name="CuadroTexto 6">
            <a:extLst>
              <a:ext uri="{FF2B5EF4-FFF2-40B4-BE49-F238E27FC236}">
                <a16:creationId xmlns:a16="http://schemas.microsoft.com/office/drawing/2014/main" id="{D4B60499-70F2-464E-8C17-A7824972A5A5}"/>
              </a:ext>
            </a:extLst>
          </p:cNvPr>
          <p:cNvSpPr txBox="1"/>
          <p:nvPr/>
        </p:nvSpPr>
        <p:spPr>
          <a:xfrm>
            <a:off x="6610350" y="2857500"/>
            <a:ext cx="1551835" cy="353943"/>
          </a:xfrm>
          <a:prstGeom prst="rect">
            <a:avLst/>
          </a:prstGeom>
          <a:noFill/>
        </p:spPr>
        <p:txBody>
          <a:bodyPr wrap="none" rtlCol="0">
            <a:spAutoFit/>
          </a:bodyPr>
          <a:lstStyle/>
          <a:p>
            <a:r>
              <a:rPr lang="es-CO" sz="1700" dirty="0"/>
              <a:t>Imagen original</a:t>
            </a:r>
          </a:p>
        </p:txBody>
      </p:sp>
      <p:sp>
        <p:nvSpPr>
          <p:cNvPr id="15" name="CuadroTexto 14">
            <a:extLst>
              <a:ext uri="{FF2B5EF4-FFF2-40B4-BE49-F238E27FC236}">
                <a16:creationId xmlns:a16="http://schemas.microsoft.com/office/drawing/2014/main" id="{82EA2C64-2B26-402C-8DE4-2EAB088BF971}"/>
              </a:ext>
            </a:extLst>
          </p:cNvPr>
          <p:cNvSpPr txBox="1"/>
          <p:nvPr/>
        </p:nvSpPr>
        <p:spPr>
          <a:xfrm>
            <a:off x="8582842" y="2868543"/>
            <a:ext cx="1257652" cy="353943"/>
          </a:xfrm>
          <a:prstGeom prst="rect">
            <a:avLst/>
          </a:prstGeom>
          <a:noFill/>
        </p:spPr>
        <p:txBody>
          <a:bodyPr wrap="none" rtlCol="0">
            <a:spAutoFit/>
          </a:bodyPr>
          <a:lstStyle/>
          <a:p>
            <a:r>
              <a:rPr lang="es-CO" sz="1700" dirty="0"/>
              <a:t>Giro vertical</a:t>
            </a:r>
          </a:p>
        </p:txBody>
      </p:sp>
      <p:sp>
        <p:nvSpPr>
          <p:cNvPr id="16" name="CuadroTexto 15">
            <a:extLst>
              <a:ext uri="{FF2B5EF4-FFF2-40B4-BE49-F238E27FC236}">
                <a16:creationId xmlns:a16="http://schemas.microsoft.com/office/drawing/2014/main" id="{EF3BF044-C7BB-4030-B617-1AD5EC7CDB5B}"/>
              </a:ext>
            </a:extLst>
          </p:cNvPr>
          <p:cNvSpPr txBox="1"/>
          <p:nvPr/>
        </p:nvSpPr>
        <p:spPr>
          <a:xfrm>
            <a:off x="10195980" y="2805440"/>
            <a:ext cx="1144544" cy="615553"/>
          </a:xfrm>
          <a:prstGeom prst="rect">
            <a:avLst/>
          </a:prstGeom>
          <a:noFill/>
        </p:spPr>
        <p:txBody>
          <a:bodyPr wrap="none" rtlCol="0">
            <a:spAutoFit/>
          </a:bodyPr>
          <a:lstStyle/>
          <a:p>
            <a:r>
              <a:rPr lang="es-CO" sz="1700" dirty="0"/>
              <a:t>Recortado </a:t>
            </a:r>
          </a:p>
          <a:p>
            <a:pPr algn="ctr"/>
            <a:r>
              <a:rPr lang="es-CO" sz="1700" dirty="0"/>
              <a:t>aleatorio</a:t>
            </a:r>
          </a:p>
        </p:txBody>
      </p:sp>
      <p:sp>
        <p:nvSpPr>
          <p:cNvPr id="17" name="CuadroTexto 16">
            <a:extLst>
              <a:ext uri="{FF2B5EF4-FFF2-40B4-BE49-F238E27FC236}">
                <a16:creationId xmlns:a16="http://schemas.microsoft.com/office/drawing/2014/main" id="{7B487697-B236-4B1C-9EC7-174CBC05F740}"/>
              </a:ext>
            </a:extLst>
          </p:cNvPr>
          <p:cNvSpPr txBox="1"/>
          <p:nvPr/>
        </p:nvSpPr>
        <p:spPr>
          <a:xfrm>
            <a:off x="6277254" y="5551287"/>
            <a:ext cx="1792350" cy="615553"/>
          </a:xfrm>
          <a:prstGeom prst="rect">
            <a:avLst/>
          </a:prstGeom>
          <a:noFill/>
        </p:spPr>
        <p:txBody>
          <a:bodyPr wrap="none" rtlCol="0">
            <a:spAutoFit/>
          </a:bodyPr>
          <a:lstStyle/>
          <a:p>
            <a:pPr algn="ctr"/>
            <a:r>
              <a:rPr lang="es-CO" sz="1700" dirty="0"/>
              <a:t>Rotación aleatoria</a:t>
            </a:r>
          </a:p>
          <a:p>
            <a:pPr algn="ctr"/>
            <a:r>
              <a:rPr lang="es-CO" sz="1700" dirty="0"/>
              <a:t>De 30 grados</a:t>
            </a:r>
          </a:p>
        </p:txBody>
      </p:sp>
      <p:sp>
        <p:nvSpPr>
          <p:cNvPr id="18" name="CuadroTexto 17">
            <a:extLst>
              <a:ext uri="{FF2B5EF4-FFF2-40B4-BE49-F238E27FC236}">
                <a16:creationId xmlns:a16="http://schemas.microsoft.com/office/drawing/2014/main" id="{78A15DD4-B255-409D-A12B-091EBB19110E}"/>
              </a:ext>
            </a:extLst>
          </p:cNvPr>
          <p:cNvSpPr txBox="1"/>
          <p:nvPr/>
        </p:nvSpPr>
        <p:spPr>
          <a:xfrm>
            <a:off x="8463033" y="5665233"/>
            <a:ext cx="1497269" cy="353943"/>
          </a:xfrm>
          <a:prstGeom prst="rect">
            <a:avLst/>
          </a:prstGeom>
          <a:noFill/>
        </p:spPr>
        <p:txBody>
          <a:bodyPr wrap="none" rtlCol="0">
            <a:spAutoFit/>
          </a:bodyPr>
          <a:lstStyle/>
          <a:p>
            <a:r>
              <a:rPr lang="es-CO" sz="1700" dirty="0"/>
              <a:t>Giro horizontal</a:t>
            </a:r>
          </a:p>
        </p:txBody>
      </p:sp>
      <p:sp>
        <p:nvSpPr>
          <p:cNvPr id="19" name="CuadroTexto 18">
            <a:extLst>
              <a:ext uri="{FF2B5EF4-FFF2-40B4-BE49-F238E27FC236}">
                <a16:creationId xmlns:a16="http://schemas.microsoft.com/office/drawing/2014/main" id="{16706D7C-1E2F-4014-940D-F59B171EDD0C}"/>
              </a:ext>
            </a:extLst>
          </p:cNvPr>
          <p:cNvSpPr txBox="1"/>
          <p:nvPr/>
        </p:nvSpPr>
        <p:spPr>
          <a:xfrm>
            <a:off x="10131509" y="5698285"/>
            <a:ext cx="1327065" cy="615553"/>
          </a:xfrm>
          <a:prstGeom prst="rect">
            <a:avLst/>
          </a:prstGeom>
          <a:noFill/>
        </p:spPr>
        <p:txBody>
          <a:bodyPr wrap="square" rtlCol="0">
            <a:spAutoFit/>
          </a:bodyPr>
          <a:lstStyle/>
          <a:p>
            <a:pPr algn="ctr"/>
            <a:r>
              <a:rPr lang="es-CO" sz="1700" dirty="0"/>
              <a:t>Fluctuación</a:t>
            </a:r>
          </a:p>
          <a:p>
            <a:pPr algn="ctr"/>
            <a:r>
              <a:rPr lang="es-CO" sz="1700" dirty="0"/>
              <a:t>de color</a:t>
            </a:r>
          </a:p>
        </p:txBody>
      </p:sp>
    </p:spTree>
    <p:extLst>
      <p:ext uri="{BB962C8B-B14F-4D97-AF65-F5344CB8AC3E}">
        <p14:creationId xmlns:p14="http://schemas.microsoft.com/office/powerpoint/2010/main" val="271041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894468" y="1535505"/>
            <a:ext cx="10487907"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latin typeface="Assistant"/>
                <a:ea typeface="Assistant"/>
                <a:cs typeface="Assistant"/>
                <a:sym typeface="Assistant"/>
              </a:rPr>
              <a:t>Extracción de características:</a:t>
            </a:r>
          </a:p>
          <a:p>
            <a:pPr marL="342900" lvl="0" indent="-342900" algn="just" rtl="0">
              <a:spcBef>
                <a:spcPts val="0"/>
              </a:spcBef>
              <a:spcAft>
                <a:spcPts val="0"/>
              </a:spcAft>
              <a:buFont typeface="Arial" panose="020B0604020202020204" pitchFamily="34" charset="0"/>
              <a:buChar char="•"/>
            </a:pPr>
            <a:r>
              <a:rPr lang="es-MX" sz="2000" dirty="0">
                <a:latin typeface="Assistant"/>
                <a:ea typeface="Assistant"/>
                <a:cs typeface="Assistant"/>
                <a:sym typeface="Assistant"/>
              </a:rPr>
              <a:t>Red pre-entrenada InceptionV3: Red entrenada en conjuntos de datos muy grandes para la extracción de características importantes en las imágenes.</a:t>
            </a: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 Construido</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ception-v3 Explained | Papers With Code">
            <a:extLst>
              <a:ext uri="{FF2B5EF4-FFF2-40B4-BE49-F238E27FC236}">
                <a16:creationId xmlns:a16="http://schemas.microsoft.com/office/drawing/2014/main" id="{C99E563E-3019-402E-8787-E0CB61DCB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199" y="2827087"/>
            <a:ext cx="7619827" cy="296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27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894468" y="1535505"/>
            <a:ext cx="10487907" cy="1415742"/>
          </a:xfrm>
          <a:prstGeom prst="rect">
            <a:avLst/>
          </a:prstGeom>
          <a:noFill/>
          <a:ln>
            <a:noFill/>
          </a:ln>
        </p:spPr>
        <p:txBody>
          <a:bodyPr spcFirstLastPara="1" wrap="square" lIns="91425" tIns="91425" rIns="91425" bIns="91425" anchor="t" anchorCtr="0">
            <a:spAutoFit/>
          </a:bodyPr>
          <a:lstStyle/>
          <a:p>
            <a:pPr algn="just"/>
            <a:r>
              <a:rPr lang="es-MX" sz="2000" b="1" dirty="0">
                <a:latin typeface="Assistant"/>
                <a:ea typeface="Assistant"/>
                <a:cs typeface="Assistant"/>
                <a:sym typeface="Assistant"/>
              </a:rPr>
              <a:t>Clasificación de imágenes:</a:t>
            </a:r>
          </a:p>
          <a:p>
            <a:pPr marL="342900"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Perceptrón Multicapa: Tomar las características extraídas y generar la clasificación de las imágenes a partir de dichas características.</a:t>
            </a:r>
            <a:endParaRPr lang="es-CO" sz="2000" dirty="0">
              <a:solidFill>
                <a:schemeClr val="dk1"/>
              </a:solidFill>
              <a:latin typeface="Assistant"/>
              <a:ea typeface="Assistant"/>
              <a:cs typeface="Assistant"/>
              <a:sym typeface="Assistant"/>
            </a:endParaRPr>
          </a:p>
          <a:p>
            <a:pPr marL="914400" lvl="1" indent="-457200" algn="just">
              <a:buFont typeface="+mj-lt"/>
              <a:buAutoNum type="alphaLcPeriod"/>
            </a:pP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 Construido</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8269086-5B3B-4DAA-B9FE-96D71CEF667A}"/>
              </a:ext>
            </a:extLst>
          </p:cNvPr>
          <p:cNvSpPr/>
          <p:nvPr/>
        </p:nvSpPr>
        <p:spPr>
          <a:xfrm>
            <a:off x="1343025" y="2951247"/>
            <a:ext cx="495300" cy="30495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EC5201B6-8817-4552-8516-22849FDA618F}"/>
              </a:ext>
            </a:extLst>
          </p:cNvPr>
          <p:cNvSpPr/>
          <p:nvPr/>
        </p:nvSpPr>
        <p:spPr>
          <a:xfrm>
            <a:off x="2533650" y="3290136"/>
            <a:ext cx="495300" cy="2390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838C40BA-8E5F-40EC-826E-EA1F2FFDD9C6}"/>
              </a:ext>
            </a:extLst>
          </p:cNvPr>
          <p:cNvSpPr/>
          <p:nvPr/>
        </p:nvSpPr>
        <p:spPr>
          <a:xfrm>
            <a:off x="3628501" y="3290136"/>
            <a:ext cx="495300" cy="239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A0F287EE-BE0F-4ADE-88E1-343D145D0948}"/>
              </a:ext>
            </a:extLst>
          </p:cNvPr>
          <p:cNvSpPr/>
          <p:nvPr/>
        </p:nvSpPr>
        <p:spPr>
          <a:xfrm>
            <a:off x="4723352" y="3290136"/>
            <a:ext cx="495300" cy="23907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89737756-E59C-4D2B-9B3D-71C3A98A7897}"/>
              </a:ext>
            </a:extLst>
          </p:cNvPr>
          <p:cNvSpPr/>
          <p:nvPr/>
        </p:nvSpPr>
        <p:spPr>
          <a:xfrm>
            <a:off x="5743051" y="3290136"/>
            <a:ext cx="495300" cy="239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B2CC50F-AF3A-4894-B9A8-B8F745CA9F03}"/>
              </a:ext>
            </a:extLst>
          </p:cNvPr>
          <p:cNvSpPr/>
          <p:nvPr/>
        </p:nvSpPr>
        <p:spPr>
          <a:xfrm>
            <a:off x="6837902" y="3290136"/>
            <a:ext cx="495300" cy="23907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cxnSp>
        <p:nvCxnSpPr>
          <p:cNvPr id="14" name="Conector recto de flecha 13">
            <a:extLst>
              <a:ext uri="{FF2B5EF4-FFF2-40B4-BE49-F238E27FC236}">
                <a16:creationId xmlns:a16="http://schemas.microsoft.com/office/drawing/2014/main" id="{58519A86-9DE3-48FA-96C7-8249C367F332}"/>
              </a:ext>
            </a:extLst>
          </p:cNvPr>
          <p:cNvCxnSpPr>
            <a:stCxn id="2" idx="3"/>
            <a:endCxn id="9" idx="1"/>
          </p:cNvCxnSpPr>
          <p:nvPr/>
        </p:nvCxnSpPr>
        <p:spPr>
          <a:xfrm>
            <a:off x="1838325" y="4475999"/>
            <a:ext cx="695325" cy="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DCD82561-8A4C-4C79-9D0F-C5F73E2606A9}"/>
              </a:ext>
            </a:extLst>
          </p:cNvPr>
          <p:cNvCxnSpPr>
            <a:stCxn id="9" idx="3"/>
            <a:endCxn id="10" idx="1"/>
          </p:cNvCxnSpPr>
          <p:nvPr/>
        </p:nvCxnSpPr>
        <p:spPr>
          <a:xfrm>
            <a:off x="3028950" y="4485523"/>
            <a:ext cx="59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65D75280-920F-46C7-B833-5077B879E924}"/>
              </a:ext>
            </a:extLst>
          </p:cNvPr>
          <p:cNvCxnSpPr>
            <a:stCxn id="10" idx="3"/>
            <a:endCxn id="11" idx="1"/>
          </p:cNvCxnSpPr>
          <p:nvPr/>
        </p:nvCxnSpPr>
        <p:spPr>
          <a:xfrm>
            <a:off x="4123801" y="4485523"/>
            <a:ext cx="59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7624F55-6668-4A96-8F8F-924CDCA7139B}"/>
              </a:ext>
            </a:extLst>
          </p:cNvPr>
          <p:cNvCxnSpPr>
            <a:stCxn id="11" idx="3"/>
            <a:endCxn id="12" idx="1"/>
          </p:cNvCxnSpPr>
          <p:nvPr/>
        </p:nvCxnSpPr>
        <p:spPr>
          <a:xfrm>
            <a:off x="5218652" y="4485523"/>
            <a:ext cx="52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8CA3D0CB-EE50-4BF6-AF16-BCFF9C69D3FE}"/>
              </a:ext>
            </a:extLst>
          </p:cNvPr>
          <p:cNvCxnSpPr>
            <a:cxnSpLocks/>
            <a:stCxn id="12" idx="3"/>
            <a:endCxn id="13" idx="1"/>
          </p:cNvCxnSpPr>
          <p:nvPr/>
        </p:nvCxnSpPr>
        <p:spPr>
          <a:xfrm>
            <a:off x="6238351" y="4485523"/>
            <a:ext cx="59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68623F7A-ADE6-47DC-8551-0FA69D460271}"/>
              </a:ext>
            </a:extLst>
          </p:cNvPr>
          <p:cNvSpPr/>
          <p:nvPr/>
        </p:nvSpPr>
        <p:spPr>
          <a:xfrm>
            <a:off x="7867650" y="3280611"/>
            <a:ext cx="495300" cy="239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cxnSp>
        <p:nvCxnSpPr>
          <p:cNvPr id="28" name="Conector recto de flecha 27">
            <a:extLst>
              <a:ext uri="{FF2B5EF4-FFF2-40B4-BE49-F238E27FC236}">
                <a16:creationId xmlns:a16="http://schemas.microsoft.com/office/drawing/2014/main" id="{9F0DEAE7-9020-4095-86DD-44CEF39BE66C}"/>
              </a:ext>
            </a:extLst>
          </p:cNvPr>
          <p:cNvCxnSpPr>
            <a:endCxn id="27" idx="1"/>
          </p:cNvCxnSpPr>
          <p:nvPr/>
        </p:nvCxnSpPr>
        <p:spPr>
          <a:xfrm>
            <a:off x="7343251" y="4475998"/>
            <a:ext cx="52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296F641E-7B2A-41FC-A790-0CED6A3325D2}"/>
              </a:ext>
            </a:extLst>
          </p:cNvPr>
          <p:cNvSpPr txBox="1"/>
          <p:nvPr/>
        </p:nvSpPr>
        <p:spPr>
          <a:xfrm>
            <a:off x="3628501" y="5876925"/>
            <a:ext cx="535724" cy="369332"/>
          </a:xfrm>
          <a:prstGeom prst="rect">
            <a:avLst/>
          </a:prstGeom>
          <a:noFill/>
        </p:spPr>
        <p:txBody>
          <a:bodyPr wrap="none" rtlCol="0">
            <a:spAutoFit/>
          </a:bodyPr>
          <a:lstStyle/>
          <a:p>
            <a:r>
              <a:rPr lang="es-CO" dirty="0"/>
              <a:t>512</a:t>
            </a:r>
          </a:p>
        </p:txBody>
      </p:sp>
      <p:sp>
        <p:nvSpPr>
          <p:cNvPr id="30" name="CuadroTexto 29">
            <a:extLst>
              <a:ext uri="{FF2B5EF4-FFF2-40B4-BE49-F238E27FC236}">
                <a16:creationId xmlns:a16="http://schemas.microsoft.com/office/drawing/2014/main" id="{47FE5494-3A1B-4F4D-BA3E-96B9C5D6E02F}"/>
              </a:ext>
            </a:extLst>
          </p:cNvPr>
          <p:cNvSpPr txBox="1"/>
          <p:nvPr/>
        </p:nvSpPr>
        <p:spPr>
          <a:xfrm>
            <a:off x="5743051" y="5876925"/>
            <a:ext cx="535724" cy="369332"/>
          </a:xfrm>
          <a:prstGeom prst="rect">
            <a:avLst/>
          </a:prstGeom>
          <a:noFill/>
        </p:spPr>
        <p:txBody>
          <a:bodyPr wrap="none" rtlCol="0">
            <a:spAutoFit/>
          </a:bodyPr>
          <a:lstStyle/>
          <a:p>
            <a:r>
              <a:rPr lang="es-CO" dirty="0"/>
              <a:t>256</a:t>
            </a:r>
          </a:p>
        </p:txBody>
      </p:sp>
      <p:sp>
        <p:nvSpPr>
          <p:cNvPr id="31" name="CuadroTexto 30">
            <a:extLst>
              <a:ext uri="{FF2B5EF4-FFF2-40B4-BE49-F238E27FC236}">
                <a16:creationId xmlns:a16="http://schemas.microsoft.com/office/drawing/2014/main" id="{281627A8-A116-434E-95DB-194AD62B6C30}"/>
              </a:ext>
            </a:extLst>
          </p:cNvPr>
          <p:cNvSpPr txBox="1"/>
          <p:nvPr/>
        </p:nvSpPr>
        <p:spPr>
          <a:xfrm>
            <a:off x="4723352" y="5889822"/>
            <a:ext cx="476412" cy="369332"/>
          </a:xfrm>
          <a:prstGeom prst="rect">
            <a:avLst/>
          </a:prstGeom>
          <a:noFill/>
        </p:spPr>
        <p:txBody>
          <a:bodyPr wrap="none" rtlCol="0">
            <a:spAutoFit/>
          </a:bodyPr>
          <a:lstStyle/>
          <a:p>
            <a:r>
              <a:rPr lang="es-CO" dirty="0"/>
              <a:t>0.1</a:t>
            </a:r>
          </a:p>
        </p:txBody>
      </p:sp>
      <p:sp>
        <p:nvSpPr>
          <p:cNvPr id="32" name="CuadroTexto 31">
            <a:extLst>
              <a:ext uri="{FF2B5EF4-FFF2-40B4-BE49-F238E27FC236}">
                <a16:creationId xmlns:a16="http://schemas.microsoft.com/office/drawing/2014/main" id="{0D5BFD20-5105-467C-952C-E196EA598680}"/>
              </a:ext>
            </a:extLst>
          </p:cNvPr>
          <p:cNvSpPr txBox="1"/>
          <p:nvPr/>
        </p:nvSpPr>
        <p:spPr>
          <a:xfrm>
            <a:off x="6856790" y="5876925"/>
            <a:ext cx="476412" cy="369332"/>
          </a:xfrm>
          <a:prstGeom prst="rect">
            <a:avLst/>
          </a:prstGeom>
          <a:noFill/>
        </p:spPr>
        <p:txBody>
          <a:bodyPr wrap="none" rtlCol="0">
            <a:spAutoFit/>
          </a:bodyPr>
          <a:lstStyle/>
          <a:p>
            <a:r>
              <a:rPr lang="es-CO" dirty="0"/>
              <a:t>0.1</a:t>
            </a:r>
          </a:p>
        </p:txBody>
      </p:sp>
      <p:sp>
        <p:nvSpPr>
          <p:cNvPr id="33" name="CuadroTexto 32">
            <a:extLst>
              <a:ext uri="{FF2B5EF4-FFF2-40B4-BE49-F238E27FC236}">
                <a16:creationId xmlns:a16="http://schemas.microsoft.com/office/drawing/2014/main" id="{0D744186-FD50-4E20-A4C4-65912D043033}"/>
              </a:ext>
            </a:extLst>
          </p:cNvPr>
          <p:cNvSpPr txBox="1"/>
          <p:nvPr/>
        </p:nvSpPr>
        <p:spPr>
          <a:xfrm>
            <a:off x="7869449" y="5876925"/>
            <a:ext cx="476411" cy="369332"/>
          </a:xfrm>
          <a:prstGeom prst="rect">
            <a:avLst/>
          </a:prstGeom>
          <a:noFill/>
        </p:spPr>
        <p:txBody>
          <a:bodyPr wrap="square" rtlCol="0">
            <a:spAutoFit/>
          </a:bodyPr>
          <a:lstStyle/>
          <a:p>
            <a:pPr algn="ctr"/>
            <a:r>
              <a:rPr lang="es-CO" dirty="0"/>
              <a:t>2</a:t>
            </a:r>
          </a:p>
        </p:txBody>
      </p:sp>
      <p:sp>
        <p:nvSpPr>
          <p:cNvPr id="34" name="Rectángulo 33">
            <a:extLst>
              <a:ext uri="{FF2B5EF4-FFF2-40B4-BE49-F238E27FC236}">
                <a16:creationId xmlns:a16="http://schemas.microsoft.com/office/drawing/2014/main" id="{18BB7B82-B347-464A-8060-EF996FFC6F90}"/>
              </a:ext>
            </a:extLst>
          </p:cNvPr>
          <p:cNvSpPr/>
          <p:nvPr/>
        </p:nvSpPr>
        <p:spPr>
          <a:xfrm>
            <a:off x="9015016" y="3387754"/>
            <a:ext cx="324374" cy="278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26" name="CuadroTexto 25">
            <a:extLst>
              <a:ext uri="{FF2B5EF4-FFF2-40B4-BE49-F238E27FC236}">
                <a16:creationId xmlns:a16="http://schemas.microsoft.com/office/drawing/2014/main" id="{AA2EEACB-D905-459B-A3A3-7A64EB2CFEEE}"/>
              </a:ext>
            </a:extLst>
          </p:cNvPr>
          <p:cNvSpPr txBox="1"/>
          <p:nvPr/>
        </p:nvSpPr>
        <p:spPr>
          <a:xfrm>
            <a:off x="9441097" y="3342191"/>
            <a:ext cx="1356590" cy="369332"/>
          </a:xfrm>
          <a:prstGeom prst="rect">
            <a:avLst/>
          </a:prstGeom>
          <a:noFill/>
        </p:spPr>
        <p:txBody>
          <a:bodyPr wrap="none" rtlCol="0">
            <a:spAutoFit/>
          </a:bodyPr>
          <a:lstStyle/>
          <a:p>
            <a:r>
              <a:rPr lang="es-CO" dirty="0"/>
              <a:t>Capa Flatten</a:t>
            </a:r>
          </a:p>
        </p:txBody>
      </p:sp>
      <p:sp>
        <p:nvSpPr>
          <p:cNvPr id="36" name="Rectángulo 35">
            <a:extLst>
              <a:ext uri="{FF2B5EF4-FFF2-40B4-BE49-F238E27FC236}">
                <a16:creationId xmlns:a16="http://schemas.microsoft.com/office/drawing/2014/main" id="{C3D07BEB-9081-4893-BCE3-906C7D5F964F}"/>
              </a:ext>
            </a:extLst>
          </p:cNvPr>
          <p:cNvSpPr/>
          <p:nvPr/>
        </p:nvSpPr>
        <p:spPr>
          <a:xfrm>
            <a:off x="9025589" y="4013898"/>
            <a:ext cx="324374" cy="2782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37" name="CuadroTexto 36">
            <a:extLst>
              <a:ext uri="{FF2B5EF4-FFF2-40B4-BE49-F238E27FC236}">
                <a16:creationId xmlns:a16="http://schemas.microsoft.com/office/drawing/2014/main" id="{2BC1858C-5862-4C9A-8FB4-202A9663068C}"/>
              </a:ext>
            </a:extLst>
          </p:cNvPr>
          <p:cNvSpPr txBox="1"/>
          <p:nvPr/>
        </p:nvSpPr>
        <p:spPr>
          <a:xfrm>
            <a:off x="9441097" y="3829232"/>
            <a:ext cx="2170402" cy="646331"/>
          </a:xfrm>
          <a:prstGeom prst="rect">
            <a:avLst/>
          </a:prstGeom>
          <a:noFill/>
        </p:spPr>
        <p:txBody>
          <a:bodyPr wrap="none" rtlCol="0">
            <a:spAutoFit/>
          </a:bodyPr>
          <a:lstStyle/>
          <a:p>
            <a:r>
              <a:rPr lang="es-CO" dirty="0"/>
              <a:t>Capa Global Average </a:t>
            </a:r>
          </a:p>
          <a:p>
            <a:r>
              <a:rPr lang="es-CO" dirty="0"/>
              <a:t>Pooling</a:t>
            </a:r>
          </a:p>
        </p:txBody>
      </p:sp>
      <p:sp>
        <p:nvSpPr>
          <p:cNvPr id="38" name="Rectángulo 37">
            <a:extLst>
              <a:ext uri="{FF2B5EF4-FFF2-40B4-BE49-F238E27FC236}">
                <a16:creationId xmlns:a16="http://schemas.microsoft.com/office/drawing/2014/main" id="{927400EB-E625-48C5-AFF2-9CB03335F17C}"/>
              </a:ext>
            </a:extLst>
          </p:cNvPr>
          <p:cNvSpPr/>
          <p:nvPr/>
        </p:nvSpPr>
        <p:spPr>
          <a:xfrm>
            <a:off x="9032046" y="4638835"/>
            <a:ext cx="324374" cy="278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2053A6D4-3519-4763-8D8A-1F312BFBEDB8}"/>
              </a:ext>
            </a:extLst>
          </p:cNvPr>
          <p:cNvSpPr txBox="1"/>
          <p:nvPr/>
        </p:nvSpPr>
        <p:spPr>
          <a:xfrm>
            <a:off x="9458127" y="4593272"/>
            <a:ext cx="1284326" cy="369332"/>
          </a:xfrm>
          <a:prstGeom prst="rect">
            <a:avLst/>
          </a:prstGeom>
          <a:noFill/>
        </p:spPr>
        <p:txBody>
          <a:bodyPr wrap="none" rtlCol="0">
            <a:spAutoFit/>
          </a:bodyPr>
          <a:lstStyle/>
          <a:p>
            <a:r>
              <a:rPr lang="es-CO" dirty="0"/>
              <a:t>Capa Densa</a:t>
            </a:r>
          </a:p>
        </p:txBody>
      </p:sp>
      <p:sp>
        <p:nvSpPr>
          <p:cNvPr id="40" name="Rectángulo 39">
            <a:extLst>
              <a:ext uri="{FF2B5EF4-FFF2-40B4-BE49-F238E27FC236}">
                <a16:creationId xmlns:a16="http://schemas.microsoft.com/office/drawing/2014/main" id="{BD96728D-896B-4D15-8F4E-25AC8F94C974}"/>
              </a:ext>
            </a:extLst>
          </p:cNvPr>
          <p:cNvSpPr/>
          <p:nvPr/>
        </p:nvSpPr>
        <p:spPr>
          <a:xfrm>
            <a:off x="9032046" y="5170233"/>
            <a:ext cx="324374" cy="2782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1" name="CuadroTexto 40">
            <a:extLst>
              <a:ext uri="{FF2B5EF4-FFF2-40B4-BE49-F238E27FC236}">
                <a16:creationId xmlns:a16="http://schemas.microsoft.com/office/drawing/2014/main" id="{158C38AF-9986-4DD0-B031-DE917B5390F1}"/>
              </a:ext>
            </a:extLst>
          </p:cNvPr>
          <p:cNvSpPr txBox="1"/>
          <p:nvPr/>
        </p:nvSpPr>
        <p:spPr>
          <a:xfrm>
            <a:off x="9458127" y="5124670"/>
            <a:ext cx="1487395" cy="369332"/>
          </a:xfrm>
          <a:prstGeom prst="rect">
            <a:avLst/>
          </a:prstGeom>
          <a:noFill/>
        </p:spPr>
        <p:txBody>
          <a:bodyPr wrap="none" rtlCol="0">
            <a:spAutoFit/>
          </a:bodyPr>
          <a:lstStyle/>
          <a:p>
            <a:r>
              <a:rPr lang="es-CO" dirty="0"/>
              <a:t>Capa Dropout</a:t>
            </a:r>
          </a:p>
        </p:txBody>
      </p:sp>
      <p:sp>
        <p:nvSpPr>
          <p:cNvPr id="42" name="CuadroTexto 41">
            <a:extLst>
              <a:ext uri="{FF2B5EF4-FFF2-40B4-BE49-F238E27FC236}">
                <a16:creationId xmlns:a16="http://schemas.microsoft.com/office/drawing/2014/main" id="{2041BAB4-3158-429E-931D-1D8F5A711D0C}"/>
              </a:ext>
            </a:extLst>
          </p:cNvPr>
          <p:cNvSpPr txBox="1"/>
          <p:nvPr/>
        </p:nvSpPr>
        <p:spPr>
          <a:xfrm>
            <a:off x="2513438" y="5886441"/>
            <a:ext cx="444352" cy="369332"/>
          </a:xfrm>
          <a:prstGeom prst="rect">
            <a:avLst/>
          </a:prstGeom>
          <a:noFill/>
        </p:spPr>
        <p:txBody>
          <a:bodyPr wrap="none" rtlCol="0">
            <a:spAutoFit/>
          </a:bodyPr>
          <a:lstStyle/>
          <a:p>
            <a:r>
              <a:rPr lang="es-CO" dirty="0"/>
              <a:t>2D</a:t>
            </a:r>
          </a:p>
        </p:txBody>
      </p:sp>
    </p:spTree>
    <p:extLst>
      <p:ext uri="{BB962C8B-B14F-4D97-AF65-F5344CB8AC3E}">
        <p14:creationId xmlns:p14="http://schemas.microsoft.com/office/powerpoint/2010/main" val="392794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ousing crisis, real estate debt, or falling property prices. Low cost real  estate concept. Arrow graphic about house. effect of global recession. flat  vector illustration on a white background. 24444779 Vector Art">
            <a:extLst>
              <a:ext uri="{FF2B5EF4-FFF2-40B4-BE49-F238E27FC236}">
                <a16:creationId xmlns:a16="http://schemas.microsoft.com/office/drawing/2014/main" id="{9DD9C663-9502-464E-884B-0020D450D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7" y="0"/>
            <a:ext cx="94329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B783ED-1FFE-4A8A-9FE4-B6F76CAB59E6}"/>
              </a:ext>
            </a:extLst>
          </p:cNvPr>
          <p:cNvSpPr>
            <a:spLocks noGrp="1"/>
          </p:cNvSpPr>
          <p:nvPr>
            <p:ph type="title"/>
          </p:nvPr>
        </p:nvSpPr>
        <p:spPr>
          <a:xfrm>
            <a:off x="838200" y="176439"/>
            <a:ext cx="10515600" cy="1558925"/>
          </a:xfrm>
        </p:spPr>
        <p:txBody>
          <a:bodyPr/>
          <a:lstStyle/>
          <a:p>
            <a:pPr algn="ctr"/>
            <a:r>
              <a:rPr lang="es-CO" b="1" dirty="0">
                <a:solidFill>
                  <a:srgbClr val="FF0000"/>
                </a:solidFill>
                <a:latin typeface="Helvetica Neue" panose="020B0604020202020204" charset="0"/>
              </a:rPr>
              <a:t>PRUEBA I: </a:t>
            </a:r>
            <a:br>
              <a:rPr lang="es-CO" b="1" dirty="0">
                <a:solidFill>
                  <a:srgbClr val="FF0000"/>
                </a:solidFill>
                <a:latin typeface="Helvetica Neue" panose="020B0604020202020204" charset="0"/>
              </a:rPr>
            </a:br>
            <a:r>
              <a:rPr lang="es-CO" b="1" dirty="0">
                <a:solidFill>
                  <a:srgbClr val="FF0000"/>
                </a:solidFill>
                <a:latin typeface="Helvetica Neue" panose="020B0604020202020204" charset="0"/>
              </a:rPr>
              <a:t>ESTIMACIÓN DEL PRECIO DE CASAS</a:t>
            </a:r>
          </a:p>
        </p:txBody>
      </p:sp>
    </p:spTree>
    <p:extLst>
      <p:ext uri="{BB962C8B-B14F-4D97-AF65-F5344CB8AC3E}">
        <p14:creationId xmlns:p14="http://schemas.microsoft.com/office/powerpoint/2010/main" val="33656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894468" y="1535505"/>
            <a:ext cx="10487907" cy="4493508"/>
          </a:xfrm>
          <a:prstGeom prst="rect">
            <a:avLst/>
          </a:prstGeom>
          <a:noFill/>
          <a:ln>
            <a:noFill/>
          </a:ln>
        </p:spPr>
        <p:txBody>
          <a:bodyPr spcFirstLastPara="1" wrap="square" lIns="91425" tIns="91425" rIns="91425" bIns="91425" anchor="t" anchorCtr="0">
            <a:spAutoFit/>
          </a:bodyPr>
          <a:lstStyle/>
          <a:p>
            <a:pPr algn="just"/>
            <a:r>
              <a:rPr lang="es-MX" sz="2000" b="1" dirty="0">
                <a:latin typeface="Assistant"/>
                <a:ea typeface="Assistant"/>
                <a:cs typeface="Assistant"/>
                <a:sym typeface="Assistant"/>
              </a:rPr>
              <a:t>Resultados</a:t>
            </a:r>
          </a:p>
          <a:p>
            <a:pPr marL="342900"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Para evaluar los resultados se utilizó la matriz de confusión evaluada sobre el conjunto de prueba.</a:t>
            </a: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marL="342900"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Se observa que el modelo es capaz de clasificar de forma correcta todas las imágenes en el conjunto de prueba.</a:t>
            </a:r>
            <a:endParaRPr lang="es-CO" sz="2000" dirty="0">
              <a:solidFill>
                <a:schemeClr val="dk1"/>
              </a:solidFill>
              <a:latin typeface="Assistant"/>
              <a:ea typeface="Assistant"/>
              <a:cs typeface="Assistant"/>
              <a:sym typeface="Assistant"/>
            </a:endParaRPr>
          </a:p>
          <a:p>
            <a:pPr marL="914400" lvl="1" indent="-457200" algn="just">
              <a:buFont typeface="+mj-lt"/>
              <a:buAutoNum type="alphaLcPeriod"/>
            </a:pP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 Construido</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6">
            <a:extLst>
              <a:ext uri="{FF2B5EF4-FFF2-40B4-BE49-F238E27FC236}">
                <a16:creationId xmlns:a16="http://schemas.microsoft.com/office/drawing/2014/main" id="{5B6F2497-A73E-4AF8-A334-0E1B88426ED7}"/>
              </a:ext>
            </a:extLst>
          </p:cNvPr>
          <p:cNvGraphicFramePr>
            <a:graphicFrameLocks noGrp="1"/>
          </p:cNvGraphicFramePr>
          <p:nvPr>
            <p:extLst>
              <p:ext uri="{D42A27DB-BD31-4B8C-83A1-F6EECF244321}">
                <p14:modId xmlns:p14="http://schemas.microsoft.com/office/powerpoint/2010/main" val="3398852246"/>
              </p:ext>
            </p:extLst>
          </p:nvPr>
        </p:nvGraphicFramePr>
        <p:xfrm>
          <a:off x="2032000" y="2922672"/>
          <a:ext cx="8128000" cy="14833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876261529"/>
                    </a:ext>
                  </a:extLst>
                </a:gridCol>
                <a:gridCol w="2032000">
                  <a:extLst>
                    <a:ext uri="{9D8B030D-6E8A-4147-A177-3AD203B41FA5}">
                      <a16:colId xmlns:a16="http://schemas.microsoft.com/office/drawing/2014/main" val="4233494678"/>
                    </a:ext>
                  </a:extLst>
                </a:gridCol>
                <a:gridCol w="2032000">
                  <a:extLst>
                    <a:ext uri="{9D8B030D-6E8A-4147-A177-3AD203B41FA5}">
                      <a16:colId xmlns:a16="http://schemas.microsoft.com/office/drawing/2014/main" val="665373295"/>
                    </a:ext>
                  </a:extLst>
                </a:gridCol>
                <a:gridCol w="2032000">
                  <a:extLst>
                    <a:ext uri="{9D8B030D-6E8A-4147-A177-3AD203B41FA5}">
                      <a16:colId xmlns:a16="http://schemas.microsoft.com/office/drawing/2014/main" val="3865228920"/>
                    </a:ext>
                  </a:extLst>
                </a:gridCol>
              </a:tblGrid>
              <a:tr h="370840">
                <a:tc>
                  <a:txBody>
                    <a:bodyPr/>
                    <a:lstStyle/>
                    <a:p>
                      <a:pPr algn="ctr"/>
                      <a:endParaRPr lang="es-CO" b="1" dirty="0">
                        <a:solidFill>
                          <a:schemeClr val="bg1"/>
                        </a:solidFill>
                      </a:endParaRPr>
                    </a:p>
                  </a:txBody>
                  <a:tcPr anchor="ctr">
                    <a:solidFill>
                      <a:srgbClr val="FF0000"/>
                    </a:solidFill>
                  </a:tcPr>
                </a:tc>
                <a:tc gridSpan="3">
                  <a:txBody>
                    <a:bodyPr/>
                    <a:lstStyle/>
                    <a:p>
                      <a:pPr algn="ctr"/>
                      <a:r>
                        <a:rPr lang="es-CO" b="1" dirty="0">
                          <a:solidFill>
                            <a:schemeClr val="bg1"/>
                          </a:solidFill>
                        </a:rPr>
                        <a:t>Predicciones</a:t>
                      </a:r>
                    </a:p>
                  </a:txBody>
                  <a:tcPr anchor="ctr">
                    <a:solidFill>
                      <a:srgbClr val="FF0000"/>
                    </a:solidFill>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333303278"/>
                  </a:ext>
                </a:extLst>
              </a:tr>
              <a:tr h="370840">
                <a:tc rowSpan="3">
                  <a:txBody>
                    <a:bodyPr/>
                    <a:lstStyle/>
                    <a:p>
                      <a:pPr algn="ctr"/>
                      <a:r>
                        <a:rPr lang="es-CO" b="1" dirty="0">
                          <a:solidFill>
                            <a:schemeClr val="bg1"/>
                          </a:solidFill>
                        </a:rPr>
                        <a:t>Reales</a:t>
                      </a:r>
                    </a:p>
                  </a:txBody>
                  <a:tcPr anchor="ctr">
                    <a:solidFill>
                      <a:srgbClr val="FF0000"/>
                    </a:solidFill>
                  </a:tcPr>
                </a:tc>
                <a:tc>
                  <a:txBody>
                    <a:bodyPr/>
                    <a:lstStyle/>
                    <a:p>
                      <a:pPr algn="ctr"/>
                      <a:endParaRPr lang="es-CO" dirty="0"/>
                    </a:p>
                  </a:txBody>
                  <a:tcPr anchor="ctr"/>
                </a:tc>
                <a:tc>
                  <a:txBody>
                    <a:bodyPr/>
                    <a:lstStyle/>
                    <a:p>
                      <a:pPr algn="ctr"/>
                      <a:r>
                        <a:rPr lang="es-CO" b="1" dirty="0"/>
                        <a:t>Negativo</a:t>
                      </a:r>
                    </a:p>
                  </a:txBody>
                  <a:tcPr anchor="ctr"/>
                </a:tc>
                <a:tc>
                  <a:txBody>
                    <a:bodyPr/>
                    <a:lstStyle/>
                    <a:p>
                      <a:pPr algn="ctr"/>
                      <a:r>
                        <a:rPr lang="es-CO" b="1" dirty="0"/>
                        <a:t>Positivo</a:t>
                      </a:r>
                    </a:p>
                  </a:txBody>
                  <a:tcPr anchor="ctr"/>
                </a:tc>
                <a:extLst>
                  <a:ext uri="{0D108BD9-81ED-4DB2-BD59-A6C34878D82A}">
                    <a16:rowId xmlns:a16="http://schemas.microsoft.com/office/drawing/2014/main" val="1619148237"/>
                  </a:ext>
                </a:extLst>
              </a:tr>
              <a:tr h="370840">
                <a:tc vMerge="1">
                  <a:txBody>
                    <a:bodyPr/>
                    <a:lstStyle/>
                    <a:p>
                      <a:endParaRPr lang="es-CO" dirty="0"/>
                    </a:p>
                  </a:txBody>
                  <a:tcPr/>
                </a:tc>
                <a:tc>
                  <a:txBody>
                    <a:bodyPr/>
                    <a:lstStyle/>
                    <a:p>
                      <a:pPr algn="ctr"/>
                      <a:r>
                        <a:rPr lang="es-CO" b="1" dirty="0"/>
                        <a:t>Negativo</a:t>
                      </a:r>
                    </a:p>
                  </a:txBody>
                  <a:tcPr anchor="ctr"/>
                </a:tc>
                <a:tc>
                  <a:txBody>
                    <a:bodyPr/>
                    <a:lstStyle/>
                    <a:p>
                      <a:pPr algn="ctr"/>
                      <a:r>
                        <a:rPr lang="es-CO" dirty="0"/>
                        <a:t>18</a:t>
                      </a:r>
                    </a:p>
                  </a:txBody>
                  <a:tcPr anchor="ctr"/>
                </a:tc>
                <a:tc>
                  <a:txBody>
                    <a:bodyPr/>
                    <a:lstStyle/>
                    <a:p>
                      <a:pPr algn="ctr"/>
                      <a:r>
                        <a:rPr lang="es-CO" dirty="0"/>
                        <a:t>0</a:t>
                      </a:r>
                    </a:p>
                  </a:txBody>
                  <a:tcPr anchor="ctr"/>
                </a:tc>
                <a:extLst>
                  <a:ext uri="{0D108BD9-81ED-4DB2-BD59-A6C34878D82A}">
                    <a16:rowId xmlns:a16="http://schemas.microsoft.com/office/drawing/2014/main" val="1179770481"/>
                  </a:ext>
                </a:extLst>
              </a:tr>
              <a:tr h="370840">
                <a:tc vMerge="1">
                  <a:txBody>
                    <a:bodyPr/>
                    <a:lstStyle/>
                    <a:p>
                      <a:endParaRPr lang="es-CO" dirty="0"/>
                    </a:p>
                  </a:txBody>
                  <a:tcPr/>
                </a:tc>
                <a:tc>
                  <a:txBody>
                    <a:bodyPr/>
                    <a:lstStyle/>
                    <a:p>
                      <a:pPr algn="ctr"/>
                      <a:r>
                        <a:rPr lang="es-CO" b="1" dirty="0"/>
                        <a:t>Positivo</a:t>
                      </a:r>
                    </a:p>
                  </a:txBody>
                  <a:tcPr anchor="ctr"/>
                </a:tc>
                <a:tc>
                  <a:txBody>
                    <a:bodyPr/>
                    <a:lstStyle/>
                    <a:p>
                      <a:pPr algn="ctr"/>
                      <a:r>
                        <a:rPr lang="es-CO" dirty="0"/>
                        <a:t>0</a:t>
                      </a:r>
                    </a:p>
                  </a:txBody>
                  <a:tcPr anchor="ctr"/>
                </a:tc>
                <a:tc>
                  <a:txBody>
                    <a:bodyPr/>
                    <a:lstStyle/>
                    <a:p>
                      <a:pPr algn="ctr"/>
                      <a:r>
                        <a:rPr lang="es-CO" dirty="0"/>
                        <a:t>8</a:t>
                      </a:r>
                    </a:p>
                  </a:txBody>
                  <a:tcPr anchor="ctr"/>
                </a:tc>
                <a:extLst>
                  <a:ext uri="{0D108BD9-81ED-4DB2-BD59-A6C34878D82A}">
                    <a16:rowId xmlns:a16="http://schemas.microsoft.com/office/drawing/2014/main" val="234452325"/>
                  </a:ext>
                </a:extLst>
              </a:tr>
            </a:tbl>
          </a:graphicData>
        </a:graphic>
      </p:graphicFrame>
    </p:spTree>
    <p:extLst>
      <p:ext uri="{BB962C8B-B14F-4D97-AF65-F5344CB8AC3E}">
        <p14:creationId xmlns:p14="http://schemas.microsoft.com/office/powerpoint/2010/main" val="238064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986184" y="1724075"/>
            <a:ext cx="10100916" cy="2400627"/>
          </a:xfrm>
          <a:prstGeom prst="rect">
            <a:avLst/>
          </a:prstGeom>
          <a:noFill/>
          <a:ln>
            <a:noFill/>
          </a:ln>
        </p:spPr>
        <p:txBody>
          <a:bodyPr spcFirstLastPara="1" wrap="square" lIns="91425" tIns="91425" rIns="91425" bIns="91425" anchor="t" anchorCtr="0">
            <a:spAutoFit/>
          </a:bodyPr>
          <a:lstStyle/>
          <a:p>
            <a:pPr lvl="0" algn="just"/>
            <a:r>
              <a:rPr lang="es-MX" sz="2400" b="1" dirty="0">
                <a:solidFill>
                  <a:schemeClr val="dk1"/>
                </a:solidFill>
                <a:latin typeface="Assistant"/>
                <a:ea typeface="Assistant"/>
                <a:cs typeface="Assistant"/>
                <a:sym typeface="Assistant"/>
              </a:rPr>
              <a:t>Las principales dificultades encontradas en el desarrollo del reto fueron:</a:t>
            </a:r>
          </a:p>
          <a:p>
            <a:pPr lvl="0" algn="just"/>
            <a:endParaRPr lang="es-MX" sz="2000" b="1" dirty="0">
              <a:solidFill>
                <a:schemeClr val="dk1"/>
              </a:solidFill>
              <a:latin typeface="Assistant"/>
              <a:ea typeface="Assistant"/>
              <a:cs typeface="Assistant"/>
              <a:sym typeface="Assistant"/>
            </a:endParaRPr>
          </a:p>
          <a:p>
            <a:pPr marL="457200" lvl="0" indent="-457200" algn="just">
              <a:buFont typeface="+mj-lt"/>
              <a:buAutoNum type="arabicPeriod"/>
            </a:pPr>
            <a:r>
              <a:rPr lang="es-MX" sz="2000" dirty="0">
                <a:solidFill>
                  <a:schemeClr val="dk1"/>
                </a:solidFill>
                <a:latin typeface="Assistant"/>
                <a:ea typeface="Assistant"/>
                <a:cs typeface="Assistant"/>
                <a:sym typeface="Assistant"/>
              </a:rPr>
              <a:t>Poca cantidad de imágenes para el entrenamiento del modelo</a:t>
            </a:r>
          </a:p>
          <a:p>
            <a:pPr marL="457200" lvl="0" indent="-457200" algn="just">
              <a:buFont typeface="+mj-lt"/>
              <a:buAutoNum type="arabicPeriod"/>
            </a:pPr>
            <a:r>
              <a:rPr lang="es-MX" sz="2000" dirty="0">
                <a:solidFill>
                  <a:schemeClr val="dk1"/>
                </a:solidFill>
                <a:latin typeface="Assistant"/>
                <a:ea typeface="Assistant"/>
                <a:cs typeface="Assistant"/>
                <a:sym typeface="Assistant"/>
              </a:rPr>
              <a:t>Tiempo de procesamiento elevado en CPU.</a:t>
            </a:r>
          </a:p>
          <a:p>
            <a:pPr marL="457200" lvl="0" indent="-457200" algn="just">
              <a:buFont typeface="+mj-lt"/>
              <a:buAutoNum type="arabicPeriod"/>
            </a:pPr>
            <a:r>
              <a:rPr lang="es-MX" sz="2000" dirty="0">
                <a:solidFill>
                  <a:schemeClr val="dk1"/>
                </a:solidFill>
                <a:latin typeface="Assistant"/>
                <a:ea typeface="Assistant"/>
                <a:cs typeface="Assistant"/>
                <a:sym typeface="Assistant"/>
              </a:rPr>
              <a:t>Configuración de las librerías para la utilización de GPU con el fin de disminuir el tiempo de entrenamiento del modelo.</a:t>
            </a:r>
          </a:p>
          <a:p>
            <a:pPr marL="457200" lvl="0" indent="-457200" algn="just">
              <a:buFont typeface="+mj-lt"/>
              <a:buAutoNum type="arabicPeriod"/>
            </a:pPr>
            <a:r>
              <a:rPr lang="es-MX" sz="2000" dirty="0">
                <a:solidFill>
                  <a:schemeClr val="dk1"/>
                </a:solidFill>
                <a:latin typeface="Assistant"/>
                <a:ea typeface="Assistant"/>
                <a:cs typeface="Assistant"/>
                <a:sym typeface="Assistant"/>
              </a:rPr>
              <a:t>Falta de tiempo para probar con otras arquitecturas de redes pre-entrenadas.</a:t>
            </a: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Dificultades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1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783ED-1FFE-4A8A-9FE4-B6F76CAB59E6}"/>
              </a:ext>
            </a:extLst>
          </p:cNvPr>
          <p:cNvSpPr>
            <a:spLocks noGrp="1"/>
          </p:cNvSpPr>
          <p:nvPr>
            <p:ph type="title"/>
          </p:nvPr>
        </p:nvSpPr>
        <p:spPr>
          <a:xfrm>
            <a:off x="552450" y="319087"/>
            <a:ext cx="11087100" cy="1490663"/>
          </a:xfrm>
        </p:spPr>
        <p:txBody>
          <a:bodyPr>
            <a:normAutofit/>
          </a:bodyPr>
          <a:lstStyle/>
          <a:p>
            <a:pPr algn="ctr"/>
            <a:r>
              <a:rPr lang="es-CO" sz="4000" b="1" dirty="0">
                <a:solidFill>
                  <a:srgbClr val="FF0000"/>
                </a:solidFill>
                <a:latin typeface="Helvetica Neue" panose="020B0604020202020204" charset="0"/>
              </a:rPr>
              <a:t>PRUEBA III: </a:t>
            </a:r>
            <a:br>
              <a:rPr lang="es-CO" sz="4000" b="1" dirty="0">
                <a:solidFill>
                  <a:srgbClr val="FF0000"/>
                </a:solidFill>
                <a:latin typeface="Helvetica Neue" panose="020B0604020202020204" charset="0"/>
              </a:rPr>
            </a:br>
            <a:r>
              <a:rPr lang="es-CO" sz="4000" b="1" dirty="0">
                <a:solidFill>
                  <a:srgbClr val="FF0000"/>
                </a:solidFill>
                <a:latin typeface="Helvetica Neue" panose="020B0604020202020204" charset="0"/>
              </a:rPr>
              <a:t>PROCESAMIENTO Y ANÁLISIS DE TEXTO</a:t>
            </a:r>
          </a:p>
        </p:txBody>
      </p:sp>
      <p:pic>
        <p:nvPicPr>
          <p:cNvPr id="3074" name="Picture 2" descr="Benefits of Natural Language Processing for the Supply Chain - Blume Global">
            <a:extLst>
              <a:ext uri="{FF2B5EF4-FFF2-40B4-BE49-F238E27FC236}">
                <a16:creationId xmlns:a16="http://schemas.microsoft.com/office/drawing/2014/main" id="{DE66142D-264C-464E-A06C-5A363FE230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10"/>
          <a:stretch/>
        </p:blipFill>
        <p:spPr bwMode="auto">
          <a:xfrm>
            <a:off x="1954885" y="1614954"/>
            <a:ext cx="8282230" cy="515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80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Google Shape;117;p18">
            <a:extLst>
              <a:ext uri="{FF2B5EF4-FFF2-40B4-BE49-F238E27FC236}">
                <a16:creationId xmlns:a16="http://schemas.microsoft.com/office/drawing/2014/main" id="{83E955BF-B59D-496C-8FFF-E1DD418C1DEA}"/>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1;p18">
            <a:extLst>
              <a:ext uri="{FF2B5EF4-FFF2-40B4-BE49-F238E27FC236}">
                <a16:creationId xmlns:a16="http://schemas.microsoft.com/office/drawing/2014/main" id="{83C4E908-5E38-43B8-BA71-5DD9B03DA172}"/>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Agenda</a:t>
            </a:r>
            <a:endParaRPr sz="2400" dirty="0"/>
          </a:p>
        </p:txBody>
      </p:sp>
      <p:sp>
        <p:nvSpPr>
          <p:cNvPr id="35" name="Google Shape;119;p18">
            <a:extLst>
              <a:ext uri="{FF2B5EF4-FFF2-40B4-BE49-F238E27FC236}">
                <a16:creationId xmlns:a16="http://schemas.microsoft.com/office/drawing/2014/main" id="{EA987835-FFA4-4B7D-B986-4AE3B87AC560}"/>
              </a:ext>
            </a:extLst>
          </p:cNvPr>
          <p:cNvSpPr/>
          <p:nvPr/>
        </p:nvSpPr>
        <p:spPr>
          <a:xfrm rot="19813301">
            <a:off x="99225" y="-43621"/>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4" name="Picture 2" descr="Davivienda S.A.">
            <a:extLst>
              <a:ext uri="{FF2B5EF4-FFF2-40B4-BE49-F238E27FC236}">
                <a16:creationId xmlns:a16="http://schemas.microsoft.com/office/drawing/2014/main" id="{B87355B9-A91A-4C30-9408-0F9995E13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48" name="Elipse 47">
            <a:extLst>
              <a:ext uri="{FF2B5EF4-FFF2-40B4-BE49-F238E27FC236}">
                <a16:creationId xmlns:a16="http://schemas.microsoft.com/office/drawing/2014/main" id="{2DFA6A49-D784-4E9D-B37F-95BAAD498918}"/>
              </a:ext>
            </a:extLst>
          </p:cNvPr>
          <p:cNvSpPr/>
          <p:nvPr/>
        </p:nvSpPr>
        <p:spPr>
          <a:xfrm>
            <a:off x="5326300" y="-635000"/>
            <a:ext cx="9564915" cy="8128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Google Shape;86;p17">
            <a:extLst>
              <a:ext uri="{FF2B5EF4-FFF2-40B4-BE49-F238E27FC236}">
                <a16:creationId xmlns:a16="http://schemas.microsoft.com/office/drawing/2014/main" id="{54616DFA-C3A0-463B-9AC9-1C7BB8F13EC1}"/>
              </a:ext>
            </a:extLst>
          </p:cNvPr>
          <p:cNvSpPr txBox="1"/>
          <p:nvPr/>
        </p:nvSpPr>
        <p:spPr>
          <a:xfrm>
            <a:off x="1137470" y="1884193"/>
            <a:ext cx="4107600" cy="416700"/>
          </a:xfrm>
          <a:prstGeom prst="rect">
            <a:avLst/>
          </a:prstGeom>
          <a:noFill/>
          <a:ln>
            <a:noFill/>
          </a:ln>
        </p:spPr>
        <p:txBody>
          <a:bodyPr spcFirstLastPara="1" wrap="square" lIns="0" tIns="0" rIns="0" bIns="0" anchor="ctr" anchorCtr="0">
            <a:noAutofit/>
          </a:bodyPr>
          <a:lstStyle/>
          <a:p>
            <a:pPr lvl="0">
              <a:lnSpc>
                <a:spcPct val="115000"/>
              </a:lnSpc>
            </a:pPr>
            <a:r>
              <a:rPr lang="es-CO" sz="2300" b="1" dirty="0">
                <a:solidFill>
                  <a:schemeClr val="dk1"/>
                </a:solidFill>
                <a:latin typeface="Assistant"/>
                <a:ea typeface="Assistant"/>
                <a:cs typeface="Assistant"/>
                <a:sym typeface="Assistant"/>
              </a:rPr>
              <a:t>Problemática</a:t>
            </a:r>
            <a:endParaRPr sz="2300" b="1" dirty="0">
              <a:latin typeface="Assistant"/>
              <a:ea typeface="Assistant"/>
              <a:cs typeface="Assistant"/>
              <a:sym typeface="Assistant"/>
            </a:endParaRPr>
          </a:p>
        </p:txBody>
      </p:sp>
      <p:sp>
        <p:nvSpPr>
          <p:cNvPr id="37" name="Google Shape;87;p17">
            <a:extLst>
              <a:ext uri="{FF2B5EF4-FFF2-40B4-BE49-F238E27FC236}">
                <a16:creationId xmlns:a16="http://schemas.microsoft.com/office/drawing/2014/main" id="{E5EDF32D-29D1-4C80-9A95-9754C5EB7DCE}"/>
              </a:ext>
            </a:extLst>
          </p:cNvPr>
          <p:cNvSpPr txBox="1"/>
          <p:nvPr/>
        </p:nvSpPr>
        <p:spPr>
          <a:xfrm>
            <a:off x="1137471" y="2731801"/>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Conjunto de datos</a:t>
            </a:r>
            <a:endParaRPr sz="2300" b="1" dirty="0">
              <a:latin typeface="Assistant"/>
              <a:ea typeface="Assistant"/>
              <a:cs typeface="Assistant"/>
              <a:sym typeface="Assistant"/>
            </a:endParaRPr>
          </a:p>
        </p:txBody>
      </p:sp>
      <p:sp>
        <p:nvSpPr>
          <p:cNvPr id="38" name="Google Shape;88;p17">
            <a:extLst>
              <a:ext uri="{FF2B5EF4-FFF2-40B4-BE49-F238E27FC236}">
                <a16:creationId xmlns:a16="http://schemas.microsoft.com/office/drawing/2014/main" id="{96D01AE6-0B84-477C-AFE6-72B5B332B02A}"/>
              </a:ext>
            </a:extLst>
          </p:cNvPr>
          <p:cNvSpPr txBox="1"/>
          <p:nvPr/>
        </p:nvSpPr>
        <p:spPr>
          <a:xfrm>
            <a:off x="1137471" y="3780314"/>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Análisis de datos</a:t>
            </a:r>
            <a:endParaRPr sz="2300" b="1" dirty="0">
              <a:latin typeface="Assistant"/>
              <a:ea typeface="Assistant"/>
              <a:cs typeface="Assistant"/>
              <a:sym typeface="Assistant"/>
            </a:endParaRPr>
          </a:p>
        </p:txBody>
      </p:sp>
      <p:sp>
        <p:nvSpPr>
          <p:cNvPr id="39" name="Google Shape;89;p17">
            <a:extLst>
              <a:ext uri="{FF2B5EF4-FFF2-40B4-BE49-F238E27FC236}">
                <a16:creationId xmlns:a16="http://schemas.microsoft.com/office/drawing/2014/main" id="{C915FA55-447B-417D-A4A8-5F95C47F1C8E}"/>
              </a:ext>
            </a:extLst>
          </p:cNvPr>
          <p:cNvSpPr txBox="1"/>
          <p:nvPr/>
        </p:nvSpPr>
        <p:spPr>
          <a:xfrm>
            <a:off x="1011745" y="2195693"/>
            <a:ext cx="4972800" cy="369300"/>
          </a:xfrm>
          <a:prstGeom prst="rect">
            <a:avLst/>
          </a:prstGeom>
          <a:noFill/>
          <a:ln>
            <a:noFill/>
          </a:ln>
        </p:spPr>
        <p:txBody>
          <a:bodyPr spcFirstLastPara="1" wrap="square" lIns="91425" tIns="91425" rIns="91425" bIns="91425" anchor="t" anchorCtr="0">
            <a:noAutofit/>
          </a:bodyPr>
          <a:lstStyle/>
          <a:p>
            <a:pPr>
              <a:spcAft>
                <a:spcPts val="1600"/>
              </a:spcAft>
            </a:pPr>
            <a:r>
              <a:rPr lang="es-CO" dirty="0">
                <a:solidFill>
                  <a:schemeClr val="dk1"/>
                </a:solidFill>
                <a:latin typeface="Assistant"/>
                <a:ea typeface="Assistant"/>
                <a:cs typeface="Assistant"/>
                <a:sym typeface="Assistant"/>
              </a:rPr>
              <a:t>Descripción del problema</a:t>
            </a:r>
          </a:p>
        </p:txBody>
      </p:sp>
      <p:sp>
        <p:nvSpPr>
          <p:cNvPr id="40" name="Google Shape;91;p17">
            <a:extLst>
              <a:ext uri="{FF2B5EF4-FFF2-40B4-BE49-F238E27FC236}">
                <a16:creationId xmlns:a16="http://schemas.microsoft.com/office/drawing/2014/main" id="{B45F50EE-3F40-4C66-A7AE-50EFB5E194CD}"/>
              </a:ext>
            </a:extLst>
          </p:cNvPr>
          <p:cNvSpPr txBox="1"/>
          <p:nvPr/>
        </p:nvSpPr>
        <p:spPr>
          <a:xfrm>
            <a:off x="1011745" y="3097389"/>
            <a:ext cx="6345803" cy="3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Descripción de los datos utilizados</a:t>
            </a:r>
            <a:endParaRPr dirty="0">
              <a:solidFill>
                <a:schemeClr val="dk1"/>
              </a:solidFill>
              <a:latin typeface="Assistant"/>
              <a:ea typeface="Assistant"/>
              <a:cs typeface="Assistant"/>
              <a:sym typeface="Assistant"/>
            </a:endParaRPr>
          </a:p>
        </p:txBody>
      </p:sp>
      <p:sp>
        <p:nvSpPr>
          <p:cNvPr id="41" name="Google Shape;92;p17">
            <a:extLst>
              <a:ext uri="{FF2B5EF4-FFF2-40B4-BE49-F238E27FC236}">
                <a16:creationId xmlns:a16="http://schemas.microsoft.com/office/drawing/2014/main" id="{98E5E165-6F3C-429D-9767-B00839437FEF}"/>
              </a:ext>
            </a:extLst>
          </p:cNvPr>
          <p:cNvSpPr txBox="1"/>
          <p:nvPr/>
        </p:nvSpPr>
        <p:spPr>
          <a:xfrm>
            <a:off x="1011746" y="4100865"/>
            <a:ext cx="49728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Resultados obtenidos</a:t>
            </a:r>
            <a:endParaRPr dirty="0">
              <a:solidFill>
                <a:schemeClr val="dk1"/>
              </a:solidFill>
              <a:latin typeface="Assistant"/>
              <a:ea typeface="Assistant"/>
              <a:cs typeface="Assistant"/>
              <a:sym typeface="Assistant"/>
            </a:endParaRPr>
          </a:p>
        </p:txBody>
      </p:sp>
      <p:grpSp>
        <p:nvGrpSpPr>
          <p:cNvPr id="42" name="Google Shape;93;p17">
            <a:extLst>
              <a:ext uri="{FF2B5EF4-FFF2-40B4-BE49-F238E27FC236}">
                <a16:creationId xmlns:a16="http://schemas.microsoft.com/office/drawing/2014/main" id="{D6FD85BF-EA26-4D3C-89E3-43105CF7ED75}"/>
              </a:ext>
            </a:extLst>
          </p:cNvPr>
          <p:cNvGrpSpPr/>
          <p:nvPr/>
        </p:nvGrpSpPr>
        <p:grpSpPr>
          <a:xfrm>
            <a:off x="611395" y="1976631"/>
            <a:ext cx="681900" cy="531450"/>
            <a:chOff x="1416125" y="874713"/>
            <a:chExt cx="681900" cy="531450"/>
          </a:xfrm>
        </p:grpSpPr>
        <p:sp>
          <p:nvSpPr>
            <p:cNvPr id="43" name="Google Shape;94;p17">
              <a:extLst>
                <a:ext uri="{FF2B5EF4-FFF2-40B4-BE49-F238E27FC236}">
                  <a16:creationId xmlns:a16="http://schemas.microsoft.com/office/drawing/2014/main" id="{6DE439A6-5BA4-4979-840A-81052D58F7E6}"/>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1</a:t>
              </a:r>
              <a:endParaRPr sz="3200" b="1" dirty="0"/>
            </a:p>
          </p:txBody>
        </p:sp>
        <p:cxnSp>
          <p:nvCxnSpPr>
            <p:cNvPr id="44" name="Google Shape;95;p17">
              <a:extLst>
                <a:ext uri="{FF2B5EF4-FFF2-40B4-BE49-F238E27FC236}">
                  <a16:creationId xmlns:a16="http://schemas.microsoft.com/office/drawing/2014/main" id="{EC819AD0-0978-4B14-8161-E6D908B5783D}"/>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45" name="Google Shape;99;p17">
            <a:extLst>
              <a:ext uri="{FF2B5EF4-FFF2-40B4-BE49-F238E27FC236}">
                <a16:creationId xmlns:a16="http://schemas.microsoft.com/office/drawing/2014/main" id="{D20104D0-25DF-4734-B56F-5C91133783FD}"/>
              </a:ext>
            </a:extLst>
          </p:cNvPr>
          <p:cNvGrpSpPr/>
          <p:nvPr/>
        </p:nvGrpSpPr>
        <p:grpSpPr>
          <a:xfrm>
            <a:off x="611396" y="2861484"/>
            <a:ext cx="681900" cy="531450"/>
            <a:chOff x="1416125" y="874713"/>
            <a:chExt cx="681900" cy="531450"/>
          </a:xfrm>
        </p:grpSpPr>
        <p:sp>
          <p:nvSpPr>
            <p:cNvPr id="46" name="Google Shape;100;p17">
              <a:extLst>
                <a:ext uri="{FF2B5EF4-FFF2-40B4-BE49-F238E27FC236}">
                  <a16:creationId xmlns:a16="http://schemas.microsoft.com/office/drawing/2014/main" id="{D028756B-A26F-4284-8DF2-1E8EED3C0F83}"/>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2</a:t>
              </a:r>
              <a:endParaRPr sz="3200" b="1" dirty="0"/>
            </a:p>
          </p:txBody>
        </p:sp>
        <p:cxnSp>
          <p:nvCxnSpPr>
            <p:cNvPr id="47" name="Google Shape;101;p17">
              <a:extLst>
                <a:ext uri="{FF2B5EF4-FFF2-40B4-BE49-F238E27FC236}">
                  <a16:creationId xmlns:a16="http://schemas.microsoft.com/office/drawing/2014/main" id="{E64A91B5-A0B7-470C-B85E-DC3A03E4E96D}"/>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49" name="Google Shape;102;p17">
            <a:extLst>
              <a:ext uri="{FF2B5EF4-FFF2-40B4-BE49-F238E27FC236}">
                <a16:creationId xmlns:a16="http://schemas.microsoft.com/office/drawing/2014/main" id="{1E80A659-BED1-4371-9A50-8DF70FB0F88D}"/>
              </a:ext>
            </a:extLst>
          </p:cNvPr>
          <p:cNvGrpSpPr/>
          <p:nvPr/>
        </p:nvGrpSpPr>
        <p:grpSpPr>
          <a:xfrm>
            <a:off x="602850" y="3876913"/>
            <a:ext cx="681900" cy="497266"/>
            <a:chOff x="1407579" y="874713"/>
            <a:chExt cx="681900" cy="497266"/>
          </a:xfrm>
        </p:grpSpPr>
        <p:sp>
          <p:nvSpPr>
            <p:cNvPr id="50" name="Google Shape;103;p17">
              <a:extLst>
                <a:ext uri="{FF2B5EF4-FFF2-40B4-BE49-F238E27FC236}">
                  <a16:creationId xmlns:a16="http://schemas.microsoft.com/office/drawing/2014/main" id="{DF98D6DA-269D-4653-9A27-946BBAB80261}"/>
                </a:ext>
              </a:extLst>
            </p:cNvPr>
            <p:cNvSpPr txBox="1"/>
            <p:nvPr/>
          </p:nvSpPr>
          <p:spPr>
            <a:xfrm>
              <a:off x="1407579" y="879379"/>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3</a:t>
              </a:r>
              <a:endParaRPr sz="3200" b="1" dirty="0"/>
            </a:p>
          </p:txBody>
        </p:sp>
        <p:cxnSp>
          <p:nvCxnSpPr>
            <p:cNvPr id="51" name="Google Shape;104;p17">
              <a:extLst>
                <a:ext uri="{FF2B5EF4-FFF2-40B4-BE49-F238E27FC236}">
                  <a16:creationId xmlns:a16="http://schemas.microsoft.com/office/drawing/2014/main" id="{5139CC0A-69C0-4387-B473-7F7C8679C1AC}"/>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
        <p:nvSpPr>
          <p:cNvPr id="52" name="Google Shape;88;p17">
            <a:extLst>
              <a:ext uri="{FF2B5EF4-FFF2-40B4-BE49-F238E27FC236}">
                <a16:creationId xmlns:a16="http://schemas.microsoft.com/office/drawing/2014/main" id="{2C1F79B9-F2CF-4BA2-B0CD-394A0B01D980}"/>
              </a:ext>
            </a:extLst>
          </p:cNvPr>
          <p:cNvSpPr txBox="1"/>
          <p:nvPr/>
        </p:nvSpPr>
        <p:spPr>
          <a:xfrm>
            <a:off x="1137471" y="4749407"/>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Dificultades</a:t>
            </a:r>
            <a:endParaRPr sz="2300" b="1" dirty="0">
              <a:latin typeface="Assistant"/>
              <a:ea typeface="Assistant"/>
              <a:cs typeface="Assistant"/>
              <a:sym typeface="Assistant"/>
            </a:endParaRPr>
          </a:p>
        </p:txBody>
      </p:sp>
      <p:sp>
        <p:nvSpPr>
          <p:cNvPr id="53" name="Google Shape;92;p17">
            <a:extLst>
              <a:ext uri="{FF2B5EF4-FFF2-40B4-BE49-F238E27FC236}">
                <a16:creationId xmlns:a16="http://schemas.microsoft.com/office/drawing/2014/main" id="{01804A71-F649-4D72-A943-9D91F499B76D}"/>
              </a:ext>
            </a:extLst>
          </p:cNvPr>
          <p:cNvSpPr txBox="1"/>
          <p:nvPr/>
        </p:nvSpPr>
        <p:spPr>
          <a:xfrm>
            <a:off x="1011746" y="5103513"/>
            <a:ext cx="4208117" cy="4003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Principales dificultades a la hora de desarrollar el reto</a:t>
            </a:r>
            <a:endParaRPr dirty="0">
              <a:solidFill>
                <a:schemeClr val="dk1"/>
              </a:solidFill>
              <a:latin typeface="Assistant"/>
              <a:ea typeface="Assistant"/>
              <a:cs typeface="Assistant"/>
              <a:sym typeface="Assistant"/>
            </a:endParaRPr>
          </a:p>
        </p:txBody>
      </p:sp>
      <p:grpSp>
        <p:nvGrpSpPr>
          <p:cNvPr id="54" name="Google Shape;102;p17">
            <a:extLst>
              <a:ext uri="{FF2B5EF4-FFF2-40B4-BE49-F238E27FC236}">
                <a16:creationId xmlns:a16="http://schemas.microsoft.com/office/drawing/2014/main" id="{1ADD619F-8A1E-4151-BF0A-F3A63CEA9105}"/>
              </a:ext>
            </a:extLst>
          </p:cNvPr>
          <p:cNvGrpSpPr/>
          <p:nvPr/>
        </p:nvGrpSpPr>
        <p:grpSpPr>
          <a:xfrm>
            <a:off x="611396" y="4846006"/>
            <a:ext cx="681900" cy="531450"/>
            <a:chOff x="1416125" y="874713"/>
            <a:chExt cx="681900" cy="531450"/>
          </a:xfrm>
        </p:grpSpPr>
        <p:sp>
          <p:nvSpPr>
            <p:cNvPr id="55" name="Google Shape;103;p17">
              <a:extLst>
                <a:ext uri="{FF2B5EF4-FFF2-40B4-BE49-F238E27FC236}">
                  <a16:creationId xmlns:a16="http://schemas.microsoft.com/office/drawing/2014/main" id="{BC952204-A7C7-46DB-81A3-7B54B8A7EF83}"/>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4</a:t>
              </a:r>
              <a:endParaRPr sz="3200" b="1" dirty="0"/>
            </a:p>
          </p:txBody>
        </p:sp>
        <p:cxnSp>
          <p:nvCxnSpPr>
            <p:cNvPr id="56" name="Google Shape;104;p17">
              <a:extLst>
                <a:ext uri="{FF2B5EF4-FFF2-40B4-BE49-F238E27FC236}">
                  <a16:creationId xmlns:a16="http://schemas.microsoft.com/office/drawing/2014/main" id="{E034DB21-6A11-4527-9CBD-1DC7DA3F7CB1}"/>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Tree>
    <p:extLst>
      <p:ext uri="{BB962C8B-B14F-4D97-AF65-F5344CB8AC3E}">
        <p14:creationId xmlns:p14="http://schemas.microsoft.com/office/powerpoint/2010/main" val="366077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Problemática</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1048139" y="1890132"/>
            <a:ext cx="9899493" cy="338551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Motivación</a:t>
            </a:r>
            <a:r>
              <a:rPr lang="es-MX" sz="2000" b="1" dirty="0">
                <a:latin typeface="Assistant"/>
                <a:ea typeface="Assistant"/>
                <a:cs typeface="Assistant"/>
                <a:sym typeface="Assistant"/>
              </a:rPr>
              <a:t>:</a:t>
            </a:r>
          </a:p>
          <a:p>
            <a:pPr marL="0" lvl="0" indent="0" algn="just" rtl="0">
              <a:spcBef>
                <a:spcPts val="0"/>
              </a:spcBef>
              <a:spcAft>
                <a:spcPts val="0"/>
              </a:spcAft>
              <a:buNone/>
            </a:pPr>
            <a:r>
              <a:rPr lang="es-MX" sz="2000" dirty="0">
                <a:latin typeface="Assistant"/>
                <a:ea typeface="Assistant"/>
                <a:cs typeface="Assistant"/>
                <a:sym typeface="Assistant"/>
              </a:rPr>
              <a:t>Las redes sociales contienen interacciones importantes con los usuarios en un ambiente no controlado. Esto permite que sean una buena forma de medir la aceptación que tienen los usuarios sobre diferentes empresas.</a:t>
            </a:r>
          </a:p>
          <a:p>
            <a:pPr marL="0" lvl="0" indent="0" algn="just" rtl="0">
              <a:spcBef>
                <a:spcPts val="0"/>
              </a:spcBef>
              <a:spcAft>
                <a:spcPts val="0"/>
              </a:spcAft>
              <a:buNone/>
            </a:pPr>
            <a:endParaRPr lang="es-MX" sz="2000" dirty="0">
              <a:latin typeface="Assistant"/>
              <a:ea typeface="Assistant"/>
              <a:cs typeface="Assistant"/>
              <a:sym typeface="Assistant"/>
            </a:endParaRPr>
          </a:p>
          <a:p>
            <a:pPr marL="0" lvl="0" indent="0" algn="just" rtl="0">
              <a:spcBef>
                <a:spcPts val="0"/>
              </a:spcBef>
              <a:spcAft>
                <a:spcPts val="0"/>
              </a:spcAft>
              <a:buNone/>
            </a:pPr>
            <a:r>
              <a:rPr lang="es-MX" sz="2400" b="1" dirty="0">
                <a:latin typeface="Assistant"/>
                <a:ea typeface="Assistant"/>
                <a:cs typeface="Assistant"/>
                <a:sym typeface="Assistant"/>
              </a:rPr>
              <a:t>Objetivo:</a:t>
            </a:r>
            <a:endParaRPr lang="es-MX" sz="2000" b="1" dirty="0">
              <a:latin typeface="Assistant"/>
              <a:ea typeface="Assistant"/>
              <a:cs typeface="Assistant"/>
              <a:sym typeface="Assistant"/>
            </a:endParaRPr>
          </a:p>
          <a:p>
            <a:pPr lvl="0" algn="just"/>
            <a:r>
              <a:rPr lang="es-MX" sz="2000" dirty="0">
                <a:latin typeface="Assistant"/>
                <a:ea typeface="Assistant"/>
                <a:cs typeface="Assistant"/>
                <a:sym typeface="Assistant"/>
              </a:rPr>
              <a:t>Utilizar información disponible en la red social Twitter para medir la cantidad de usuarios Promotores y Detractores del banco Davivienda.</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Clasificar a usuarios como detractores o promotores de acuerdo a los Tweets en los que se menciona al Banco Davivienda.</a:t>
            </a:r>
            <a:endParaRPr sz="2000" dirty="0">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4229692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808743" y="1493581"/>
            <a:ext cx="9899493" cy="49859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dirty="0">
                <a:latin typeface="Assistant"/>
                <a:ea typeface="Assistant"/>
                <a:cs typeface="Assistant"/>
                <a:sym typeface="Assistant"/>
              </a:rPr>
              <a:t>Información relacionada a los tweets realizados por diferentes usuarios.</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Usuario que realizó el tweet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Fecha del tweet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Texto asociado al tweet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Cantidad de Comentarios del tweet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Cantidad de </a:t>
            </a:r>
            <a:r>
              <a:rPr lang="es-MX" sz="2400" dirty="0" err="1">
                <a:solidFill>
                  <a:schemeClr val="dk1"/>
                </a:solidFill>
                <a:latin typeface="Assistant"/>
                <a:ea typeface="Assistant"/>
                <a:cs typeface="Assistant"/>
                <a:sym typeface="Assistant"/>
              </a:rPr>
              <a:t>Likes</a:t>
            </a:r>
            <a:r>
              <a:rPr lang="es-MX" sz="2400" dirty="0">
                <a:solidFill>
                  <a:schemeClr val="dk1"/>
                </a:solidFill>
                <a:latin typeface="Assistant"/>
                <a:ea typeface="Assistant"/>
                <a:cs typeface="Assistant"/>
                <a:sym typeface="Assistant"/>
              </a:rPr>
              <a:t> del tweet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Cantidad de </a:t>
            </a:r>
            <a:r>
              <a:rPr lang="es-MX" sz="2400" dirty="0" err="1">
                <a:solidFill>
                  <a:schemeClr val="dk1"/>
                </a:solidFill>
                <a:latin typeface="Assistant"/>
                <a:ea typeface="Assistant"/>
                <a:cs typeface="Assistant"/>
                <a:sym typeface="Assistant"/>
              </a:rPr>
              <a:t>Retweets</a:t>
            </a:r>
            <a:r>
              <a:rPr lang="es-MX" sz="2400" dirty="0">
                <a:solidFill>
                  <a:schemeClr val="dk1"/>
                </a:solidFill>
                <a:latin typeface="Assistant"/>
                <a:ea typeface="Assistant"/>
                <a:cs typeface="Assistant"/>
                <a:sym typeface="Assistant"/>
              </a:rPr>
              <a:t> del tweet</a:t>
            </a:r>
          </a:p>
          <a:p>
            <a:pPr marL="342900" lvl="0" indent="-342900" algn="just" rtl="0">
              <a:spcBef>
                <a:spcPts val="0"/>
              </a:spcBef>
              <a:spcAft>
                <a:spcPts val="0"/>
              </a:spcAft>
              <a:buFont typeface="Arial" panose="020B0604020202020204" pitchFamily="34" charset="0"/>
              <a:buChar char="•"/>
            </a:pPr>
            <a:endParaRPr lang="es-MX" sz="2400" dirty="0">
              <a:solidFill>
                <a:schemeClr val="dk1"/>
              </a:solidFill>
              <a:latin typeface="Assistant"/>
              <a:ea typeface="Assistant"/>
              <a:cs typeface="Assistant"/>
              <a:sym typeface="Assistant"/>
            </a:endParaRPr>
          </a:p>
          <a:p>
            <a:pPr lvl="0" algn="just" rtl="0">
              <a:spcBef>
                <a:spcPts val="0"/>
              </a:spcBef>
              <a:spcAft>
                <a:spcPts val="0"/>
              </a:spcAft>
            </a:pPr>
            <a:r>
              <a:rPr lang="es-MX" sz="2400" b="1" dirty="0">
                <a:solidFill>
                  <a:schemeClr val="dk1"/>
                </a:solidFill>
                <a:latin typeface="Assistant"/>
                <a:ea typeface="Assistant"/>
                <a:cs typeface="Assistant"/>
                <a:sym typeface="Assistant"/>
              </a:rPr>
              <a:t>Tamaño del dataset: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1811 tweets</a:t>
            </a: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343 tweets en donde no se menciona al banco Davivienda</a:t>
            </a: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1.486 tweets en donde se menciona al banco Davivienda</a:t>
            </a:r>
          </a:p>
          <a:p>
            <a:pPr marL="800100" lvl="1" indent="-342900" algn="just">
              <a:buFont typeface="Arial" panose="020B0604020202020204" pitchFamily="34" charset="0"/>
              <a:buChar char="•"/>
            </a:pPr>
            <a:endParaRPr sz="2400" dirty="0">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1071767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742068" y="1395574"/>
            <a:ext cx="9899493" cy="129263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Distribución de cantidad de menciones al banco Davivienda por Tweet</a:t>
            </a:r>
            <a:endParaRPr lang="es-MX" sz="2400" b="1" dirty="0">
              <a:solidFill>
                <a:schemeClr val="dk1"/>
              </a:solidFill>
              <a:latin typeface="Assistant"/>
              <a:ea typeface="Assistant"/>
              <a:cs typeface="Assistant"/>
              <a:sym typeface="Assistant"/>
            </a:endParaRP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Se asume que entre mas veces se mencione a Davivienda, el tweet tiene mas importancia a la hora de su análisis.</a:t>
            </a:r>
            <a:endParaRPr sz="2400" dirty="0">
              <a:solidFill>
                <a:schemeClr val="dk1"/>
              </a:solidFill>
              <a:latin typeface="Assistant"/>
              <a:ea typeface="Assistant"/>
              <a:cs typeface="Assistant"/>
              <a:sym typeface="Assistant"/>
            </a:endParaRPr>
          </a:p>
        </p:txBody>
      </p:sp>
      <p:pic>
        <p:nvPicPr>
          <p:cNvPr id="2" name="Imagen 1">
            <a:extLst>
              <a:ext uri="{FF2B5EF4-FFF2-40B4-BE49-F238E27FC236}">
                <a16:creationId xmlns:a16="http://schemas.microsoft.com/office/drawing/2014/main" id="{49C8DECC-9839-48D1-8484-052AA940B094}"/>
              </a:ext>
            </a:extLst>
          </p:cNvPr>
          <p:cNvPicPr>
            <a:picLocks noChangeAspect="1"/>
          </p:cNvPicPr>
          <p:nvPr/>
        </p:nvPicPr>
        <p:blipFill>
          <a:blip r:embed="rId3"/>
          <a:stretch>
            <a:fillRect/>
          </a:stretch>
        </p:blipFill>
        <p:spPr>
          <a:xfrm>
            <a:off x="3190874" y="2818058"/>
            <a:ext cx="4867013" cy="3776131"/>
          </a:xfrm>
          <a:prstGeom prst="rect">
            <a:avLst/>
          </a:prstGeom>
        </p:spPr>
      </p:pic>
    </p:spTree>
    <p:extLst>
      <p:ext uri="{BB962C8B-B14F-4D97-AF65-F5344CB8AC3E}">
        <p14:creationId xmlns:p14="http://schemas.microsoft.com/office/powerpoint/2010/main" val="2740344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742068" y="1395574"/>
            <a:ext cx="10630782" cy="8617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Distribución de tweets por usuario</a:t>
            </a:r>
            <a:endParaRPr lang="es-MX" sz="2400" b="1" dirty="0">
              <a:solidFill>
                <a:schemeClr val="dk1"/>
              </a:solidFill>
              <a:latin typeface="Assistant"/>
              <a:ea typeface="Assistant"/>
              <a:cs typeface="Assistant"/>
              <a:sym typeface="Assistant"/>
            </a:endParaRP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Se realizó el conteo de tweets por usuario</a:t>
            </a:r>
            <a:endParaRPr sz="2000" dirty="0">
              <a:solidFill>
                <a:schemeClr val="dk1"/>
              </a:solidFill>
              <a:latin typeface="Assistant"/>
              <a:ea typeface="Assistant"/>
              <a:cs typeface="Assistant"/>
              <a:sym typeface="Assistant"/>
            </a:endParaRPr>
          </a:p>
        </p:txBody>
      </p:sp>
      <p:pic>
        <p:nvPicPr>
          <p:cNvPr id="4" name="Imagen 3">
            <a:extLst>
              <a:ext uri="{FF2B5EF4-FFF2-40B4-BE49-F238E27FC236}">
                <a16:creationId xmlns:a16="http://schemas.microsoft.com/office/drawing/2014/main" id="{36A13D66-7B50-4CA2-8A28-7E646F83E172}"/>
              </a:ext>
            </a:extLst>
          </p:cNvPr>
          <p:cNvPicPr>
            <a:picLocks noChangeAspect="1"/>
          </p:cNvPicPr>
          <p:nvPr/>
        </p:nvPicPr>
        <p:blipFill>
          <a:blip r:embed="rId3"/>
          <a:stretch>
            <a:fillRect/>
          </a:stretch>
        </p:blipFill>
        <p:spPr>
          <a:xfrm>
            <a:off x="3281362" y="2387171"/>
            <a:ext cx="5148263" cy="4138446"/>
          </a:xfrm>
          <a:prstGeom prst="rect">
            <a:avLst/>
          </a:prstGeom>
        </p:spPr>
      </p:pic>
    </p:spTree>
    <p:extLst>
      <p:ext uri="{BB962C8B-B14F-4D97-AF65-F5344CB8AC3E}">
        <p14:creationId xmlns:p14="http://schemas.microsoft.com/office/powerpoint/2010/main" val="308499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742068" y="1395574"/>
            <a:ext cx="10630782" cy="8617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Distribución de tweets por fecha</a:t>
            </a:r>
            <a:endParaRPr lang="es-MX" sz="2400" b="1" dirty="0">
              <a:solidFill>
                <a:schemeClr val="dk1"/>
              </a:solidFill>
              <a:latin typeface="Assistant"/>
              <a:ea typeface="Assistant"/>
              <a:cs typeface="Assistant"/>
              <a:sym typeface="Assistant"/>
            </a:endParaRP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Se realizó el conteo de tweets por fecha disponible</a:t>
            </a:r>
            <a:endParaRPr sz="2000" dirty="0">
              <a:solidFill>
                <a:schemeClr val="dk1"/>
              </a:solidFill>
              <a:latin typeface="Assistant"/>
              <a:ea typeface="Assistant"/>
              <a:cs typeface="Assistant"/>
              <a:sym typeface="Assistant"/>
            </a:endParaRPr>
          </a:p>
        </p:txBody>
      </p:sp>
      <p:pic>
        <p:nvPicPr>
          <p:cNvPr id="3" name="Imagen 2">
            <a:extLst>
              <a:ext uri="{FF2B5EF4-FFF2-40B4-BE49-F238E27FC236}">
                <a16:creationId xmlns:a16="http://schemas.microsoft.com/office/drawing/2014/main" id="{D8482F61-EFD6-4A3D-914E-33FDD8232E59}"/>
              </a:ext>
            </a:extLst>
          </p:cNvPr>
          <p:cNvPicPr>
            <a:picLocks noChangeAspect="1"/>
          </p:cNvPicPr>
          <p:nvPr/>
        </p:nvPicPr>
        <p:blipFill>
          <a:blip r:embed="rId3"/>
          <a:stretch>
            <a:fillRect/>
          </a:stretch>
        </p:blipFill>
        <p:spPr>
          <a:xfrm>
            <a:off x="2827628" y="2387171"/>
            <a:ext cx="5677441" cy="3995483"/>
          </a:xfrm>
          <a:prstGeom prst="rect">
            <a:avLst/>
          </a:prstGeom>
        </p:spPr>
      </p:pic>
    </p:spTree>
    <p:extLst>
      <p:ext uri="{BB962C8B-B14F-4D97-AF65-F5344CB8AC3E}">
        <p14:creationId xmlns:p14="http://schemas.microsoft.com/office/powerpoint/2010/main" val="2717642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Análisis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770643" y="1773854"/>
            <a:ext cx="5896857" cy="38779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Análisis de sentimientos:</a:t>
            </a:r>
          </a:p>
          <a:p>
            <a:pPr marL="0" lvl="0" indent="0" algn="just" rtl="0">
              <a:spcBef>
                <a:spcPts val="0"/>
              </a:spcBef>
              <a:spcAft>
                <a:spcPts val="0"/>
              </a:spcAft>
              <a:buNone/>
            </a:pPr>
            <a:endParaRPr lang="es-MX" sz="2400" b="1" dirty="0">
              <a:latin typeface="Assistant"/>
              <a:ea typeface="Assistant"/>
              <a:cs typeface="Assistant"/>
              <a:sym typeface="Assistant"/>
            </a:endParaRP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Se utilizó un modelo pre-entrenado para el análisis de sentimientos de tweets. (Disponible en </a:t>
            </a:r>
            <a:r>
              <a:rPr lang="es-MX" sz="2400" dirty="0" err="1">
                <a:solidFill>
                  <a:schemeClr val="dk1"/>
                </a:solidFill>
                <a:latin typeface="Assistant"/>
                <a:ea typeface="Assistant"/>
                <a:cs typeface="Assistant"/>
                <a:sym typeface="Assistant"/>
              </a:rPr>
              <a:t>HuggingFace</a:t>
            </a:r>
            <a:r>
              <a:rPr lang="es-MX" sz="2400" dirty="0">
                <a:solidFill>
                  <a:schemeClr val="dk1"/>
                </a:solidFill>
                <a:latin typeface="Assistant"/>
                <a:ea typeface="Assistant"/>
                <a:cs typeface="Assistant"/>
                <a:sym typeface="Assistant"/>
              </a:rPr>
              <a:t>)</a:t>
            </a:r>
          </a:p>
          <a:p>
            <a:pPr marL="342900" lvl="0" indent="-342900" algn="just" rtl="0">
              <a:spcBef>
                <a:spcPts val="0"/>
              </a:spcBef>
              <a:spcAft>
                <a:spcPts val="0"/>
              </a:spcAft>
              <a:buFont typeface="Arial" panose="020B0604020202020204" pitchFamily="34" charset="0"/>
              <a:buChar char="•"/>
            </a:pPr>
            <a:r>
              <a:rPr lang="es-MX" sz="2400" dirty="0">
                <a:solidFill>
                  <a:schemeClr val="dk1"/>
                </a:solidFill>
                <a:latin typeface="Assistant"/>
                <a:ea typeface="Assistant"/>
                <a:cs typeface="Assistant"/>
                <a:sym typeface="Assistant"/>
              </a:rPr>
              <a:t>El modelo retorna los siguientes valores:</a:t>
            </a: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Valor &gt; 0 si el sentimiento es positivo</a:t>
            </a: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Valor &lt; 0 si el sentimiento es negativo</a:t>
            </a:r>
          </a:p>
          <a:p>
            <a:pPr marL="800100" lvl="1" indent="-342900" algn="just">
              <a:buFont typeface="Arial" panose="020B0604020202020204" pitchFamily="34" charset="0"/>
              <a:buChar char="•"/>
            </a:pPr>
            <a:r>
              <a:rPr lang="es-MX" sz="2400" dirty="0">
                <a:solidFill>
                  <a:schemeClr val="dk1"/>
                </a:solidFill>
                <a:latin typeface="Assistant"/>
                <a:ea typeface="Assistant"/>
                <a:cs typeface="Assistant"/>
                <a:sym typeface="Assistant"/>
              </a:rPr>
              <a:t>Valor = 0 si el sentimiento es neutro</a:t>
            </a:r>
          </a:p>
          <a:p>
            <a:pPr marL="800100" lvl="1" indent="-342900" algn="just">
              <a:buFont typeface="Arial" panose="020B0604020202020204" pitchFamily="34" charset="0"/>
              <a:buChar char="•"/>
            </a:pPr>
            <a:endParaRPr sz="2400" dirty="0">
              <a:solidFill>
                <a:schemeClr val="dk1"/>
              </a:solidFill>
              <a:latin typeface="Assistant"/>
              <a:ea typeface="Assistant"/>
              <a:cs typeface="Assistant"/>
              <a:sym typeface="Assistant"/>
            </a:endParaRPr>
          </a:p>
        </p:txBody>
      </p:sp>
      <p:pic>
        <p:nvPicPr>
          <p:cNvPr id="3" name="Imagen 2">
            <a:extLst>
              <a:ext uri="{FF2B5EF4-FFF2-40B4-BE49-F238E27FC236}">
                <a16:creationId xmlns:a16="http://schemas.microsoft.com/office/drawing/2014/main" id="{3BEA2B8A-0467-4384-92A8-461A62A0FBA3}"/>
              </a:ext>
            </a:extLst>
          </p:cNvPr>
          <p:cNvPicPr>
            <a:picLocks noChangeAspect="1"/>
          </p:cNvPicPr>
          <p:nvPr/>
        </p:nvPicPr>
        <p:blipFill>
          <a:blip r:embed="rId3"/>
          <a:stretch>
            <a:fillRect/>
          </a:stretch>
        </p:blipFill>
        <p:spPr>
          <a:xfrm>
            <a:off x="7064028" y="1773854"/>
            <a:ext cx="4542559" cy="4009544"/>
          </a:xfrm>
          <a:prstGeom prst="rect">
            <a:avLst/>
          </a:prstGeom>
        </p:spPr>
      </p:pic>
    </p:spTree>
    <p:extLst>
      <p:ext uri="{BB962C8B-B14F-4D97-AF65-F5344CB8AC3E}">
        <p14:creationId xmlns:p14="http://schemas.microsoft.com/office/powerpoint/2010/main" val="11166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7">
            <a:extLst>
              <a:ext uri="{FF2B5EF4-FFF2-40B4-BE49-F238E27FC236}">
                <a16:creationId xmlns:a16="http://schemas.microsoft.com/office/drawing/2014/main" id="{3043D4D4-BB87-4479-B357-8DC002F6AC3E}"/>
              </a:ext>
            </a:extLst>
          </p:cNvPr>
          <p:cNvSpPr txBox="1"/>
          <p:nvPr/>
        </p:nvSpPr>
        <p:spPr>
          <a:xfrm>
            <a:off x="1180200" y="2338791"/>
            <a:ext cx="3889200" cy="4437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Clr>
                <a:schemeClr val="dk1"/>
              </a:buClr>
              <a:buFont typeface="Arial"/>
              <a:buNone/>
            </a:pPr>
            <a:r>
              <a:rPr lang="es-CO" sz="2300" b="1" dirty="0">
                <a:solidFill>
                  <a:schemeClr val="dk1"/>
                </a:solidFill>
                <a:latin typeface="Assistant"/>
                <a:ea typeface="Assistant"/>
                <a:cs typeface="Assistant"/>
                <a:sym typeface="Assistant"/>
              </a:rPr>
              <a:t>Problemática</a:t>
            </a:r>
            <a:endParaRPr sz="2300" b="1" dirty="0">
              <a:latin typeface="Assistant"/>
              <a:ea typeface="Assistant"/>
              <a:cs typeface="Assistant"/>
              <a:sym typeface="Assistant"/>
            </a:endParaRPr>
          </a:p>
        </p:txBody>
      </p:sp>
      <p:sp>
        <p:nvSpPr>
          <p:cNvPr id="5" name="Google Shape;86;p17">
            <a:extLst>
              <a:ext uri="{FF2B5EF4-FFF2-40B4-BE49-F238E27FC236}">
                <a16:creationId xmlns:a16="http://schemas.microsoft.com/office/drawing/2014/main" id="{031FCB31-F44B-499A-81A8-65FAF38DC390}"/>
              </a:ext>
            </a:extLst>
          </p:cNvPr>
          <p:cNvSpPr txBox="1"/>
          <p:nvPr/>
        </p:nvSpPr>
        <p:spPr>
          <a:xfrm>
            <a:off x="1180200" y="1379991"/>
            <a:ext cx="4107600" cy="416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Introducción</a:t>
            </a:r>
            <a:endParaRPr sz="2300" b="1" dirty="0">
              <a:latin typeface="Assistant"/>
              <a:ea typeface="Assistant"/>
              <a:cs typeface="Assistant"/>
              <a:sym typeface="Assistant"/>
            </a:endParaRPr>
          </a:p>
        </p:txBody>
      </p:sp>
      <p:sp>
        <p:nvSpPr>
          <p:cNvPr id="6" name="Google Shape;87;p17">
            <a:extLst>
              <a:ext uri="{FF2B5EF4-FFF2-40B4-BE49-F238E27FC236}">
                <a16:creationId xmlns:a16="http://schemas.microsoft.com/office/drawing/2014/main" id="{8D1C919A-0D66-47AD-AE18-A9E49C6AB612}"/>
              </a:ext>
            </a:extLst>
          </p:cNvPr>
          <p:cNvSpPr txBox="1"/>
          <p:nvPr/>
        </p:nvSpPr>
        <p:spPr>
          <a:xfrm>
            <a:off x="1180200" y="3311103"/>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Conjunto de datos</a:t>
            </a:r>
            <a:endParaRPr sz="2300" b="1" dirty="0">
              <a:latin typeface="Assistant"/>
              <a:ea typeface="Assistant"/>
              <a:cs typeface="Assistant"/>
              <a:sym typeface="Assistant"/>
            </a:endParaRPr>
          </a:p>
        </p:txBody>
      </p:sp>
      <p:sp>
        <p:nvSpPr>
          <p:cNvPr id="7" name="Google Shape;88;p17">
            <a:extLst>
              <a:ext uri="{FF2B5EF4-FFF2-40B4-BE49-F238E27FC236}">
                <a16:creationId xmlns:a16="http://schemas.microsoft.com/office/drawing/2014/main" id="{0867D9C9-7AD5-4CDF-A8D4-376E9CBB078B}"/>
              </a:ext>
            </a:extLst>
          </p:cNvPr>
          <p:cNvSpPr txBox="1"/>
          <p:nvPr/>
        </p:nvSpPr>
        <p:spPr>
          <a:xfrm>
            <a:off x="1180200" y="4359616"/>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Modelos construidos</a:t>
            </a:r>
            <a:endParaRPr sz="2300" b="1" dirty="0">
              <a:latin typeface="Assistant"/>
              <a:ea typeface="Assistant"/>
              <a:cs typeface="Assistant"/>
              <a:sym typeface="Assistant"/>
            </a:endParaRPr>
          </a:p>
        </p:txBody>
      </p:sp>
      <p:sp>
        <p:nvSpPr>
          <p:cNvPr id="8" name="Google Shape;89;p17">
            <a:extLst>
              <a:ext uri="{FF2B5EF4-FFF2-40B4-BE49-F238E27FC236}">
                <a16:creationId xmlns:a16="http://schemas.microsoft.com/office/drawing/2014/main" id="{2413312A-290A-4A41-894B-AF5388D90AF7}"/>
              </a:ext>
            </a:extLst>
          </p:cNvPr>
          <p:cNvSpPr txBox="1"/>
          <p:nvPr/>
        </p:nvSpPr>
        <p:spPr>
          <a:xfrm>
            <a:off x="1054475" y="1691491"/>
            <a:ext cx="49728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Motivación </a:t>
            </a:r>
            <a:endParaRPr dirty="0">
              <a:solidFill>
                <a:schemeClr val="dk1"/>
              </a:solidFill>
              <a:latin typeface="Assistant"/>
              <a:ea typeface="Assistant"/>
              <a:cs typeface="Assistant"/>
              <a:sym typeface="Assistant"/>
            </a:endParaRPr>
          </a:p>
        </p:txBody>
      </p:sp>
      <p:sp>
        <p:nvSpPr>
          <p:cNvPr id="9" name="Google Shape;90;p17">
            <a:extLst>
              <a:ext uri="{FF2B5EF4-FFF2-40B4-BE49-F238E27FC236}">
                <a16:creationId xmlns:a16="http://schemas.microsoft.com/office/drawing/2014/main" id="{BAF09D7D-6EED-4354-8BAF-02BC67216AA2}"/>
              </a:ext>
            </a:extLst>
          </p:cNvPr>
          <p:cNvSpPr txBox="1"/>
          <p:nvPr/>
        </p:nvSpPr>
        <p:spPr>
          <a:xfrm>
            <a:off x="1109508" y="2658691"/>
            <a:ext cx="4233300" cy="3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 dirty="0">
                <a:solidFill>
                  <a:schemeClr val="dk1"/>
                </a:solidFill>
                <a:latin typeface="Assistant"/>
                <a:ea typeface="Assistant"/>
                <a:cs typeface="Assistant"/>
                <a:sym typeface="Assistant"/>
              </a:rPr>
              <a:t>Descripción de</a:t>
            </a:r>
            <a:r>
              <a:rPr lang="es-CO" dirty="0">
                <a:solidFill>
                  <a:schemeClr val="dk1"/>
                </a:solidFill>
                <a:latin typeface="Assistant"/>
                <a:ea typeface="Assistant"/>
                <a:cs typeface="Assistant"/>
                <a:sym typeface="Assistant"/>
              </a:rPr>
              <a:t>l problema</a:t>
            </a:r>
            <a:endParaRPr dirty="0">
              <a:solidFill>
                <a:schemeClr val="dk1"/>
              </a:solidFill>
              <a:latin typeface="Assistant"/>
              <a:ea typeface="Assistant"/>
              <a:cs typeface="Assistant"/>
              <a:sym typeface="Assistant"/>
            </a:endParaRPr>
          </a:p>
        </p:txBody>
      </p:sp>
      <p:sp>
        <p:nvSpPr>
          <p:cNvPr id="10" name="Google Shape;91;p17">
            <a:extLst>
              <a:ext uri="{FF2B5EF4-FFF2-40B4-BE49-F238E27FC236}">
                <a16:creationId xmlns:a16="http://schemas.microsoft.com/office/drawing/2014/main" id="{F5A04C24-65DB-4F5E-9DE3-77C45F3D289E}"/>
              </a:ext>
            </a:extLst>
          </p:cNvPr>
          <p:cNvSpPr txBox="1"/>
          <p:nvPr/>
        </p:nvSpPr>
        <p:spPr>
          <a:xfrm>
            <a:off x="1054474" y="3676691"/>
            <a:ext cx="6345803" cy="3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Descripción de los datos utilizados</a:t>
            </a:r>
            <a:endParaRPr dirty="0">
              <a:solidFill>
                <a:schemeClr val="dk1"/>
              </a:solidFill>
              <a:latin typeface="Assistant"/>
              <a:ea typeface="Assistant"/>
              <a:cs typeface="Assistant"/>
              <a:sym typeface="Assistant"/>
            </a:endParaRPr>
          </a:p>
        </p:txBody>
      </p:sp>
      <p:sp>
        <p:nvSpPr>
          <p:cNvPr id="11" name="Google Shape;92;p17">
            <a:extLst>
              <a:ext uri="{FF2B5EF4-FFF2-40B4-BE49-F238E27FC236}">
                <a16:creationId xmlns:a16="http://schemas.microsoft.com/office/drawing/2014/main" id="{193EF585-907F-4029-893D-EE6C12C45ED4}"/>
              </a:ext>
            </a:extLst>
          </p:cNvPr>
          <p:cNvSpPr txBox="1"/>
          <p:nvPr/>
        </p:nvSpPr>
        <p:spPr>
          <a:xfrm>
            <a:off x="1054475" y="4680167"/>
            <a:ext cx="49728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Espacios de búsqueda y resultados</a:t>
            </a:r>
            <a:endParaRPr dirty="0">
              <a:solidFill>
                <a:schemeClr val="dk1"/>
              </a:solidFill>
              <a:latin typeface="Assistant"/>
              <a:ea typeface="Assistant"/>
              <a:cs typeface="Assistant"/>
              <a:sym typeface="Assistant"/>
            </a:endParaRPr>
          </a:p>
        </p:txBody>
      </p:sp>
      <p:grpSp>
        <p:nvGrpSpPr>
          <p:cNvPr id="12" name="Google Shape;93;p17">
            <a:extLst>
              <a:ext uri="{FF2B5EF4-FFF2-40B4-BE49-F238E27FC236}">
                <a16:creationId xmlns:a16="http://schemas.microsoft.com/office/drawing/2014/main" id="{1194028E-739F-42AC-808C-541620A869BA}"/>
              </a:ext>
            </a:extLst>
          </p:cNvPr>
          <p:cNvGrpSpPr/>
          <p:nvPr/>
        </p:nvGrpSpPr>
        <p:grpSpPr>
          <a:xfrm>
            <a:off x="654125" y="1472429"/>
            <a:ext cx="681900" cy="531450"/>
            <a:chOff x="1416125" y="874713"/>
            <a:chExt cx="681900" cy="531450"/>
          </a:xfrm>
        </p:grpSpPr>
        <p:sp>
          <p:nvSpPr>
            <p:cNvPr id="13" name="Google Shape;94;p17">
              <a:extLst>
                <a:ext uri="{FF2B5EF4-FFF2-40B4-BE49-F238E27FC236}">
                  <a16:creationId xmlns:a16="http://schemas.microsoft.com/office/drawing/2014/main" id="{8C10DF0B-20A4-4586-B815-E35430734113}"/>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1</a:t>
              </a:r>
              <a:endParaRPr sz="3200" b="1" dirty="0"/>
            </a:p>
          </p:txBody>
        </p:sp>
        <p:cxnSp>
          <p:nvCxnSpPr>
            <p:cNvPr id="14" name="Google Shape;95;p17">
              <a:extLst>
                <a:ext uri="{FF2B5EF4-FFF2-40B4-BE49-F238E27FC236}">
                  <a16:creationId xmlns:a16="http://schemas.microsoft.com/office/drawing/2014/main" id="{FF7570D3-ABE2-4D8F-A78E-F28F6F3C70DC}"/>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15" name="Google Shape;96;p17">
            <a:extLst>
              <a:ext uri="{FF2B5EF4-FFF2-40B4-BE49-F238E27FC236}">
                <a16:creationId xmlns:a16="http://schemas.microsoft.com/office/drawing/2014/main" id="{CE3ABB5E-D62C-40ED-A195-45817D08508D}"/>
              </a:ext>
            </a:extLst>
          </p:cNvPr>
          <p:cNvGrpSpPr/>
          <p:nvPr/>
        </p:nvGrpSpPr>
        <p:grpSpPr>
          <a:xfrm>
            <a:off x="654125" y="2488714"/>
            <a:ext cx="681900" cy="531450"/>
            <a:chOff x="1416125" y="874713"/>
            <a:chExt cx="681900" cy="531450"/>
          </a:xfrm>
        </p:grpSpPr>
        <p:sp>
          <p:nvSpPr>
            <p:cNvPr id="16" name="Google Shape;97;p17">
              <a:extLst>
                <a:ext uri="{FF2B5EF4-FFF2-40B4-BE49-F238E27FC236}">
                  <a16:creationId xmlns:a16="http://schemas.microsoft.com/office/drawing/2014/main" id="{E6BE74A6-A780-4521-946F-401CA5538D07}"/>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2</a:t>
              </a:r>
              <a:endParaRPr sz="3200" b="1"/>
            </a:p>
          </p:txBody>
        </p:sp>
        <p:cxnSp>
          <p:nvCxnSpPr>
            <p:cNvPr id="17" name="Google Shape;98;p17">
              <a:extLst>
                <a:ext uri="{FF2B5EF4-FFF2-40B4-BE49-F238E27FC236}">
                  <a16:creationId xmlns:a16="http://schemas.microsoft.com/office/drawing/2014/main" id="{DC3FBAD0-535B-4FAC-A70D-797C72B00FC8}"/>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18" name="Google Shape;99;p17">
            <a:extLst>
              <a:ext uri="{FF2B5EF4-FFF2-40B4-BE49-F238E27FC236}">
                <a16:creationId xmlns:a16="http://schemas.microsoft.com/office/drawing/2014/main" id="{75C90DB9-8AB7-4D1C-A9D8-753917F1A320}"/>
              </a:ext>
            </a:extLst>
          </p:cNvPr>
          <p:cNvGrpSpPr/>
          <p:nvPr/>
        </p:nvGrpSpPr>
        <p:grpSpPr>
          <a:xfrm>
            <a:off x="654125" y="3440786"/>
            <a:ext cx="681900" cy="531450"/>
            <a:chOff x="1416125" y="874713"/>
            <a:chExt cx="681900" cy="531450"/>
          </a:xfrm>
        </p:grpSpPr>
        <p:sp>
          <p:nvSpPr>
            <p:cNvPr id="19" name="Google Shape;100;p17">
              <a:extLst>
                <a:ext uri="{FF2B5EF4-FFF2-40B4-BE49-F238E27FC236}">
                  <a16:creationId xmlns:a16="http://schemas.microsoft.com/office/drawing/2014/main" id="{794DA2FC-C9A1-49DB-B11F-878D40676D82}"/>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3</a:t>
              </a:r>
              <a:endParaRPr sz="3200" b="1"/>
            </a:p>
          </p:txBody>
        </p:sp>
        <p:cxnSp>
          <p:nvCxnSpPr>
            <p:cNvPr id="20" name="Google Shape;101;p17">
              <a:extLst>
                <a:ext uri="{FF2B5EF4-FFF2-40B4-BE49-F238E27FC236}">
                  <a16:creationId xmlns:a16="http://schemas.microsoft.com/office/drawing/2014/main" id="{44371D78-E436-48D9-A9C4-EE2E222A747B}"/>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grpSp>
        <p:nvGrpSpPr>
          <p:cNvPr id="21" name="Google Shape;102;p17">
            <a:extLst>
              <a:ext uri="{FF2B5EF4-FFF2-40B4-BE49-F238E27FC236}">
                <a16:creationId xmlns:a16="http://schemas.microsoft.com/office/drawing/2014/main" id="{C082AB61-CAC9-4F4D-B4AE-9B5CB93B153D}"/>
              </a:ext>
            </a:extLst>
          </p:cNvPr>
          <p:cNvGrpSpPr/>
          <p:nvPr/>
        </p:nvGrpSpPr>
        <p:grpSpPr>
          <a:xfrm>
            <a:off x="654125" y="4456215"/>
            <a:ext cx="681900" cy="531450"/>
            <a:chOff x="1416125" y="874713"/>
            <a:chExt cx="681900" cy="531450"/>
          </a:xfrm>
        </p:grpSpPr>
        <p:sp>
          <p:nvSpPr>
            <p:cNvPr id="22" name="Google Shape;103;p17">
              <a:extLst>
                <a:ext uri="{FF2B5EF4-FFF2-40B4-BE49-F238E27FC236}">
                  <a16:creationId xmlns:a16="http://schemas.microsoft.com/office/drawing/2014/main" id="{3E5A9078-E796-4AA7-A1A9-A0855875929D}"/>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a:t>4</a:t>
              </a:r>
              <a:endParaRPr sz="3200" b="1"/>
            </a:p>
          </p:txBody>
        </p:sp>
        <p:cxnSp>
          <p:nvCxnSpPr>
            <p:cNvPr id="23" name="Google Shape;104;p17">
              <a:extLst>
                <a:ext uri="{FF2B5EF4-FFF2-40B4-BE49-F238E27FC236}">
                  <a16:creationId xmlns:a16="http://schemas.microsoft.com/office/drawing/2014/main" id="{F765BB0F-3E27-40AC-B135-D112B0046CDA}"/>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
        <p:nvSpPr>
          <p:cNvPr id="27" name="Google Shape;88;p17">
            <a:extLst>
              <a:ext uri="{FF2B5EF4-FFF2-40B4-BE49-F238E27FC236}">
                <a16:creationId xmlns:a16="http://schemas.microsoft.com/office/drawing/2014/main" id="{6AC79922-9A39-4996-9CE2-2FF034803E8E}"/>
              </a:ext>
            </a:extLst>
          </p:cNvPr>
          <p:cNvSpPr txBox="1"/>
          <p:nvPr/>
        </p:nvSpPr>
        <p:spPr>
          <a:xfrm>
            <a:off x="1180200" y="5328709"/>
            <a:ext cx="3889200" cy="4437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None/>
            </a:pPr>
            <a:r>
              <a:rPr lang="es-CO" sz="2300" b="1" dirty="0">
                <a:latin typeface="Assistant"/>
                <a:ea typeface="Assistant"/>
                <a:cs typeface="Assistant"/>
                <a:sym typeface="Assistant"/>
              </a:rPr>
              <a:t>Dificultades</a:t>
            </a:r>
            <a:endParaRPr sz="2300" b="1" dirty="0">
              <a:latin typeface="Assistant"/>
              <a:ea typeface="Assistant"/>
              <a:cs typeface="Assistant"/>
              <a:sym typeface="Assistant"/>
            </a:endParaRPr>
          </a:p>
        </p:txBody>
      </p:sp>
      <p:sp>
        <p:nvSpPr>
          <p:cNvPr id="28" name="Google Shape;92;p17">
            <a:extLst>
              <a:ext uri="{FF2B5EF4-FFF2-40B4-BE49-F238E27FC236}">
                <a16:creationId xmlns:a16="http://schemas.microsoft.com/office/drawing/2014/main" id="{2C3A3BDC-0F57-4630-B5CC-C0ABDAD688A8}"/>
              </a:ext>
            </a:extLst>
          </p:cNvPr>
          <p:cNvSpPr txBox="1"/>
          <p:nvPr/>
        </p:nvSpPr>
        <p:spPr>
          <a:xfrm>
            <a:off x="1054475" y="5682816"/>
            <a:ext cx="49728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CO" dirty="0">
                <a:solidFill>
                  <a:schemeClr val="dk1"/>
                </a:solidFill>
                <a:latin typeface="Assistant"/>
                <a:ea typeface="Assistant"/>
                <a:cs typeface="Assistant"/>
                <a:sym typeface="Assistant"/>
              </a:rPr>
              <a:t>Principales dificultades a la hora de desarrollar el reto</a:t>
            </a:r>
            <a:endParaRPr dirty="0">
              <a:solidFill>
                <a:schemeClr val="dk1"/>
              </a:solidFill>
              <a:latin typeface="Assistant"/>
              <a:ea typeface="Assistant"/>
              <a:cs typeface="Assistant"/>
              <a:sym typeface="Assistant"/>
            </a:endParaRPr>
          </a:p>
        </p:txBody>
      </p:sp>
      <p:grpSp>
        <p:nvGrpSpPr>
          <p:cNvPr id="29" name="Google Shape;102;p17">
            <a:extLst>
              <a:ext uri="{FF2B5EF4-FFF2-40B4-BE49-F238E27FC236}">
                <a16:creationId xmlns:a16="http://schemas.microsoft.com/office/drawing/2014/main" id="{5AD7D5EA-76E9-4929-A939-9EFB79257320}"/>
              </a:ext>
            </a:extLst>
          </p:cNvPr>
          <p:cNvGrpSpPr/>
          <p:nvPr/>
        </p:nvGrpSpPr>
        <p:grpSpPr>
          <a:xfrm>
            <a:off x="654125" y="5425308"/>
            <a:ext cx="681900" cy="531450"/>
            <a:chOff x="1416125" y="874713"/>
            <a:chExt cx="681900" cy="531450"/>
          </a:xfrm>
        </p:grpSpPr>
        <p:sp>
          <p:nvSpPr>
            <p:cNvPr id="30" name="Google Shape;103;p17">
              <a:extLst>
                <a:ext uri="{FF2B5EF4-FFF2-40B4-BE49-F238E27FC236}">
                  <a16:creationId xmlns:a16="http://schemas.microsoft.com/office/drawing/2014/main" id="{2E12C7EA-C115-4EE5-BD28-87631E30DD6E}"/>
                </a:ext>
              </a:extLst>
            </p:cNvPr>
            <p:cNvSpPr txBox="1"/>
            <p:nvPr/>
          </p:nvSpPr>
          <p:spPr>
            <a:xfrm>
              <a:off x="1416125" y="913563"/>
              <a:ext cx="681900" cy="4926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s" sz="3200" b="1" dirty="0"/>
                <a:t>5</a:t>
              </a:r>
              <a:endParaRPr sz="3200" b="1" dirty="0"/>
            </a:p>
          </p:txBody>
        </p:sp>
        <p:cxnSp>
          <p:nvCxnSpPr>
            <p:cNvPr id="31" name="Google Shape;104;p17">
              <a:extLst>
                <a:ext uri="{FF2B5EF4-FFF2-40B4-BE49-F238E27FC236}">
                  <a16:creationId xmlns:a16="http://schemas.microsoft.com/office/drawing/2014/main" id="{738693E3-FAE8-4343-BDF7-F40B256E9607}"/>
                </a:ext>
              </a:extLst>
            </p:cNvPr>
            <p:cNvCxnSpPr/>
            <p:nvPr/>
          </p:nvCxnSpPr>
          <p:spPr>
            <a:xfrm rot="10800000">
              <a:off x="1805300" y="874713"/>
              <a:ext cx="3600" cy="475500"/>
            </a:xfrm>
            <a:prstGeom prst="straightConnector1">
              <a:avLst/>
            </a:prstGeom>
            <a:noFill/>
            <a:ln w="25400" cap="flat" cmpd="sng">
              <a:solidFill>
                <a:srgbClr val="FF0000"/>
              </a:solidFill>
              <a:prstDash val="solid"/>
              <a:miter lim="800000"/>
              <a:headEnd type="none" w="sm" len="sm"/>
              <a:tailEnd type="none" w="sm" len="sm"/>
            </a:ln>
          </p:spPr>
        </p:cxnSp>
      </p:grpSp>
      <p:sp>
        <p:nvSpPr>
          <p:cNvPr id="32" name="Google Shape;117;p18">
            <a:extLst>
              <a:ext uri="{FF2B5EF4-FFF2-40B4-BE49-F238E27FC236}">
                <a16:creationId xmlns:a16="http://schemas.microsoft.com/office/drawing/2014/main" id="{83E955BF-B59D-496C-8FFF-E1DD418C1DEA}"/>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1;p18">
            <a:extLst>
              <a:ext uri="{FF2B5EF4-FFF2-40B4-BE49-F238E27FC236}">
                <a16:creationId xmlns:a16="http://schemas.microsoft.com/office/drawing/2014/main" id="{83C4E908-5E38-43B8-BA71-5DD9B03DA172}"/>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Agenda</a:t>
            </a:r>
            <a:endParaRPr sz="2400" dirty="0"/>
          </a:p>
        </p:txBody>
      </p:sp>
      <p:sp>
        <p:nvSpPr>
          <p:cNvPr id="35" name="Google Shape;119;p18">
            <a:extLst>
              <a:ext uri="{FF2B5EF4-FFF2-40B4-BE49-F238E27FC236}">
                <a16:creationId xmlns:a16="http://schemas.microsoft.com/office/drawing/2014/main" id="{EA987835-FFA4-4B7D-B986-4AE3B87AC560}"/>
              </a:ext>
            </a:extLst>
          </p:cNvPr>
          <p:cNvSpPr/>
          <p:nvPr/>
        </p:nvSpPr>
        <p:spPr>
          <a:xfrm rot="19813301">
            <a:off x="99225" y="-43621"/>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4" name="Picture 2" descr="Davivienda S.A.">
            <a:extLst>
              <a:ext uri="{FF2B5EF4-FFF2-40B4-BE49-F238E27FC236}">
                <a16:creationId xmlns:a16="http://schemas.microsoft.com/office/drawing/2014/main" id="{B87355B9-A91A-4C30-9408-0F9995E13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37" name="Elipse 36">
            <a:extLst>
              <a:ext uri="{FF2B5EF4-FFF2-40B4-BE49-F238E27FC236}">
                <a16:creationId xmlns:a16="http://schemas.microsoft.com/office/drawing/2014/main" id="{1A24853F-97BB-448C-85C5-7AC9B7012CA1}"/>
              </a:ext>
            </a:extLst>
          </p:cNvPr>
          <p:cNvSpPr/>
          <p:nvPr/>
        </p:nvSpPr>
        <p:spPr>
          <a:xfrm>
            <a:off x="5850590" y="-531047"/>
            <a:ext cx="9564915" cy="8128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08372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Análisis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6;p18">
            <a:extLst>
              <a:ext uri="{FF2B5EF4-FFF2-40B4-BE49-F238E27FC236}">
                <a16:creationId xmlns:a16="http://schemas.microsoft.com/office/drawing/2014/main" id="{C7F07072-29A7-43BF-98C2-A57BCBD690BB}"/>
              </a:ext>
            </a:extLst>
          </p:cNvPr>
          <p:cNvSpPr txBox="1"/>
          <p:nvPr/>
        </p:nvSpPr>
        <p:spPr>
          <a:xfrm>
            <a:off x="546324" y="1636680"/>
            <a:ext cx="4844826" cy="424728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400" b="1" dirty="0">
                <a:latin typeface="Assistant"/>
                <a:ea typeface="Assistant"/>
                <a:cs typeface="Assistant"/>
                <a:sym typeface="Assistant"/>
              </a:rPr>
              <a:t>Conteo de usuarios:</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Para cada usuario se tomo el valor que retorna el análisis de sentimientos y se multiplicó por la cantidad de veces que menciona al Banco Davivienda. </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Se sumó los valores para cada Tweet por las diferentes fechas disponibles y se clasificó los usuarios de la siguiente forma:</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Resultado &gt; 0 es un usuario promotor</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Resultado &lt; 0 es un usuario detractor</a:t>
            </a:r>
          </a:p>
          <a:p>
            <a:pPr marL="800100" lvl="1" indent="-342900" algn="just">
              <a:buFont typeface="Arial" panose="020B0604020202020204" pitchFamily="34" charset="0"/>
              <a:buChar char="•"/>
            </a:pPr>
            <a:r>
              <a:rPr lang="es-MX" sz="2000" dirty="0">
                <a:solidFill>
                  <a:schemeClr val="dk1"/>
                </a:solidFill>
                <a:latin typeface="Assistant"/>
                <a:ea typeface="Assistant"/>
                <a:cs typeface="Assistant"/>
                <a:sym typeface="Assistant"/>
              </a:rPr>
              <a:t>Resultado = 0 es un usuario neutro</a:t>
            </a:r>
            <a:endParaRPr sz="2000" dirty="0">
              <a:solidFill>
                <a:schemeClr val="dk1"/>
              </a:solidFill>
              <a:latin typeface="Assistant"/>
              <a:ea typeface="Assistant"/>
              <a:cs typeface="Assistant"/>
              <a:sym typeface="Assistant"/>
            </a:endParaRPr>
          </a:p>
        </p:txBody>
      </p:sp>
      <p:pic>
        <p:nvPicPr>
          <p:cNvPr id="2" name="Imagen 1">
            <a:extLst>
              <a:ext uri="{FF2B5EF4-FFF2-40B4-BE49-F238E27FC236}">
                <a16:creationId xmlns:a16="http://schemas.microsoft.com/office/drawing/2014/main" id="{688F89F3-50F7-497A-B994-FE8E762795FF}"/>
              </a:ext>
            </a:extLst>
          </p:cNvPr>
          <p:cNvPicPr>
            <a:picLocks noChangeAspect="1"/>
          </p:cNvPicPr>
          <p:nvPr/>
        </p:nvPicPr>
        <p:blipFill>
          <a:blip r:embed="rId3"/>
          <a:stretch>
            <a:fillRect/>
          </a:stretch>
        </p:blipFill>
        <p:spPr>
          <a:xfrm>
            <a:off x="5952891" y="1917254"/>
            <a:ext cx="5692785" cy="3378645"/>
          </a:xfrm>
          <a:prstGeom prst="rect">
            <a:avLst/>
          </a:prstGeom>
        </p:spPr>
      </p:pic>
    </p:spTree>
    <p:extLst>
      <p:ext uri="{BB962C8B-B14F-4D97-AF65-F5344CB8AC3E}">
        <p14:creationId xmlns:p14="http://schemas.microsoft.com/office/powerpoint/2010/main" val="233817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986184" y="1724075"/>
            <a:ext cx="10100916" cy="1785074"/>
          </a:xfrm>
          <a:prstGeom prst="rect">
            <a:avLst/>
          </a:prstGeom>
          <a:noFill/>
          <a:ln>
            <a:noFill/>
          </a:ln>
        </p:spPr>
        <p:txBody>
          <a:bodyPr spcFirstLastPara="1" wrap="square" lIns="91425" tIns="91425" rIns="91425" bIns="91425" anchor="t" anchorCtr="0">
            <a:spAutoFit/>
          </a:bodyPr>
          <a:lstStyle/>
          <a:p>
            <a:pPr lvl="0" algn="just"/>
            <a:r>
              <a:rPr lang="es-MX" sz="2400" b="1" dirty="0">
                <a:solidFill>
                  <a:schemeClr val="dk1"/>
                </a:solidFill>
                <a:latin typeface="Assistant"/>
                <a:ea typeface="Assistant"/>
                <a:cs typeface="Assistant"/>
                <a:sym typeface="Assistant"/>
              </a:rPr>
              <a:t>Las principales dificultades encontradas en el desarrollo del reto fueron:</a:t>
            </a:r>
          </a:p>
          <a:p>
            <a:pPr lvl="0" algn="just"/>
            <a:endParaRPr lang="es-MX" sz="2000" b="1" dirty="0">
              <a:solidFill>
                <a:schemeClr val="dk1"/>
              </a:solidFill>
              <a:latin typeface="Assistant"/>
              <a:ea typeface="Assistant"/>
              <a:cs typeface="Assistant"/>
              <a:sym typeface="Assistant"/>
            </a:endParaRPr>
          </a:p>
          <a:p>
            <a:pPr marL="457200" lvl="0" indent="-457200" algn="just">
              <a:buFont typeface="+mj-lt"/>
              <a:buAutoNum type="arabicPeriod"/>
            </a:pPr>
            <a:r>
              <a:rPr lang="es-MX" sz="2000" dirty="0">
                <a:solidFill>
                  <a:schemeClr val="dk1"/>
                </a:solidFill>
                <a:latin typeface="Assistant"/>
                <a:ea typeface="Assistant"/>
                <a:cs typeface="Assistant"/>
                <a:sym typeface="Assistant"/>
              </a:rPr>
              <a:t>Poca cantidad de tweets para el análisis realizado.</a:t>
            </a:r>
          </a:p>
          <a:p>
            <a:pPr marL="457200" lvl="0" indent="-457200" algn="just">
              <a:buFont typeface="+mj-lt"/>
              <a:buAutoNum type="arabicPeriod"/>
            </a:pPr>
            <a:r>
              <a:rPr lang="es-MX" sz="2000" dirty="0">
                <a:solidFill>
                  <a:schemeClr val="dk1"/>
                </a:solidFill>
                <a:latin typeface="Assistant"/>
                <a:ea typeface="Assistant"/>
                <a:cs typeface="Assistant"/>
                <a:sym typeface="Assistant"/>
              </a:rPr>
              <a:t>Ventana de tiempo muy pequeña para generar </a:t>
            </a:r>
            <a:r>
              <a:rPr lang="es-MX" sz="2000" dirty="0" err="1">
                <a:solidFill>
                  <a:schemeClr val="dk1"/>
                </a:solidFill>
                <a:latin typeface="Assistant"/>
                <a:ea typeface="Assistant"/>
                <a:cs typeface="Assistant"/>
                <a:sym typeface="Assistant"/>
              </a:rPr>
              <a:t>insights</a:t>
            </a:r>
            <a:r>
              <a:rPr lang="es-MX" sz="2000" dirty="0">
                <a:solidFill>
                  <a:schemeClr val="dk1"/>
                </a:solidFill>
                <a:latin typeface="Assistant"/>
                <a:ea typeface="Assistant"/>
                <a:cs typeface="Assistant"/>
                <a:sym typeface="Assistant"/>
              </a:rPr>
              <a:t> importantes.</a:t>
            </a:r>
          </a:p>
          <a:p>
            <a:pPr marL="457200" lvl="0" indent="-457200" algn="just">
              <a:buFont typeface="+mj-lt"/>
              <a:buAutoNum type="arabicPeriod"/>
            </a:pPr>
            <a:endParaRPr lang="es-MX"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Dificultades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1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780176" y="1405651"/>
            <a:ext cx="10657082" cy="3139291"/>
          </a:xfrm>
          <a:prstGeom prst="rect">
            <a:avLst/>
          </a:prstGeom>
          <a:noFill/>
          <a:ln>
            <a:noFill/>
          </a:ln>
        </p:spPr>
        <p:txBody>
          <a:bodyPr spcFirstLastPara="1" wrap="square" lIns="91425" tIns="91425" rIns="91425" bIns="91425" anchor="t" anchorCtr="0">
            <a:spAutoFit/>
          </a:bodyPr>
          <a:lstStyle/>
          <a:p>
            <a:pPr marL="457200" lvl="0" algn="just"/>
            <a:r>
              <a:rPr lang="es-MX" sz="2400" dirty="0"/>
              <a:t>La predicción precisa de precios de casas tiene un impacto significativo en la toma de decisiones y en la gestión de riesgos financieros.</a:t>
            </a:r>
            <a:endParaRPr lang="es-MX" sz="2400" dirty="0">
              <a:solidFill>
                <a:schemeClr val="dk1"/>
              </a:solidFill>
              <a:latin typeface="Assistant"/>
              <a:ea typeface="Assistant"/>
              <a:cs typeface="Assistant"/>
              <a:sym typeface="Assistant"/>
            </a:endParaRPr>
          </a:p>
          <a:p>
            <a:pPr marL="800100" lvl="0" indent="-342900" algn="just">
              <a:buFont typeface="Arial" panose="020B0604020202020204" pitchFamily="34" charset="0"/>
              <a:buChar char="•"/>
            </a:pPr>
            <a:r>
              <a:rPr lang="es-MX" sz="2400" b="1" dirty="0">
                <a:solidFill>
                  <a:schemeClr val="dk1"/>
                </a:solidFill>
                <a:latin typeface="Assistant"/>
                <a:ea typeface="Assistant"/>
                <a:cs typeface="Assistant"/>
                <a:sym typeface="Assistant"/>
              </a:rPr>
              <a:t>Créditos Hipotecarios: </a:t>
            </a:r>
            <a:r>
              <a:rPr lang="es-MX" sz="2400" dirty="0">
                <a:solidFill>
                  <a:schemeClr val="dk1"/>
                </a:solidFill>
                <a:latin typeface="Assistant"/>
                <a:ea typeface="Assistant"/>
                <a:cs typeface="Assistant"/>
                <a:sym typeface="Assistant"/>
              </a:rPr>
              <a:t>evaluar el valor de las propiedades al otorgar préstamos hipotecarios, mitigando riesgos crediticios.</a:t>
            </a:r>
          </a:p>
          <a:p>
            <a:pPr marL="800100" lvl="0" indent="-342900" algn="just">
              <a:buFont typeface="Arial" panose="020B0604020202020204" pitchFamily="34" charset="0"/>
              <a:buChar char="•"/>
            </a:pPr>
            <a:r>
              <a:rPr lang="es-MX" sz="2400" b="1" dirty="0">
                <a:solidFill>
                  <a:schemeClr val="dk1"/>
                </a:solidFill>
                <a:latin typeface="Assistant"/>
                <a:ea typeface="Assistant"/>
                <a:cs typeface="Assistant"/>
                <a:sym typeface="Assistant"/>
              </a:rPr>
              <a:t>Gestión de Riesgos: </a:t>
            </a:r>
            <a:r>
              <a:rPr lang="es-MX" sz="2400" dirty="0">
                <a:solidFill>
                  <a:schemeClr val="dk1"/>
                </a:solidFill>
                <a:latin typeface="Assistant"/>
                <a:ea typeface="Assistant"/>
                <a:cs typeface="Assistant"/>
                <a:sym typeface="Assistant"/>
              </a:rPr>
              <a:t> identificar y gestionar riesgos al respaldar inversiones y préstamos con valores reales.</a:t>
            </a:r>
          </a:p>
          <a:p>
            <a:pPr marL="800100" lvl="0" indent="-342900" algn="just">
              <a:buFont typeface="Arial" panose="020B0604020202020204" pitchFamily="34" charset="0"/>
              <a:buChar char="•"/>
            </a:pPr>
            <a:r>
              <a:rPr lang="es-MX" sz="2400" b="1" dirty="0">
                <a:solidFill>
                  <a:schemeClr val="dk1"/>
                </a:solidFill>
                <a:latin typeface="Assistant"/>
                <a:ea typeface="Assistant"/>
                <a:cs typeface="Assistant"/>
                <a:sym typeface="Assistant"/>
              </a:rPr>
              <a:t>Valoración de Activos: </a:t>
            </a:r>
            <a:r>
              <a:rPr lang="es-MX" sz="2400" dirty="0">
                <a:solidFill>
                  <a:schemeClr val="dk1"/>
                </a:solidFill>
                <a:latin typeface="Assistant"/>
                <a:ea typeface="Assistant"/>
                <a:cs typeface="Assistant"/>
                <a:sym typeface="Assistant"/>
              </a:rPr>
              <a:t>Predicciones justas y adaptables mejoran valoración en estados financieros.</a:t>
            </a: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Introducción</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use - Free real estate icons">
            <a:extLst>
              <a:ext uri="{FF2B5EF4-FFF2-40B4-BE49-F238E27FC236}">
                <a16:creationId xmlns:a16="http://schemas.microsoft.com/office/drawing/2014/main" id="{0C97D813-4B3E-4836-8F15-E8AC912B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815" y="4852536"/>
            <a:ext cx="1199626" cy="11996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tificial intelligence - Free technology icons">
            <a:extLst>
              <a:ext uri="{FF2B5EF4-FFF2-40B4-BE49-F238E27FC236}">
                <a16:creationId xmlns:a16="http://schemas.microsoft.com/office/drawing/2014/main" id="{4E056EE4-463F-4969-8AF9-9B1BDE037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759" y="4958863"/>
            <a:ext cx="986971" cy="9869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ice - Free real estate icons">
            <a:extLst>
              <a:ext uri="{FF2B5EF4-FFF2-40B4-BE49-F238E27FC236}">
                <a16:creationId xmlns:a16="http://schemas.microsoft.com/office/drawing/2014/main" id="{A3DE3B9E-9C9C-40E6-8731-F82F9A93C0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5076" y="4852536"/>
            <a:ext cx="1199626" cy="119962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7912C186-CDAD-4C5A-825D-1F83F4723768}"/>
              </a:ext>
            </a:extLst>
          </p:cNvPr>
          <p:cNvSpPr txBox="1"/>
          <p:nvPr/>
        </p:nvSpPr>
        <p:spPr>
          <a:xfrm>
            <a:off x="1935191" y="6020773"/>
            <a:ext cx="1881734" cy="646331"/>
          </a:xfrm>
          <a:prstGeom prst="rect">
            <a:avLst/>
          </a:prstGeom>
          <a:noFill/>
        </p:spPr>
        <p:txBody>
          <a:bodyPr wrap="none" rtlCol="0">
            <a:spAutoFit/>
          </a:bodyPr>
          <a:lstStyle/>
          <a:p>
            <a:r>
              <a:rPr lang="es-CO" dirty="0"/>
              <a:t>Características de </a:t>
            </a:r>
          </a:p>
          <a:p>
            <a:pPr algn="ctr"/>
            <a:r>
              <a:rPr lang="es-CO" dirty="0"/>
              <a:t>una casa</a:t>
            </a:r>
          </a:p>
        </p:txBody>
      </p:sp>
      <p:sp>
        <p:nvSpPr>
          <p:cNvPr id="16" name="CuadroTexto 15">
            <a:extLst>
              <a:ext uri="{FF2B5EF4-FFF2-40B4-BE49-F238E27FC236}">
                <a16:creationId xmlns:a16="http://schemas.microsoft.com/office/drawing/2014/main" id="{4131B5A3-9707-45A4-8621-6DF46F0723F9}"/>
              </a:ext>
            </a:extLst>
          </p:cNvPr>
          <p:cNvSpPr txBox="1"/>
          <p:nvPr/>
        </p:nvSpPr>
        <p:spPr>
          <a:xfrm>
            <a:off x="4688289" y="6020773"/>
            <a:ext cx="2239909" cy="369332"/>
          </a:xfrm>
          <a:prstGeom prst="rect">
            <a:avLst/>
          </a:prstGeom>
          <a:noFill/>
        </p:spPr>
        <p:txBody>
          <a:bodyPr wrap="none" rtlCol="0">
            <a:spAutoFit/>
          </a:bodyPr>
          <a:lstStyle/>
          <a:p>
            <a:r>
              <a:rPr lang="es-CO" dirty="0"/>
              <a:t>Modelo de predicción</a:t>
            </a:r>
          </a:p>
        </p:txBody>
      </p:sp>
      <p:sp>
        <p:nvSpPr>
          <p:cNvPr id="17" name="CuadroTexto 16">
            <a:extLst>
              <a:ext uri="{FF2B5EF4-FFF2-40B4-BE49-F238E27FC236}">
                <a16:creationId xmlns:a16="http://schemas.microsoft.com/office/drawing/2014/main" id="{21587501-4B9A-4EF0-993C-3FFB8D8A306A}"/>
              </a:ext>
            </a:extLst>
          </p:cNvPr>
          <p:cNvSpPr txBox="1"/>
          <p:nvPr/>
        </p:nvSpPr>
        <p:spPr>
          <a:xfrm>
            <a:off x="8048802" y="6074515"/>
            <a:ext cx="1852174" cy="646331"/>
          </a:xfrm>
          <a:prstGeom prst="rect">
            <a:avLst/>
          </a:prstGeom>
          <a:noFill/>
        </p:spPr>
        <p:txBody>
          <a:bodyPr wrap="none" rtlCol="0">
            <a:spAutoFit/>
          </a:bodyPr>
          <a:lstStyle/>
          <a:p>
            <a:r>
              <a:rPr lang="es-CO" dirty="0"/>
              <a:t>Predicción Precio </a:t>
            </a:r>
          </a:p>
          <a:p>
            <a:pPr algn="ctr"/>
            <a:r>
              <a:rPr lang="es-CO" dirty="0"/>
              <a:t>de la casa</a:t>
            </a:r>
          </a:p>
        </p:txBody>
      </p:sp>
      <p:cxnSp>
        <p:nvCxnSpPr>
          <p:cNvPr id="13" name="Conector recto de flecha 12">
            <a:extLst>
              <a:ext uri="{FF2B5EF4-FFF2-40B4-BE49-F238E27FC236}">
                <a16:creationId xmlns:a16="http://schemas.microsoft.com/office/drawing/2014/main" id="{8E5DC2A9-7ADD-470B-8078-386F5FFF47C8}"/>
              </a:ext>
            </a:extLst>
          </p:cNvPr>
          <p:cNvCxnSpPr/>
          <p:nvPr/>
        </p:nvCxnSpPr>
        <p:spPr>
          <a:xfrm>
            <a:off x="3933371" y="5452348"/>
            <a:ext cx="923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A47DFC0-6C28-4EB0-97A2-BD65F7F784F7}"/>
              </a:ext>
            </a:extLst>
          </p:cNvPr>
          <p:cNvCxnSpPr/>
          <p:nvPr/>
        </p:nvCxnSpPr>
        <p:spPr>
          <a:xfrm>
            <a:off x="6928198" y="5483610"/>
            <a:ext cx="923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04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989900" y="1535505"/>
            <a:ext cx="9954069" cy="4985950"/>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Font typeface="Arial" panose="020B0604020202020204" pitchFamily="34" charset="0"/>
              <a:buChar char="•"/>
            </a:pPr>
            <a:r>
              <a:rPr lang="es-MX" sz="2400" b="1" dirty="0">
                <a:latin typeface="Assistant"/>
                <a:ea typeface="Assistant"/>
                <a:cs typeface="Assistant"/>
                <a:sym typeface="Assistant"/>
              </a:rPr>
              <a:t>¿Cómo realizar una predicción precisa del precio de una casa?</a:t>
            </a:r>
          </a:p>
          <a:p>
            <a:pPr lvl="0" algn="just" rtl="0">
              <a:spcBef>
                <a:spcPts val="0"/>
              </a:spcBef>
              <a:spcAft>
                <a:spcPts val="0"/>
              </a:spcAft>
            </a:pPr>
            <a:r>
              <a:rPr lang="es-MX" sz="2000" dirty="0">
                <a:latin typeface="Assistant"/>
                <a:ea typeface="Assistant"/>
                <a:cs typeface="Assistant"/>
                <a:sym typeface="Assistant"/>
              </a:rPr>
              <a:t>Utilizar modelos de predicción vs conocimiento de un experto</a:t>
            </a:r>
          </a:p>
          <a:p>
            <a:pPr marL="342900" lvl="0" indent="-342900" algn="just" rtl="0">
              <a:spcBef>
                <a:spcPts val="0"/>
              </a:spcBef>
              <a:spcAft>
                <a:spcPts val="0"/>
              </a:spcAft>
              <a:buFont typeface="Arial" panose="020B0604020202020204" pitchFamily="34" charset="0"/>
              <a:buChar char="•"/>
            </a:pPr>
            <a:endParaRPr lang="es-MX" sz="2400" b="1" dirty="0">
              <a:latin typeface="Assistant"/>
              <a:ea typeface="Assistant"/>
              <a:cs typeface="Assistant"/>
              <a:sym typeface="Assistant"/>
            </a:endParaRPr>
          </a:p>
          <a:p>
            <a:pPr marL="342900" lvl="0" indent="-342900" algn="just" rtl="0">
              <a:spcBef>
                <a:spcPts val="0"/>
              </a:spcBef>
              <a:spcAft>
                <a:spcPts val="0"/>
              </a:spcAft>
              <a:buFont typeface="Arial" panose="020B0604020202020204" pitchFamily="34" charset="0"/>
              <a:buChar char="•"/>
            </a:pPr>
            <a:r>
              <a:rPr lang="es-MX" sz="2400" b="1" dirty="0">
                <a:latin typeface="Assistant"/>
                <a:ea typeface="Assistant"/>
                <a:cs typeface="Assistant"/>
                <a:sym typeface="Assistant"/>
              </a:rPr>
              <a:t>¿De donde extraer información confiable?</a:t>
            </a:r>
          </a:p>
          <a:p>
            <a:pPr lvl="0" algn="just" rtl="0">
              <a:spcBef>
                <a:spcPts val="0"/>
              </a:spcBef>
              <a:spcAft>
                <a:spcPts val="0"/>
              </a:spcAft>
            </a:pPr>
            <a:r>
              <a:rPr lang="es-MX" sz="2000" dirty="0">
                <a:latin typeface="Assistant"/>
                <a:ea typeface="Assistant"/>
                <a:cs typeface="Assistant"/>
                <a:sym typeface="Assistant"/>
              </a:rPr>
              <a:t>Bases de datos publicas, bases de datos de otros países, recolectar información para construir una base de datos.</a:t>
            </a:r>
          </a:p>
          <a:p>
            <a:pPr lvl="0" algn="just" rtl="0">
              <a:spcBef>
                <a:spcPts val="0"/>
              </a:spcBef>
              <a:spcAft>
                <a:spcPts val="0"/>
              </a:spcAft>
            </a:pPr>
            <a:endParaRPr lang="es-MX" sz="2400" dirty="0">
              <a:latin typeface="Assistant"/>
              <a:ea typeface="Assistant"/>
              <a:cs typeface="Assistant"/>
              <a:sym typeface="Assistant"/>
            </a:endParaRPr>
          </a:p>
          <a:p>
            <a:pPr marL="342900" indent="-342900" algn="just">
              <a:buFont typeface="Arial" panose="020B0604020202020204" pitchFamily="34" charset="0"/>
              <a:buChar char="•"/>
            </a:pPr>
            <a:r>
              <a:rPr lang="es-MX" sz="2400" b="1" dirty="0">
                <a:latin typeface="Assistant"/>
                <a:ea typeface="Assistant"/>
                <a:cs typeface="Assistant"/>
                <a:sym typeface="Assistant"/>
              </a:rPr>
              <a:t>¿Que variables utilizar?</a:t>
            </a:r>
          </a:p>
          <a:p>
            <a:pPr algn="just"/>
            <a:r>
              <a:rPr lang="es-MX" sz="2000" dirty="0">
                <a:latin typeface="Assistant"/>
                <a:ea typeface="Assistant"/>
                <a:cs typeface="Assistant"/>
                <a:sym typeface="Assistant"/>
              </a:rPr>
              <a:t>¿Utilizar características de la casa (# de habitaciones, # de baños, …)? ¿ Utilizar características geográficas (barrio, ciudad, departamento, …)?</a:t>
            </a:r>
          </a:p>
          <a:p>
            <a:pPr marL="342900" lvl="0" indent="-342900" algn="just" rtl="0">
              <a:spcBef>
                <a:spcPts val="0"/>
              </a:spcBef>
              <a:spcAft>
                <a:spcPts val="0"/>
              </a:spcAft>
              <a:buFont typeface="Arial" panose="020B0604020202020204" pitchFamily="34" charset="0"/>
              <a:buChar char="•"/>
            </a:pPr>
            <a:endParaRPr lang="es-MX" sz="2400" b="1" dirty="0">
              <a:latin typeface="Assistant"/>
              <a:ea typeface="Assistant"/>
              <a:cs typeface="Assistant"/>
              <a:sym typeface="Assistant"/>
            </a:endParaRPr>
          </a:p>
          <a:p>
            <a:pPr marL="342900" lvl="0" indent="-342900" algn="just" rtl="0">
              <a:spcBef>
                <a:spcPts val="0"/>
              </a:spcBef>
              <a:spcAft>
                <a:spcPts val="0"/>
              </a:spcAft>
              <a:buFont typeface="Arial" panose="020B0604020202020204" pitchFamily="34" charset="0"/>
              <a:buChar char="•"/>
            </a:pPr>
            <a:r>
              <a:rPr lang="es-MX" sz="2400" b="1" dirty="0">
                <a:latin typeface="Assistant"/>
                <a:ea typeface="Assistant"/>
                <a:cs typeface="Assistant"/>
                <a:sym typeface="Assistant"/>
              </a:rPr>
              <a:t>¿Que modelos utilizar?</a:t>
            </a:r>
          </a:p>
          <a:p>
            <a:pPr lvl="0" algn="just" rtl="0">
              <a:spcBef>
                <a:spcPts val="0"/>
              </a:spcBef>
              <a:spcAft>
                <a:spcPts val="0"/>
              </a:spcAft>
            </a:pPr>
            <a:r>
              <a:rPr lang="es-MX" sz="2000" dirty="0">
                <a:latin typeface="Assistant"/>
                <a:ea typeface="Assistant"/>
                <a:cs typeface="Assistant"/>
                <a:sym typeface="Assistant"/>
              </a:rPr>
              <a:t>Modelos basados en reglas vs modelos basados en datos</a:t>
            </a:r>
          </a:p>
          <a:p>
            <a:pPr marL="0" lvl="0" indent="0" algn="just" rtl="0">
              <a:spcBef>
                <a:spcPts val="0"/>
              </a:spcBef>
              <a:spcAft>
                <a:spcPts val="0"/>
              </a:spcAft>
              <a:buNone/>
            </a:pP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Problemática</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74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1090085" y="1644001"/>
            <a:ext cx="9719661" cy="32624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solidFill>
                  <a:schemeClr val="dk1"/>
                </a:solidFill>
                <a:latin typeface="Assistant"/>
                <a:ea typeface="Assistant"/>
                <a:cs typeface="Assistant"/>
                <a:sym typeface="Assistant"/>
              </a:rPr>
              <a:t>Descripción:</a:t>
            </a:r>
          </a:p>
          <a:p>
            <a:pPr marL="0" lvl="0" indent="0" algn="just" rtl="0">
              <a:spcBef>
                <a:spcPts val="0"/>
              </a:spcBef>
              <a:spcAft>
                <a:spcPts val="0"/>
              </a:spcAft>
              <a:buNone/>
            </a:pPr>
            <a:r>
              <a:rPr lang="es-MX" sz="2000" dirty="0">
                <a:solidFill>
                  <a:schemeClr val="dk1"/>
                </a:solidFill>
                <a:latin typeface="Assistant"/>
                <a:ea typeface="Assistant"/>
                <a:cs typeface="Assistant"/>
                <a:sym typeface="Assistant"/>
              </a:rPr>
              <a:t>Variables asociadas a las características de la vivienda y su correspondiente precio.</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Características o atributos de la vivienda (# de habitaciones, # de garajes, entre otros)</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Variables asociadas a la ubicación de la vivienda (municipio, departamento, entre otros)</a:t>
            </a:r>
          </a:p>
          <a:p>
            <a:pPr marL="342900" lvl="0" indent="-342900" algn="just" rtl="0">
              <a:spcBef>
                <a:spcPts val="0"/>
              </a:spcBef>
              <a:spcAft>
                <a:spcPts val="0"/>
              </a:spcAft>
              <a:buFont typeface="Arial" panose="020B0604020202020204" pitchFamily="34" charset="0"/>
              <a:buChar char="•"/>
            </a:pPr>
            <a:r>
              <a:rPr lang="es-MX" sz="2000" dirty="0">
                <a:solidFill>
                  <a:schemeClr val="dk1"/>
                </a:solidFill>
                <a:latin typeface="Assistant"/>
                <a:ea typeface="Assistant"/>
                <a:cs typeface="Assistant"/>
                <a:sym typeface="Assistant"/>
              </a:rPr>
              <a:t>Valor total de la vivienda</a:t>
            </a:r>
          </a:p>
          <a:p>
            <a:pPr marL="342900" lvl="0" indent="-342900" algn="just" rtl="0">
              <a:spcBef>
                <a:spcPts val="0"/>
              </a:spcBef>
              <a:spcAft>
                <a:spcPts val="0"/>
              </a:spcAft>
              <a:buFont typeface="Arial" panose="020B0604020202020204" pitchFamily="34" charset="0"/>
              <a:buChar char="•"/>
            </a:pPr>
            <a:endParaRPr lang="es-MX" sz="2000" dirty="0">
              <a:solidFill>
                <a:schemeClr val="dk1"/>
              </a:solidFill>
              <a:latin typeface="Assistant"/>
              <a:ea typeface="Assistant"/>
              <a:cs typeface="Assistant"/>
              <a:sym typeface="Assistant"/>
            </a:endParaRPr>
          </a:p>
          <a:p>
            <a:pPr lvl="0" algn="just" rtl="0">
              <a:spcBef>
                <a:spcPts val="0"/>
              </a:spcBef>
              <a:spcAft>
                <a:spcPts val="0"/>
              </a:spcAft>
            </a:pPr>
            <a:r>
              <a:rPr lang="es-MX" sz="2000" b="1" dirty="0">
                <a:solidFill>
                  <a:schemeClr val="dk1"/>
                </a:solidFill>
                <a:latin typeface="Assistant"/>
                <a:ea typeface="Assistant"/>
                <a:cs typeface="Assistant"/>
                <a:sym typeface="Assistant"/>
              </a:rPr>
              <a:t>Tamaño:</a:t>
            </a:r>
          </a:p>
          <a:p>
            <a:pPr marL="342900" lvl="0" indent="-342900" algn="just">
              <a:buFont typeface="Arial" panose="020B0604020202020204" pitchFamily="34" charset="0"/>
              <a:buChar char="•"/>
            </a:pPr>
            <a:r>
              <a:rPr lang="es-CO" sz="2000" dirty="0"/>
              <a:t>Conjunto de entrenamiento: 11.564 registros</a:t>
            </a:r>
          </a:p>
          <a:p>
            <a:pPr marL="342900" lvl="0" indent="-342900" algn="just">
              <a:buFont typeface="Arial" panose="020B0604020202020204" pitchFamily="34" charset="0"/>
              <a:buChar char="•"/>
            </a:pPr>
            <a:r>
              <a:rPr lang="es-CO" sz="2000" dirty="0">
                <a:solidFill>
                  <a:schemeClr val="dk1"/>
                </a:solidFill>
                <a:latin typeface="Assistant"/>
                <a:ea typeface="Assistant"/>
                <a:cs typeface="Assistant"/>
                <a:sym typeface="Assistant"/>
              </a:rPr>
              <a:t>Conjunto de prueba: </a:t>
            </a:r>
            <a:r>
              <a:rPr lang="es-CO" dirty="0"/>
              <a:t>1.286 registros</a:t>
            </a:r>
          </a:p>
          <a:p>
            <a:pPr marL="342900" lvl="0" indent="-342900" algn="just">
              <a:buFont typeface="Arial" panose="020B0604020202020204" pitchFamily="34" charset="0"/>
              <a:buChar char="•"/>
            </a:pPr>
            <a:r>
              <a:rPr lang="es-CO" sz="2000" dirty="0">
                <a:solidFill>
                  <a:schemeClr val="dk1"/>
                </a:solidFill>
                <a:latin typeface="Assistant"/>
                <a:ea typeface="Assistant"/>
                <a:cs typeface="Assistant"/>
                <a:sym typeface="Assistant"/>
              </a:rPr>
              <a:t>Número de variables: 221 variables</a:t>
            </a:r>
            <a:endParaRPr sz="2000" dirty="0">
              <a:solidFill>
                <a:schemeClr val="dk1"/>
              </a:solidFill>
              <a:latin typeface="Assistant"/>
              <a:ea typeface="Assistant"/>
              <a:cs typeface="Assistant"/>
              <a:sym typeface="Assistant"/>
            </a:endParaRP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26432"/>
            <a:ext cx="2692838"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400" b="1" dirty="0">
                <a:solidFill>
                  <a:srgbClr val="FFFFFF"/>
                </a:solidFill>
                <a:latin typeface="Helvetica Neue"/>
                <a:ea typeface="Helvetica Neue"/>
                <a:cs typeface="Helvetica Neue"/>
                <a:sym typeface="Helvetica Neue"/>
              </a:rPr>
              <a:t>Conjunto de datos</a:t>
            </a:r>
            <a:endParaRPr sz="24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96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973122" y="1535505"/>
            <a:ext cx="10184235" cy="449350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solidFill>
                  <a:schemeClr val="dk1"/>
                </a:solidFill>
                <a:latin typeface="Assistant"/>
                <a:ea typeface="Assistant"/>
                <a:cs typeface="Assistant"/>
                <a:sym typeface="Assistant"/>
              </a:rPr>
              <a:t>Preprocesamiento:</a:t>
            </a:r>
          </a:p>
          <a:p>
            <a:pPr marL="457200" lvl="0" indent="-457200" algn="just" rtl="0">
              <a:spcBef>
                <a:spcPts val="0"/>
              </a:spcBef>
              <a:spcAft>
                <a:spcPts val="0"/>
              </a:spcAft>
              <a:buFont typeface="+mj-lt"/>
              <a:buAutoNum type="arabicPeriod"/>
            </a:pPr>
            <a:r>
              <a:rPr lang="es-MX" sz="2000" dirty="0">
                <a:solidFill>
                  <a:schemeClr val="dk1"/>
                </a:solidFill>
                <a:latin typeface="Assistant"/>
                <a:ea typeface="Assistant"/>
                <a:cs typeface="Assistant"/>
                <a:sym typeface="Assistant"/>
              </a:rPr>
              <a:t>Eliminación de columnas: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Columnas asociadas a descripciones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Columnas asociadas a observaciones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Columnas con valores únicos</a:t>
            </a:r>
          </a:p>
          <a:p>
            <a:pPr marL="457200" indent="-457200" algn="just">
              <a:buFont typeface="+mj-lt"/>
              <a:buAutoNum type="arabicPeriod"/>
            </a:pPr>
            <a:r>
              <a:rPr lang="es-MX" sz="2000" dirty="0">
                <a:solidFill>
                  <a:schemeClr val="dk1"/>
                </a:solidFill>
                <a:latin typeface="Assistant"/>
                <a:ea typeface="Assistant"/>
                <a:cs typeface="Assistant"/>
                <a:sym typeface="Assistant"/>
              </a:rPr>
              <a:t>Filtrado de valores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Filtrado de valores fuera del rango de las columnas</a:t>
            </a:r>
          </a:p>
          <a:p>
            <a:pPr marL="457200" indent="-457200" algn="just">
              <a:buFont typeface="+mj-lt"/>
              <a:buAutoNum type="arabicPeriod"/>
            </a:pPr>
            <a:r>
              <a:rPr lang="es-MX" sz="2000" dirty="0">
                <a:solidFill>
                  <a:schemeClr val="dk1"/>
                </a:solidFill>
                <a:latin typeface="Assistant"/>
                <a:ea typeface="Assistant"/>
                <a:cs typeface="Assistant"/>
                <a:sym typeface="Assistant"/>
              </a:rPr>
              <a:t>Normalización de las categorías: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Reemplazo de valores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Reemplazo de caracteres especiales</a:t>
            </a:r>
          </a:p>
          <a:p>
            <a:pPr marL="457200" indent="-457200" algn="just">
              <a:buFont typeface="+mj-lt"/>
              <a:buAutoNum type="arabicPeriod"/>
            </a:pPr>
            <a:r>
              <a:rPr lang="es-MX" sz="2000" dirty="0">
                <a:solidFill>
                  <a:schemeClr val="dk1"/>
                </a:solidFill>
                <a:latin typeface="Assistant"/>
                <a:ea typeface="Assistant"/>
                <a:cs typeface="Assistant"/>
                <a:sym typeface="Assistant"/>
              </a:rPr>
              <a:t>Estandarización de las variables numéricas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Remoción de la media y escalamiento para tener varianza unitaria</a:t>
            </a:r>
          </a:p>
          <a:p>
            <a:pPr marL="457200" indent="-457200" algn="just">
              <a:buFont typeface="+mj-lt"/>
              <a:buAutoNum type="arabicPeriod"/>
            </a:pPr>
            <a:r>
              <a:rPr lang="es-MX" sz="2000" dirty="0">
                <a:solidFill>
                  <a:schemeClr val="dk1"/>
                </a:solidFill>
                <a:latin typeface="Assistant"/>
                <a:ea typeface="Assistant"/>
                <a:cs typeface="Assistant"/>
                <a:sym typeface="Assistant"/>
              </a:rPr>
              <a:t>Codificación de variables categóricas</a:t>
            </a:r>
          </a:p>
          <a:p>
            <a:pPr marL="914400" lvl="1" indent="-457200" algn="just">
              <a:buFont typeface="+mj-lt"/>
              <a:buAutoNum type="alphaLcPeriod"/>
            </a:pPr>
            <a:r>
              <a:rPr lang="es-MX" sz="2000" dirty="0">
                <a:solidFill>
                  <a:schemeClr val="dk1"/>
                </a:solidFill>
                <a:latin typeface="Assistant"/>
                <a:ea typeface="Assistant"/>
                <a:cs typeface="Assistant"/>
                <a:sym typeface="Assistant"/>
              </a:rPr>
              <a:t>Utilización de variables </a:t>
            </a:r>
            <a:r>
              <a:rPr lang="es-MX" sz="2000" dirty="0" err="1">
                <a:solidFill>
                  <a:schemeClr val="dk1"/>
                </a:solidFill>
                <a:latin typeface="Assistant"/>
                <a:ea typeface="Assistant"/>
                <a:cs typeface="Assistant"/>
                <a:sym typeface="Assistant"/>
              </a:rPr>
              <a:t>Dummies</a:t>
            </a:r>
            <a:r>
              <a:rPr lang="es-MX" sz="2000" dirty="0">
                <a:solidFill>
                  <a:schemeClr val="dk1"/>
                </a:solidFill>
                <a:latin typeface="Assistant"/>
                <a:ea typeface="Assistant"/>
                <a:cs typeface="Assistant"/>
                <a:sym typeface="Assistant"/>
              </a:rPr>
              <a:t> (</a:t>
            </a:r>
            <a:r>
              <a:rPr lang="es-MX" sz="2000" dirty="0" err="1">
                <a:solidFill>
                  <a:schemeClr val="dk1"/>
                </a:solidFill>
                <a:latin typeface="Assistant"/>
                <a:ea typeface="Assistant"/>
                <a:cs typeface="Assistant"/>
                <a:sym typeface="Assistant"/>
              </a:rPr>
              <a:t>OneHotEncoding</a:t>
            </a:r>
            <a:r>
              <a:rPr lang="es-MX" sz="2000" dirty="0">
                <a:solidFill>
                  <a:schemeClr val="dk1"/>
                </a:solidFill>
                <a:latin typeface="Assistant"/>
                <a:ea typeface="Assistant"/>
                <a:cs typeface="Assistant"/>
                <a:sym typeface="Assistant"/>
              </a:rPr>
              <a:t>)</a:t>
            </a:r>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Modelos Construidos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10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788564" y="1414360"/>
            <a:ext cx="10268126" cy="480128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solidFill>
                  <a:schemeClr val="dk1"/>
                </a:solidFill>
                <a:latin typeface="Assistant"/>
                <a:ea typeface="Assistant"/>
                <a:cs typeface="Assistant"/>
                <a:sym typeface="Assistant"/>
              </a:rPr>
              <a:t>Modelos de regresión:</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Lineal</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Ridge</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Lasso</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a:t>
            </a:r>
            <a:r>
              <a:rPr lang="es-MX" sz="2000" dirty="0" err="1">
                <a:solidFill>
                  <a:schemeClr val="dk1"/>
                </a:solidFill>
                <a:latin typeface="Assistant"/>
                <a:ea typeface="Assistant"/>
                <a:cs typeface="Assistant"/>
                <a:sym typeface="Assistant"/>
              </a:rPr>
              <a:t>ElasticNet</a:t>
            </a:r>
            <a:endParaRPr lang="es-MX" sz="2000" dirty="0">
              <a:solidFill>
                <a:schemeClr val="dk1"/>
              </a:solidFill>
              <a:latin typeface="Assistant"/>
              <a:ea typeface="Assistant"/>
              <a:cs typeface="Assistant"/>
              <a:sym typeface="Assistant"/>
            </a:endParaRP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por Árboles de Decisión</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por Bosques Aleatorios</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por </a:t>
            </a:r>
            <a:r>
              <a:rPr lang="es-MX" sz="2000" dirty="0" err="1">
                <a:solidFill>
                  <a:schemeClr val="dk1"/>
                </a:solidFill>
                <a:latin typeface="Assistant"/>
                <a:ea typeface="Assistant"/>
                <a:cs typeface="Assistant"/>
                <a:sym typeface="Assistant"/>
              </a:rPr>
              <a:t>Gradient</a:t>
            </a:r>
            <a:r>
              <a:rPr lang="es-MX" sz="2000" dirty="0">
                <a:solidFill>
                  <a:schemeClr val="dk1"/>
                </a:solidFill>
                <a:latin typeface="Assistant"/>
                <a:ea typeface="Assistant"/>
                <a:cs typeface="Assistant"/>
                <a:sym typeface="Assistant"/>
              </a:rPr>
              <a:t> </a:t>
            </a:r>
            <a:r>
              <a:rPr lang="es-MX" sz="2000" dirty="0" err="1">
                <a:solidFill>
                  <a:schemeClr val="dk1"/>
                </a:solidFill>
                <a:latin typeface="Assistant"/>
                <a:ea typeface="Assistant"/>
                <a:cs typeface="Assistant"/>
                <a:sym typeface="Assistant"/>
              </a:rPr>
              <a:t>Boosting</a:t>
            </a:r>
            <a:endParaRPr lang="es-MX" sz="2000" dirty="0">
              <a:solidFill>
                <a:schemeClr val="dk1"/>
              </a:solidFill>
              <a:latin typeface="Assistant"/>
              <a:ea typeface="Assistant"/>
              <a:cs typeface="Assistant"/>
              <a:sym typeface="Assistant"/>
            </a:endParaRP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por Vectores de Soporte</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por K-Vecinos mas cercanos</a:t>
            </a:r>
          </a:p>
          <a:p>
            <a:pPr marL="457200" lvl="0" indent="-457200" algn="just">
              <a:buFont typeface="+mj-lt"/>
              <a:buAutoNum type="arabicPeriod"/>
            </a:pPr>
            <a:r>
              <a:rPr lang="es-MX" sz="2000" dirty="0">
                <a:solidFill>
                  <a:schemeClr val="dk1"/>
                </a:solidFill>
                <a:latin typeface="Assistant"/>
                <a:ea typeface="Assistant"/>
                <a:cs typeface="Assistant"/>
                <a:sym typeface="Assistant"/>
              </a:rPr>
              <a:t>Regresión con </a:t>
            </a:r>
            <a:r>
              <a:rPr lang="es-MX" sz="2000" dirty="0" err="1">
                <a:solidFill>
                  <a:schemeClr val="dk1"/>
                </a:solidFill>
                <a:latin typeface="Assistant"/>
                <a:ea typeface="Assistant"/>
                <a:cs typeface="Assistant"/>
                <a:sym typeface="Assistant"/>
              </a:rPr>
              <a:t>XGBoost</a:t>
            </a:r>
            <a:endParaRPr lang="es-MX" sz="2000" dirty="0">
              <a:solidFill>
                <a:schemeClr val="dk1"/>
              </a:solidFill>
              <a:latin typeface="Assistant"/>
              <a:ea typeface="Assistant"/>
              <a:cs typeface="Assistant"/>
              <a:sym typeface="Assistant"/>
            </a:endParaRPr>
          </a:p>
          <a:p>
            <a:pPr marL="457200" lvl="0" indent="-457200" algn="just">
              <a:buFont typeface="+mj-lt"/>
              <a:buAutoNum type="arabicPeriod"/>
            </a:pPr>
            <a:endParaRPr lang="es-MX" sz="2000" dirty="0">
              <a:solidFill>
                <a:schemeClr val="dk1"/>
              </a:solidFill>
              <a:latin typeface="Assistant"/>
              <a:ea typeface="Assistant"/>
              <a:cs typeface="Assistant"/>
              <a:sym typeface="Assistant"/>
            </a:endParaRPr>
          </a:p>
          <a:p>
            <a:pPr lvl="0" algn="just"/>
            <a:r>
              <a:rPr lang="es-MX" sz="2000" b="1" dirty="0">
                <a:solidFill>
                  <a:schemeClr val="dk1"/>
                </a:solidFill>
                <a:latin typeface="Assistant"/>
                <a:ea typeface="Assistant"/>
                <a:cs typeface="Assistant"/>
                <a:sym typeface="Assistant"/>
              </a:rPr>
              <a:t>Espacios de Búsqueda:</a:t>
            </a:r>
          </a:p>
          <a:p>
            <a:pPr marL="457200" indent="-457200" algn="just">
              <a:buFont typeface="+mj-lt"/>
              <a:buAutoNum type="arabicPeriod"/>
            </a:pPr>
            <a:r>
              <a:rPr lang="es-MX" sz="2000" dirty="0">
                <a:solidFill>
                  <a:schemeClr val="dk1"/>
                </a:solidFill>
                <a:latin typeface="Assistant"/>
                <a:ea typeface="Assistant"/>
                <a:cs typeface="Assistant"/>
                <a:sym typeface="Assistant"/>
              </a:rPr>
              <a:t>Optimización de Hiperparámetros usando un espacio de búsqueda aleatorio (</a:t>
            </a:r>
            <a:r>
              <a:rPr lang="es-CO" dirty="0" err="1"/>
              <a:t>RandomizedSearchCV</a:t>
            </a:r>
            <a:r>
              <a:rPr lang="es-MX" sz="2000" dirty="0">
                <a:solidFill>
                  <a:schemeClr val="dk1"/>
                </a:solidFill>
                <a:latin typeface="Assistant"/>
                <a:sym typeface="Assistant"/>
              </a:rPr>
              <a:t>)</a:t>
            </a:r>
            <a:endParaRPr lang="es-CO" dirty="0"/>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Modelos Construidos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12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18">
            <a:extLst>
              <a:ext uri="{FF2B5EF4-FFF2-40B4-BE49-F238E27FC236}">
                <a16:creationId xmlns:a16="http://schemas.microsoft.com/office/drawing/2014/main" id="{CED2BE05-CD23-4E62-84BA-3C8A95BF46BA}"/>
              </a:ext>
            </a:extLst>
          </p:cNvPr>
          <p:cNvSpPr txBox="1"/>
          <p:nvPr/>
        </p:nvSpPr>
        <p:spPr>
          <a:xfrm>
            <a:off x="788564" y="1265721"/>
            <a:ext cx="10268126" cy="76941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2000" b="1" dirty="0">
                <a:solidFill>
                  <a:schemeClr val="dk1"/>
                </a:solidFill>
                <a:latin typeface="Assistant"/>
                <a:ea typeface="Assistant"/>
                <a:cs typeface="Assistant"/>
                <a:sym typeface="Assistant"/>
              </a:rPr>
              <a:t>Resultados obtenidos:</a:t>
            </a:r>
          </a:p>
          <a:p>
            <a:pPr marL="0" lvl="0" indent="0" algn="just" rtl="0">
              <a:spcBef>
                <a:spcPts val="0"/>
              </a:spcBef>
              <a:spcAft>
                <a:spcPts val="0"/>
              </a:spcAft>
              <a:buNone/>
            </a:pPr>
            <a:endParaRPr lang="es-CO" dirty="0"/>
          </a:p>
        </p:txBody>
      </p:sp>
      <p:sp>
        <p:nvSpPr>
          <p:cNvPr id="5" name="Google Shape;117;p18">
            <a:extLst>
              <a:ext uri="{FF2B5EF4-FFF2-40B4-BE49-F238E27FC236}">
                <a16:creationId xmlns:a16="http://schemas.microsoft.com/office/drawing/2014/main" id="{35FEC2EC-2B99-4DC6-9899-E6D63E6D32C5}"/>
              </a:ext>
            </a:extLst>
          </p:cNvPr>
          <p:cNvSpPr/>
          <p:nvPr/>
        </p:nvSpPr>
        <p:spPr>
          <a:xfrm>
            <a:off x="285750" y="186550"/>
            <a:ext cx="4571476" cy="840822"/>
          </a:xfrm>
          <a:prstGeom prst="roundRect">
            <a:avLst>
              <a:gd name="adj" fmla="val 13333"/>
            </a:avLst>
          </a:prstGeom>
          <a:solidFill>
            <a:srgbClr val="DE1E1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9;p18">
            <a:extLst>
              <a:ext uri="{FF2B5EF4-FFF2-40B4-BE49-F238E27FC236}">
                <a16:creationId xmlns:a16="http://schemas.microsoft.com/office/drawing/2014/main" id="{ED43EE12-939C-40BA-8F5A-F2528D2C4CFC}"/>
              </a:ext>
            </a:extLst>
          </p:cNvPr>
          <p:cNvSpPr/>
          <p:nvPr/>
        </p:nvSpPr>
        <p:spPr>
          <a:xfrm rot="19813301">
            <a:off x="99225" y="-46762"/>
            <a:ext cx="894201" cy="1167515"/>
          </a:xfrm>
          <a:custGeom>
            <a:avLst/>
            <a:gdLst/>
            <a:ahLst/>
            <a:cxnLst/>
            <a:rect l="l" t="t" r="r" b="b"/>
            <a:pathLst>
              <a:path w="21600" h="21600" extrusionOk="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p18">
            <a:extLst>
              <a:ext uri="{FF2B5EF4-FFF2-40B4-BE49-F238E27FC236}">
                <a16:creationId xmlns:a16="http://schemas.microsoft.com/office/drawing/2014/main" id="{F84EB0BD-7735-49EC-A955-5E1C984273CC}"/>
              </a:ext>
            </a:extLst>
          </p:cNvPr>
          <p:cNvSpPr txBox="1"/>
          <p:nvPr/>
        </p:nvSpPr>
        <p:spPr>
          <a:xfrm>
            <a:off x="1481209" y="457209"/>
            <a:ext cx="2692838"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CO" sz="2000" b="1" dirty="0">
                <a:solidFill>
                  <a:srgbClr val="FFFFFF"/>
                </a:solidFill>
                <a:latin typeface="Helvetica Neue"/>
                <a:ea typeface="Helvetica Neue"/>
                <a:cs typeface="Helvetica Neue"/>
                <a:sym typeface="Helvetica Neue"/>
              </a:rPr>
              <a:t>Modelos Construidos</a:t>
            </a:r>
            <a:endParaRPr sz="2000" dirty="0"/>
          </a:p>
        </p:txBody>
      </p:sp>
      <p:pic>
        <p:nvPicPr>
          <p:cNvPr id="1026" name="Picture 2" descr="Davivienda S.A.">
            <a:extLst>
              <a:ext uri="{FF2B5EF4-FFF2-40B4-BE49-F238E27FC236}">
                <a16:creationId xmlns:a16="http://schemas.microsoft.com/office/drawing/2014/main" id="{28803C3C-842B-4DBB-80E9-A207A6B0F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18" r="19077"/>
          <a:stretch/>
        </p:blipFill>
        <p:spPr bwMode="auto">
          <a:xfrm>
            <a:off x="198181" y="316403"/>
            <a:ext cx="696287" cy="5811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A9CBFE13-BF52-44FF-BCBC-25FE026CE25D}"/>
              </a:ext>
            </a:extLst>
          </p:cNvPr>
          <p:cNvGraphicFramePr>
            <a:graphicFrameLocks noGrp="1"/>
          </p:cNvGraphicFramePr>
          <p:nvPr>
            <p:extLst>
              <p:ext uri="{D42A27DB-BD31-4B8C-83A1-F6EECF244321}">
                <p14:modId xmlns:p14="http://schemas.microsoft.com/office/powerpoint/2010/main" val="1987056759"/>
              </p:ext>
            </p:extLst>
          </p:nvPr>
        </p:nvGraphicFramePr>
        <p:xfrm>
          <a:off x="1568741" y="2008881"/>
          <a:ext cx="9026554" cy="4343720"/>
        </p:xfrm>
        <a:graphic>
          <a:graphicData uri="http://schemas.openxmlformats.org/drawingml/2006/table">
            <a:tbl>
              <a:tblPr>
                <a:tableStyleId>{616DA210-FB5B-4158-B5E0-FEB733F419BA}</a:tableStyleId>
              </a:tblPr>
              <a:tblGrid>
                <a:gridCol w="2846210">
                  <a:extLst>
                    <a:ext uri="{9D8B030D-6E8A-4147-A177-3AD203B41FA5}">
                      <a16:colId xmlns:a16="http://schemas.microsoft.com/office/drawing/2014/main" val="1049272435"/>
                    </a:ext>
                  </a:extLst>
                </a:gridCol>
                <a:gridCol w="3596535">
                  <a:extLst>
                    <a:ext uri="{9D8B030D-6E8A-4147-A177-3AD203B41FA5}">
                      <a16:colId xmlns:a16="http://schemas.microsoft.com/office/drawing/2014/main" val="2122814116"/>
                    </a:ext>
                  </a:extLst>
                </a:gridCol>
                <a:gridCol w="2583809">
                  <a:extLst>
                    <a:ext uri="{9D8B030D-6E8A-4147-A177-3AD203B41FA5}">
                      <a16:colId xmlns:a16="http://schemas.microsoft.com/office/drawing/2014/main" val="3247977880"/>
                    </a:ext>
                  </a:extLst>
                </a:gridCol>
              </a:tblGrid>
              <a:tr h="0">
                <a:tc>
                  <a:txBody>
                    <a:bodyPr/>
                    <a:lstStyle/>
                    <a:p>
                      <a:pPr algn="ctr" fontAlgn="ctr"/>
                      <a:r>
                        <a:rPr lang="es-CO" sz="1200" b="1" dirty="0">
                          <a:solidFill>
                            <a:schemeClr val="bg1"/>
                          </a:solidFill>
                          <a:effectLst/>
                        </a:rPr>
                        <a:t>MODELO</a:t>
                      </a:r>
                    </a:p>
                  </a:txBody>
                  <a:tcPr marL="50131" marR="50131" marT="25065" marB="25065" anchor="ctr">
                    <a:solidFill>
                      <a:srgbClr val="FF0000"/>
                    </a:solidFill>
                  </a:tcPr>
                </a:tc>
                <a:tc>
                  <a:txBody>
                    <a:bodyPr/>
                    <a:lstStyle/>
                    <a:p>
                      <a:pPr algn="ctr" fontAlgn="ctr"/>
                      <a:r>
                        <a:rPr lang="es-CO" sz="1200" b="1" dirty="0">
                          <a:solidFill>
                            <a:schemeClr val="bg1"/>
                          </a:solidFill>
                          <a:effectLst/>
                        </a:rPr>
                        <a:t>MEJORES PARAMETROS</a:t>
                      </a:r>
                    </a:p>
                  </a:txBody>
                  <a:tcPr marL="50131" marR="50131" marT="25065" marB="25065" anchor="ctr">
                    <a:solidFill>
                      <a:srgbClr val="FF0000"/>
                    </a:solidFill>
                  </a:tcPr>
                </a:tc>
                <a:tc>
                  <a:txBody>
                    <a:bodyPr/>
                    <a:lstStyle/>
                    <a:p>
                      <a:pPr algn="ctr" fontAlgn="ctr"/>
                      <a:r>
                        <a:rPr lang="es-CO" sz="1200" b="1" dirty="0">
                          <a:solidFill>
                            <a:schemeClr val="bg1"/>
                          </a:solidFill>
                          <a:effectLst/>
                        </a:rPr>
                        <a:t>MAPE</a:t>
                      </a:r>
                    </a:p>
                  </a:txBody>
                  <a:tcPr marL="50131" marR="50131" marT="25065" marB="25065" anchor="ctr">
                    <a:solidFill>
                      <a:srgbClr val="FF0000"/>
                    </a:solidFill>
                  </a:tcPr>
                </a:tc>
                <a:extLst>
                  <a:ext uri="{0D108BD9-81ED-4DB2-BD59-A6C34878D82A}">
                    <a16:rowId xmlns:a16="http://schemas.microsoft.com/office/drawing/2014/main" val="550084817"/>
                  </a:ext>
                </a:extLst>
              </a:tr>
              <a:tr h="411071">
                <a:tc>
                  <a:txBody>
                    <a:bodyPr/>
                    <a:lstStyle/>
                    <a:p>
                      <a:pPr lvl="0" algn="ctr"/>
                      <a:r>
                        <a:rPr lang="es-MX" sz="1200" dirty="0">
                          <a:solidFill>
                            <a:schemeClr val="dk1"/>
                          </a:solidFill>
                          <a:latin typeface="Assistant"/>
                          <a:ea typeface="Assistant"/>
                          <a:cs typeface="Assistant"/>
                          <a:sym typeface="Assistant"/>
                        </a:rPr>
                        <a:t>Regresión por Árboles de Decisión</a:t>
                      </a:r>
                    </a:p>
                  </a:txBody>
                  <a:tcPr marL="50131" marR="50131" marT="25065" marB="25065" anchor="ctr"/>
                </a:tc>
                <a:tc>
                  <a:txBody>
                    <a:bodyPr/>
                    <a:lstStyle/>
                    <a:p>
                      <a:pPr algn="ctr"/>
                      <a:r>
                        <a:rPr lang="es-CO" sz="1200" dirty="0">
                          <a:effectLst/>
                        </a:rPr>
                        <a:t>{'</a:t>
                      </a:r>
                      <a:r>
                        <a:rPr lang="es-CO" sz="1200" dirty="0" err="1">
                          <a:effectLst/>
                        </a:rPr>
                        <a:t>min_samples_split</a:t>
                      </a:r>
                      <a:r>
                        <a:rPr lang="es-CO" sz="1200" dirty="0">
                          <a:effectLst/>
                        </a:rPr>
                        <a:t>': 5, '</a:t>
                      </a:r>
                      <a:r>
                        <a:rPr lang="es-CO" sz="1200" dirty="0" err="1">
                          <a:effectLst/>
                        </a:rPr>
                        <a:t>max_depth</a:t>
                      </a:r>
                      <a:r>
                        <a:rPr lang="es-CO" sz="1200" dirty="0">
                          <a:effectLst/>
                        </a:rPr>
                        <a:t>': </a:t>
                      </a:r>
                      <a:r>
                        <a:rPr lang="es-CO" sz="1200" dirty="0" err="1">
                          <a:effectLst/>
                        </a:rPr>
                        <a:t>None</a:t>
                      </a:r>
                      <a:r>
                        <a:rPr lang="es-CO" sz="1200" dirty="0">
                          <a:effectLst/>
                        </a:rPr>
                        <a:t>}</a:t>
                      </a:r>
                    </a:p>
                  </a:txBody>
                  <a:tcPr marL="50131" marR="50131" marT="25065" marB="25065" anchor="ctr"/>
                </a:tc>
                <a:tc>
                  <a:txBody>
                    <a:bodyPr/>
                    <a:lstStyle/>
                    <a:p>
                      <a:pPr algn="ctr"/>
                      <a:r>
                        <a:rPr lang="es-CO" sz="1200" dirty="0">
                          <a:effectLst/>
                        </a:rPr>
                        <a:t>0.0253</a:t>
                      </a:r>
                    </a:p>
                  </a:txBody>
                  <a:tcPr marL="50131" marR="50131" marT="25065" marB="25065" anchor="ctr"/>
                </a:tc>
                <a:extLst>
                  <a:ext uri="{0D108BD9-81ED-4DB2-BD59-A6C34878D82A}">
                    <a16:rowId xmlns:a16="http://schemas.microsoft.com/office/drawing/2014/main" val="1806623504"/>
                  </a:ext>
                </a:extLst>
              </a:tr>
              <a:tr h="411071">
                <a:tc>
                  <a:txBody>
                    <a:bodyPr/>
                    <a:lstStyle/>
                    <a:p>
                      <a:pPr lvl="0" algn="ctr"/>
                      <a:r>
                        <a:rPr lang="es-MX" sz="1200" dirty="0">
                          <a:solidFill>
                            <a:schemeClr val="dk1"/>
                          </a:solidFill>
                          <a:latin typeface="Assistant"/>
                          <a:ea typeface="Assistant"/>
                          <a:cs typeface="Assistant"/>
                          <a:sym typeface="Assistant"/>
                        </a:rPr>
                        <a:t>Regresión por K-Vecinos mas cercanos</a:t>
                      </a:r>
                    </a:p>
                  </a:txBody>
                  <a:tcPr marL="50131" marR="50131" marT="25065" marB="25065" anchor="ctr"/>
                </a:tc>
                <a:tc>
                  <a:txBody>
                    <a:bodyPr/>
                    <a:lstStyle/>
                    <a:p>
                      <a:pPr algn="ctr"/>
                      <a:r>
                        <a:rPr lang="en-US" sz="1200">
                          <a:effectLst/>
                        </a:rPr>
                        <a:t>{'weights': 'distance', 'n_neighbors': 3}</a:t>
                      </a:r>
                    </a:p>
                  </a:txBody>
                  <a:tcPr marL="50131" marR="50131" marT="25065" marB="25065" anchor="ctr"/>
                </a:tc>
                <a:tc>
                  <a:txBody>
                    <a:bodyPr/>
                    <a:lstStyle/>
                    <a:p>
                      <a:pPr algn="ctr"/>
                      <a:r>
                        <a:rPr lang="es-CO" sz="1200">
                          <a:effectLst/>
                        </a:rPr>
                        <a:t>0.4544</a:t>
                      </a:r>
                    </a:p>
                  </a:txBody>
                  <a:tcPr marL="50131" marR="50131" marT="25065" marB="25065" anchor="ctr"/>
                </a:tc>
                <a:extLst>
                  <a:ext uri="{0D108BD9-81ED-4DB2-BD59-A6C34878D82A}">
                    <a16:rowId xmlns:a16="http://schemas.microsoft.com/office/drawing/2014/main" val="3331446068"/>
                  </a:ext>
                </a:extLst>
              </a:tr>
              <a:tr h="411071">
                <a:tc>
                  <a:txBody>
                    <a:bodyPr/>
                    <a:lstStyle/>
                    <a:p>
                      <a:pPr marL="0" lvl="0" indent="0" algn="ctr">
                        <a:buFont typeface="+mj-lt"/>
                        <a:buNone/>
                      </a:pPr>
                      <a:r>
                        <a:rPr lang="es-MX" sz="1200" dirty="0">
                          <a:solidFill>
                            <a:schemeClr val="dk1"/>
                          </a:solidFill>
                          <a:latin typeface="Assistant"/>
                          <a:ea typeface="Assistant"/>
                          <a:cs typeface="Assistant"/>
                          <a:sym typeface="Assistant"/>
                        </a:rPr>
                        <a:t>Regresión Ridge</a:t>
                      </a:r>
                    </a:p>
                  </a:txBody>
                  <a:tcPr marL="50131" marR="50131" marT="25065" marB="25065" anchor="ctr"/>
                </a:tc>
                <a:tc>
                  <a:txBody>
                    <a:bodyPr/>
                    <a:lstStyle/>
                    <a:p>
                      <a:pPr algn="ctr"/>
                      <a:r>
                        <a:rPr lang="es-CO" sz="1200" dirty="0">
                          <a:effectLst/>
                        </a:rPr>
                        <a:t>{'</a:t>
                      </a:r>
                      <a:r>
                        <a:rPr lang="es-CO" sz="1200" dirty="0" err="1">
                          <a:effectLst/>
                        </a:rPr>
                        <a:t>alpha</a:t>
                      </a:r>
                      <a:r>
                        <a:rPr lang="es-CO" sz="1200" dirty="0">
                          <a:effectLst/>
                        </a:rPr>
                        <a:t>': 0.1}</a:t>
                      </a:r>
                    </a:p>
                  </a:txBody>
                  <a:tcPr marL="50131" marR="50131" marT="25065" marB="25065" anchor="ctr"/>
                </a:tc>
                <a:tc>
                  <a:txBody>
                    <a:bodyPr/>
                    <a:lstStyle/>
                    <a:p>
                      <a:pPr algn="ctr"/>
                      <a:r>
                        <a:rPr lang="es-CO" sz="1200" dirty="0">
                          <a:effectLst/>
                        </a:rPr>
                        <a:t>12142074727137233862656.0000</a:t>
                      </a:r>
                    </a:p>
                  </a:txBody>
                  <a:tcPr marL="50131" marR="50131" marT="25065" marB="25065" anchor="ctr"/>
                </a:tc>
                <a:extLst>
                  <a:ext uri="{0D108BD9-81ED-4DB2-BD59-A6C34878D82A}">
                    <a16:rowId xmlns:a16="http://schemas.microsoft.com/office/drawing/2014/main" val="3529294923"/>
                  </a:ext>
                </a:extLst>
              </a:tr>
              <a:tr h="411071">
                <a:tc>
                  <a:txBody>
                    <a:bodyPr/>
                    <a:lstStyle/>
                    <a:p>
                      <a:pPr lvl="0" algn="ctr"/>
                      <a:r>
                        <a:rPr lang="es-MX" sz="1200" dirty="0">
                          <a:solidFill>
                            <a:schemeClr val="dk1"/>
                          </a:solidFill>
                          <a:latin typeface="Assistant"/>
                          <a:ea typeface="Assistant"/>
                          <a:cs typeface="Assistant"/>
                          <a:sym typeface="Assistant"/>
                        </a:rPr>
                        <a:t>Regresión por Vectores de Soporte</a:t>
                      </a:r>
                    </a:p>
                  </a:txBody>
                  <a:tcPr marL="50131" marR="50131" marT="25065" marB="25065" anchor="ctr"/>
                </a:tc>
                <a:tc>
                  <a:txBody>
                    <a:bodyPr/>
                    <a:lstStyle/>
                    <a:p>
                      <a:pPr algn="ctr"/>
                      <a:r>
                        <a:rPr lang="es-CO" sz="1200" dirty="0">
                          <a:effectLst/>
                        </a:rPr>
                        <a:t>{'</a:t>
                      </a:r>
                      <a:r>
                        <a:rPr lang="es-CO" sz="1200" dirty="0" err="1">
                          <a:effectLst/>
                        </a:rPr>
                        <a:t>kernel</a:t>
                      </a:r>
                      <a:r>
                        <a:rPr lang="es-CO" sz="1200" dirty="0">
                          <a:effectLst/>
                        </a:rPr>
                        <a:t>': '</a:t>
                      </a:r>
                      <a:r>
                        <a:rPr lang="es-CO" sz="1200" dirty="0" err="1">
                          <a:effectLst/>
                        </a:rPr>
                        <a:t>poly</a:t>
                      </a:r>
                      <a:r>
                        <a:rPr lang="es-CO" sz="1200" dirty="0">
                          <a:effectLst/>
                        </a:rPr>
                        <a:t>', 'C': 10}</a:t>
                      </a:r>
                    </a:p>
                  </a:txBody>
                  <a:tcPr marL="50131" marR="50131" marT="25065" marB="25065" anchor="ctr"/>
                </a:tc>
                <a:tc>
                  <a:txBody>
                    <a:bodyPr/>
                    <a:lstStyle/>
                    <a:p>
                      <a:pPr algn="ctr"/>
                      <a:r>
                        <a:rPr lang="es-CO" sz="1200" dirty="0">
                          <a:effectLst/>
                        </a:rPr>
                        <a:t>1289898539321678364672.0000</a:t>
                      </a:r>
                    </a:p>
                  </a:txBody>
                  <a:tcPr marL="50131" marR="50131" marT="25065" marB="25065" anchor="ctr"/>
                </a:tc>
                <a:extLst>
                  <a:ext uri="{0D108BD9-81ED-4DB2-BD59-A6C34878D82A}">
                    <a16:rowId xmlns:a16="http://schemas.microsoft.com/office/drawing/2014/main" val="929887417"/>
                  </a:ext>
                </a:extLst>
              </a:tr>
              <a:tr h="411071">
                <a:tc>
                  <a:txBody>
                    <a:bodyPr/>
                    <a:lstStyle/>
                    <a:p>
                      <a:pPr marL="0" lvl="0" indent="0" algn="ctr">
                        <a:buFont typeface="+mj-lt"/>
                        <a:buNone/>
                      </a:pPr>
                      <a:r>
                        <a:rPr lang="es-MX" sz="1200" dirty="0">
                          <a:solidFill>
                            <a:schemeClr val="dk1"/>
                          </a:solidFill>
                          <a:latin typeface="Assistant"/>
                          <a:ea typeface="Assistant"/>
                          <a:cs typeface="Assistant"/>
                          <a:sym typeface="Assistant"/>
                        </a:rPr>
                        <a:t>Regresión Lineal</a:t>
                      </a:r>
                    </a:p>
                  </a:txBody>
                  <a:tcPr marL="50131" marR="50131" marT="25065" marB="25065" anchor="ctr"/>
                </a:tc>
                <a:tc>
                  <a:txBody>
                    <a:bodyPr/>
                    <a:lstStyle/>
                    <a:p>
                      <a:pPr algn="ctr"/>
                      <a:r>
                        <a:rPr lang="es-CO" sz="1200" dirty="0">
                          <a:effectLst/>
                        </a:rPr>
                        <a:t>{'</a:t>
                      </a:r>
                      <a:r>
                        <a:rPr lang="es-CO" sz="1200" dirty="0" err="1">
                          <a:effectLst/>
                        </a:rPr>
                        <a:t>fit_intercept</a:t>
                      </a:r>
                      <a:r>
                        <a:rPr lang="es-CO" sz="1200" dirty="0">
                          <a:effectLst/>
                        </a:rPr>
                        <a:t>': False}</a:t>
                      </a:r>
                    </a:p>
                  </a:txBody>
                  <a:tcPr marL="50131" marR="50131" marT="25065" marB="25065" anchor="ctr"/>
                </a:tc>
                <a:tc>
                  <a:txBody>
                    <a:bodyPr/>
                    <a:lstStyle/>
                    <a:p>
                      <a:pPr algn="ctr"/>
                      <a:r>
                        <a:rPr lang="es-CO" sz="1200">
                          <a:effectLst/>
                        </a:rPr>
                        <a:t>13155713727079924105216.0000</a:t>
                      </a:r>
                    </a:p>
                  </a:txBody>
                  <a:tcPr marL="50131" marR="50131" marT="25065" marB="25065" anchor="ctr"/>
                </a:tc>
                <a:extLst>
                  <a:ext uri="{0D108BD9-81ED-4DB2-BD59-A6C34878D82A}">
                    <a16:rowId xmlns:a16="http://schemas.microsoft.com/office/drawing/2014/main" val="2782335231"/>
                  </a:ext>
                </a:extLst>
              </a:tr>
              <a:tr h="411071">
                <a:tc>
                  <a:txBody>
                    <a:bodyPr/>
                    <a:lstStyle/>
                    <a:p>
                      <a:pPr lvl="0" algn="ctr"/>
                      <a:r>
                        <a:rPr lang="es-MX" sz="1200" dirty="0">
                          <a:solidFill>
                            <a:schemeClr val="dk1"/>
                          </a:solidFill>
                          <a:latin typeface="Assistant"/>
                          <a:ea typeface="Assistant"/>
                          <a:cs typeface="Assistant"/>
                          <a:sym typeface="Assistant"/>
                        </a:rPr>
                        <a:t>Regresión Lasso</a:t>
                      </a:r>
                    </a:p>
                  </a:txBody>
                  <a:tcPr marL="50131" marR="50131" marT="25065" marB="25065" anchor="ctr"/>
                </a:tc>
                <a:tc>
                  <a:txBody>
                    <a:bodyPr/>
                    <a:lstStyle/>
                    <a:p>
                      <a:pPr algn="ctr"/>
                      <a:r>
                        <a:rPr lang="es-CO" sz="1200" dirty="0">
                          <a:effectLst/>
                        </a:rPr>
                        <a:t>{'</a:t>
                      </a:r>
                      <a:r>
                        <a:rPr lang="es-CO" sz="1200" dirty="0" err="1">
                          <a:effectLst/>
                        </a:rPr>
                        <a:t>alpha</a:t>
                      </a:r>
                      <a:r>
                        <a:rPr lang="es-CO" sz="1200" dirty="0">
                          <a:effectLst/>
                        </a:rPr>
                        <a:t>': 10}</a:t>
                      </a:r>
                    </a:p>
                  </a:txBody>
                  <a:tcPr marL="50131" marR="50131" marT="25065" marB="25065" anchor="ctr"/>
                </a:tc>
                <a:tc>
                  <a:txBody>
                    <a:bodyPr/>
                    <a:lstStyle/>
                    <a:p>
                      <a:pPr algn="ctr"/>
                      <a:r>
                        <a:rPr lang="es-CO" sz="1200">
                          <a:effectLst/>
                        </a:rPr>
                        <a:t>14509133480357703712768.0000</a:t>
                      </a:r>
                    </a:p>
                  </a:txBody>
                  <a:tcPr marL="50131" marR="50131" marT="25065" marB="25065" anchor="ctr"/>
                </a:tc>
                <a:extLst>
                  <a:ext uri="{0D108BD9-81ED-4DB2-BD59-A6C34878D82A}">
                    <a16:rowId xmlns:a16="http://schemas.microsoft.com/office/drawing/2014/main" val="2259536004"/>
                  </a:ext>
                </a:extLst>
              </a:tr>
              <a:tr h="411071">
                <a:tc>
                  <a:txBody>
                    <a:bodyPr/>
                    <a:lstStyle/>
                    <a:p>
                      <a:pPr lvl="0" algn="ctr"/>
                      <a:r>
                        <a:rPr lang="es-MX" sz="1200" dirty="0">
                          <a:solidFill>
                            <a:schemeClr val="dk1"/>
                          </a:solidFill>
                          <a:latin typeface="Assistant"/>
                          <a:ea typeface="Assistant"/>
                          <a:cs typeface="Assistant"/>
                          <a:sym typeface="Assistant"/>
                        </a:rPr>
                        <a:t>Regresión por Bosques Aleatorios</a:t>
                      </a:r>
                    </a:p>
                  </a:txBody>
                  <a:tcPr marL="50131" marR="50131" marT="25065" marB="25065" anchor="ctr"/>
                </a:tc>
                <a:tc>
                  <a:txBody>
                    <a:bodyPr/>
                    <a:lstStyle/>
                    <a:p>
                      <a:pPr algn="ctr"/>
                      <a:r>
                        <a:rPr lang="es-CO" sz="1200" dirty="0">
                          <a:effectLst/>
                        </a:rPr>
                        <a:t>{'</a:t>
                      </a:r>
                      <a:r>
                        <a:rPr lang="es-CO" sz="1200" dirty="0" err="1">
                          <a:effectLst/>
                        </a:rPr>
                        <a:t>n_estimators</a:t>
                      </a:r>
                      <a:r>
                        <a:rPr lang="es-CO" sz="1200" dirty="0">
                          <a:effectLst/>
                        </a:rPr>
                        <a:t>': 200, '</a:t>
                      </a:r>
                      <a:r>
                        <a:rPr lang="es-CO" sz="1200" dirty="0" err="1">
                          <a:effectLst/>
                        </a:rPr>
                        <a:t>max_depth</a:t>
                      </a:r>
                      <a:r>
                        <a:rPr lang="es-CO" sz="1200" dirty="0">
                          <a:effectLst/>
                        </a:rPr>
                        <a:t>': 10}</a:t>
                      </a:r>
                    </a:p>
                  </a:txBody>
                  <a:tcPr marL="50131" marR="50131" marT="25065" marB="25065" anchor="ctr"/>
                </a:tc>
                <a:tc>
                  <a:txBody>
                    <a:bodyPr/>
                    <a:lstStyle/>
                    <a:p>
                      <a:pPr algn="ctr"/>
                      <a:r>
                        <a:rPr lang="es-CO" sz="1200">
                          <a:effectLst/>
                        </a:rPr>
                        <a:t>1595323155893107032064.0000</a:t>
                      </a:r>
                    </a:p>
                  </a:txBody>
                  <a:tcPr marL="50131" marR="50131" marT="25065" marB="25065" anchor="ctr"/>
                </a:tc>
                <a:extLst>
                  <a:ext uri="{0D108BD9-81ED-4DB2-BD59-A6C34878D82A}">
                    <a16:rowId xmlns:a16="http://schemas.microsoft.com/office/drawing/2014/main" val="502045240"/>
                  </a:ext>
                </a:extLst>
              </a:tr>
              <a:tr h="411071">
                <a:tc>
                  <a:txBody>
                    <a:bodyPr/>
                    <a:lstStyle/>
                    <a:p>
                      <a:pPr lvl="0" algn="ctr"/>
                      <a:r>
                        <a:rPr lang="es-MX" sz="1200" dirty="0">
                          <a:solidFill>
                            <a:schemeClr val="dk1"/>
                          </a:solidFill>
                          <a:latin typeface="Assistant"/>
                          <a:ea typeface="Assistant"/>
                          <a:cs typeface="Assistant"/>
                          <a:sym typeface="Assistant"/>
                        </a:rPr>
                        <a:t>Regresión por </a:t>
                      </a:r>
                      <a:r>
                        <a:rPr lang="es-MX" sz="1200" dirty="0" err="1">
                          <a:solidFill>
                            <a:schemeClr val="dk1"/>
                          </a:solidFill>
                          <a:latin typeface="Assistant"/>
                          <a:ea typeface="Assistant"/>
                          <a:cs typeface="Assistant"/>
                          <a:sym typeface="Assistant"/>
                        </a:rPr>
                        <a:t>Gradient</a:t>
                      </a:r>
                      <a:r>
                        <a:rPr lang="es-MX" sz="1200" dirty="0">
                          <a:solidFill>
                            <a:schemeClr val="dk1"/>
                          </a:solidFill>
                          <a:latin typeface="Assistant"/>
                          <a:ea typeface="Assistant"/>
                          <a:cs typeface="Assistant"/>
                          <a:sym typeface="Assistant"/>
                        </a:rPr>
                        <a:t> </a:t>
                      </a:r>
                      <a:r>
                        <a:rPr lang="es-MX" sz="1200" dirty="0" err="1">
                          <a:solidFill>
                            <a:schemeClr val="dk1"/>
                          </a:solidFill>
                          <a:latin typeface="Assistant"/>
                          <a:ea typeface="Assistant"/>
                          <a:cs typeface="Assistant"/>
                          <a:sym typeface="Assistant"/>
                        </a:rPr>
                        <a:t>Boosting</a:t>
                      </a:r>
                      <a:endParaRPr lang="es-MX" sz="1200" dirty="0">
                        <a:solidFill>
                          <a:schemeClr val="dk1"/>
                        </a:solidFill>
                        <a:latin typeface="Assistant"/>
                        <a:ea typeface="Assistant"/>
                        <a:cs typeface="Assistant"/>
                        <a:sym typeface="Assistant"/>
                      </a:endParaRPr>
                    </a:p>
                  </a:txBody>
                  <a:tcPr marL="50131" marR="50131" marT="25065" marB="25065" anchor="ctr"/>
                </a:tc>
                <a:tc>
                  <a:txBody>
                    <a:bodyPr/>
                    <a:lstStyle/>
                    <a:p>
                      <a:pPr algn="ctr"/>
                      <a:r>
                        <a:rPr lang="en-US" sz="1200">
                          <a:effectLst/>
                        </a:rPr>
                        <a:t>{'n_estimators': 200, 'learning_rate': 0.2}</a:t>
                      </a:r>
                    </a:p>
                  </a:txBody>
                  <a:tcPr marL="50131" marR="50131" marT="25065" marB="25065" anchor="ctr"/>
                </a:tc>
                <a:tc>
                  <a:txBody>
                    <a:bodyPr/>
                    <a:lstStyle/>
                    <a:p>
                      <a:pPr algn="ctr"/>
                      <a:r>
                        <a:rPr lang="es-CO" sz="1200" dirty="0">
                          <a:effectLst/>
                        </a:rPr>
                        <a:t>3725716016990579589120.0000</a:t>
                      </a:r>
                    </a:p>
                  </a:txBody>
                  <a:tcPr marL="50131" marR="50131" marT="25065" marB="25065" anchor="ctr"/>
                </a:tc>
                <a:extLst>
                  <a:ext uri="{0D108BD9-81ED-4DB2-BD59-A6C34878D82A}">
                    <a16:rowId xmlns:a16="http://schemas.microsoft.com/office/drawing/2014/main" val="2679628914"/>
                  </a:ext>
                </a:extLst>
              </a:tr>
              <a:tr h="411071">
                <a:tc>
                  <a:txBody>
                    <a:bodyPr/>
                    <a:lstStyle/>
                    <a:p>
                      <a:pPr lvl="0" algn="ctr"/>
                      <a:r>
                        <a:rPr lang="es-MX" sz="1200" dirty="0">
                          <a:solidFill>
                            <a:schemeClr val="dk1"/>
                          </a:solidFill>
                          <a:latin typeface="Assistant"/>
                          <a:ea typeface="Assistant"/>
                          <a:cs typeface="Assistant"/>
                          <a:sym typeface="Assistant"/>
                        </a:rPr>
                        <a:t>Regresión con </a:t>
                      </a:r>
                      <a:r>
                        <a:rPr lang="es-MX" sz="1200" dirty="0" err="1">
                          <a:solidFill>
                            <a:schemeClr val="dk1"/>
                          </a:solidFill>
                          <a:latin typeface="Assistant"/>
                          <a:ea typeface="Assistant"/>
                          <a:cs typeface="Assistant"/>
                          <a:sym typeface="Assistant"/>
                        </a:rPr>
                        <a:t>XGBoost</a:t>
                      </a:r>
                      <a:endParaRPr lang="es-MX" sz="1200" dirty="0">
                        <a:solidFill>
                          <a:schemeClr val="dk1"/>
                        </a:solidFill>
                        <a:latin typeface="Assistant"/>
                        <a:ea typeface="Assistant"/>
                        <a:cs typeface="Assistant"/>
                        <a:sym typeface="Assistant"/>
                      </a:endParaRPr>
                    </a:p>
                  </a:txBody>
                  <a:tcPr marL="50131" marR="50131" marT="25065" marB="25065" anchor="ctr"/>
                </a:tc>
                <a:tc>
                  <a:txBody>
                    <a:bodyPr/>
                    <a:lstStyle/>
                    <a:p>
                      <a:pPr algn="ctr"/>
                      <a:r>
                        <a:rPr lang="en-US" sz="1200">
                          <a:effectLst/>
                        </a:rPr>
                        <a:t>{'n_estimators': 300, 'learning_rate': 0.1}</a:t>
                      </a:r>
                    </a:p>
                  </a:txBody>
                  <a:tcPr marL="50131" marR="50131" marT="25065" marB="25065" anchor="ctr"/>
                </a:tc>
                <a:tc>
                  <a:txBody>
                    <a:bodyPr/>
                    <a:lstStyle/>
                    <a:p>
                      <a:pPr algn="ctr"/>
                      <a:r>
                        <a:rPr lang="es-CO" sz="1200" dirty="0">
                          <a:effectLst/>
                        </a:rPr>
                        <a:t>67876243373772980224.0000</a:t>
                      </a:r>
                    </a:p>
                  </a:txBody>
                  <a:tcPr marL="50131" marR="50131" marT="25065" marB="25065" anchor="ctr"/>
                </a:tc>
                <a:extLst>
                  <a:ext uri="{0D108BD9-81ED-4DB2-BD59-A6C34878D82A}">
                    <a16:rowId xmlns:a16="http://schemas.microsoft.com/office/drawing/2014/main" val="224914684"/>
                  </a:ext>
                </a:extLst>
              </a:tr>
              <a:tr h="411071">
                <a:tc>
                  <a:txBody>
                    <a:bodyPr/>
                    <a:lstStyle/>
                    <a:p>
                      <a:pPr lvl="0" algn="ctr"/>
                      <a:r>
                        <a:rPr lang="es-MX" sz="1200" dirty="0">
                          <a:solidFill>
                            <a:schemeClr val="dk1"/>
                          </a:solidFill>
                          <a:latin typeface="Assistant"/>
                          <a:ea typeface="Assistant"/>
                          <a:cs typeface="Assistant"/>
                          <a:sym typeface="Assistant"/>
                        </a:rPr>
                        <a:t>Regresión </a:t>
                      </a:r>
                      <a:r>
                        <a:rPr lang="es-MX" sz="1200" dirty="0" err="1">
                          <a:solidFill>
                            <a:schemeClr val="dk1"/>
                          </a:solidFill>
                          <a:latin typeface="Assistant"/>
                          <a:ea typeface="Assistant"/>
                          <a:cs typeface="Assistant"/>
                          <a:sym typeface="Assistant"/>
                        </a:rPr>
                        <a:t>ElasticNet</a:t>
                      </a:r>
                      <a:endParaRPr lang="es-MX" sz="1200" dirty="0">
                        <a:solidFill>
                          <a:schemeClr val="dk1"/>
                        </a:solidFill>
                        <a:latin typeface="Assistant"/>
                        <a:ea typeface="Assistant"/>
                        <a:cs typeface="Assistant"/>
                        <a:sym typeface="Assistant"/>
                      </a:endParaRPr>
                    </a:p>
                  </a:txBody>
                  <a:tcPr marL="50131" marR="50131" marT="25065" marB="25065" anchor="ctr"/>
                </a:tc>
                <a:tc>
                  <a:txBody>
                    <a:bodyPr/>
                    <a:lstStyle/>
                    <a:p>
                      <a:pPr algn="ctr"/>
                      <a:r>
                        <a:rPr lang="en-US" sz="1200">
                          <a:effectLst/>
                        </a:rPr>
                        <a:t>{'l1_ratio': 0.1, 'alpha': 0.1}</a:t>
                      </a:r>
                    </a:p>
                  </a:txBody>
                  <a:tcPr marL="50131" marR="50131" marT="25065" marB="25065" anchor="ctr"/>
                </a:tc>
                <a:tc>
                  <a:txBody>
                    <a:bodyPr/>
                    <a:lstStyle/>
                    <a:p>
                      <a:pPr algn="ctr"/>
                      <a:r>
                        <a:rPr lang="es-CO" sz="1200" dirty="0">
                          <a:effectLst/>
                        </a:rPr>
                        <a:t>9717731045727866454016.0000</a:t>
                      </a:r>
                    </a:p>
                  </a:txBody>
                  <a:tcPr marL="50131" marR="50131" marT="25065" marB="25065" anchor="ctr"/>
                </a:tc>
                <a:extLst>
                  <a:ext uri="{0D108BD9-81ED-4DB2-BD59-A6C34878D82A}">
                    <a16:rowId xmlns:a16="http://schemas.microsoft.com/office/drawing/2014/main" val="3020296421"/>
                  </a:ext>
                </a:extLst>
              </a:tr>
            </a:tbl>
          </a:graphicData>
        </a:graphic>
      </p:graphicFrame>
    </p:spTree>
    <p:extLst>
      <p:ext uri="{BB962C8B-B14F-4D97-AF65-F5344CB8AC3E}">
        <p14:creationId xmlns:p14="http://schemas.microsoft.com/office/powerpoint/2010/main" val="17908302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1624</Words>
  <Application>Microsoft Office PowerPoint</Application>
  <PresentationFormat>Panorámica</PresentationFormat>
  <Paragraphs>301</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Assistant</vt:lpstr>
      <vt:lpstr>Calibri</vt:lpstr>
      <vt:lpstr>Calibri Light</vt:lpstr>
      <vt:lpstr>Helvetica Neue</vt:lpstr>
      <vt:lpstr>Tema de Office</vt:lpstr>
      <vt:lpstr>Prueba Científico de Datos</vt:lpstr>
      <vt:lpstr>PRUEBA I:  ESTIMACIÓN DEL PRECIO DE CASAS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PRUEBA II:  CLASIFICACIÓN DE IMÁGENES Imágenes con contenido vs Imágenes en 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PRUEBA III:  PROCESAMIENTO Y ANÁLISIS DE 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Científico de Datos</dc:title>
  <dc:creator>Daniel Baron</dc:creator>
  <cp:lastModifiedBy>Daniel Baron</cp:lastModifiedBy>
  <cp:revision>35</cp:revision>
  <dcterms:created xsi:type="dcterms:W3CDTF">2023-08-07T16:45:43Z</dcterms:created>
  <dcterms:modified xsi:type="dcterms:W3CDTF">2023-08-08T02:31:17Z</dcterms:modified>
</cp:coreProperties>
</file>