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7" r:id="rId6"/>
    <p:sldId id="268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018B0D-8319-4323-9C42-E2836D4D6C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098E31-D1D5-452E-80F2-0AF44E53D3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4C5C72-6319-44B4-8EEE-925497892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5A6F6-87F5-4BFB-80A7-C355E7F191DC}" type="datetimeFigureOut">
              <a:rPr lang="es-CO" smtClean="0"/>
              <a:t>7/08/2023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C20D8B-EBB3-4F1B-A090-DBCE13973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74B48F-4829-4E44-BE84-045318A98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2F5D-5A1D-4EE9-8EC0-20A67FFC39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53323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2783A7-66C1-47D8-8F57-289C69943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EAF8CAF-79FD-4922-8957-B51F48654F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26FA5E-1CF8-464D-A02C-570431B93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5A6F6-87F5-4BFB-80A7-C355E7F191DC}" type="datetimeFigureOut">
              <a:rPr lang="es-CO" smtClean="0"/>
              <a:t>7/08/2023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666658-343A-486C-A6D8-AE9DCF374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38D187-042F-44B2-9271-3D184A351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2F5D-5A1D-4EE9-8EC0-20A67FFC39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86308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19F2D09-12A4-422F-96A1-0272B8306E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002AE50-C0C9-459F-8D6D-9ED6A01CBF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45D23C-876C-4BEB-A553-12401C6ED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5A6F6-87F5-4BFB-80A7-C355E7F191DC}" type="datetimeFigureOut">
              <a:rPr lang="es-CO" smtClean="0"/>
              <a:t>7/08/2023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96B50A-59F0-420F-B986-144837E4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1C748E-2E4B-4019-880C-82FCD352C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2F5D-5A1D-4EE9-8EC0-20A67FFC39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2074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F34D45-96D1-402D-BFCE-97FC93224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A40806-7579-496B-9997-C7646E045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10B51C-EDC8-4FE0-AEB7-AC60C9B17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5A6F6-87F5-4BFB-80A7-C355E7F191DC}" type="datetimeFigureOut">
              <a:rPr lang="es-CO" smtClean="0"/>
              <a:t>7/08/2023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7AF98D-C9F5-40AB-8E66-43B76C580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837BF5-C320-467C-AECD-D35840E48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2F5D-5A1D-4EE9-8EC0-20A67FFC39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45594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36C8A9-8AB2-4715-86B4-0676CCFE0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E89A675-98C8-491D-8A65-3E767A84C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AC9451-62B0-4A13-A7EF-48801A8DD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5A6F6-87F5-4BFB-80A7-C355E7F191DC}" type="datetimeFigureOut">
              <a:rPr lang="es-CO" smtClean="0"/>
              <a:t>7/08/2023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64A224-CB29-45BD-9F89-F472E7306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4FD348-0A9D-44BF-BBC1-5641922B8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2F5D-5A1D-4EE9-8EC0-20A67FFC39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3473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71601D-283E-47CD-A132-5670A8A2A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B44FA3-C65F-49FB-84CA-FF218B7B2E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F4C6977-9B3C-4EF2-8003-A72DEF780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B986379-6F21-4C5C-9F0B-5501E943A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5A6F6-87F5-4BFB-80A7-C355E7F191DC}" type="datetimeFigureOut">
              <a:rPr lang="es-CO" smtClean="0"/>
              <a:t>7/08/2023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1E260B1-C815-4707-A378-94C8F3535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7DF02D4-4F3F-4040-9834-34EB5AE39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2F5D-5A1D-4EE9-8EC0-20A67FFC39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33963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0E76CC-A17F-4D72-ADDA-7B93C09D2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8126CE1-B0BB-47CE-B920-25133AC0C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8371E2F-F797-4000-A46D-AA9E36963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40770E4-7BCA-4C48-8FAE-72B1639E51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73F2FBC-91F3-419D-BF44-0923AA1427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4484B13-CA23-4A3A-B8A0-84223F5FA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5A6F6-87F5-4BFB-80A7-C355E7F191DC}" type="datetimeFigureOut">
              <a:rPr lang="es-CO" smtClean="0"/>
              <a:t>7/08/2023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CB3F89F-1CC2-4852-9E29-2A6982C02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E9287C3-7C04-481C-B4B3-17009EE37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2F5D-5A1D-4EE9-8EC0-20A67FFC39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6111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ACE231-DC5D-4FF2-B2F5-C7C59595F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1368EBD-6A49-42D0-81C9-B63EB6561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5A6F6-87F5-4BFB-80A7-C355E7F191DC}" type="datetimeFigureOut">
              <a:rPr lang="es-CO" smtClean="0"/>
              <a:t>7/08/2023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C5597E5-C3A7-4767-AC1A-4FA1B99F6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2174EA7-3842-41FA-9747-6FE23C0C4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2F5D-5A1D-4EE9-8EC0-20A67FFC39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44849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5E300CA-12A1-4064-AFCE-5434B919E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5A6F6-87F5-4BFB-80A7-C355E7F191DC}" type="datetimeFigureOut">
              <a:rPr lang="es-CO" smtClean="0"/>
              <a:t>7/08/2023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723838C-F3A2-4F42-9B2F-DD886FADD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BDD0A02-D485-45A0-9634-954DBDD68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2F5D-5A1D-4EE9-8EC0-20A67FFC39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86343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EB2DB7-5606-4DE0-9185-40F7949AD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47FEB1-0C0B-4176-BF63-30192F745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3CE678E-A115-4B59-BFF4-0E8322AFF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60DBD45-070D-41AF-A7C6-32B89C844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5A6F6-87F5-4BFB-80A7-C355E7F191DC}" type="datetimeFigureOut">
              <a:rPr lang="es-CO" smtClean="0"/>
              <a:t>7/08/2023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5F0AA15-02CB-4DFC-8E0F-88F342286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ECFC978-809D-4280-81FF-6724DB3FE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2F5D-5A1D-4EE9-8EC0-20A67FFC39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4329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041958-02C0-418D-AF48-3D3F912A7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2802AB4-B963-40F3-BA1E-6B51680340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5B2740F-55CE-4D99-9CAD-C60F4A9F5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A768458-3F84-40DF-A7E5-DAE4E6372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5A6F6-87F5-4BFB-80A7-C355E7F191DC}" type="datetimeFigureOut">
              <a:rPr lang="es-CO" smtClean="0"/>
              <a:t>7/08/2023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211000A-AD8E-4414-A486-8DEE43C55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148B0F-2D17-4363-931F-BE7DF11AA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2F5D-5A1D-4EE9-8EC0-20A67FFC39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0260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AC5F5B1-C510-4C82-8DEA-956669CAF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41422E9-8120-4670-BC43-5366EC25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F8B078-C9C4-4460-BF9F-0E2E79203C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5A6F6-87F5-4BFB-80A7-C355E7F191DC}" type="datetimeFigureOut">
              <a:rPr lang="es-CO" smtClean="0"/>
              <a:t>7/08/2023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EE9650-492A-4E3C-83D7-974439186B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377B60-0053-434C-B261-77EF4FC928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C2F5D-5A1D-4EE9-8EC0-20A67FFC39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95087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2BD917-061C-42B7-92B1-8ACE373456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>
                <a:latin typeface="Helvetica Neue" panose="020B0604020202020204" charset="0"/>
              </a:rPr>
              <a:t>Prueba Científico de Datos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FC89C73-CE4F-4306-A386-1EEEA381D0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DANIEL FELIPE BARON ESPITIA</a:t>
            </a:r>
          </a:p>
        </p:txBody>
      </p:sp>
    </p:spTree>
    <p:extLst>
      <p:ext uri="{BB962C8B-B14F-4D97-AF65-F5344CB8AC3E}">
        <p14:creationId xmlns:p14="http://schemas.microsoft.com/office/powerpoint/2010/main" val="1968387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B783ED-1FFE-4A8A-9FE4-B6F76CAB5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16225"/>
          </a:xfrm>
        </p:spPr>
        <p:txBody>
          <a:bodyPr/>
          <a:lstStyle/>
          <a:p>
            <a:pPr algn="ctr"/>
            <a:r>
              <a:rPr lang="es-CO" dirty="0">
                <a:latin typeface="Helvetica Neue" panose="020B0604020202020204" charset="0"/>
              </a:rPr>
              <a:t>PRUEBA III: </a:t>
            </a:r>
            <a:br>
              <a:rPr lang="es-CO" dirty="0">
                <a:latin typeface="Helvetica Neue" panose="020B0604020202020204" charset="0"/>
              </a:rPr>
            </a:br>
            <a:r>
              <a:rPr lang="es-CO" dirty="0">
                <a:latin typeface="Helvetica Neue" panose="020B0604020202020204" charset="0"/>
              </a:rPr>
              <a:t>PROCESAMIENTO Y ANÁLISIS DE TEXTO</a:t>
            </a:r>
          </a:p>
        </p:txBody>
      </p:sp>
    </p:spTree>
    <p:extLst>
      <p:ext uri="{BB962C8B-B14F-4D97-AF65-F5344CB8AC3E}">
        <p14:creationId xmlns:p14="http://schemas.microsoft.com/office/powerpoint/2010/main" val="3337807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5;p17">
            <a:extLst>
              <a:ext uri="{FF2B5EF4-FFF2-40B4-BE49-F238E27FC236}">
                <a16:creationId xmlns:a16="http://schemas.microsoft.com/office/drawing/2014/main" id="{3043D4D4-BB87-4479-B357-8DC002F6AC3E}"/>
              </a:ext>
            </a:extLst>
          </p:cNvPr>
          <p:cNvSpPr txBox="1"/>
          <p:nvPr/>
        </p:nvSpPr>
        <p:spPr>
          <a:xfrm>
            <a:off x="1180200" y="2338791"/>
            <a:ext cx="3889200" cy="4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CO" sz="2300" b="1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Problemática</a:t>
            </a:r>
            <a:endParaRPr sz="2300" b="1" dirty="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" name="Google Shape;86;p17">
            <a:extLst>
              <a:ext uri="{FF2B5EF4-FFF2-40B4-BE49-F238E27FC236}">
                <a16:creationId xmlns:a16="http://schemas.microsoft.com/office/drawing/2014/main" id="{031FCB31-F44B-499A-81A8-65FAF38DC390}"/>
              </a:ext>
            </a:extLst>
          </p:cNvPr>
          <p:cNvSpPr txBox="1"/>
          <p:nvPr/>
        </p:nvSpPr>
        <p:spPr>
          <a:xfrm>
            <a:off x="1180200" y="1379991"/>
            <a:ext cx="41076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300" b="1" dirty="0">
                <a:latin typeface="Assistant"/>
                <a:ea typeface="Assistant"/>
                <a:cs typeface="Assistant"/>
                <a:sym typeface="Assistant"/>
              </a:rPr>
              <a:t>Introducción</a:t>
            </a:r>
            <a:endParaRPr sz="2300" b="1" dirty="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" name="Google Shape;87;p17">
            <a:extLst>
              <a:ext uri="{FF2B5EF4-FFF2-40B4-BE49-F238E27FC236}">
                <a16:creationId xmlns:a16="http://schemas.microsoft.com/office/drawing/2014/main" id="{8D1C919A-0D66-47AD-AE18-A9E49C6AB612}"/>
              </a:ext>
            </a:extLst>
          </p:cNvPr>
          <p:cNvSpPr txBox="1"/>
          <p:nvPr/>
        </p:nvSpPr>
        <p:spPr>
          <a:xfrm>
            <a:off x="1180200" y="3311103"/>
            <a:ext cx="3889200" cy="4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300" b="1" dirty="0">
                <a:latin typeface="Assistant"/>
                <a:ea typeface="Assistant"/>
                <a:cs typeface="Assistant"/>
                <a:sym typeface="Assistant"/>
              </a:rPr>
              <a:t>Conjunto de datos</a:t>
            </a:r>
            <a:endParaRPr sz="2300" b="1" dirty="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" name="Google Shape;88;p17">
            <a:extLst>
              <a:ext uri="{FF2B5EF4-FFF2-40B4-BE49-F238E27FC236}">
                <a16:creationId xmlns:a16="http://schemas.microsoft.com/office/drawing/2014/main" id="{0867D9C9-7AD5-4CDF-A8D4-376E9CBB078B}"/>
              </a:ext>
            </a:extLst>
          </p:cNvPr>
          <p:cNvSpPr txBox="1"/>
          <p:nvPr/>
        </p:nvSpPr>
        <p:spPr>
          <a:xfrm>
            <a:off x="1180200" y="4359616"/>
            <a:ext cx="3889200" cy="4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300" b="1" dirty="0">
                <a:latin typeface="Assistant"/>
                <a:ea typeface="Assistant"/>
                <a:cs typeface="Assistant"/>
                <a:sym typeface="Assistant"/>
              </a:rPr>
              <a:t>Modelo construido</a:t>
            </a:r>
            <a:endParaRPr sz="2300" b="1" dirty="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" name="Google Shape;89;p17">
            <a:extLst>
              <a:ext uri="{FF2B5EF4-FFF2-40B4-BE49-F238E27FC236}">
                <a16:creationId xmlns:a16="http://schemas.microsoft.com/office/drawing/2014/main" id="{2413312A-290A-4A41-894B-AF5388D90AF7}"/>
              </a:ext>
            </a:extLst>
          </p:cNvPr>
          <p:cNvSpPr txBox="1"/>
          <p:nvPr/>
        </p:nvSpPr>
        <p:spPr>
          <a:xfrm>
            <a:off x="1054475" y="1691491"/>
            <a:ext cx="49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CO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Motivación </a:t>
            </a:r>
            <a:endParaRPr dirty="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" name="Google Shape;90;p17">
            <a:extLst>
              <a:ext uri="{FF2B5EF4-FFF2-40B4-BE49-F238E27FC236}">
                <a16:creationId xmlns:a16="http://schemas.microsoft.com/office/drawing/2014/main" id="{BAF09D7D-6EED-4354-8BAF-02BC67216AA2}"/>
              </a:ext>
            </a:extLst>
          </p:cNvPr>
          <p:cNvSpPr txBox="1"/>
          <p:nvPr/>
        </p:nvSpPr>
        <p:spPr>
          <a:xfrm>
            <a:off x="1109508" y="2658691"/>
            <a:ext cx="4233300" cy="3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Descripción de</a:t>
            </a:r>
            <a:r>
              <a:rPr lang="es-CO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l problema</a:t>
            </a:r>
            <a:endParaRPr dirty="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" name="Google Shape;91;p17">
            <a:extLst>
              <a:ext uri="{FF2B5EF4-FFF2-40B4-BE49-F238E27FC236}">
                <a16:creationId xmlns:a16="http://schemas.microsoft.com/office/drawing/2014/main" id="{F5A04C24-65DB-4F5E-9DE3-77C45F3D289E}"/>
              </a:ext>
            </a:extLst>
          </p:cNvPr>
          <p:cNvSpPr txBox="1"/>
          <p:nvPr/>
        </p:nvSpPr>
        <p:spPr>
          <a:xfrm>
            <a:off x="1054474" y="3676691"/>
            <a:ext cx="6345803" cy="3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CO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Descripción de los datos utilizados</a:t>
            </a:r>
            <a:endParaRPr dirty="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" name="Google Shape;92;p17">
            <a:extLst>
              <a:ext uri="{FF2B5EF4-FFF2-40B4-BE49-F238E27FC236}">
                <a16:creationId xmlns:a16="http://schemas.microsoft.com/office/drawing/2014/main" id="{193EF585-907F-4029-893D-EE6C12C45ED4}"/>
              </a:ext>
            </a:extLst>
          </p:cNvPr>
          <p:cNvSpPr txBox="1"/>
          <p:nvPr/>
        </p:nvSpPr>
        <p:spPr>
          <a:xfrm>
            <a:off x="1054475" y="4680167"/>
            <a:ext cx="4972800" cy="3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CO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Arquitectura del modelo y resultados</a:t>
            </a:r>
            <a:endParaRPr dirty="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grpSp>
        <p:nvGrpSpPr>
          <p:cNvPr id="12" name="Google Shape;93;p17">
            <a:extLst>
              <a:ext uri="{FF2B5EF4-FFF2-40B4-BE49-F238E27FC236}">
                <a16:creationId xmlns:a16="http://schemas.microsoft.com/office/drawing/2014/main" id="{1194028E-739F-42AC-808C-541620A869BA}"/>
              </a:ext>
            </a:extLst>
          </p:cNvPr>
          <p:cNvGrpSpPr/>
          <p:nvPr/>
        </p:nvGrpSpPr>
        <p:grpSpPr>
          <a:xfrm>
            <a:off x="654125" y="1472429"/>
            <a:ext cx="681900" cy="531450"/>
            <a:chOff x="1416125" y="874713"/>
            <a:chExt cx="681900" cy="531450"/>
          </a:xfrm>
        </p:grpSpPr>
        <p:sp>
          <p:nvSpPr>
            <p:cNvPr id="13" name="Google Shape;94;p17">
              <a:extLst>
                <a:ext uri="{FF2B5EF4-FFF2-40B4-BE49-F238E27FC236}">
                  <a16:creationId xmlns:a16="http://schemas.microsoft.com/office/drawing/2014/main" id="{8C10DF0B-20A4-4586-B815-E35430734113}"/>
                </a:ext>
              </a:extLst>
            </p:cNvPr>
            <p:cNvSpPr txBox="1"/>
            <p:nvPr/>
          </p:nvSpPr>
          <p:spPr>
            <a:xfrm>
              <a:off x="1416125" y="913563"/>
              <a:ext cx="6819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3200" b="1"/>
                <a:t>1</a:t>
              </a:r>
              <a:endParaRPr sz="3200" b="1" dirty="0"/>
            </a:p>
          </p:txBody>
        </p:sp>
        <p:cxnSp>
          <p:nvCxnSpPr>
            <p:cNvPr id="14" name="Google Shape;95;p17">
              <a:extLst>
                <a:ext uri="{FF2B5EF4-FFF2-40B4-BE49-F238E27FC236}">
                  <a16:creationId xmlns:a16="http://schemas.microsoft.com/office/drawing/2014/main" id="{FF7570D3-ABE2-4D8F-A78E-F28F6F3C70DC}"/>
                </a:ext>
              </a:extLst>
            </p:cNvPr>
            <p:cNvCxnSpPr/>
            <p:nvPr/>
          </p:nvCxnSpPr>
          <p:spPr>
            <a:xfrm rot="10800000">
              <a:off x="1805300" y="874713"/>
              <a:ext cx="3600" cy="475500"/>
            </a:xfrm>
            <a:prstGeom prst="straightConnector1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5" name="Google Shape;96;p17">
            <a:extLst>
              <a:ext uri="{FF2B5EF4-FFF2-40B4-BE49-F238E27FC236}">
                <a16:creationId xmlns:a16="http://schemas.microsoft.com/office/drawing/2014/main" id="{CE3ABB5E-D62C-40ED-A195-45817D08508D}"/>
              </a:ext>
            </a:extLst>
          </p:cNvPr>
          <p:cNvGrpSpPr/>
          <p:nvPr/>
        </p:nvGrpSpPr>
        <p:grpSpPr>
          <a:xfrm>
            <a:off x="654125" y="2488714"/>
            <a:ext cx="681900" cy="531450"/>
            <a:chOff x="1416125" y="874713"/>
            <a:chExt cx="681900" cy="531450"/>
          </a:xfrm>
        </p:grpSpPr>
        <p:sp>
          <p:nvSpPr>
            <p:cNvPr id="16" name="Google Shape;97;p17">
              <a:extLst>
                <a:ext uri="{FF2B5EF4-FFF2-40B4-BE49-F238E27FC236}">
                  <a16:creationId xmlns:a16="http://schemas.microsoft.com/office/drawing/2014/main" id="{E6BE74A6-A780-4521-946F-401CA5538D07}"/>
                </a:ext>
              </a:extLst>
            </p:cNvPr>
            <p:cNvSpPr txBox="1"/>
            <p:nvPr/>
          </p:nvSpPr>
          <p:spPr>
            <a:xfrm>
              <a:off x="1416125" y="913563"/>
              <a:ext cx="6819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3200" b="1"/>
                <a:t>2</a:t>
              </a:r>
              <a:endParaRPr sz="3200" b="1"/>
            </a:p>
          </p:txBody>
        </p:sp>
        <p:cxnSp>
          <p:nvCxnSpPr>
            <p:cNvPr id="17" name="Google Shape;98;p17">
              <a:extLst>
                <a:ext uri="{FF2B5EF4-FFF2-40B4-BE49-F238E27FC236}">
                  <a16:creationId xmlns:a16="http://schemas.microsoft.com/office/drawing/2014/main" id="{DC3FBAD0-535B-4FAC-A70D-797C72B00FC8}"/>
                </a:ext>
              </a:extLst>
            </p:cNvPr>
            <p:cNvCxnSpPr/>
            <p:nvPr/>
          </p:nvCxnSpPr>
          <p:spPr>
            <a:xfrm rot="10800000">
              <a:off x="1805300" y="874713"/>
              <a:ext cx="3600" cy="475500"/>
            </a:xfrm>
            <a:prstGeom prst="straightConnector1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8" name="Google Shape;99;p17">
            <a:extLst>
              <a:ext uri="{FF2B5EF4-FFF2-40B4-BE49-F238E27FC236}">
                <a16:creationId xmlns:a16="http://schemas.microsoft.com/office/drawing/2014/main" id="{75C90DB9-8AB7-4D1C-A9D8-753917F1A320}"/>
              </a:ext>
            </a:extLst>
          </p:cNvPr>
          <p:cNvGrpSpPr/>
          <p:nvPr/>
        </p:nvGrpSpPr>
        <p:grpSpPr>
          <a:xfrm>
            <a:off x="654125" y="3440786"/>
            <a:ext cx="681900" cy="531450"/>
            <a:chOff x="1416125" y="874713"/>
            <a:chExt cx="681900" cy="531450"/>
          </a:xfrm>
        </p:grpSpPr>
        <p:sp>
          <p:nvSpPr>
            <p:cNvPr id="19" name="Google Shape;100;p17">
              <a:extLst>
                <a:ext uri="{FF2B5EF4-FFF2-40B4-BE49-F238E27FC236}">
                  <a16:creationId xmlns:a16="http://schemas.microsoft.com/office/drawing/2014/main" id="{794DA2FC-C9A1-49DB-B11F-878D40676D82}"/>
                </a:ext>
              </a:extLst>
            </p:cNvPr>
            <p:cNvSpPr txBox="1"/>
            <p:nvPr/>
          </p:nvSpPr>
          <p:spPr>
            <a:xfrm>
              <a:off x="1416125" y="913563"/>
              <a:ext cx="6819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3200" b="1"/>
                <a:t>3</a:t>
              </a:r>
              <a:endParaRPr sz="3200" b="1"/>
            </a:p>
          </p:txBody>
        </p:sp>
        <p:cxnSp>
          <p:nvCxnSpPr>
            <p:cNvPr id="20" name="Google Shape;101;p17">
              <a:extLst>
                <a:ext uri="{FF2B5EF4-FFF2-40B4-BE49-F238E27FC236}">
                  <a16:creationId xmlns:a16="http://schemas.microsoft.com/office/drawing/2014/main" id="{44371D78-E436-48D9-A9C4-EE2E222A747B}"/>
                </a:ext>
              </a:extLst>
            </p:cNvPr>
            <p:cNvCxnSpPr/>
            <p:nvPr/>
          </p:nvCxnSpPr>
          <p:spPr>
            <a:xfrm rot="10800000">
              <a:off x="1805300" y="874713"/>
              <a:ext cx="3600" cy="475500"/>
            </a:xfrm>
            <a:prstGeom prst="straightConnector1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21" name="Google Shape;102;p17">
            <a:extLst>
              <a:ext uri="{FF2B5EF4-FFF2-40B4-BE49-F238E27FC236}">
                <a16:creationId xmlns:a16="http://schemas.microsoft.com/office/drawing/2014/main" id="{C082AB61-CAC9-4F4D-B4AE-9B5CB93B153D}"/>
              </a:ext>
            </a:extLst>
          </p:cNvPr>
          <p:cNvGrpSpPr/>
          <p:nvPr/>
        </p:nvGrpSpPr>
        <p:grpSpPr>
          <a:xfrm>
            <a:off x="654125" y="4456215"/>
            <a:ext cx="681900" cy="531450"/>
            <a:chOff x="1416125" y="874713"/>
            <a:chExt cx="681900" cy="531450"/>
          </a:xfrm>
        </p:grpSpPr>
        <p:sp>
          <p:nvSpPr>
            <p:cNvPr id="22" name="Google Shape;103;p17">
              <a:extLst>
                <a:ext uri="{FF2B5EF4-FFF2-40B4-BE49-F238E27FC236}">
                  <a16:creationId xmlns:a16="http://schemas.microsoft.com/office/drawing/2014/main" id="{3E5A9078-E796-4AA7-A1A9-A0855875929D}"/>
                </a:ext>
              </a:extLst>
            </p:cNvPr>
            <p:cNvSpPr txBox="1"/>
            <p:nvPr/>
          </p:nvSpPr>
          <p:spPr>
            <a:xfrm>
              <a:off x="1416125" y="913563"/>
              <a:ext cx="6819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3200" b="1"/>
                <a:t>4</a:t>
              </a:r>
              <a:endParaRPr sz="3200" b="1"/>
            </a:p>
          </p:txBody>
        </p:sp>
        <p:cxnSp>
          <p:nvCxnSpPr>
            <p:cNvPr id="23" name="Google Shape;104;p17">
              <a:extLst>
                <a:ext uri="{FF2B5EF4-FFF2-40B4-BE49-F238E27FC236}">
                  <a16:creationId xmlns:a16="http://schemas.microsoft.com/office/drawing/2014/main" id="{F765BB0F-3E27-40AC-B135-D112B0046CDA}"/>
                </a:ext>
              </a:extLst>
            </p:cNvPr>
            <p:cNvCxnSpPr/>
            <p:nvPr/>
          </p:nvCxnSpPr>
          <p:spPr>
            <a:xfrm rot="10800000">
              <a:off x="1805300" y="874713"/>
              <a:ext cx="3600" cy="475500"/>
            </a:xfrm>
            <a:prstGeom prst="straightConnector1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7" name="Google Shape;88;p17">
            <a:extLst>
              <a:ext uri="{FF2B5EF4-FFF2-40B4-BE49-F238E27FC236}">
                <a16:creationId xmlns:a16="http://schemas.microsoft.com/office/drawing/2014/main" id="{6AC79922-9A39-4996-9CE2-2FF034803E8E}"/>
              </a:ext>
            </a:extLst>
          </p:cNvPr>
          <p:cNvSpPr txBox="1"/>
          <p:nvPr/>
        </p:nvSpPr>
        <p:spPr>
          <a:xfrm>
            <a:off x="1180200" y="5328709"/>
            <a:ext cx="3889200" cy="4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300" b="1" dirty="0">
                <a:latin typeface="Assistant"/>
                <a:ea typeface="Assistant"/>
                <a:cs typeface="Assistant"/>
                <a:sym typeface="Assistant"/>
              </a:rPr>
              <a:t>Dificultades</a:t>
            </a:r>
            <a:endParaRPr sz="2300" b="1" dirty="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8" name="Google Shape;92;p17">
            <a:extLst>
              <a:ext uri="{FF2B5EF4-FFF2-40B4-BE49-F238E27FC236}">
                <a16:creationId xmlns:a16="http://schemas.microsoft.com/office/drawing/2014/main" id="{2C3A3BDC-0F57-4630-B5CC-C0ABDAD688A8}"/>
              </a:ext>
            </a:extLst>
          </p:cNvPr>
          <p:cNvSpPr txBox="1"/>
          <p:nvPr/>
        </p:nvSpPr>
        <p:spPr>
          <a:xfrm>
            <a:off x="1054475" y="5682815"/>
            <a:ext cx="4798598" cy="400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CO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Principales dificultades a la hora de desarrollar el reto</a:t>
            </a:r>
            <a:endParaRPr dirty="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grpSp>
        <p:nvGrpSpPr>
          <p:cNvPr id="29" name="Google Shape;102;p17">
            <a:extLst>
              <a:ext uri="{FF2B5EF4-FFF2-40B4-BE49-F238E27FC236}">
                <a16:creationId xmlns:a16="http://schemas.microsoft.com/office/drawing/2014/main" id="{5AD7D5EA-76E9-4929-A939-9EFB79257320}"/>
              </a:ext>
            </a:extLst>
          </p:cNvPr>
          <p:cNvGrpSpPr/>
          <p:nvPr/>
        </p:nvGrpSpPr>
        <p:grpSpPr>
          <a:xfrm>
            <a:off x="654125" y="5425308"/>
            <a:ext cx="681900" cy="531450"/>
            <a:chOff x="1416125" y="874713"/>
            <a:chExt cx="681900" cy="531450"/>
          </a:xfrm>
        </p:grpSpPr>
        <p:sp>
          <p:nvSpPr>
            <p:cNvPr id="30" name="Google Shape;103;p17">
              <a:extLst>
                <a:ext uri="{FF2B5EF4-FFF2-40B4-BE49-F238E27FC236}">
                  <a16:creationId xmlns:a16="http://schemas.microsoft.com/office/drawing/2014/main" id="{2E12C7EA-C115-4EE5-BD28-87631E30DD6E}"/>
                </a:ext>
              </a:extLst>
            </p:cNvPr>
            <p:cNvSpPr txBox="1"/>
            <p:nvPr/>
          </p:nvSpPr>
          <p:spPr>
            <a:xfrm>
              <a:off x="1416125" y="913563"/>
              <a:ext cx="6819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3200" b="1" dirty="0"/>
                <a:t>5</a:t>
              </a:r>
              <a:endParaRPr sz="3200" b="1" dirty="0"/>
            </a:p>
          </p:txBody>
        </p:sp>
        <p:cxnSp>
          <p:nvCxnSpPr>
            <p:cNvPr id="31" name="Google Shape;104;p17">
              <a:extLst>
                <a:ext uri="{FF2B5EF4-FFF2-40B4-BE49-F238E27FC236}">
                  <a16:creationId xmlns:a16="http://schemas.microsoft.com/office/drawing/2014/main" id="{738693E3-FAE8-4343-BDF7-F40B256E9607}"/>
                </a:ext>
              </a:extLst>
            </p:cNvPr>
            <p:cNvCxnSpPr/>
            <p:nvPr/>
          </p:nvCxnSpPr>
          <p:spPr>
            <a:xfrm rot="10800000">
              <a:off x="1805300" y="874713"/>
              <a:ext cx="3600" cy="475500"/>
            </a:xfrm>
            <a:prstGeom prst="straightConnector1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2" name="Google Shape;117;p18">
            <a:extLst>
              <a:ext uri="{FF2B5EF4-FFF2-40B4-BE49-F238E27FC236}">
                <a16:creationId xmlns:a16="http://schemas.microsoft.com/office/drawing/2014/main" id="{83E955BF-B59D-496C-8FFF-E1DD418C1DEA}"/>
              </a:ext>
            </a:extLst>
          </p:cNvPr>
          <p:cNvSpPr/>
          <p:nvPr/>
        </p:nvSpPr>
        <p:spPr>
          <a:xfrm>
            <a:off x="285750" y="186550"/>
            <a:ext cx="4571476" cy="840822"/>
          </a:xfrm>
          <a:prstGeom prst="roundRect">
            <a:avLst>
              <a:gd name="adj" fmla="val 13333"/>
            </a:avLst>
          </a:prstGeom>
          <a:solidFill>
            <a:srgbClr val="DE1E1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121;p18">
            <a:extLst>
              <a:ext uri="{FF2B5EF4-FFF2-40B4-BE49-F238E27FC236}">
                <a16:creationId xmlns:a16="http://schemas.microsoft.com/office/drawing/2014/main" id="{83C4E908-5E38-43B8-BA71-5DD9B03DA172}"/>
              </a:ext>
            </a:extLst>
          </p:cNvPr>
          <p:cNvSpPr txBox="1"/>
          <p:nvPr/>
        </p:nvSpPr>
        <p:spPr>
          <a:xfrm>
            <a:off x="1481209" y="426432"/>
            <a:ext cx="269283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 b="1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Agenda</a:t>
            </a:r>
            <a:endParaRPr sz="2400" dirty="0"/>
          </a:p>
        </p:txBody>
      </p:sp>
      <p:sp>
        <p:nvSpPr>
          <p:cNvPr id="35" name="Google Shape;119;p18">
            <a:extLst>
              <a:ext uri="{FF2B5EF4-FFF2-40B4-BE49-F238E27FC236}">
                <a16:creationId xmlns:a16="http://schemas.microsoft.com/office/drawing/2014/main" id="{EA987835-FFA4-4B7D-B986-4AE3B87AC560}"/>
              </a:ext>
            </a:extLst>
          </p:cNvPr>
          <p:cNvSpPr/>
          <p:nvPr/>
        </p:nvSpPr>
        <p:spPr>
          <a:xfrm rot="19813301">
            <a:off x="99225" y="-43621"/>
            <a:ext cx="894201" cy="116751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14990"/>
                </a:moveTo>
                <a:cubicBezTo>
                  <a:pt x="21600" y="15126"/>
                  <a:pt x="21600" y="15263"/>
                  <a:pt x="21600" y="15399"/>
                </a:cubicBezTo>
                <a:cubicBezTo>
                  <a:pt x="21594" y="15445"/>
                  <a:pt x="21584" y="15490"/>
                  <a:pt x="21584" y="15536"/>
                </a:cubicBezTo>
                <a:cubicBezTo>
                  <a:pt x="21583" y="15866"/>
                  <a:pt x="21538" y="16191"/>
                  <a:pt x="21471" y="16513"/>
                </a:cubicBezTo>
                <a:cubicBezTo>
                  <a:pt x="21274" y="17469"/>
                  <a:pt x="20847" y="18299"/>
                  <a:pt x="20177" y="18995"/>
                </a:cubicBezTo>
                <a:cubicBezTo>
                  <a:pt x="19694" y="19496"/>
                  <a:pt x="19133" y="19885"/>
                  <a:pt x="18522" y="20201"/>
                </a:cubicBezTo>
                <a:cubicBezTo>
                  <a:pt x="17784" y="20582"/>
                  <a:pt x="17006" y="20844"/>
                  <a:pt x="16205" y="21041"/>
                </a:cubicBezTo>
                <a:cubicBezTo>
                  <a:pt x="15549" y="21201"/>
                  <a:pt x="14886" y="21315"/>
                  <a:pt x="14217" y="21398"/>
                </a:cubicBezTo>
                <a:cubicBezTo>
                  <a:pt x="13683" y="21465"/>
                  <a:pt x="13147" y="21516"/>
                  <a:pt x="12611" y="21540"/>
                </a:cubicBezTo>
                <a:cubicBezTo>
                  <a:pt x="12079" y="21565"/>
                  <a:pt x="11548" y="21574"/>
                  <a:pt x="11017" y="21590"/>
                </a:cubicBezTo>
                <a:cubicBezTo>
                  <a:pt x="10990" y="21591"/>
                  <a:pt x="10963" y="21597"/>
                  <a:pt x="10936" y="21600"/>
                </a:cubicBezTo>
                <a:cubicBezTo>
                  <a:pt x="10845" y="21600"/>
                  <a:pt x="10755" y="21600"/>
                  <a:pt x="10664" y="21600"/>
                </a:cubicBezTo>
                <a:cubicBezTo>
                  <a:pt x="10625" y="21597"/>
                  <a:pt x="10586" y="21591"/>
                  <a:pt x="10547" y="21590"/>
                </a:cubicBezTo>
                <a:cubicBezTo>
                  <a:pt x="9871" y="21583"/>
                  <a:pt x="9194" y="21560"/>
                  <a:pt x="8519" y="21510"/>
                </a:cubicBezTo>
                <a:cubicBezTo>
                  <a:pt x="7699" y="21448"/>
                  <a:pt x="6883" y="21349"/>
                  <a:pt x="6076" y="21190"/>
                </a:cubicBezTo>
                <a:cubicBezTo>
                  <a:pt x="5309" y="21038"/>
                  <a:pt x="4557" y="20834"/>
                  <a:pt x="3829" y="20540"/>
                </a:cubicBezTo>
                <a:cubicBezTo>
                  <a:pt x="3154" y="20267"/>
                  <a:pt x="2517" y="19924"/>
                  <a:pt x="1944" y="19461"/>
                </a:cubicBezTo>
                <a:cubicBezTo>
                  <a:pt x="1121" y="18795"/>
                  <a:pt x="541" y="17957"/>
                  <a:pt x="245" y="16918"/>
                </a:cubicBezTo>
                <a:cubicBezTo>
                  <a:pt x="130" y="16515"/>
                  <a:pt x="62" y="16103"/>
                  <a:pt x="34" y="15684"/>
                </a:cubicBezTo>
                <a:cubicBezTo>
                  <a:pt x="28" y="15595"/>
                  <a:pt x="12" y="15507"/>
                  <a:pt x="0" y="15418"/>
                </a:cubicBezTo>
                <a:cubicBezTo>
                  <a:pt x="0" y="15275"/>
                  <a:pt x="0" y="15132"/>
                  <a:pt x="0" y="14990"/>
                </a:cubicBezTo>
                <a:cubicBezTo>
                  <a:pt x="9" y="14932"/>
                  <a:pt x="24" y="14875"/>
                  <a:pt x="27" y="14816"/>
                </a:cubicBezTo>
                <a:cubicBezTo>
                  <a:pt x="62" y="14139"/>
                  <a:pt x="174" y="13473"/>
                  <a:pt x="337" y="12816"/>
                </a:cubicBezTo>
                <a:cubicBezTo>
                  <a:pt x="559" y="11922"/>
                  <a:pt x="866" y="11057"/>
                  <a:pt x="1225" y="10212"/>
                </a:cubicBezTo>
                <a:cubicBezTo>
                  <a:pt x="1746" y="8981"/>
                  <a:pt x="2363" y="7801"/>
                  <a:pt x="3036" y="6651"/>
                </a:cubicBezTo>
                <a:cubicBezTo>
                  <a:pt x="3688" y="5538"/>
                  <a:pt x="4394" y="4464"/>
                  <a:pt x="5204" y="3465"/>
                </a:cubicBezTo>
                <a:cubicBezTo>
                  <a:pt x="5753" y="2789"/>
                  <a:pt x="6344" y="2155"/>
                  <a:pt x="7010" y="1599"/>
                </a:cubicBezTo>
                <a:cubicBezTo>
                  <a:pt x="7544" y="1152"/>
                  <a:pt x="8116" y="766"/>
                  <a:pt x="8747" y="479"/>
                </a:cubicBezTo>
                <a:cubicBezTo>
                  <a:pt x="9265" y="244"/>
                  <a:pt x="9803" y="87"/>
                  <a:pt x="10368" y="32"/>
                </a:cubicBezTo>
                <a:cubicBezTo>
                  <a:pt x="10461" y="23"/>
                  <a:pt x="10553" y="11"/>
                  <a:pt x="10646" y="0"/>
                </a:cubicBezTo>
                <a:cubicBezTo>
                  <a:pt x="10755" y="0"/>
                  <a:pt x="10863" y="0"/>
                  <a:pt x="10972" y="0"/>
                </a:cubicBezTo>
                <a:cubicBezTo>
                  <a:pt x="10999" y="5"/>
                  <a:pt x="11025" y="13"/>
                  <a:pt x="11052" y="15"/>
                </a:cubicBezTo>
                <a:cubicBezTo>
                  <a:pt x="11211" y="33"/>
                  <a:pt x="11371" y="43"/>
                  <a:pt x="11529" y="68"/>
                </a:cubicBezTo>
                <a:cubicBezTo>
                  <a:pt x="12160" y="165"/>
                  <a:pt x="12750" y="387"/>
                  <a:pt x="13311" y="696"/>
                </a:cubicBezTo>
                <a:cubicBezTo>
                  <a:pt x="14032" y="1093"/>
                  <a:pt x="14670" y="1607"/>
                  <a:pt x="15261" y="2185"/>
                </a:cubicBezTo>
                <a:cubicBezTo>
                  <a:pt x="15902" y="2811"/>
                  <a:pt x="16477" y="3498"/>
                  <a:pt x="17005" y="4225"/>
                </a:cubicBezTo>
                <a:cubicBezTo>
                  <a:pt x="18227" y="5906"/>
                  <a:pt x="19254" y="7707"/>
                  <a:pt x="20128" y="9601"/>
                </a:cubicBezTo>
                <a:cubicBezTo>
                  <a:pt x="20596" y="10615"/>
                  <a:pt x="20991" y="11657"/>
                  <a:pt x="21264" y="12744"/>
                </a:cubicBezTo>
                <a:cubicBezTo>
                  <a:pt x="21441" y="13445"/>
                  <a:pt x="21573" y="14154"/>
                  <a:pt x="21585" y="14881"/>
                </a:cubicBezTo>
                <a:cubicBezTo>
                  <a:pt x="21586" y="14918"/>
                  <a:pt x="21595" y="14954"/>
                  <a:pt x="21600" y="149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" name="Picture 2" descr="Davivienda S.A.">
            <a:extLst>
              <a:ext uri="{FF2B5EF4-FFF2-40B4-BE49-F238E27FC236}">
                <a16:creationId xmlns:a16="http://schemas.microsoft.com/office/drawing/2014/main" id="{B87355B9-A91A-4C30-9408-0F9995E13E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18" r="19077"/>
          <a:stretch/>
        </p:blipFill>
        <p:spPr bwMode="auto">
          <a:xfrm>
            <a:off x="198181" y="316403"/>
            <a:ext cx="696287" cy="581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Elipse 47">
            <a:extLst>
              <a:ext uri="{FF2B5EF4-FFF2-40B4-BE49-F238E27FC236}">
                <a16:creationId xmlns:a16="http://schemas.microsoft.com/office/drawing/2014/main" id="{2DFA6A49-D784-4E9D-B37F-95BAAD498918}"/>
              </a:ext>
            </a:extLst>
          </p:cNvPr>
          <p:cNvSpPr/>
          <p:nvPr/>
        </p:nvSpPr>
        <p:spPr>
          <a:xfrm>
            <a:off x="5326300" y="-635000"/>
            <a:ext cx="9564915" cy="8128000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60771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6;p18">
            <a:extLst>
              <a:ext uri="{FF2B5EF4-FFF2-40B4-BE49-F238E27FC236}">
                <a16:creationId xmlns:a16="http://schemas.microsoft.com/office/drawing/2014/main" id="{CED2BE05-CD23-4E62-84BA-3C8A95BF46BA}"/>
              </a:ext>
            </a:extLst>
          </p:cNvPr>
          <p:cNvSpPr txBox="1"/>
          <p:nvPr/>
        </p:nvSpPr>
        <p:spPr>
          <a:xfrm>
            <a:off x="1224309" y="1952675"/>
            <a:ext cx="9138655" cy="3877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>
                <a:latin typeface="Assistant"/>
                <a:ea typeface="Assistant"/>
                <a:cs typeface="Assistant"/>
                <a:sym typeface="Assistant"/>
              </a:rPr>
              <a:t>¡Bienvenidos!</a:t>
            </a:r>
            <a:endParaRPr sz="2000" dirty="0">
              <a:latin typeface="Assistant"/>
              <a:ea typeface="Assistant"/>
              <a:cs typeface="Assistant"/>
              <a:sym typeface="Assistan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Assistant"/>
              <a:ea typeface="Assistant"/>
              <a:cs typeface="Assistant"/>
              <a:sym typeface="Assistan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>
                <a:latin typeface="Assistant"/>
                <a:ea typeface="Assistant"/>
                <a:cs typeface="Assistant"/>
                <a:sym typeface="Assistant"/>
              </a:rPr>
              <a:t>Mediante este reto técnico buscamos identificar profesionales que cuenten con:</a:t>
            </a:r>
            <a:endParaRPr sz="2000" dirty="0">
              <a:latin typeface="Assistant"/>
              <a:ea typeface="Assistant"/>
              <a:cs typeface="Assistant"/>
              <a:sym typeface="Assistan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Assistant SemiBold"/>
              <a:ea typeface="Assistant SemiBold"/>
              <a:cs typeface="Assistant SemiBold"/>
              <a:sym typeface="Assistant SemiBold"/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ssistant SemiBold"/>
              <a:buChar char="●"/>
            </a:pPr>
            <a:r>
              <a:rPr lang="es" sz="2000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Destreza en</a:t>
            </a:r>
            <a:r>
              <a:rPr lang="es" sz="2000" dirty="0">
                <a:solidFill>
                  <a:schemeClr val="dk1"/>
                </a:solidFill>
                <a:latin typeface="Assistant SemiBold"/>
                <a:ea typeface="Assistant SemiBold"/>
                <a:cs typeface="Assistant SemiBold"/>
                <a:sym typeface="Assistant SemiBold"/>
              </a:rPr>
              <a:t> </a:t>
            </a:r>
            <a:r>
              <a:rPr lang="es" sz="2000" b="1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programación</a:t>
            </a:r>
            <a:r>
              <a:rPr lang="es" sz="2000" dirty="0">
                <a:solidFill>
                  <a:schemeClr val="dk1"/>
                </a:solidFill>
                <a:latin typeface="Assistant SemiBold"/>
                <a:ea typeface="Assistant SemiBold"/>
                <a:cs typeface="Assistant SemiBold"/>
                <a:sym typeface="Assistant SemiBold"/>
              </a:rPr>
              <a:t>.</a:t>
            </a:r>
            <a:endParaRPr sz="2000" dirty="0">
              <a:solidFill>
                <a:schemeClr val="dk1"/>
              </a:solidFill>
              <a:latin typeface="Assistant SemiBold"/>
              <a:ea typeface="Assistant SemiBold"/>
              <a:cs typeface="Assistant SemiBold"/>
              <a:sym typeface="Assistant SemiBold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>
                <a:solidFill>
                  <a:schemeClr val="dk1"/>
                </a:solidFill>
                <a:latin typeface="Assistant SemiBold"/>
                <a:ea typeface="Assistant SemiBold"/>
                <a:cs typeface="Assistant SemiBold"/>
                <a:sym typeface="Assistant SemiBold"/>
              </a:rPr>
              <a:t> </a:t>
            </a:r>
            <a:endParaRPr sz="2000" dirty="0">
              <a:solidFill>
                <a:schemeClr val="dk1"/>
              </a:solidFill>
              <a:latin typeface="Assistant SemiBold"/>
              <a:ea typeface="Assistant SemiBold"/>
              <a:cs typeface="Assistant SemiBold"/>
              <a:sym typeface="Assistant SemiBold"/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ssistant SemiBold"/>
              <a:buChar char="●"/>
            </a:pPr>
            <a:r>
              <a:rPr lang="es" sz="2000" b="1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Creatividad</a:t>
            </a:r>
            <a:r>
              <a:rPr lang="es" sz="2000" dirty="0">
                <a:solidFill>
                  <a:schemeClr val="dk1"/>
                </a:solidFill>
                <a:latin typeface="Assistant SemiBold"/>
                <a:ea typeface="Assistant SemiBold"/>
                <a:cs typeface="Assistant SemiBold"/>
                <a:sym typeface="Assistant SemiBold"/>
              </a:rPr>
              <a:t> </a:t>
            </a:r>
            <a:r>
              <a:rPr lang="es" sz="2000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para enfrentar desafíos técnicos en procesamiento de datos no estructurados. </a:t>
            </a:r>
            <a:endParaRPr sz="2000" dirty="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Assistant SemiBold"/>
              <a:ea typeface="Assistant SemiBold"/>
              <a:cs typeface="Assistant SemiBold"/>
              <a:sym typeface="Assistant SemiBold"/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ssistant SemiBold"/>
              <a:buChar char="●"/>
            </a:pPr>
            <a:r>
              <a:rPr lang="es" sz="2000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Capacidad para</a:t>
            </a:r>
            <a:r>
              <a:rPr lang="es" sz="2000" dirty="0">
                <a:solidFill>
                  <a:schemeClr val="dk1"/>
                </a:solidFill>
                <a:latin typeface="Assistant SemiBold"/>
                <a:ea typeface="Assistant SemiBold"/>
                <a:cs typeface="Assistant SemiBold"/>
                <a:sym typeface="Assistant SemiBold"/>
              </a:rPr>
              <a:t> </a:t>
            </a:r>
            <a:r>
              <a:rPr lang="es" sz="2000" b="1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comunicar y demostrar los resultados</a:t>
            </a:r>
            <a:r>
              <a:rPr lang="es" sz="2000" dirty="0">
                <a:solidFill>
                  <a:schemeClr val="dk1"/>
                </a:solidFill>
                <a:latin typeface="Assistant SemiBold"/>
                <a:ea typeface="Assistant SemiBold"/>
                <a:cs typeface="Assistant SemiBold"/>
                <a:sym typeface="Assistant SemiBold"/>
              </a:rPr>
              <a:t> </a:t>
            </a:r>
            <a:r>
              <a:rPr lang="es" sz="2000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de sus desarrollos.</a:t>
            </a:r>
            <a:endParaRPr sz="2000" dirty="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" name="Google Shape;117;p18">
            <a:extLst>
              <a:ext uri="{FF2B5EF4-FFF2-40B4-BE49-F238E27FC236}">
                <a16:creationId xmlns:a16="http://schemas.microsoft.com/office/drawing/2014/main" id="{35FEC2EC-2B99-4DC6-9899-E6D63E6D32C5}"/>
              </a:ext>
            </a:extLst>
          </p:cNvPr>
          <p:cNvSpPr/>
          <p:nvPr/>
        </p:nvSpPr>
        <p:spPr>
          <a:xfrm>
            <a:off x="285750" y="186550"/>
            <a:ext cx="4571476" cy="840822"/>
          </a:xfrm>
          <a:prstGeom prst="roundRect">
            <a:avLst>
              <a:gd name="adj" fmla="val 13333"/>
            </a:avLst>
          </a:prstGeom>
          <a:solidFill>
            <a:srgbClr val="DE1E1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19;p18">
            <a:extLst>
              <a:ext uri="{FF2B5EF4-FFF2-40B4-BE49-F238E27FC236}">
                <a16:creationId xmlns:a16="http://schemas.microsoft.com/office/drawing/2014/main" id="{ED43EE12-939C-40BA-8F5A-F2528D2C4CFC}"/>
              </a:ext>
            </a:extLst>
          </p:cNvPr>
          <p:cNvSpPr/>
          <p:nvPr/>
        </p:nvSpPr>
        <p:spPr>
          <a:xfrm rot="19813301">
            <a:off x="99225" y="-46762"/>
            <a:ext cx="894201" cy="116751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14990"/>
                </a:moveTo>
                <a:cubicBezTo>
                  <a:pt x="21600" y="15126"/>
                  <a:pt x="21600" y="15263"/>
                  <a:pt x="21600" y="15399"/>
                </a:cubicBezTo>
                <a:cubicBezTo>
                  <a:pt x="21594" y="15445"/>
                  <a:pt x="21584" y="15490"/>
                  <a:pt x="21584" y="15536"/>
                </a:cubicBezTo>
                <a:cubicBezTo>
                  <a:pt x="21583" y="15866"/>
                  <a:pt x="21538" y="16191"/>
                  <a:pt x="21471" y="16513"/>
                </a:cubicBezTo>
                <a:cubicBezTo>
                  <a:pt x="21274" y="17469"/>
                  <a:pt x="20847" y="18299"/>
                  <a:pt x="20177" y="18995"/>
                </a:cubicBezTo>
                <a:cubicBezTo>
                  <a:pt x="19694" y="19496"/>
                  <a:pt x="19133" y="19885"/>
                  <a:pt x="18522" y="20201"/>
                </a:cubicBezTo>
                <a:cubicBezTo>
                  <a:pt x="17784" y="20582"/>
                  <a:pt x="17006" y="20844"/>
                  <a:pt x="16205" y="21041"/>
                </a:cubicBezTo>
                <a:cubicBezTo>
                  <a:pt x="15549" y="21201"/>
                  <a:pt x="14886" y="21315"/>
                  <a:pt x="14217" y="21398"/>
                </a:cubicBezTo>
                <a:cubicBezTo>
                  <a:pt x="13683" y="21465"/>
                  <a:pt x="13147" y="21516"/>
                  <a:pt x="12611" y="21540"/>
                </a:cubicBezTo>
                <a:cubicBezTo>
                  <a:pt x="12079" y="21565"/>
                  <a:pt x="11548" y="21574"/>
                  <a:pt x="11017" y="21590"/>
                </a:cubicBezTo>
                <a:cubicBezTo>
                  <a:pt x="10990" y="21591"/>
                  <a:pt x="10963" y="21597"/>
                  <a:pt x="10936" y="21600"/>
                </a:cubicBezTo>
                <a:cubicBezTo>
                  <a:pt x="10845" y="21600"/>
                  <a:pt x="10755" y="21600"/>
                  <a:pt x="10664" y="21600"/>
                </a:cubicBezTo>
                <a:cubicBezTo>
                  <a:pt x="10625" y="21597"/>
                  <a:pt x="10586" y="21591"/>
                  <a:pt x="10547" y="21590"/>
                </a:cubicBezTo>
                <a:cubicBezTo>
                  <a:pt x="9871" y="21583"/>
                  <a:pt x="9194" y="21560"/>
                  <a:pt x="8519" y="21510"/>
                </a:cubicBezTo>
                <a:cubicBezTo>
                  <a:pt x="7699" y="21448"/>
                  <a:pt x="6883" y="21349"/>
                  <a:pt x="6076" y="21190"/>
                </a:cubicBezTo>
                <a:cubicBezTo>
                  <a:pt x="5309" y="21038"/>
                  <a:pt x="4557" y="20834"/>
                  <a:pt x="3829" y="20540"/>
                </a:cubicBezTo>
                <a:cubicBezTo>
                  <a:pt x="3154" y="20267"/>
                  <a:pt x="2517" y="19924"/>
                  <a:pt x="1944" y="19461"/>
                </a:cubicBezTo>
                <a:cubicBezTo>
                  <a:pt x="1121" y="18795"/>
                  <a:pt x="541" y="17957"/>
                  <a:pt x="245" y="16918"/>
                </a:cubicBezTo>
                <a:cubicBezTo>
                  <a:pt x="130" y="16515"/>
                  <a:pt x="62" y="16103"/>
                  <a:pt x="34" y="15684"/>
                </a:cubicBezTo>
                <a:cubicBezTo>
                  <a:pt x="28" y="15595"/>
                  <a:pt x="12" y="15507"/>
                  <a:pt x="0" y="15418"/>
                </a:cubicBezTo>
                <a:cubicBezTo>
                  <a:pt x="0" y="15275"/>
                  <a:pt x="0" y="15132"/>
                  <a:pt x="0" y="14990"/>
                </a:cubicBezTo>
                <a:cubicBezTo>
                  <a:pt x="9" y="14932"/>
                  <a:pt x="24" y="14875"/>
                  <a:pt x="27" y="14816"/>
                </a:cubicBezTo>
                <a:cubicBezTo>
                  <a:pt x="62" y="14139"/>
                  <a:pt x="174" y="13473"/>
                  <a:pt x="337" y="12816"/>
                </a:cubicBezTo>
                <a:cubicBezTo>
                  <a:pt x="559" y="11922"/>
                  <a:pt x="866" y="11057"/>
                  <a:pt x="1225" y="10212"/>
                </a:cubicBezTo>
                <a:cubicBezTo>
                  <a:pt x="1746" y="8981"/>
                  <a:pt x="2363" y="7801"/>
                  <a:pt x="3036" y="6651"/>
                </a:cubicBezTo>
                <a:cubicBezTo>
                  <a:pt x="3688" y="5538"/>
                  <a:pt x="4394" y="4464"/>
                  <a:pt x="5204" y="3465"/>
                </a:cubicBezTo>
                <a:cubicBezTo>
                  <a:pt x="5753" y="2789"/>
                  <a:pt x="6344" y="2155"/>
                  <a:pt x="7010" y="1599"/>
                </a:cubicBezTo>
                <a:cubicBezTo>
                  <a:pt x="7544" y="1152"/>
                  <a:pt x="8116" y="766"/>
                  <a:pt x="8747" y="479"/>
                </a:cubicBezTo>
                <a:cubicBezTo>
                  <a:pt x="9265" y="244"/>
                  <a:pt x="9803" y="87"/>
                  <a:pt x="10368" y="32"/>
                </a:cubicBezTo>
                <a:cubicBezTo>
                  <a:pt x="10461" y="23"/>
                  <a:pt x="10553" y="11"/>
                  <a:pt x="10646" y="0"/>
                </a:cubicBezTo>
                <a:cubicBezTo>
                  <a:pt x="10755" y="0"/>
                  <a:pt x="10863" y="0"/>
                  <a:pt x="10972" y="0"/>
                </a:cubicBezTo>
                <a:cubicBezTo>
                  <a:pt x="10999" y="5"/>
                  <a:pt x="11025" y="13"/>
                  <a:pt x="11052" y="15"/>
                </a:cubicBezTo>
                <a:cubicBezTo>
                  <a:pt x="11211" y="33"/>
                  <a:pt x="11371" y="43"/>
                  <a:pt x="11529" y="68"/>
                </a:cubicBezTo>
                <a:cubicBezTo>
                  <a:pt x="12160" y="165"/>
                  <a:pt x="12750" y="387"/>
                  <a:pt x="13311" y="696"/>
                </a:cubicBezTo>
                <a:cubicBezTo>
                  <a:pt x="14032" y="1093"/>
                  <a:pt x="14670" y="1607"/>
                  <a:pt x="15261" y="2185"/>
                </a:cubicBezTo>
                <a:cubicBezTo>
                  <a:pt x="15902" y="2811"/>
                  <a:pt x="16477" y="3498"/>
                  <a:pt x="17005" y="4225"/>
                </a:cubicBezTo>
                <a:cubicBezTo>
                  <a:pt x="18227" y="5906"/>
                  <a:pt x="19254" y="7707"/>
                  <a:pt x="20128" y="9601"/>
                </a:cubicBezTo>
                <a:cubicBezTo>
                  <a:pt x="20596" y="10615"/>
                  <a:pt x="20991" y="11657"/>
                  <a:pt x="21264" y="12744"/>
                </a:cubicBezTo>
                <a:cubicBezTo>
                  <a:pt x="21441" y="13445"/>
                  <a:pt x="21573" y="14154"/>
                  <a:pt x="21585" y="14881"/>
                </a:cubicBezTo>
                <a:cubicBezTo>
                  <a:pt x="21586" y="14918"/>
                  <a:pt x="21595" y="14954"/>
                  <a:pt x="21600" y="149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21;p18">
            <a:extLst>
              <a:ext uri="{FF2B5EF4-FFF2-40B4-BE49-F238E27FC236}">
                <a16:creationId xmlns:a16="http://schemas.microsoft.com/office/drawing/2014/main" id="{F84EB0BD-7735-49EC-A955-5E1C984273CC}"/>
              </a:ext>
            </a:extLst>
          </p:cNvPr>
          <p:cNvSpPr txBox="1"/>
          <p:nvPr/>
        </p:nvSpPr>
        <p:spPr>
          <a:xfrm>
            <a:off x="1481209" y="426432"/>
            <a:ext cx="269283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 b="1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Introducción</a:t>
            </a:r>
            <a:endParaRPr sz="2400" dirty="0"/>
          </a:p>
        </p:txBody>
      </p:sp>
      <p:pic>
        <p:nvPicPr>
          <p:cNvPr id="1026" name="Picture 2" descr="Davivienda S.A.">
            <a:extLst>
              <a:ext uri="{FF2B5EF4-FFF2-40B4-BE49-F238E27FC236}">
                <a16:creationId xmlns:a16="http://schemas.microsoft.com/office/drawing/2014/main" id="{28803C3C-842B-4DBB-80E9-A207A6B0F4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18" r="19077"/>
          <a:stretch/>
        </p:blipFill>
        <p:spPr bwMode="auto">
          <a:xfrm>
            <a:off x="198181" y="316403"/>
            <a:ext cx="696287" cy="581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692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B783ED-1FFE-4A8A-9FE4-B6F76CAB5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16225"/>
          </a:xfrm>
        </p:spPr>
        <p:txBody>
          <a:bodyPr/>
          <a:lstStyle/>
          <a:p>
            <a:pPr algn="ctr"/>
            <a:r>
              <a:rPr lang="es-CO" dirty="0">
                <a:latin typeface="Helvetica Neue" panose="020B0604020202020204" charset="0"/>
              </a:rPr>
              <a:t>PRUEBA I: </a:t>
            </a:r>
            <a:br>
              <a:rPr lang="es-CO" dirty="0">
                <a:latin typeface="Helvetica Neue" panose="020B0604020202020204" charset="0"/>
              </a:rPr>
            </a:br>
            <a:r>
              <a:rPr lang="es-CO" dirty="0">
                <a:latin typeface="Helvetica Neue" panose="020B0604020202020204" charset="0"/>
              </a:rPr>
              <a:t>ESTIMACIÓN DEL PRECIO DE CASAS</a:t>
            </a:r>
          </a:p>
        </p:txBody>
      </p:sp>
    </p:spTree>
    <p:extLst>
      <p:ext uri="{BB962C8B-B14F-4D97-AF65-F5344CB8AC3E}">
        <p14:creationId xmlns:p14="http://schemas.microsoft.com/office/powerpoint/2010/main" val="336566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5;p17">
            <a:extLst>
              <a:ext uri="{FF2B5EF4-FFF2-40B4-BE49-F238E27FC236}">
                <a16:creationId xmlns:a16="http://schemas.microsoft.com/office/drawing/2014/main" id="{3043D4D4-BB87-4479-B357-8DC002F6AC3E}"/>
              </a:ext>
            </a:extLst>
          </p:cNvPr>
          <p:cNvSpPr txBox="1"/>
          <p:nvPr/>
        </p:nvSpPr>
        <p:spPr>
          <a:xfrm>
            <a:off x="1180200" y="2338791"/>
            <a:ext cx="3889200" cy="4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CO" sz="2300" b="1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Problemática</a:t>
            </a:r>
            <a:endParaRPr sz="2300" b="1" dirty="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" name="Google Shape;86;p17">
            <a:extLst>
              <a:ext uri="{FF2B5EF4-FFF2-40B4-BE49-F238E27FC236}">
                <a16:creationId xmlns:a16="http://schemas.microsoft.com/office/drawing/2014/main" id="{031FCB31-F44B-499A-81A8-65FAF38DC390}"/>
              </a:ext>
            </a:extLst>
          </p:cNvPr>
          <p:cNvSpPr txBox="1"/>
          <p:nvPr/>
        </p:nvSpPr>
        <p:spPr>
          <a:xfrm>
            <a:off x="1180200" y="1379991"/>
            <a:ext cx="41076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300" b="1" dirty="0">
                <a:latin typeface="Assistant"/>
                <a:ea typeface="Assistant"/>
                <a:cs typeface="Assistant"/>
                <a:sym typeface="Assistant"/>
              </a:rPr>
              <a:t>Introducción</a:t>
            </a:r>
            <a:endParaRPr sz="2300" b="1" dirty="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" name="Google Shape;87;p17">
            <a:extLst>
              <a:ext uri="{FF2B5EF4-FFF2-40B4-BE49-F238E27FC236}">
                <a16:creationId xmlns:a16="http://schemas.microsoft.com/office/drawing/2014/main" id="{8D1C919A-0D66-47AD-AE18-A9E49C6AB612}"/>
              </a:ext>
            </a:extLst>
          </p:cNvPr>
          <p:cNvSpPr txBox="1"/>
          <p:nvPr/>
        </p:nvSpPr>
        <p:spPr>
          <a:xfrm>
            <a:off x="1180200" y="3311103"/>
            <a:ext cx="3889200" cy="4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300" b="1" dirty="0">
                <a:latin typeface="Assistant"/>
                <a:ea typeface="Assistant"/>
                <a:cs typeface="Assistant"/>
                <a:sym typeface="Assistant"/>
              </a:rPr>
              <a:t>Conjunto de datos</a:t>
            </a:r>
            <a:endParaRPr sz="2300" b="1" dirty="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" name="Google Shape;88;p17">
            <a:extLst>
              <a:ext uri="{FF2B5EF4-FFF2-40B4-BE49-F238E27FC236}">
                <a16:creationId xmlns:a16="http://schemas.microsoft.com/office/drawing/2014/main" id="{0867D9C9-7AD5-4CDF-A8D4-376E9CBB078B}"/>
              </a:ext>
            </a:extLst>
          </p:cNvPr>
          <p:cNvSpPr txBox="1"/>
          <p:nvPr/>
        </p:nvSpPr>
        <p:spPr>
          <a:xfrm>
            <a:off x="1180200" y="4359616"/>
            <a:ext cx="3889200" cy="4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300" b="1" dirty="0">
                <a:latin typeface="Assistant"/>
                <a:ea typeface="Assistant"/>
                <a:cs typeface="Assistant"/>
                <a:sym typeface="Assistant"/>
              </a:rPr>
              <a:t>Modelos construidos</a:t>
            </a:r>
            <a:endParaRPr sz="2300" b="1" dirty="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" name="Google Shape;89;p17">
            <a:extLst>
              <a:ext uri="{FF2B5EF4-FFF2-40B4-BE49-F238E27FC236}">
                <a16:creationId xmlns:a16="http://schemas.microsoft.com/office/drawing/2014/main" id="{2413312A-290A-4A41-894B-AF5388D90AF7}"/>
              </a:ext>
            </a:extLst>
          </p:cNvPr>
          <p:cNvSpPr txBox="1"/>
          <p:nvPr/>
        </p:nvSpPr>
        <p:spPr>
          <a:xfrm>
            <a:off x="1054475" y="1691491"/>
            <a:ext cx="49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CO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Motivación </a:t>
            </a:r>
            <a:endParaRPr dirty="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" name="Google Shape;90;p17">
            <a:extLst>
              <a:ext uri="{FF2B5EF4-FFF2-40B4-BE49-F238E27FC236}">
                <a16:creationId xmlns:a16="http://schemas.microsoft.com/office/drawing/2014/main" id="{BAF09D7D-6EED-4354-8BAF-02BC67216AA2}"/>
              </a:ext>
            </a:extLst>
          </p:cNvPr>
          <p:cNvSpPr txBox="1"/>
          <p:nvPr/>
        </p:nvSpPr>
        <p:spPr>
          <a:xfrm>
            <a:off x="1109508" y="2658691"/>
            <a:ext cx="4233300" cy="3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Descripción de</a:t>
            </a:r>
            <a:r>
              <a:rPr lang="es-CO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l problema</a:t>
            </a:r>
            <a:endParaRPr dirty="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" name="Google Shape;91;p17">
            <a:extLst>
              <a:ext uri="{FF2B5EF4-FFF2-40B4-BE49-F238E27FC236}">
                <a16:creationId xmlns:a16="http://schemas.microsoft.com/office/drawing/2014/main" id="{F5A04C24-65DB-4F5E-9DE3-77C45F3D289E}"/>
              </a:ext>
            </a:extLst>
          </p:cNvPr>
          <p:cNvSpPr txBox="1"/>
          <p:nvPr/>
        </p:nvSpPr>
        <p:spPr>
          <a:xfrm>
            <a:off x="1054474" y="3676691"/>
            <a:ext cx="6345803" cy="3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CO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Descripción de los datos utilizados</a:t>
            </a:r>
            <a:endParaRPr dirty="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" name="Google Shape;92;p17">
            <a:extLst>
              <a:ext uri="{FF2B5EF4-FFF2-40B4-BE49-F238E27FC236}">
                <a16:creationId xmlns:a16="http://schemas.microsoft.com/office/drawing/2014/main" id="{193EF585-907F-4029-893D-EE6C12C45ED4}"/>
              </a:ext>
            </a:extLst>
          </p:cNvPr>
          <p:cNvSpPr txBox="1"/>
          <p:nvPr/>
        </p:nvSpPr>
        <p:spPr>
          <a:xfrm>
            <a:off x="1054475" y="4680167"/>
            <a:ext cx="4972800" cy="3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CO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Espacios de búsqueda y resultados</a:t>
            </a:r>
            <a:endParaRPr dirty="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grpSp>
        <p:nvGrpSpPr>
          <p:cNvPr id="12" name="Google Shape;93;p17">
            <a:extLst>
              <a:ext uri="{FF2B5EF4-FFF2-40B4-BE49-F238E27FC236}">
                <a16:creationId xmlns:a16="http://schemas.microsoft.com/office/drawing/2014/main" id="{1194028E-739F-42AC-808C-541620A869BA}"/>
              </a:ext>
            </a:extLst>
          </p:cNvPr>
          <p:cNvGrpSpPr/>
          <p:nvPr/>
        </p:nvGrpSpPr>
        <p:grpSpPr>
          <a:xfrm>
            <a:off x="654125" y="1472429"/>
            <a:ext cx="681900" cy="531450"/>
            <a:chOff x="1416125" y="874713"/>
            <a:chExt cx="681900" cy="531450"/>
          </a:xfrm>
        </p:grpSpPr>
        <p:sp>
          <p:nvSpPr>
            <p:cNvPr id="13" name="Google Shape;94;p17">
              <a:extLst>
                <a:ext uri="{FF2B5EF4-FFF2-40B4-BE49-F238E27FC236}">
                  <a16:creationId xmlns:a16="http://schemas.microsoft.com/office/drawing/2014/main" id="{8C10DF0B-20A4-4586-B815-E35430734113}"/>
                </a:ext>
              </a:extLst>
            </p:cNvPr>
            <p:cNvSpPr txBox="1"/>
            <p:nvPr/>
          </p:nvSpPr>
          <p:spPr>
            <a:xfrm>
              <a:off x="1416125" y="913563"/>
              <a:ext cx="6819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3200" b="1"/>
                <a:t>1</a:t>
              </a:r>
              <a:endParaRPr sz="3200" b="1" dirty="0"/>
            </a:p>
          </p:txBody>
        </p:sp>
        <p:cxnSp>
          <p:nvCxnSpPr>
            <p:cNvPr id="14" name="Google Shape;95;p17">
              <a:extLst>
                <a:ext uri="{FF2B5EF4-FFF2-40B4-BE49-F238E27FC236}">
                  <a16:creationId xmlns:a16="http://schemas.microsoft.com/office/drawing/2014/main" id="{FF7570D3-ABE2-4D8F-A78E-F28F6F3C70DC}"/>
                </a:ext>
              </a:extLst>
            </p:cNvPr>
            <p:cNvCxnSpPr/>
            <p:nvPr/>
          </p:nvCxnSpPr>
          <p:spPr>
            <a:xfrm rot="10800000">
              <a:off x="1805300" y="874713"/>
              <a:ext cx="3600" cy="475500"/>
            </a:xfrm>
            <a:prstGeom prst="straightConnector1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5" name="Google Shape;96;p17">
            <a:extLst>
              <a:ext uri="{FF2B5EF4-FFF2-40B4-BE49-F238E27FC236}">
                <a16:creationId xmlns:a16="http://schemas.microsoft.com/office/drawing/2014/main" id="{CE3ABB5E-D62C-40ED-A195-45817D08508D}"/>
              </a:ext>
            </a:extLst>
          </p:cNvPr>
          <p:cNvGrpSpPr/>
          <p:nvPr/>
        </p:nvGrpSpPr>
        <p:grpSpPr>
          <a:xfrm>
            <a:off x="654125" y="2488714"/>
            <a:ext cx="681900" cy="531450"/>
            <a:chOff x="1416125" y="874713"/>
            <a:chExt cx="681900" cy="531450"/>
          </a:xfrm>
        </p:grpSpPr>
        <p:sp>
          <p:nvSpPr>
            <p:cNvPr id="16" name="Google Shape;97;p17">
              <a:extLst>
                <a:ext uri="{FF2B5EF4-FFF2-40B4-BE49-F238E27FC236}">
                  <a16:creationId xmlns:a16="http://schemas.microsoft.com/office/drawing/2014/main" id="{E6BE74A6-A780-4521-946F-401CA5538D07}"/>
                </a:ext>
              </a:extLst>
            </p:cNvPr>
            <p:cNvSpPr txBox="1"/>
            <p:nvPr/>
          </p:nvSpPr>
          <p:spPr>
            <a:xfrm>
              <a:off x="1416125" y="913563"/>
              <a:ext cx="6819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3200" b="1"/>
                <a:t>2</a:t>
              </a:r>
              <a:endParaRPr sz="3200" b="1"/>
            </a:p>
          </p:txBody>
        </p:sp>
        <p:cxnSp>
          <p:nvCxnSpPr>
            <p:cNvPr id="17" name="Google Shape;98;p17">
              <a:extLst>
                <a:ext uri="{FF2B5EF4-FFF2-40B4-BE49-F238E27FC236}">
                  <a16:creationId xmlns:a16="http://schemas.microsoft.com/office/drawing/2014/main" id="{DC3FBAD0-535B-4FAC-A70D-797C72B00FC8}"/>
                </a:ext>
              </a:extLst>
            </p:cNvPr>
            <p:cNvCxnSpPr/>
            <p:nvPr/>
          </p:nvCxnSpPr>
          <p:spPr>
            <a:xfrm rot="10800000">
              <a:off x="1805300" y="874713"/>
              <a:ext cx="3600" cy="475500"/>
            </a:xfrm>
            <a:prstGeom prst="straightConnector1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8" name="Google Shape;99;p17">
            <a:extLst>
              <a:ext uri="{FF2B5EF4-FFF2-40B4-BE49-F238E27FC236}">
                <a16:creationId xmlns:a16="http://schemas.microsoft.com/office/drawing/2014/main" id="{75C90DB9-8AB7-4D1C-A9D8-753917F1A320}"/>
              </a:ext>
            </a:extLst>
          </p:cNvPr>
          <p:cNvGrpSpPr/>
          <p:nvPr/>
        </p:nvGrpSpPr>
        <p:grpSpPr>
          <a:xfrm>
            <a:off x="654125" y="3440786"/>
            <a:ext cx="681900" cy="531450"/>
            <a:chOff x="1416125" y="874713"/>
            <a:chExt cx="681900" cy="531450"/>
          </a:xfrm>
        </p:grpSpPr>
        <p:sp>
          <p:nvSpPr>
            <p:cNvPr id="19" name="Google Shape;100;p17">
              <a:extLst>
                <a:ext uri="{FF2B5EF4-FFF2-40B4-BE49-F238E27FC236}">
                  <a16:creationId xmlns:a16="http://schemas.microsoft.com/office/drawing/2014/main" id="{794DA2FC-C9A1-49DB-B11F-878D40676D82}"/>
                </a:ext>
              </a:extLst>
            </p:cNvPr>
            <p:cNvSpPr txBox="1"/>
            <p:nvPr/>
          </p:nvSpPr>
          <p:spPr>
            <a:xfrm>
              <a:off x="1416125" y="913563"/>
              <a:ext cx="6819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3200" b="1"/>
                <a:t>3</a:t>
              </a:r>
              <a:endParaRPr sz="3200" b="1"/>
            </a:p>
          </p:txBody>
        </p:sp>
        <p:cxnSp>
          <p:nvCxnSpPr>
            <p:cNvPr id="20" name="Google Shape;101;p17">
              <a:extLst>
                <a:ext uri="{FF2B5EF4-FFF2-40B4-BE49-F238E27FC236}">
                  <a16:creationId xmlns:a16="http://schemas.microsoft.com/office/drawing/2014/main" id="{44371D78-E436-48D9-A9C4-EE2E222A747B}"/>
                </a:ext>
              </a:extLst>
            </p:cNvPr>
            <p:cNvCxnSpPr/>
            <p:nvPr/>
          </p:nvCxnSpPr>
          <p:spPr>
            <a:xfrm rot="10800000">
              <a:off x="1805300" y="874713"/>
              <a:ext cx="3600" cy="475500"/>
            </a:xfrm>
            <a:prstGeom prst="straightConnector1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21" name="Google Shape;102;p17">
            <a:extLst>
              <a:ext uri="{FF2B5EF4-FFF2-40B4-BE49-F238E27FC236}">
                <a16:creationId xmlns:a16="http://schemas.microsoft.com/office/drawing/2014/main" id="{C082AB61-CAC9-4F4D-B4AE-9B5CB93B153D}"/>
              </a:ext>
            </a:extLst>
          </p:cNvPr>
          <p:cNvGrpSpPr/>
          <p:nvPr/>
        </p:nvGrpSpPr>
        <p:grpSpPr>
          <a:xfrm>
            <a:off x="654125" y="4456215"/>
            <a:ext cx="681900" cy="531450"/>
            <a:chOff x="1416125" y="874713"/>
            <a:chExt cx="681900" cy="531450"/>
          </a:xfrm>
        </p:grpSpPr>
        <p:sp>
          <p:nvSpPr>
            <p:cNvPr id="22" name="Google Shape;103;p17">
              <a:extLst>
                <a:ext uri="{FF2B5EF4-FFF2-40B4-BE49-F238E27FC236}">
                  <a16:creationId xmlns:a16="http://schemas.microsoft.com/office/drawing/2014/main" id="{3E5A9078-E796-4AA7-A1A9-A0855875929D}"/>
                </a:ext>
              </a:extLst>
            </p:cNvPr>
            <p:cNvSpPr txBox="1"/>
            <p:nvPr/>
          </p:nvSpPr>
          <p:spPr>
            <a:xfrm>
              <a:off x="1416125" y="913563"/>
              <a:ext cx="6819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3200" b="1"/>
                <a:t>4</a:t>
              </a:r>
              <a:endParaRPr sz="3200" b="1"/>
            </a:p>
          </p:txBody>
        </p:sp>
        <p:cxnSp>
          <p:nvCxnSpPr>
            <p:cNvPr id="23" name="Google Shape;104;p17">
              <a:extLst>
                <a:ext uri="{FF2B5EF4-FFF2-40B4-BE49-F238E27FC236}">
                  <a16:creationId xmlns:a16="http://schemas.microsoft.com/office/drawing/2014/main" id="{F765BB0F-3E27-40AC-B135-D112B0046CDA}"/>
                </a:ext>
              </a:extLst>
            </p:cNvPr>
            <p:cNvCxnSpPr/>
            <p:nvPr/>
          </p:nvCxnSpPr>
          <p:spPr>
            <a:xfrm rot="10800000">
              <a:off x="1805300" y="874713"/>
              <a:ext cx="3600" cy="475500"/>
            </a:xfrm>
            <a:prstGeom prst="straightConnector1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7" name="Google Shape;88;p17">
            <a:extLst>
              <a:ext uri="{FF2B5EF4-FFF2-40B4-BE49-F238E27FC236}">
                <a16:creationId xmlns:a16="http://schemas.microsoft.com/office/drawing/2014/main" id="{6AC79922-9A39-4996-9CE2-2FF034803E8E}"/>
              </a:ext>
            </a:extLst>
          </p:cNvPr>
          <p:cNvSpPr txBox="1"/>
          <p:nvPr/>
        </p:nvSpPr>
        <p:spPr>
          <a:xfrm>
            <a:off x="1180200" y="5328709"/>
            <a:ext cx="3889200" cy="4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300" b="1" dirty="0">
                <a:latin typeface="Assistant"/>
                <a:ea typeface="Assistant"/>
                <a:cs typeface="Assistant"/>
                <a:sym typeface="Assistant"/>
              </a:rPr>
              <a:t>Dificultades</a:t>
            </a:r>
            <a:endParaRPr sz="2300" b="1" dirty="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8" name="Google Shape;92;p17">
            <a:extLst>
              <a:ext uri="{FF2B5EF4-FFF2-40B4-BE49-F238E27FC236}">
                <a16:creationId xmlns:a16="http://schemas.microsoft.com/office/drawing/2014/main" id="{2C3A3BDC-0F57-4630-B5CC-C0ABDAD688A8}"/>
              </a:ext>
            </a:extLst>
          </p:cNvPr>
          <p:cNvSpPr txBox="1"/>
          <p:nvPr/>
        </p:nvSpPr>
        <p:spPr>
          <a:xfrm>
            <a:off x="1054475" y="5682816"/>
            <a:ext cx="4972800" cy="3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CO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Principales dificultades a la hora de desarrollar el reto</a:t>
            </a:r>
            <a:endParaRPr dirty="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grpSp>
        <p:nvGrpSpPr>
          <p:cNvPr id="29" name="Google Shape;102;p17">
            <a:extLst>
              <a:ext uri="{FF2B5EF4-FFF2-40B4-BE49-F238E27FC236}">
                <a16:creationId xmlns:a16="http://schemas.microsoft.com/office/drawing/2014/main" id="{5AD7D5EA-76E9-4929-A939-9EFB79257320}"/>
              </a:ext>
            </a:extLst>
          </p:cNvPr>
          <p:cNvGrpSpPr/>
          <p:nvPr/>
        </p:nvGrpSpPr>
        <p:grpSpPr>
          <a:xfrm>
            <a:off x="654125" y="5425308"/>
            <a:ext cx="681900" cy="531450"/>
            <a:chOff x="1416125" y="874713"/>
            <a:chExt cx="681900" cy="531450"/>
          </a:xfrm>
        </p:grpSpPr>
        <p:sp>
          <p:nvSpPr>
            <p:cNvPr id="30" name="Google Shape;103;p17">
              <a:extLst>
                <a:ext uri="{FF2B5EF4-FFF2-40B4-BE49-F238E27FC236}">
                  <a16:creationId xmlns:a16="http://schemas.microsoft.com/office/drawing/2014/main" id="{2E12C7EA-C115-4EE5-BD28-87631E30DD6E}"/>
                </a:ext>
              </a:extLst>
            </p:cNvPr>
            <p:cNvSpPr txBox="1"/>
            <p:nvPr/>
          </p:nvSpPr>
          <p:spPr>
            <a:xfrm>
              <a:off x="1416125" y="913563"/>
              <a:ext cx="6819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3200" b="1" dirty="0"/>
                <a:t>5</a:t>
              </a:r>
              <a:endParaRPr sz="3200" b="1" dirty="0"/>
            </a:p>
          </p:txBody>
        </p:sp>
        <p:cxnSp>
          <p:nvCxnSpPr>
            <p:cNvPr id="31" name="Google Shape;104;p17">
              <a:extLst>
                <a:ext uri="{FF2B5EF4-FFF2-40B4-BE49-F238E27FC236}">
                  <a16:creationId xmlns:a16="http://schemas.microsoft.com/office/drawing/2014/main" id="{738693E3-FAE8-4343-BDF7-F40B256E9607}"/>
                </a:ext>
              </a:extLst>
            </p:cNvPr>
            <p:cNvCxnSpPr/>
            <p:nvPr/>
          </p:nvCxnSpPr>
          <p:spPr>
            <a:xfrm rot="10800000">
              <a:off x="1805300" y="874713"/>
              <a:ext cx="3600" cy="475500"/>
            </a:xfrm>
            <a:prstGeom prst="straightConnector1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2" name="Google Shape;117;p18">
            <a:extLst>
              <a:ext uri="{FF2B5EF4-FFF2-40B4-BE49-F238E27FC236}">
                <a16:creationId xmlns:a16="http://schemas.microsoft.com/office/drawing/2014/main" id="{83E955BF-B59D-496C-8FFF-E1DD418C1DEA}"/>
              </a:ext>
            </a:extLst>
          </p:cNvPr>
          <p:cNvSpPr/>
          <p:nvPr/>
        </p:nvSpPr>
        <p:spPr>
          <a:xfrm>
            <a:off x="285750" y="186550"/>
            <a:ext cx="4571476" cy="840822"/>
          </a:xfrm>
          <a:prstGeom prst="roundRect">
            <a:avLst>
              <a:gd name="adj" fmla="val 13333"/>
            </a:avLst>
          </a:prstGeom>
          <a:solidFill>
            <a:srgbClr val="DE1E1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121;p18">
            <a:extLst>
              <a:ext uri="{FF2B5EF4-FFF2-40B4-BE49-F238E27FC236}">
                <a16:creationId xmlns:a16="http://schemas.microsoft.com/office/drawing/2014/main" id="{83C4E908-5E38-43B8-BA71-5DD9B03DA172}"/>
              </a:ext>
            </a:extLst>
          </p:cNvPr>
          <p:cNvSpPr txBox="1"/>
          <p:nvPr/>
        </p:nvSpPr>
        <p:spPr>
          <a:xfrm>
            <a:off x="1481209" y="426432"/>
            <a:ext cx="269283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 b="1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Agenda</a:t>
            </a:r>
            <a:endParaRPr sz="2400" dirty="0"/>
          </a:p>
        </p:txBody>
      </p:sp>
      <p:sp>
        <p:nvSpPr>
          <p:cNvPr id="35" name="Google Shape;119;p18">
            <a:extLst>
              <a:ext uri="{FF2B5EF4-FFF2-40B4-BE49-F238E27FC236}">
                <a16:creationId xmlns:a16="http://schemas.microsoft.com/office/drawing/2014/main" id="{EA987835-FFA4-4B7D-B986-4AE3B87AC560}"/>
              </a:ext>
            </a:extLst>
          </p:cNvPr>
          <p:cNvSpPr/>
          <p:nvPr/>
        </p:nvSpPr>
        <p:spPr>
          <a:xfrm rot="19813301">
            <a:off x="99225" y="-43621"/>
            <a:ext cx="894201" cy="116751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14990"/>
                </a:moveTo>
                <a:cubicBezTo>
                  <a:pt x="21600" y="15126"/>
                  <a:pt x="21600" y="15263"/>
                  <a:pt x="21600" y="15399"/>
                </a:cubicBezTo>
                <a:cubicBezTo>
                  <a:pt x="21594" y="15445"/>
                  <a:pt x="21584" y="15490"/>
                  <a:pt x="21584" y="15536"/>
                </a:cubicBezTo>
                <a:cubicBezTo>
                  <a:pt x="21583" y="15866"/>
                  <a:pt x="21538" y="16191"/>
                  <a:pt x="21471" y="16513"/>
                </a:cubicBezTo>
                <a:cubicBezTo>
                  <a:pt x="21274" y="17469"/>
                  <a:pt x="20847" y="18299"/>
                  <a:pt x="20177" y="18995"/>
                </a:cubicBezTo>
                <a:cubicBezTo>
                  <a:pt x="19694" y="19496"/>
                  <a:pt x="19133" y="19885"/>
                  <a:pt x="18522" y="20201"/>
                </a:cubicBezTo>
                <a:cubicBezTo>
                  <a:pt x="17784" y="20582"/>
                  <a:pt x="17006" y="20844"/>
                  <a:pt x="16205" y="21041"/>
                </a:cubicBezTo>
                <a:cubicBezTo>
                  <a:pt x="15549" y="21201"/>
                  <a:pt x="14886" y="21315"/>
                  <a:pt x="14217" y="21398"/>
                </a:cubicBezTo>
                <a:cubicBezTo>
                  <a:pt x="13683" y="21465"/>
                  <a:pt x="13147" y="21516"/>
                  <a:pt x="12611" y="21540"/>
                </a:cubicBezTo>
                <a:cubicBezTo>
                  <a:pt x="12079" y="21565"/>
                  <a:pt x="11548" y="21574"/>
                  <a:pt x="11017" y="21590"/>
                </a:cubicBezTo>
                <a:cubicBezTo>
                  <a:pt x="10990" y="21591"/>
                  <a:pt x="10963" y="21597"/>
                  <a:pt x="10936" y="21600"/>
                </a:cubicBezTo>
                <a:cubicBezTo>
                  <a:pt x="10845" y="21600"/>
                  <a:pt x="10755" y="21600"/>
                  <a:pt x="10664" y="21600"/>
                </a:cubicBezTo>
                <a:cubicBezTo>
                  <a:pt x="10625" y="21597"/>
                  <a:pt x="10586" y="21591"/>
                  <a:pt x="10547" y="21590"/>
                </a:cubicBezTo>
                <a:cubicBezTo>
                  <a:pt x="9871" y="21583"/>
                  <a:pt x="9194" y="21560"/>
                  <a:pt x="8519" y="21510"/>
                </a:cubicBezTo>
                <a:cubicBezTo>
                  <a:pt x="7699" y="21448"/>
                  <a:pt x="6883" y="21349"/>
                  <a:pt x="6076" y="21190"/>
                </a:cubicBezTo>
                <a:cubicBezTo>
                  <a:pt x="5309" y="21038"/>
                  <a:pt x="4557" y="20834"/>
                  <a:pt x="3829" y="20540"/>
                </a:cubicBezTo>
                <a:cubicBezTo>
                  <a:pt x="3154" y="20267"/>
                  <a:pt x="2517" y="19924"/>
                  <a:pt x="1944" y="19461"/>
                </a:cubicBezTo>
                <a:cubicBezTo>
                  <a:pt x="1121" y="18795"/>
                  <a:pt x="541" y="17957"/>
                  <a:pt x="245" y="16918"/>
                </a:cubicBezTo>
                <a:cubicBezTo>
                  <a:pt x="130" y="16515"/>
                  <a:pt x="62" y="16103"/>
                  <a:pt x="34" y="15684"/>
                </a:cubicBezTo>
                <a:cubicBezTo>
                  <a:pt x="28" y="15595"/>
                  <a:pt x="12" y="15507"/>
                  <a:pt x="0" y="15418"/>
                </a:cubicBezTo>
                <a:cubicBezTo>
                  <a:pt x="0" y="15275"/>
                  <a:pt x="0" y="15132"/>
                  <a:pt x="0" y="14990"/>
                </a:cubicBezTo>
                <a:cubicBezTo>
                  <a:pt x="9" y="14932"/>
                  <a:pt x="24" y="14875"/>
                  <a:pt x="27" y="14816"/>
                </a:cubicBezTo>
                <a:cubicBezTo>
                  <a:pt x="62" y="14139"/>
                  <a:pt x="174" y="13473"/>
                  <a:pt x="337" y="12816"/>
                </a:cubicBezTo>
                <a:cubicBezTo>
                  <a:pt x="559" y="11922"/>
                  <a:pt x="866" y="11057"/>
                  <a:pt x="1225" y="10212"/>
                </a:cubicBezTo>
                <a:cubicBezTo>
                  <a:pt x="1746" y="8981"/>
                  <a:pt x="2363" y="7801"/>
                  <a:pt x="3036" y="6651"/>
                </a:cubicBezTo>
                <a:cubicBezTo>
                  <a:pt x="3688" y="5538"/>
                  <a:pt x="4394" y="4464"/>
                  <a:pt x="5204" y="3465"/>
                </a:cubicBezTo>
                <a:cubicBezTo>
                  <a:pt x="5753" y="2789"/>
                  <a:pt x="6344" y="2155"/>
                  <a:pt x="7010" y="1599"/>
                </a:cubicBezTo>
                <a:cubicBezTo>
                  <a:pt x="7544" y="1152"/>
                  <a:pt x="8116" y="766"/>
                  <a:pt x="8747" y="479"/>
                </a:cubicBezTo>
                <a:cubicBezTo>
                  <a:pt x="9265" y="244"/>
                  <a:pt x="9803" y="87"/>
                  <a:pt x="10368" y="32"/>
                </a:cubicBezTo>
                <a:cubicBezTo>
                  <a:pt x="10461" y="23"/>
                  <a:pt x="10553" y="11"/>
                  <a:pt x="10646" y="0"/>
                </a:cubicBezTo>
                <a:cubicBezTo>
                  <a:pt x="10755" y="0"/>
                  <a:pt x="10863" y="0"/>
                  <a:pt x="10972" y="0"/>
                </a:cubicBezTo>
                <a:cubicBezTo>
                  <a:pt x="10999" y="5"/>
                  <a:pt x="11025" y="13"/>
                  <a:pt x="11052" y="15"/>
                </a:cubicBezTo>
                <a:cubicBezTo>
                  <a:pt x="11211" y="33"/>
                  <a:pt x="11371" y="43"/>
                  <a:pt x="11529" y="68"/>
                </a:cubicBezTo>
                <a:cubicBezTo>
                  <a:pt x="12160" y="165"/>
                  <a:pt x="12750" y="387"/>
                  <a:pt x="13311" y="696"/>
                </a:cubicBezTo>
                <a:cubicBezTo>
                  <a:pt x="14032" y="1093"/>
                  <a:pt x="14670" y="1607"/>
                  <a:pt x="15261" y="2185"/>
                </a:cubicBezTo>
                <a:cubicBezTo>
                  <a:pt x="15902" y="2811"/>
                  <a:pt x="16477" y="3498"/>
                  <a:pt x="17005" y="4225"/>
                </a:cubicBezTo>
                <a:cubicBezTo>
                  <a:pt x="18227" y="5906"/>
                  <a:pt x="19254" y="7707"/>
                  <a:pt x="20128" y="9601"/>
                </a:cubicBezTo>
                <a:cubicBezTo>
                  <a:pt x="20596" y="10615"/>
                  <a:pt x="20991" y="11657"/>
                  <a:pt x="21264" y="12744"/>
                </a:cubicBezTo>
                <a:cubicBezTo>
                  <a:pt x="21441" y="13445"/>
                  <a:pt x="21573" y="14154"/>
                  <a:pt x="21585" y="14881"/>
                </a:cubicBezTo>
                <a:cubicBezTo>
                  <a:pt x="21586" y="14918"/>
                  <a:pt x="21595" y="14954"/>
                  <a:pt x="21600" y="149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" name="Picture 2" descr="Davivienda S.A.">
            <a:extLst>
              <a:ext uri="{FF2B5EF4-FFF2-40B4-BE49-F238E27FC236}">
                <a16:creationId xmlns:a16="http://schemas.microsoft.com/office/drawing/2014/main" id="{B87355B9-A91A-4C30-9408-0F9995E13E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18" r="19077"/>
          <a:stretch/>
        </p:blipFill>
        <p:spPr bwMode="auto">
          <a:xfrm>
            <a:off x="198181" y="316403"/>
            <a:ext cx="696287" cy="581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Elipse 36">
            <a:extLst>
              <a:ext uri="{FF2B5EF4-FFF2-40B4-BE49-F238E27FC236}">
                <a16:creationId xmlns:a16="http://schemas.microsoft.com/office/drawing/2014/main" id="{1A24853F-97BB-448C-85C5-7AC9B7012CA1}"/>
              </a:ext>
            </a:extLst>
          </p:cNvPr>
          <p:cNvSpPr/>
          <p:nvPr/>
        </p:nvSpPr>
        <p:spPr>
          <a:xfrm>
            <a:off x="5850590" y="-531047"/>
            <a:ext cx="9564915" cy="8128000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08372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6;p18">
            <a:extLst>
              <a:ext uri="{FF2B5EF4-FFF2-40B4-BE49-F238E27FC236}">
                <a16:creationId xmlns:a16="http://schemas.microsoft.com/office/drawing/2014/main" id="{CED2BE05-CD23-4E62-84BA-3C8A95BF46BA}"/>
              </a:ext>
            </a:extLst>
          </p:cNvPr>
          <p:cNvSpPr txBox="1"/>
          <p:nvPr/>
        </p:nvSpPr>
        <p:spPr>
          <a:xfrm>
            <a:off x="391886" y="1405651"/>
            <a:ext cx="11045372" cy="313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algn="just"/>
            <a:r>
              <a:rPr lang="es-MX" sz="2400" dirty="0"/>
              <a:t>La predicción precisa de precios de casas tiene un impacto significativo en la toma de decisiones y en la gestión de riesgos financieros.</a:t>
            </a:r>
            <a:endParaRPr lang="es-MX" sz="2400" dirty="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800100" lvl="0" indent="-342900" algn="just">
              <a:buFont typeface="Arial" panose="020B0604020202020204" pitchFamily="34" charset="0"/>
              <a:buChar char="•"/>
            </a:pPr>
            <a:r>
              <a:rPr lang="es-MX" sz="2400" b="1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Créditos Hipotecarios: </a:t>
            </a:r>
            <a:r>
              <a:rPr lang="es-MX" sz="2400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evaluar el valor de las propiedades al otorgar préstamos hipotecarios, mitigando riesgos crediticios.</a:t>
            </a:r>
          </a:p>
          <a:p>
            <a:pPr marL="800100" lvl="0" indent="-342900" algn="just">
              <a:buFont typeface="Arial" panose="020B0604020202020204" pitchFamily="34" charset="0"/>
              <a:buChar char="•"/>
            </a:pPr>
            <a:r>
              <a:rPr lang="es-MX" sz="2400" b="1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Gestión de Riesgos: </a:t>
            </a:r>
            <a:r>
              <a:rPr lang="es-MX" sz="2400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identificar y gestionar riesgos al respaldar inversiones y préstamos con valores reales.</a:t>
            </a:r>
          </a:p>
          <a:p>
            <a:pPr marL="800100" lvl="0" indent="-342900" algn="just">
              <a:buFont typeface="Arial" panose="020B0604020202020204" pitchFamily="34" charset="0"/>
              <a:buChar char="•"/>
            </a:pPr>
            <a:r>
              <a:rPr lang="es-MX" sz="2400" b="1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Valoración de Activos: </a:t>
            </a:r>
            <a:r>
              <a:rPr lang="es-MX" sz="2400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Predicciones justas y adaptables mejoran valoración en estados financieros.</a:t>
            </a:r>
          </a:p>
        </p:txBody>
      </p:sp>
      <p:sp>
        <p:nvSpPr>
          <p:cNvPr id="5" name="Google Shape;117;p18">
            <a:extLst>
              <a:ext uri="{FF2B5EF4-FFF2-40B4-BE49-F238E27FC236}">
                <a16:creationId xmlns:a16="http://schemas.microsoft.com/office/drawing/2014/main" id="{35FEC2EC-2B99-4DC6-9899-E6D63E6D32C5}"/>
              </a:ext>
            </a:extLst>
          </p:cNvPr>
          <p:cNvSpPr/>
          <p:nvPr/>
        </p:nvSpPr>
        <p:spPr>
          <a:xfrm>
            <a:off x="285750" y="186550"/>
            <a:ext cx="4571476" cy="840822"/>
          </a:xfrm>
          <a:prstGeom prst="roundRect">
            <a:avLst>
              <a:gd name="adj" fmla="val 13333"/>
            </a:avLst>
          </a:prstGeom>
          <a:solidFill>
            <a:srgbClr val="DE1E1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19;p18">
            <a:extLst>
              <a:ext uri="{FF2B5EF4-FFF2-40B4-BE49-F238E27FC236}">
                <a16:creationId xmlns:a16="http://schemas.microsoft.com/office/drawing/2014/main" id="{ED43EE12-939C-40BA-8F5A-F2528D2C4CFC}"/>
              </a:ext>
            </a:extLst>
          </p:cNvPr>
          <p:cNvSpPr/>
          <p:nvPr/>
        </p:nvSpPr>
        <p:spPr>
          <a:xfrm rot="19813301">
            <a:off x="99225" y="-46762"/>
            <a:ext cx="894201" cy="116751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14990"/>
                </a:moveTo>
                <a:cubicBezTo>
                  <a:pt x="21600" y="15126"/>
                  <a:pt x="21600" y="15263"/>
                  <a:pt x="21600" y="15399"/>
                </a:cubicBezTo>
                <a:cubicBezTo>
                  <a:pt x="21594" y="15445"/>
                  <a:pt x="21584" y="15490"/>
                  <a:pt x="21584" y="15536"/>
                </a:cubicBezTo>
                <a:cubicBezTo>
                  <a:pt x="21583" y="15866"/>
                  <a:pt x="21538" y="16191"/>
                  <a:pt x="21471" y="16513"/>
                </a:cubicBezTo>
                <a:cubicBezTo>
                  <a:pt x="21274" y="17469"/>
                  <a:pt x="20847" y="18299"/>
                  <a:pt x="20177" y="18995"/>
                </a:cubicBezTo>
                <a:cubicBezTo>
                  <a:pt x="19694" y="19496"/>
                  <a:pt x="19133" y="19885"/>
                  <a:pt x="18522" y="20201"/>
                </a:cubicBezTo>
                <a:cubicBezTo>
                  <a:pt x="17784" y="20582"/>
                  <a:pt x="17006" y="20844"/>
                  <a:pt x="16205" y="21041"/>
                </a:cubicBezTo>
                <a:cubicBezTo>
                  <a:pt x="15549" y="21201"/>
                  <a:pt x="14886" y="21315"/>
                  <a:pt x="14217" y="21398"/>
                </a:cubicBezTo>
                <a:cubicBezTo>
                  <a:pt x="13683" y="21465"/>
                  <a:pt x="13147" y="21516"/>
                  <a:pt x="12611" y="21540"/>
                </a:cubicBezTo>
                <a:cubicBezTo>
                  <a:pt x="12079" y="21565"/>
                  <a:pt x="11548" y="21574"/>
                  <a:pt x="11017" y="21590"/>
                </a:cubicBezTo>
                <a:cubicBezTo>
                  <a:pt x="10990" y="21591"/>
                  <a:pt x="10963" y="21597"/>
                  <a:pt x="10936" y="21600"/>
                </a:cubicBezTo>
                <a:cubicBezTo>
                  <a:pt x="10845" y="21600"/>
                  <a:pt x="10755" y="21600"/>
                  <a:pt x="10664" y="21600"/>
                </a:cubicBezTo>
                <a:cubicBezTo>
                  <a:pt x="10625" y="21597"/>
                  <a:pt x="10586" y="21591"/>
                  <a:pt x="10547" y="21590"/>
                </a:cubicBezTo>
                <a:cubicBezTo>
                  <a:pt x="9871" y="21583"/>
                  <a:pt x="9194" y="21560"/>
                  <a:pt x="8519" y="21510"/>
                </a:cubicBezTo>
                <a:cubicBezTo>
                  <a:pt x="7699" y="21448"/>
                  <a:pt x="6883" y="21349"/>
                  <a:pt x="6076" y="21190"/>
                </a:cubicBezTo>
                <a:cubicBezTo>
                  <a:pt x="5309" y="21038"/>
                  <a:pt x="4557" y="20834"/>
                  <a:pt x="3829" y="20540"/>
                </a:cubicBezTo>
                <a:cubicBezTo>
                  <a:pt x="3154" y="20267"/>
                  <a:pt x="2517" y="19924"/>
                  <a:pt x="1944" y="19461"/>
                </a:cubicBezTo>
                <a:cubicBezTo>
                  <a:pt x="1121" y="18795"/>
                  <a:pt x="541" y="17957"/>
                  <a:pt x="245" y="16918"/>
                </a:cubicBezTo>
                <a:cubicBezTo>
                  <a:pt x="130" y="16515"/>
                  <a:pt x="62" y="16103"/>
                  <a:pt x="34" y="15684"/>
                </a:cubicBezTo>
                <a:cubicBezTo>
                  <a:pt x="28" y="15595"/>
                  <a:pt x="12" y="15507"/>
                  <a:pt x="0" y="15418"/>
                </a:cubicBezTo>
                <a:cubicBezTo>
                  <a:pt x="0" y="15275"/>
                  <a:pt x="0" y="15132"/>
                  <a:pt x="0" y="14990"/>
                </a:cubicBezTo>
                <a:cubicBezTo>
                  <a:pt x="9" y="14932"/>
                  <a:pt x="24" y="14875"/>
                  <a:pt x="27" y="14816"/>
                </a:cubicBezTo>
                <a:cubicBezTo>
                  <a:pt x="62" y="14139"/>
                  <a:pt x="174" y="13473"/>
                  <a:pt x="337" y="12816"/>
                </a:cubicBezTo>
                <a:cubicBezTo>
                  <a:pt x="559" y="11922"/>
                  <a:pt x="866" y="11057"/>
                  <a:pt x="1225" y="10212"/>
                </a:cubicBezTo>
                <a:cubicBezTo>
                  <a:pt x="1746" y="8981"/>
                  <a:pt x="2363" y="7801"/>
                  <a:pt x="3036" y="6651"/>
                </a:cubicBezTo>
                <a:cubicBezTo>
                  <a:pt x="3688" y="5538"/>
                  <a:pt x="4394" y="4464"/>
                  <a:pt x="5204" y="3465"/>
                </a:cubicBezTo>
                <a:cubicBezTo>
                  <a:pt x="5753" y="2789"/>
                  <a:pt x="6344" y="2155"/>
                  <a:pt x="7010" y="1599"/>
                </a:cubicBezTo>
                <a:cubicBezTo>
                  <a:pt x="7544" y="1152"/>
                  <a:pt x="8116" y="766"/>
                  <a:pt x="8747" y="479"/>
                </a:cubicBezTo>
                <a:cubicBezTo>
                  <a:pt x="9265" y="244"/>
                  <a:pt x="9803" y="87"/>
                  <a:pt x="10368" y="32"/>
                </a:cubicBezTo>
                <a:cubicBezTo>
                  <a:pt x="10461" y="23"/>
                  <a:pt x="10553" y="11"/>
                  <a:pt x="10646" y="0"/>
                </a:cubicBezTo>
                <a:cubicBezTo>
                  <a:pt x="10755" y="0"/>
                  <a:pt x="10863" y="0"/>
                  <a:pt x="10972" y="0"/>
                </a:cubicBezTo>
                <a:cubicBezTo>
                  <a:pt x="10999" y="5"/>
                  <a:pt x="11025" y="13"/>
                  <a:pt x="11052" y="15"/>
                </a:cubicBezTo>
                <a:cubicBezTo>
                  <a:pt x="11211" y="33"/>
                  <a:pt x="11371" y="43"/>
                  <a:pt x="11529" y="68"/>
                </a:cubicBezTo>
                <a:cubicBezTo>
                  <a:pt x="12160" y="165"/>
                  <a:pt x="12750" y="387"/>
                  <a:pt x="13311" y="696"/>
                </a:cubicBezTo>
                <a:cubicBezTo>
                  <a:pt x="14032" y="1093"/>
                  <a:pt x="14670" y="1607"/>
                  <a:pt x="15261" y="2185"/>
                </a:cubicBezTo>
                <a:cubicBezTo>
                  <a:pt x="15902" y="2811"/>
                  <a:pt x="16477" y="3498"/>
                  <a:pt x="17005" y="4225"/>
                </a:cubicBezTo>
                <a:cubicBezTo>
                  <a:pt x="18227" y="5906"/>
                  <a:pt x="19254" y="7707"/>
                  <a:pt x="20128" y="9601"/>
                </a:cubicBezTo>
                <a:cubicBezTo>
                  <a:pt x="20596" y="10615"/>
                  <a:pt x="20991" y="11657"/>
                  <a:pt x="21264" y="12744"/>
                </a:cubicBezTo>
                <a:cubicBezTo>
                  <a:pt x="21441" y="13445"/>
                  <a:pt x="21573" y="14154"/>
                  <a:pt x="21585" y="14881"/>
                </a:cubicBezTo>
                <a:cubicBezTo>
                  <a:pt x="21586" y="14918"/>
                  <a:pt x="21595" y="14954"/>
                  <a:pt x="21600" y="149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21;p18">
            <a:extLst>
              <a:ext uri="{FF2B5EF4-FFF2-40B4-BE49-F238E27FC236}">
                <a16:creationId xmlns:a16="http://schemas.microsoft.com/office/drawing/2014/main" id="{F84EB0BD-7735-49EC-A955-5E1C984273CC}"/>
              </a:ext>
            </a:extLst>
          </p:cNvPr>
          <p:cNvSpPr txBox="1"/>
          <p:nvPr/>
        </p:nvSpPr>
        <p:spPr>
          <a:xfrm>
            <a:off x="1481209" y="426432"/>
            <a:ext cx="269283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 b="1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Introducción</a:t>
            </a:r>
            <a:endParaRPr sz="2400" dirty="0"/>
          </a:p>
        </p:txBody>
      </p:sp>
      <p:pic>
        <p:nvPicPr>
          <p:cNvPr id="1026" name="Picture 2" descr="Davivienda S.A.">
            <a:extLst>
              <a:ext uri="{FF2B5EF4-FFF2-40B4-BE49-F238E27FC236}">
                <a16:creationId xmlns:a16="http://schemas.microsoft.com/office/drawing/2014/main" id="{28803C3C-842B-4DBB-80E9-A207A6B0F4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18" r="19077"/>
          <a:stretch/>
        </p:blipFill>
        <p:spPr bwMode="auto">
          <a:xfrm>
            <a:off x="198181" y="316403"/>
            <a:ext cx="696287" cy="581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ouse - Free real estate icons">
            <a:extLst>
              <a:ext uri="{FF2B5EF4-FFF2-40B4-BE49-F238E27FC236}">
                <a16:creationId xmlns:a16="http://schemas.microsoft.com/office/drawing/2014/main" id="{0C97D813-4B3E-4836-8F15-E8AC912B9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815" y="4852536"/>
            <a:ext cx="1199626" cy="119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rtificial intelligence - Free technology icons">
            <a:extLst>
              <a:ext uri="{FF2B5EF4-FFF2-40B4-BE49-F238E27FC236}">
                <a16:creationId xmlns:a16="http://schemas.microsoft.com/office/drawing/2014/main" id="{4E056EE4-463F-4969-8AF9-9B1BDE037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759" y="4958863"/>
            <a:ext cx="986971" cy="986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rice - Free real estate icons">
            <a:extLst>
              <a:ext uri="{FF2B5EF4-FFF2-40B4-BE49-F238E27FC236}">
                <a16:creationId xmlns:a16="http://schemas.microsoft.com/office/drawing/2014/main" id="{A3DE3B9E-9C9C-40E6-8731-F82F9A93C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5076" y="4852536"/>
            <a:ext cx="1199626" cy="119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7912C186-CDAD-4C5A-825D-1F83F4723768}"/>
              </a:ext>
            </a:extLst>
          </p:cNvPr>
          <p:cNvSpPr txBox="1"/>
          <p:nvPr/>
        </p:nvSpPr>
        <p:spPr>
          <a:xfrm>
            <a:off x="1935191" y="6020773"/>
            <a:ext cx="1881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Características de </a:t>
            </a:r>
          </a:p>
          <a:p>
            <a:pPr algn="ctr"/>
            <a:r>
              <a:rPr lang="es-CO" dirty="0"/>
              <a:t>una casa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131B5A3-9707-45A4-8621-6DF46F0723F9}"/>
              </a:ext>
            </a:extLst>
          </p:cNvPr>
          <p:cNvSpPr txBox="1"/>
          <p:nvPr/>
        </p:nvSpPr>
        <p:spPr>
          <a:xfrm>
            <a:off x="4688289" y="6020773"/>
            <a:ext cx="2239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Modelo de predicción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1587501-4B9A-4EF0-993C-3FFB8D8A306A}"/>
              </a:ext>
            </a:extLst>
          </p:cNvPr>
          <p:cNvSpPr txBox="1"/>
          <p:nvPr/>
        </p:nvSpPr>
        <p:spPr>
          <a:xfrm>
            <a:off x="8048802" y="6074515"/>
            <a:ext cx="1852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Predicción Precio </a:t>
            </a:r>
          </a:p>
          <a:p>
            <a:pPr algn="ctr"/>
            <a:r>
              <a:rPr lang="es-CO" dirty="0"/>
              <a:t>de la casa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8E5DC2A9-7ADD-470B-8078-386F5FFF47C8}"/>
              </a:ext>
            </a:extLst>
          </p:cNvPr>
          <p:cNvCxnSpPr/>
          <p:nvPr/>
        </p:nvCxnSpPr>
        <p:spPr>
          <a:xfrm>
            <a:off x="3933371" y="5452348"/>
            <a:ext cx="9238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FA47DFC0-6C28-4EB0-97A2-BD65F7F784F7}"/>
              </a:ext>
            </a:extLst>
          </p:cNvPr>
          <p:cNvCxnSpPr/>
          <p:nvPr/>
        </p:nvCxnSpPr>
        <p:spPr>
          <a:xfrm>
            <a:off x="6928198" y="5483610"/>
            <a:ext cx="9238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046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6;p18">
            <a:extLst>
              <a:ext uri="{FF2B5EF4-FFF2-40B4-BE49-F238E27FC236}">
                <a16:creationId xmlns:a16="http://schemas.microsoft.com/office/drawing/2014/main" id="{CED2BE05-CD23-4E62-84BA-3C8A95BF46BA}"/>
              </a:ext>
            </a:extLst>
          </p:cNvPr>
          <p:cNvSpPr txBox="1"/>
          <p:nvPr/>
        </p:nvSpPr>
        <p:spPr>
          <a:xfrm>
            <a:off x="546324" y="1535505"/>
            <a:ext cx="10397646" cy="4985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2400" b="1" dirty="0">
                <a:latin typeface="Assistant"/>
                <a:ea typeface="Assistant"/>
                <a:cs typeface="Assistant"/>
                <a:sym typeface="Assistant"/>
              </a:rPr>
              <a:t>¿Cómo realizar una predicción precisa del precio de una casa?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es-MX" sz="2000" dirty="0">
                <a:latin typeface="Assistant"/>
                <a:ea typeface="Assistant"/>
                <a:cs typeface="Assistant"/>
                <a:sym typeface="Assistant"/>
              </a:rPr>
              <a:t>Utilizar modelos de predicción vs conocimiento de un experto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MX" sz="2400" b="1" dirty="0">
              <a:latin typeface="Assistant"/>
              <a:ea typeface="Assistant"/>
              <a:cs typeface="Assistant"/>
              <a:sym typeface="Assistant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2400" b="1" dirty="0">
                <a:latin typeface="Assistant"/>
                <a:ea typeface="Assistant"/>
                <a:cs typeface="Assistant"/>
                <a:sym typeface="Assistant"/>
              </a:rPr>
              <a:t>¿De donde extraer información confiable?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es-MX" sz="2000" dirty="0">
                <a:latin typeface="Assistant"/>
                <a:ea typeface="Assistant"/>
                <a:cs typeface="Assistant"/>
                <a:sym typeface="Assistant"/>
              </a:rPr>
              <a:t>Bases de datos publicas, bases de datos de otros países, recolectar información para construir una base de datos.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s-MX" sz="2400" dirty="0">
              <a:latin typeface="Assistant"/>
              <a:ea typeface="Assistant"/>
              <a:cs typeface="Assistant"/>
              <a:sym typeface="Assistan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400" b="1" dirty="0">
                <a:latin typeface="Assistant"/>
                <a:ea typeface="Assistant"/>
                <a:cs typeface="Assistant"/>
                <a:sym typeface="Assistant"/>
              </a:rPr>
              <a:t>¿Que variables utilizar?</a:t>
            </a:r>
          </a:p>
          <a:p>
            <a:pPr algn="just"/>
            <a:r>
              <a:rPr lang="es-MX" sz="2000" dirty="0">
                <a:latin typeface="Assistant"/>
                <a:ea typeface="Assistant"/>
                <a:cs typeface="Assistant"/>
                <a:sym typeface="Assistant"/>
              </a:rPr>
              <a:t>¿Utilizar características de la casa (# de habitaciones, # de baños, …)? ¿ Utilizar características geográficas (barrio, ciudad, departamento, …)?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MX" sz="2400" b="1" dirty="0">
              <a:latin typeface="Assistant"/>
              <a:ea typeface="Assistant"/>
              <a:cs typeface="Assistant"/>
              <a:sym typeface="Assistant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2400" b="1" dirty="0">
                <a:latin typeface="Assistant"/>
                <a:ea typeface="Assistant"/>
                <a:cs typeface="Assistant"/>
                <a:sym typeface="Assistant"/>
              </a:rPr>
              <a:t>¿Que modelos utilizar?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es-MX" sz="2000" dirty="0">
                <a:latin typeface="Assistant"/>
                <a:ea typeface="Assistant"/>
                <a:cs typeface="Assistant"/>
                <a:sym typeface="Assistant"/>
              </a:rPr>
              <a:t>Modelos basados en reglas vs modelos basados en datos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" name="Google Shape;117;p18">
            <a:extLst>
              <a:ext uri="{FF2B5EF4-FFF2-40B4-BE49-F238E27FC236}">
                <a16:creationId xmlns:a16="http://schemas.microsoft.com/office/drawing/2014/main" id="{35FEC2EC-2B99-4DC6-9899-E6D63E6D32C5}"/>
              </a:ext>
            </a:extLst>
          </p:cNvPr>
          <p:cNvSpPr/>
          <p:nvPr/>
        </p:nvSpPr>
        <p:spPr>
          <a:xfrm>
            <a:off x="285750" y="186550"/>
            <a:ext cx="4571476" cy="840822"/>
          </a:xfrm>
          <a:prstGeom prst="roundRect">
            <a:avLst>
              <a:gd name="adj" fmla="val 13333"/>
            </a:avLst>
          </a:prstGeom>
          <a:solidFill>
            <a:srgbClr val="DE1E1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19;p18">
            <a:extLst>
              <a:ext uri="{FF2B5EF4-FFF2-40B4-BE49-F238E27FC236}">
                <a16:creationId xmlns:a16="http://schemas.microsoft.com/office/drawing/2014/main" id="{ED43EE12-939C-40BA-8F5A-F2528D2C4CFC}"/>
              </a:ext>
            </a:extLst>
          </p:cNvPr>
          <p:cNvSpPr/>
          <p:nvPr/>
        </p:nvSpPr>
        <p:spPr>
          <a:xfrm rot="19813301">
            <a:off x="99225" y="-46762"/>
            <a:ext cx="894201" cy="116751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14990"/>
                </a:moveTo>
                <a:cubicBezTo>
                  <a:pt x="21600" y="15126"/>
                  <a:pt x="21600" y="15263"/>
                  <a:pt x="21600" y="15399"/>
                </a:cubicBezTo>
                <a:cubicBezTo>
                  <a:pt x="21594" y="15445"/>
                  <a:pt x="21584" y="15490"/>
                  <a:pt x="21584" y="15536"/>
                </a:cubicBezTo>
                <a:cubicBezTo>
                  <a:pt x="21583" y="15866"/>
                  <a:pt x="21538" y="16191"/>
                  <a:pt x="21471" y="16513"/>
                </a:cubicBezTo>
                <a:cubicBezTo>
                  <a:pt x="21274" y="17469"/>
                  <a:pt x="20847" y="18299"/>
                  <a:pt x="20177" y="18995"/>
                </a:cubicBezTo>
                <a:cubicBezTo>
                  <a:pt x="19694" y="19496"/>
                  <a:pt x="19133" y="19885"/>
                  <a:pt x="18522" y="20201"/>
                </a:cubicBezTo>
                <a:cubicBezTo>
                  <a:pt x="17784" y="20582"/>
                  <a:pt x="17006" y="20844"/>
                  <a:pt x="16205" y="21041"/>
                </a:cubicBezTo>
                <a:cubicBezTo>
                  <a:pt x="15549" y="21201"/>
                  <a:pt x="14886" y="21315"/>
                  <a:pt x="14217" y="21398"/>
                </a:cubicBezTo>
                <a:cubicBezTo>
                  <a:pt x="13683" y="21465"/>
                  <a:pt x="13147" y="21516"/>
                  <a:pt x="12611" y="21540"/>
                </a:cubicBezTo>
                <a:cubicBezTo>
                  <a:pt x="12079" y="21565"/>
                  <a:pt x="11548" y="21574"/>
                  <a:pt x="11017" y="21590"/>
                </a:cubicBezTo>
                <a:cubicBezTo>
                  <a:pt x="10990" y="21591"/>
                  <a:pt x="10963" y="21597"/>
                  <a:pt x="10936" y="21600"/>
                </a:cubicBezTo>
                <a:cubicBezTo>
                  <a:pt x="10845" y="21600"/>
                  <a:pt x="10755" y="21600"/>
                  <a:pt x="10664" y="21600"/>
                </a:cubicBezTo>
                <a:cubicBezTo>
                  <a:pt x="10625" y="21597"/>
                  <a:pt x="10586" y="21591"/>
                  <a:pt x="10547" y="21590"/>
                </a:cubicBezTo>
                <a:cubicBezTo>
                  <a:pt x="9871" y="21583"/>
                  <a:pt x="9194" y="21560"/>
                  <a:pt x="8519" y="21510"/>
                </a:cubicBezTo>
                <a:cubicBezTo>
                  <a:pt x="7699" y="21448"/>
                  <a:pt x="6883" y="21349"/>
                  <a:pt x="6076" y="21190"/>
                </a:cubicBezTo>
                <a:cubicBezTo>
                  <a:pt x="5309" y="21038"/>
                  <a:pt x="4557" y="20834"/>
                  <a:pt x="3829" y="20540"/>
                </a:cubicBezTo>
                <a:cubicBezTo>
                  <a:pt x="3154" y="20267"/>
                  <a:pt x="2517" y="19924"/>
                  <a:pt x="1944" y="19461"/>
                </a:cubicBezTo>
                <a:cubicBezTo>
                  <a:pt x="1121" y="18795"/>
                  <a:pt x="541" y="17957"/>
                  <a:pt x="245" y="16918"/>
                </a:cubicBezTo>
                <a:cubicBezTo>
                  <a:pt x="130" y="16515"/>
                  <a:pt x="62" y="16103"/>
                  <a:pt x="34" y="15684"/>
                </a:cubicBezTo>
                <a:cubicBezTo>
                  <a:pt x="28" y="15595"/>
                  <a:pt x="12" y="15507"/>
                  <a:pt x="0" y="15418"/>
                </a:cubicBezTo>
                <a:cubicBezTo>
                  <a:pt x="0" y="15275"/>
                  <a:pt x="0" y="15132"/>
                  <a:pt x="0" y="14990"/>
                </a:cubicBezTo>
                <a:cubicBezTo>
                  <a:pt x="9" y="14932"/>
                  <a:pt x="24" y="14875"/>
                  <a:pt x="27" y="14816"/>
                </a:cubicBezTo>
                <a:cubicBezTo>
                  <a:pt x="62" y="14139"/>
                  <a:pt x="174" y="13473"/>
                  <a:pt x="337" y="12816"/>
                </a:cubicBezTo>
                <a:cubicBezTo>
                  <a:pt x="559" y="11922"/>
                  <a:pt x="866" y="11057"/>
                  <a:pt x="1225" y="10212"/>
                </a:cubicBezTo>
                <a:cubicBezTo>
                  <a:pt x="1746" y="8981"/>
                  <a:pt x="2363" y="7801"/>
                  <a:pt x="3036" y="6651"/>
                </a:cubicBezTo>
                <a:cubicBezTo>
                  <a:pt x="3688" y="5538"/>
                  <a:pt x="4394" y="4464"/>
                  <a:pt x="5204" y="3465"/>
                </a:cubicBezTo>
                <a:cubicBezTo>
                  <a:pt x="5753" y="2789"/>
                  <a:pt x="6344" y="2155"/>
                  <a:pt x="7010" y="1599"/>
                </a:cubicBezTo>
                <a:cubicBezTo>
                  <a:pt x="7544" y="1152"/>
                  <a:pt x="8116" y="766"/>
                  <a:pt x="8747" y="479"/>
                </a:cubicBezTo>
                <a:cubicBezTo>
                  <a:pt x="9265" y="244"/>
                  <a:pt x="9803" y="87"/>
                  <a:pt x="10368" y="32"/>
                </a:cubicBezTo>
                <a:cubicBezTo>
                  <a:pt x="10461" y="23"/>
                  <a:pt x="10553" y="11"/>
                  <a:pt x="10646" y="0"/>
                </a:cubicBezTo>
                <a:cubicBezTo>
                  <a:pt x="10755" y="0"/>
                  <a:pt x="10863" y="0"/>
                  <a:pt x="10972" y="0"/>
                </a:cubicBezTo>
                <a:cubicBezTo>
                  <a:pt x="10999" y="5"/>
                  <a:pt x="11025" y="13"/>
                  <a:pt x="11052" y="15"/>
                </a:cubicBezTo>
                <a:cubicBezTo>
                  <a:pt x="11211" y="33"/>
                  <a:pt x="11371" y="43"/>
                  <a:pt x="11529" y="68"/>
                </a:cubicBezTo>
                <a:cubicBezTo>
                  <a:pt x="12160" y="165"/>
                  <a:pt x="12750" y="387"/>
                  <a:pt x="13311" y="696"/>
                </a:cubicBezTo>
                <a:cubicBezTo>
                  <a:pt x="14032" y="1093"/>
                  <a:pt x="14670" y="1607"/>
                  <a:pt x="15261" y="2185"/>
                </a:cubicBezTo>
                <a:cubicBezTo>
                  <a:pt x="15902" y="2811"/>
                  <a:pt x="16477" y="3498"/>
                  <a:pt x="17005" y="4225"/>
                </a:cubicBezTo>
                <a:cubicBezTo>
                  <a:pt x="18227" y="5906"/>
                  <a:pt x="19254" y="7707"/>
                  <a:pt x="20128" y="9601"/>
                </a:cubicBezTo>
                <a:cubicBezTo>
                  <a:pt x="20596" y="10615"/>
                  <a:pt x="20991" y="11657"/>
                  <a:pt x="21264" y="12744"/>
                </a:cubicBezTo>
                <a:cubicBezTo>
                  <a:pt x="21441" y="13445"/>
                  <a:pt x="21573" y="14154"/>
                  <a:pt x="21585" y="14881"/>
                </a:cubicBezTo>
                <a:cubicBezTo>
                  <a:pt x="21586" y="14918"/>
                  <a:pt x="21595" y="14954"/>
                  <a:pt x="21600" y="149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21;p18">
            <a:extLst>
              <a:ext uri="{FF2B5EF4-FFF2-40B4-BE49-F238E27FC236}">
                <a16:creationId xmlns:a16="http://schemas.microsoft.com/office/drawing/2014/main" id="{F84EB0BD-7735-49EC-A955-5E1C984273CC}"/>
              </a:ext>
            </a:extLst>
          </p:cNvPr>
          <p:cNvSpPr txBox="1"/>
          <p:nvPr/>
        </p:nvSpPr>
        <p:spPr>
          <a:xfrm>
            <a:off x="1481209" y="426432"/>
            <a:ext cx="269283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 b="1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Problemática</a:t>
            </a:r>
            <a:endParaRPr sz="2400" dirty="0"/>
          </a:p>
        </p:txBody>
      </p:sp>
      <p:pic>
        <p:nvPicPr>
          <p:cNvPr id="1026" name="Picture 2" descr="Davivienda S.A.">
            <a:extLst>
              <a:ext uri="{FF2B5EF4-FFF2-40B4-BE49-F238E27FC236}">
                <a16:creationId xmlns:a16="http://schemas.microsoft.com/office/drawing/2014/main" id="{28803C3C-842B-4DBB-80E9-A207A6B0F4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18" r="19077"/>
          <a:stretch/>
        </p:blipFill>
        <p:spPr bwMode="auto">
          <a:xfrm>
            <a:off x="198181" y="316403"/>
            <a:ext cx="696287" cy="581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1746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6;p18">
            <a:extLst>
              <a:ext uri="{FF2B5EF4-FFF2-40B4-BE49-F238E27FC236}">
                <a16:creationId xmlns:a16="http://schemas.microsoft.com/office/drawing/2014/main" id="{CED2BE05-CD23-4E62-84BA-3C8A95BF46BA}"/>
              </a:ext>
            </a:extLst>
          </p:cNvPr>
          <p:cNvSpPr txBox="1"/>
          <p:nvPr/>
        </p:nvSpPr>
        <p:spPr>
          <a:xfrm>
            <a:off x="546324" y="1535505"/>
            <a:ext cx="10397646" cy="326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b="1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Descripción: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Variables asociadas a las características de la vivienda y su correspondiente precio.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Características o atributos de la vivienda (# de habitaciones, # de garajes, entre otros)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Variables asociadas a la ubicación de la vivienda (municipio, departamento, entre otros)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Valor total de la vivienda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MX" sz="2000" dirty="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es-MX" sz="2000" b="1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Tamaño: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s-CO" sz="2000" dirty="0"/>
              <a:t>Conjunto de entrenamiento: 11.564 registros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s-CO" sz="2000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Conjunto de prueba: </a:t>
            </a:r>
            <a:r>
              <a:rPr lang="es-CO" dirty="0"/>
              <a:t>1.286 registros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s-CO" sz="2000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Número de variables: 221 variables</a:t>
            </a:r>
            <a:endParaRPr sz="2000" dirty="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" name="Google Shape;117;p18">
            <a:extLst>
              <a:ext uri="{FF2B5EF4-FFF2-40B4-BE49-F238E27FC236}">
                <a16:creationId xmlns:a16="http://schemas.microsoft.com/office/drawing/2014/main" id="{35FEC2EC-2B99-4DC6-9899-E6D63E6D32C5}"/>
              </a:ext>
            </a:extLst>
          </p:cNvPr>
          <p:cNvSpPr/>
          <p:nvPr/>
        </p:nvSpPr>
        <p:spPr>
          <a:xfrm>
            <a:off x="285750" y="186550"/>
            <a:ext cx="4571476" cy="840822"/>
          </a:xfrm>
          <a:prstGeom prst="roundRect">
            <a:avLst>
              <a:gd name="adj" fmla="val 13333"/>
            </a:avLst>
          </a:prstGeom>
          <a:solidFill>
            <a:srgbClr val="DE1E1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19;p18">
            <a:extLst>
              <a:ext uri="{FF2B5EF4-FFF2-40B4-BE49-F238E27FC236}">
                <a16:creationId xmlns:a16="http://schemas.microsoft.com/office/drawing/2014/main" id="{ED43EE12-939C-40BA-8F5A-F2528D2C4CFC}"/>
              </a:ext>
            </a:extLst>
          </p:cNvPr>
          <p:cNvSpPr/>
          <p:nvPr/>
        </p:nvSpPr>
        <p:spPr>
          <a:xfrm rot="19813301">
            <a:off x="99225" y="-46762"/>
            <a:ext cx="894201" cy="116751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14990"/>
                </a:moveTo>
                <a:cubicBezTo>
                  <a:pt x="21600" y="15126"/>
                  <a:pt x="21600" y="15263"/>
                  <a:pt x="21600" y="15399"/>
                </a:cubicBezTo>
                <a:cubicBezTo>
                  <a:pt x="21594" y="15445"/>
                  <a:pt x="21584" y="15490"/>
                  <a:pt x="21584" y="15536"/>
                </a:cubicBezTo>
                <a:cubicBezTo>
                  <a:pt x="21583" y="15866"/>
                  <a:pt x="21538" y="16191"/>
                  <a:pt x="21471" y="16513"/>
                </a:cubicBezTo>
                <a:cubicBezTo>
                  <a:pt x="21274" y="17469"/>
                  <a:pt x="20847" y="18299"/>
                  <a:pt x="20177" y="18995"/>
                </a:cubicBezTo>
                <a:cubicBezTo>
                  <a:pt x="19694" y="19496"/>
                  <a:pt x="19133" y="19885"/>
                  <a:pt x="18522" y="20201"/>
                </a:cubicBezTo>
                <a:cubicBezTo>
                  <a:pt x="17784" y="20582"/>
                  <a:pt x="17006" y="20844"/>
                  <a:pt x="16205" y="21041"/>
                </a:cubicBezTo>
                <a:cubicBezTo>
                  <a:pt x="15549" y="21201"/>
                  <a:pt x="14886" y="21315"/>
                  <a:pt x="14217" y="21398"/>
                </a:cubicBezTo>
                <a:cubicBezTo>
                  <a:pt x="13683" y="21465"/>
                  <a:pt x="13147" y="21516"/>
                  <a:pt x="12611" y="21540"/>
                </a:cubicBezTo>
                <a:cubicBezTo>
                  <a:pt x="12079" y="21565"/>
                  <a:pt x="11548" y="21574"/>
                  <a:pt x="11017" y="21590"/>
                </a:cubicBezTo>
                <a:cubicBezTo>
                  <a:pt x="10990" y="21591"/>
                  <a:pt x="10963" y="21597"/>
                  <a:pt x="10936" y="21600"/>
                </a:cubicBezTo>
                <a:cubicBezTo>
                  <a:pt x="10845" y="21600"/>
                  <a:pt x="10755" y="21600"/>
                  <a:pt x="10664" y="21600"/>
                </a:cubicBezTo>
                <a:cubicBezTo>
                  <a:pt x="10625" y="21597"/>
                  <a:pt x="10586" y="21591"/>
                  <a:pt x="10547" y="21590"/>
                </a:cubicBezTo>
                <a:cubicBezTo>
                  <a:pt x="9871" y="21583"/>
                  <a:pt x="9194" y="21560"/>
                  <a:pt x="8519" y="21510"/>
                </a:cubicBezTo>
                <a:cubicBezTo>
                  <a:pt x="7699" y="21448"/>
                  <a:pt x="6883" y="21349"/>
                  <a:pt x="6076" y="21190"/>
                </a:cubicBezTo>
                <a:cubicBezTo>
                  <a:pt x="5309" y="21038"/>
                  <a:pt x="4557" y="20834"/>
                  <a:pt x="3829" y="20540"/>
                </a:cubicBezTo>
                <a:cubicBezTo>
                  <a:pt x="3154" y="20267"/>
                  <a:pt x="2517" y="19924"/>
                  <a:pt x="1944" y="19461"/>
                </a:cubicBezTo>
                <a:cubicBezTo>
                  <a:pt x="1121" y="18795"/>
                  <a:pt x="541" y="17957"/>
                  <a:pt x="245" y="16918"/>
                </a:cubicBezTo>
                <a:cubicBezTo>
                  <a:pt x="130" y="16515"/>
                  <a:pt x="62" y="16103"/>
                  <a:pt x="34" y="15684"/>
                </a:cubicBezTo>
                <a:cubicBezTo>
                  <a:pt x="28" y="15595"/>
                  <a:pt x="12" y="15507"/>
                  <a:pt x="0" y="15418"/>
                </a:cubicBezTo>
                <a:cubicBezTo>
                  <a:pt x="0" y="15275"/>
                  <a:pt x="0" y="15132"/>
                  <a:pt x="0" y="14990"/>
                </a:cubicBezTo>
                <a:cubicBezTo>
                  <a:pt x="9" y="14932"/>
                  <a:pt x="24" y="14875"/>
                  <a:pt x="27" y="14816"/>
                </a:cubicBezTo>
                <a:cubicBezTo>
                  <a:pt x="62" y="14139"/>
                  <a:pt x="174" y="13473"/>
                  <a:pt x="337" y="12816"/>
                </a:cubicBezTo>
                <a:cubicBezTo>
                  <a:pt x="559" y="11922"/>
                  <a:pt x="866" y="11057"/>
                  <a:pt x="1225" y="10212"/>
                </a:cubicBezTo>
                <a:cubicBezTo>
                  <a:pt x="1746" y="8981"/>
                  <a:pt x="2363" y="7801"/>
                  <a:pt x="3036" y="6651"/>
                </a:cubicBezTo>
                <a:cubicBezTo>
                  <a:pt x="3688" y="5538"/>
                  <a:pt x="4394" y="4464"/>
                  <a:pt x="5204" y="3465"/>
                </a:cubicBezTo>
                <a:cubicBezTo>
                  <a:pt x="5753" y="2789"/>
                  <a:pt x="6344" y="2155"/>
                  <a:pt x="7010" y="1599"/>
                </a:cubicBezTo>
                <a:cubicBezTo>
                  <a:pt x="7544" y="1152"/>
                  <a:pt x="8116" y="766"/>
                  <a:pt x="8747" y="479"/>
                </a:cubicBezTo>
                <a:cubicBezTo>
                  <a:pt x="9265" y="244"/>
                  <a:pt x="9803" y="87"/>
                  <a:pt x="10368" y="32"/>
                </a:cubicBezTo>
                <a:cubicBezTo>
                  <a:pt x="10461" y="23"/>
                  <a:pt x="10553" y="11"/>
                  <a:pt x="10646" y="0"/>
                </a:cubicBezTo>
                <a:cubicBezTo>
                  <a:pt x="10755" y="0"/>
                  <a:pt x="10863" y="0"/>
                  <a:pt x="10972" y="0"/>
                </a:cubicBezTo>
                <a:cubicBezTo>
                  <a:pt x="10999" y="5"/>
                  <a:pt x="11025" y="13"/>
                  <a:pt x="11052" y="15"/>
                </a:cubicBezTo>
                <a:cubicBezTo>
                  <a:pt x="11211" y="33"/>
                  <a:pt x="11371" y="43"/>
                  <a:pt x="11529" y="68"/>
                </a:cubicBezTo>
                <a:cubicBezTo>
                  <a:pt x="12160" y="165"/>
                  <a:pt x="12750" y="387"/>
                  <a:pt x="13311" y="696"/>
                </a:cubicBezTo>
                <a:cubicBezTo>
                  <a:pt x="14032" y="1093"/>
                  <a:pt x="14670" y="1607"/>
                  <a:pt x="15261" y="2185"/>
                </a:cubicBezTo>
                <a:cubicBezTo>
                  <a:pt x="15902" y="2811"/>
                  <a:pt x="16477" y="3498"/>
                  <a:pt x="17005" y="4225"/>
                </a:cubicBezTo>
                <a:cubicBezTo>
                  <a:pt x="18227" y="5906"/>
                  <a:pt x="19254" y="7707"/>
                  <a:pt x="20128" y="9601"/>
                </a:cubicBezTo>
                <a:cubicBezTo>
                  <a:pt x="20596" y="10615"/>
                  <a:pt x="20991" y="11657"/>
                  <a:pt x="21264" y="12744"/>
                </a:cubicBezTo>
                <a:cubicBezTo>
                  <a:pt x="21441" y="13445"/>
                  <a:pt x="21573" y="14154"/>
                  <a:pt x="21585" y="14881"/>
                </a:cubicBezTo>
                <a:cubicBezTo>
                  <a:pt x="21586" y="14918"/>
                  <a:pt x="21595" y="14954"/>
                  <a:pt x="21600" y="149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21;p18">
            <a:extLst>
              <a:ext uri="{FF2B5EF4-FFF2-40B4-BE49-F238E27FC236}">
                <a16:creationId xmlns:a16="http://schemas.microsoft.com/office/drawing/2014/main" id="{F84EB0BD-7735-49EC-A955-5E1C984273CC}"/>
              </a:ext>
            </a:extLst>
          </p:cNvPr>
          <p:cNvSpPr txBox="1"/>
          <p:nvPr/>
        </p:nvSpPr>
        <p:spPr>
          <a:xfrm>
            <a:off x="1481209" y="426432"/>
            <a:ext cx="269283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 b="1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Conjunto de datos</a:t>
            </a:r>
            <a:endParaRPr sz="2400" dirty="0"/>
          </a:p>
        </p:txBody>
      </p:sp>
      <p:pic>
        <p:nvPicPr>
          <p:cNvPr id="1026" name="Picture 2" descr="Davivienda S.A.">
            <a:extLst>
              <a:ext uri="{FF2B5EF4-FFF2-40B4-BE49-F238E27FC236}">
                <a16:creationId xmlns:a16="http://schemas.microsoft.com/office/drawing/2014/main" id="{28803C3C-842B-4DBB-80E9-A207A6B0F4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18" r="19077"/>
          <a:stretch/>
        </p:blipFill>
        <p:spPr bwMode="auto">
          <a:xfrm>
            <a:off x="198181" y="316403"/>
            <a:ext cx="696287" cy="581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9964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B783ED-1FFE-4A8A-9FE4-B6F76CAB5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16225"/>
          </a:xfrm>
        </p:spPr>
        <p:txBody>
          <a:bodyPr/>
          <a:lstStyle/>
          <a:p>
            <a:pPr algn="ctr"/>
            <a:r>
              <a:rPr lang="es-CO" dirty="0">
                <a:latin typeface="Helvetica Neue" panose="020B0604020202020204" charset="0"/>
              </a:rPr>
              <a:t>PRUEBA II: </a:t>
            </a:r>
            <a:br>
              <a:rPr lang="es-CO" dirty="0">
                <a:latin typeface="Helvetica Neue" panose="020B0604020202020204" charset="0"/>
              </a:rPr>
            </a:br>
            <a:r>
              <a:rPr lang="es-CO" dirty="0">
                <a:latin typeface="Helvetica Neue" panose="020B0604020202020204" charset="0"/>
              </a:rPr>
              <a:t>CLASIFICACIÓN DE IMÁGENES</a:t>
            </a:r>
            <a:br>
              <a:rPr lang="es-CO" dirty="0">
                <a:latin typeface="Helvetica Neue" panose="020B0604020202020204" charset="0"/>
              </a:rPr>
            </a:br>
            <a:r>
              <a:rPr lang="es-CO" sz="3600" dirty="0" err="1">
                <a:latin typeface="Helvetica Neue" panose="020B0604020202020204" charset="0"/>
              </a:rPr>
              <a:t>Imágenes</a:t>
            </a:r>
            <a:r>
              <a:rPr lang="es-CO" sz="3600" dirty="0">
                <a:latin typeface="Helvetica Neue" panose="020B0604020202020204" charset="0"/>
              </a:rPr>
              <a:t> con contenido vs Imágenes en blanco</a:t>
            </a:r>
            <a:endParaRPr lang="es-CO" dirty="0">
              <a:latin typeface="Helvetica Neu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366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5;p17">
            <a:extLst>
              <a:ext uri="{FF2B5EF4-FFF2-40B4-BE49-F238E27FC236}">
                <a16:creationId xmlns:a16="http://schemas.microsoft.com/office/drawing/2014/main" id="{3043D4D4-BB87-4479-B357-8DC002F6AC3E}"/>
              </a:ext>
            </a:extLst>
          </p:cNvPr>
          <p:cNvSpPr txBox="1"/>
          <p:nvPr/>
        </p:nvSpPr>
        <p:spPr>
          <a:xfrm>
            <a:off x="1180200" y="2338791"/>
            <a:ext cx="3889200" cy="4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CO" sz="2300" b="1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Problemática</a:t>
            </a:r>
            <a:endParaRPr sz="2300" b="1" dirty="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" name="Google Shape;86;p17">
            <a:extLst>
              <a:ext uri="{FF2B5EF4-FFF2-40B4-BE49-F238E27FC236}">
                <a16:creationId xmlns:a16="http://schemas.microsoft.com/office/drawing/2014/main" id="{031FCB31-F44B-499A-81A8-65FAF38DC390}"/>
              </a:ext>
            </a:extLst>
          </p:cNvPr>
          <p:cNvSpPr txBox="1"/>
          <p:nvPr/>
        </p:nvSpPr>
        <p:spPr>
          <a:xfrm>
            <a:off x="1180200" y="1379991"/>
            <a:ext cx="41076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300" b="1" dirty="0">
                <a:latin typeface="Assistant"/>
                <a:ea typeface="Assistant"/>
                <a:cs typeface="Assistant"/>
                <a:sym typeface="Assistant"/>
              </a:rPr>
              <a:t>Introducción</a:t>
            </a:r>
            <a:endParaRPr sz="2300" b="1" dirty="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" name="Google Shape;87;p17">
            <a:extLst>
              <a:ext uri="{FF2B5EF4-FFF2-40B4-BE49-F238E27FC236}">
                <a16:creationId xmlns:a16="http://schemas.microsoft.com/office/drawing/2014/main" id="{8D1C919A-0D66-47AD-AE18-A9E49C6AB612}"/>
              </a:ext>
            </a:extLst>
          </p:cNvPr>
          <p:cNvSpPr txBox="1"/>
          <p:nvPr/>
        </p:nvSpPr>
        <p:spPr>
          <a:xfrm>
            <a:off x="1180200" y="3311103"/>
            <a:ext cx="3889200" cy="4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300" b="1" dirty="0">
                <a:latin typeface="Assistant"/>
                <a:ea typeface="Assistant"/>
                <a:cs typeface="Assistant"/>
                <a:sym typeface="Assistant"/>
              </a:rPr>
              <a:t>Conjunto de datos</a:t>
            </a:r>
            <a:endParaRPr sz="2300" b="1" dirty="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" name="Google Shape;88;p17">
            <a:extLst>
              <a:ext uri="{FF2B5EF4-FFF2-40B4-BE49-F238E27FC236}">
                <a16:creationId xmlns:a16="http://schemas.microsoft.com/office/drawing/2014/main" id="{0867D9C9-7AD5-4CDF-A8D4-376E9CBB078B}"/>
              </a:ext>
            </a:extLst>
          </p:cNvPr>
          <p:cNvSpPr txBox="1"/>
          <p:nvPr/>
        </p:nvSpPr>
        <p:spPr>
          <a:xfrm>
            <a:off x="1180200" y="4359616"/>
            <a:ext cx="3889200" cy="4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300" b="1" dirty="0">
                <a:latin typeface="Assistant"/>
                <a:ea typeface="Assistant"/>
                <a:cs typeface="Assistant"/>
                <a:sym typeface="Assistant"/>
              </a:rPr>
              <a:t>Modelo construido</a:t>
            </a:r>
            <a:endParaRPr sz="2300" b="1" dirty="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" name="Google Shape;89;p17">
            <a:extLst>
              <a:ext uri="{FF2B5EF4-FFF2-40B4-BE49-F238E27FC236}">
                <a16:creationId xmlns:a16="http://schemas.microsoft.com/office/drawing/2014/main" id="{2413312A-290A-4A41-894B-AF5388D90AF7}"/>
              </a:ext>
            </a:extLst>
          </p:cNvPr>
          <p:cNvSpPr txBox="1"/>
          <p:nvPr/>
        </p:nvSpPr>
        <p:spPr>
          <a:xfrm>
            <a:off x="1054475" y="1691491"/>
            <a:ext cx="49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CO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Motivación </a:t>
            </a:r>
            <a:endParaRPr dirty="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" name="Google Shape;90;p17">
            <a:extLst>
              <a:ext uri="{FF2B5EF4-FFF2-40B4-BE49-F238E27FC236}">
                <a16:creationId xmlns:a16="http://schemas.microsoft.com/office/drawing/2014/main" id="{BAF09D7D-6EED-4354-8BAF-02BC67216AA2}"/>
              </a:ext>
            </a:extLst>
          </p:cNvPr>
          <p:cNvSpPr txBox="1"/>
          <p:nvPr/>
        </p:nvSpPr>
        <p:spPr>
          <a:xfrm>
            <a:off x="1109508" y="2658691"/>
            <a:ext cx="4233300" cy="3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Descripción de</a:t>
            </a:r>
            <a:r>
              <a:rPr lang="es-CO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l problema</a:t>
            </a:r>
            <a:endParaRPr dirty="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" name="Google Shape;91;p17">
            <a:extLst>
              <a:ext uri="{FF2B5EF4-FFF2-40B4-BE49-F238E27FC236}">
                <a16:creationId xmlns:a16="http://schemas.microsoft.com/office/drawing/2014/main" id="{F5A04C24-65DB-4F5E-9DE3-77C45F3D289E}"/>
              </a:ext>
            </a:extLst>
          </p:cNvPr>
          <p:cNvSpPr txBox="1"/>
          <p:nvPr/>
        </p:nvSpPr>
        <p:spPr>
          <a:xfrm>
            <a:off x="1054474" y="3676691"/>
            <a:ext cx="6345803" cy="3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CO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Descripción de los datos utilizados</a:t>
            </a:r>
            <a:endParaRPr dirty="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" name="Google Shape;92;p17">
            <a:extLst>
              <a:ext uri="{FF2B5EF4-FFF2-40B4-BE49-F238E27FC236}">
                <a16:creationId xmlns:a16="http://schemas.microsoft.com/office/drawing/2014/main" id="{193EF585-907F-4029-893D-EE6C12C45ED4}"/>
              </a:ext>
            </a:extLst>
          </p:cNvPr>
          <p:cNvSpPr txBox="1"/>
          <p:nvPr/>
        </p:nvSpPr>
        <p:spPr>
          <a:xfrm>
            <a:off x="1054475" y="4680167"/>
            <a:ext cx="4972800" cy="3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CO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Arquitectura del modelo y resultados</a:t>
            </a:r>
            <a:endParaRPr dirty="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grpSp>
        <p:nvGrpSpPr>
          <p:cNvPr id="12" name="Google Shape;93;p17">
            <a:extLst>
              <a:ext uri="{FF2B5EF4-FFF2-40B4-BE49-F238E27FC236}">
                <a16:creationId xmlns:a16="http://schemas.microsoft.com/office/drawing/2014/main" id="{1194028E-739F-42AC-808C-541620A869BA}"/>
              </a:ext>
            </a:extLst>
          </p:cNvPr>
          <p:cNvGrpSpPr/>
          <p:nvPr/>
        </p:nvGrpSpPr>
        <p:grpSpPr>
          <a:xfrm>
            <a:off x="654125" y="1472429"/>
            <a:ext cx="681900" cy="531450"/>
            <a:chOff x="1416125" y="874713"/>
            <a:chExt cx="681900" cy="531450"/>
          </a:xfrm>
        </p:grpSpPr>
        <p:sp>
          <p:nvSpPr>
            <p:cNvPr id="13" name="Google Shape;94;p17">
              <a:extLst>
                <a:ext uri="{FF2B5EF4-FFF2-40B4-BE49-F238E27FC236}">
                  <a16:creationId xmlns:a16="http://schemas.microsoft.com/office/drawing/2014/main" id="{8C10DF0B-20A4-4586-B815-E35430734113}"/>
                </a:ext>
              </a:extLst>
            </p:cNvPr>
            <p:cNvSpPr txBox="1"/>
            <p:nvPr/>
          </p:nvSpPr>
          <p:spPr>
            <a:xfrm>
              <a:off x="1416125" y="913563"/>
              <a:ext cx="6819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3200" b="1"/>
                <a:t>1</a:t>
              </a:r>
              <a:endParaRPr sz="3200" b="1" dirty="0"/>
            </a:p>
          </p:txBody>
        </p:sp>
        <p:cxnSp>
          <p:nvCxnSpPr>
            <p:cNvPr id="14" name="Google Shape;95;p17">
              <a:extLst>
                <a:ext uri="{FF2B5EF4-FFF2-40B4-BE49-F238E27FC236}">
                  <a16:creationId xmlns:a16="http://schemas.microsoft.com/office/drawing/2014/main" id="{FF7570D3-ABE2-4D8F-A78E-F28F6F3C70DC}"/>
                </a:ext>
              </a:extLst>
            </p:cNvPr>
            <p:cNvCxnSpPr/>
            <p:nvPr/>
          </p:nvCxnSpPr>
          <p:spPr>
            <a:xfrm rot="10800000">
              <a:off x="1805300" y="874713"/>
              <a:ext cx="3600" cy="475500"/>
            </a:xfrm>
            <a:prstGeom prst="straightConnector1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5" name="Google Shape;96;p17">
            <a:extLst>
              <a:ext uri="{FF2B5EF4-FFF2-40B4-BE49-F238E27FC236}">
                <a16:creationId xmlns:a16="http://schemas.microsoft.com/office/drawing/2014/main" id="{CE3ABB5E-D62C-40ED-A195-45817D08508D}"/>
              </a:ext>
            </a:extLst>
          </p:cNvPr>
          <p:cNvGrpSpPr/>
          <p:nvPr/>
        </p:nvGrpSpPr>
        <p:grpSpPr>
          <a:xfrm>
            <a:off x="654125" y="2488714"/>
            <a:ext cx="681900" cy="531450"/>
            <a:chOff x="1416125" y="874713"/>
            <a:chExt cx="681900" cy="531450"/>
          </a:xfrm>
        </p:grpSpPr>
        <p:sp>
          <p:nvSpPr>
            <p:cNvPr id="16" name="Google Shape;97;p17">
              <a:extLst>
                <a:ext uri="{FF2B5EF4-FFF2-40B4-BE49-F238E27FC236}">
                  <a16:creationId xmlns:a16="http://schemas.microsoft.com/office/drawing/2014/main" id="{E6BE74A6-A780-4521-946F-401CA5538D07}"/>
                </a:ext>
              </a:extLst>
            </p:cNvPr>
            <p:cNvSpPr txBox="1"/>
            <p:nvPr/>
          </p:nvSpPr>
          <p:spPr>
            <a:xfrm>
              <a:off x="1416125" y="913563"/>
              <a:ext cx="6819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3200" b="1"/>
                <a:t>2</a:t>
              </a:r>
              <a:endParaRPr sz="3200" b="1"/>
            </a:p>
          </p:txBody>
        </p:sp>
        <p:cxnSp>
          <p:nvCxnSpPr>
            <p:cNvPr id="17" name="Google Shape;98;p17">
              <a:extLst>
                <a:ext uri="{FF2B5EF4-FFF2-40B4-BE49-F238E27FC236}">
                  <a16:creationId xmlns:a16="http://schemas.microsoft.com/office/drawing/2014/main" id="{DC3FBAD0-535B-4FAC-A70D-797C72B00FC8}"/>
                </a:ext>
              </a:extLst>
            </p:cNvPr>
            <p:cNvCxnSpPr/>
            <p:nvPr/>
          </p:nvCxnSpPr>
          <p:spPr>
            <a:xfrm rot="10800000">
              <a:off x="1805300" y="874713"/>
              <a:ext cx="3600" cy="475500"/>
            </a:xfrm>
            <a:prstGeom prst="straightConnector1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8" name="Google Shape;99;p17">
            <a:extLst>
              <a:ext uri="{FF2B5EF4-FFF2-40B4-BE49-F238E27FC236}">
                <a16:creationId xmlns:a16="http://schemas.microsoft.com/office/drawing/2014/main" id="{75C90DB9-8AB7-4D1C-A9D8-753917F1A320}"/>
              </a:ext>
            </a:extLst>
          </p:cNvPr>
          <p:cNvGrpSpPr/>
          <p:nvPr/>
        </p:nvGrpSpPr>
        <p:grpSpPr>
          <a:xfrm>
            <a:off x="654125" y="3440786"/>
            <a:ext cx="681900" cy="531450"/>
            <a:chOff x="1416125" y="874713"/>
            <a:chExt cx="681900" cy="531450"/>
          </a:xfrm>
        </p:grpSpPr>
        <p:sp>
          <p:nvSpPr>
            <p:cNvPr id="19" name="Google Shape;100;p17">
              <a:extLst>
                <a:ext uri="{FF2B5EF4-FFF2-40B4-BE49-F238E27FC236}">
                  <a16:creationId xmlns:a16="http://schemas.microsoft.com/office/drawing/2014/main" id="{794DA2FC-C9A1-49DB-B11F-878D40676D82}"/>
                </a:ext>
              </a:extLst>
            </p:cNvPr>
            <p:cNvSpPr txBox="1"/>
            <p:nvPr/>
          </p:nvSpPr>
          <p:spPr>
            <a:xfrm>
              <a:off x="1416125" y="913563"/>
              <a:ext cx="6819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3200" b="1"/>
                <a:t>3</a:t>
              </a:r>
              <a:endParaRPr sz="3200" b="1"/>
            </a:p>
          </p:txBody>
        </p:sp>
        <p:cxnSp>
          <p:nvCxnSpPr>
            <p:cNvPr id="20" name="Google Shape;101;p17">
              <a:extLst>
                <a:ext uri="{FF2B5EF4-FFF2-40B4-BE49-F238E27FC236}">
                  <a16:creationId xmlns:a16="http://schemas.microsoft.com/office/drawing/2014/main" id="{44371D78-E436-48D9-A9C4-EE2E222A747B}"/>
                </a:ext>
              </a:extLst>
            </p:cNvPr>
            <p:cNvCxnSpPr/>
            <p:nvPr/>
          </p:nvCxnSpPr>
          <p:spPr>
            <a:xfrm rot="10800000">
              <a:off x="1805300" y="874713"/>
              <a:ext cx="3600" cy="475500"/>
            </a:xfrm>
            <a:prstGeom prst="straightConnector1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21" name="Google Shape;102;p17">
            <a:extLst>
              <a:ext uri="{FF2B5EF4-FFF2-40B4-BE49-F238E27FC236}">
                <a16:creationId xmlns:a16="http://schemas.microsoft.com/office/drawing/2014/main" id="{C082AB61-CAC9-4F4D-B4AE-9B5CB93B153D}"/>
              </a:ext>
            </a:extLst>
          </p:cNvPr>
          <p:cNvGrpSpPr/>
          <p:nvPr/>
        </p:nvGrpSpPr>
        <p:grpSpPr>
          <a:xfrm>
            <a:off x="654125" y="4456215"/>
            <a:ext cx="681900" cy="531450"/>
            <a:chOff x="1416125" y="874713"/>
            <a:chExt cx="681900" cy="531450"/>
          </a:xfrm>
        </p:grpSpPr>
        <p:sp>
          <p:nvSpPr>
            <p:cNvPr id="22" name="Google Shape;103;p17">
              <a:extLst>
                <a:ext uri="{FF2B5EF4-FFF2-40B4-BE49-F238E27FC236}">
                  <a16:creationId xmlns:a16="http://schemas.microsoft.com/office/drawing/2014/main" id="{3E5A9078-E796-4AA7-A1A9-A0855875929D}"/>
                </a:ext>
              </a:extLst>
            </p:cNvPr>
            <p:cNvSpPr txBox="1"/>
            <p:nvPr/>
          </p:nvSpPr>
          <p:spPr>
            <a:xfrm>
              <a:off x="1416125" y="913563"/>
              <a:ext cx="6819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3200" b="1"/>
                <a:t>4</a:t>
              </a:r>
              <a:endParaRPr sz="3200" b="1"/>
            </a:p>
          </p:txBody>
        </p:sp>
        <p:cxnSp>
          <p:nvCxnSpPr>
            <p:cNvPr id="23" name="Google Shape;104;p17">
              <a:extLst>
                <a:ext uri="{FF2B5EF4-FFF2-40B4-BE49-F238E27FC236}">
                  <a16:creationId xmlns:a16="http://schemas.microsoft.com/office/drawing/2014/main" id="{F765BB0F-3E27-40AC-B135-D112B0046CDA}"/>
                </a:ext>
              </a:extLst>
            </p:cNvPr>
            <p:cNvCxnSpPr/>
            <p:nvPr/>
          </p:nvCxnSpPr>
          <p:spPr>
            <a:xfrm rot="10800000">
              <a:off x="1805300" y="874713"/>
              <a:ext cx="3600" cy="475500"/>
            </a:xfrm>
            <a:prstGeom prst="straightConnector1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7" name="Google Shape;88;p17">
            <a:extLst>
              <a:ext uri="{FF2B5EF4-FFF2-40B4-BE49-F238E27FC236}">
                <a16:creationId xmlns:a16="http://schemas.microsoft.com/office/drawing/2014/main" id="{6AC79922-9A39-4996-9CE2-2FF034803E8E}"/>
              </a:ext>
            </a:extLst>
          </p:cNvPr>
          <p:cNvSpPr txBox="1"/>
          <p:nvPr/>
        </p:nvSpPr>
        <p:spPr>
          <a:xfrm>
            <a:off x="1180200" y="5328709"/>
            <a:ext cx="3889200" cy="4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300" b="1" dirty="0">
                <a:latin typeface="Assistant"/>
                <a:ea typeface="Assistant"/>
                <a:cs typeface="Assistant"/>
                <a:sym typeface="Assistant"/>
              </a:rPr>
              <a:t>Dificultades</a:t>
            </a:r>
            <a:endParaRPr sz="2300" b="1" dirty="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8" name="Google Shape;92;p17">
            <a:extLst>
              <a:ext uri="{FF2B5EF4-FFF2-40B4-BE49-F238E27FC236}">
                <a16:creationId xmlns:a16="http://schemas.microsoft.com/office/drawing/2014/main" id="{2C3A3BDC-0F57-4630-B5CC-C0ABDAD688A8}"/>
              </a:ext>
            </a:extLst>
          </p:cNvPr>
          <p:cNvSpPr txBox="1"/>
          <p:nvPr/>
        </p:nvSpPr>
        <p:spPr>
          <a:xfrm>
            <a:off x="1054475" y="5682815"/>
            <a:ext cx="4798598" cy="400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CO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Principales dificultades a la hora de desarrollar el reto</a:t>
            </a:r>
            <a:endParaRPr dirty="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grpSp>
        <p:nvGrpSpPr>
          <p:cNvPr id="29" name="Google Shape;102;p17">
            <a:extLst>
              <a:ext uri="{FF2B5EF4-FFF2-40B4-BE49-F238E27FC236}">
                <a16:creationId xmlns:a16="http://schemas.microsoft.com/office/drawing/2014/main" id="{5AD7D5EA-76E9-4929-A939-9EFB79257320}"/>
              </a:ext>
            </a:extLst>
          </p:cNvPr>
          <p:cNvGrpSpPr/>
          <p:nvPr/>
        </p:nvGrpSpPr>
        <p:grpSpPr>
          <a:xfrm>
            <a:off x="654125" y="5425308"/>
            <a:ext cx="681900" cy="531450"/>
            <a:chOff x="1416125" y="874713"/>
            <a:chExt cx="681900" cy="531450"/>
          </a:xfrm>
        </p:grpSpPr>
        <p:sp>
          <p:nvSpPr>
            <p:cNvPr id="30" name="Google Shape;103;p17">
              <a:extLst>
                <a:ext uri="{FF2B5EF4-FFF2-40B4-BE49-F238E27FC236}">
                  <a16:creationId xmlns:a16="http://schemas.microsoft.com/office/drawing/2014/main" id="{2E12C7EA-C115-4EE5-BD28-87631E30DD6E}"/>
                </a:ext>
              </a:extLst>
            </p:cNvPr>
            <p:cNvSpPr txBox="1"/>
            <p:nvPr/>
          </p:nvSpPr>
          <p:spPr>
            <a:xfrm>
              <a:off x="1416125" y="913563"/>
              <a:ext cx="6819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3200" b="1" dirty="0"/>
                <a:t>5</a:t>
              </a:r>
              <a:endParaRPr sz="3200" b="1" dirty="0"/>
            </a:p>
          </p:txBody>
        </p:sp>
        <p:cxnSp>
          <p:nvCxnSpPr>
            <p:cNvPr id="31" name="Google Shape;104;p17">
              <a:extLst>
                <a:ext uri="{FF2B5EF4-FFF2-40B4-BE49-F238E27FC236}">
                  <a16:creationId xmlns:a16="http://schemas.microsoft.com/office/drawing/2014/main" id="{738693E3-FAE8-4343-BDF7-F40B256E9607}"/>
                </a:ext>
              </a:extLst>
            </p:cNvPr>
            <p:cNvCxnSpPr/>
            <p:nvPr/>
          </p:nvCxnSpPr>
          <p:spPr>
            <a:xfrm rot="10800000">
              <a:off x="1805300" y="874713"/>
              <a:ext cx="3600" cy="475500"/>
            </a:xfrm>
            <a:prstGeom prst="straightConnector1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2" name="Google Shape;117;p18">
            <a:extLst>
              <a:ext uri="{FF2B5EF4-FFF2-40B4-BE49-F238E27FC236}">
                <a16:creationId xmlns:a16="http://schemas.microsoft.com/office/drawing/2014/main" id="{83E955BF-B59D-496C-8FFF-E1DD418C1DEA}"/>
              </a:ext>
            </a:extLst>
          </p:cNvPr>
          <p:cNvSpPr/>
          <p:nvPr/>
        </p:nvSpPr>
        <p:spPr>
          <a:xfrm>
            <a:off x="285750" y="186550"/>
            <a:ext cx="4571476" cy="840822"/>
          </a:xfrm>
          <a:prstGeom prst="roundRect">
            <a:avLst>
              <a:gd name="adj" fmla="val 13333"/>
            </a:avLst>
          </a:prstGeom>
          <a:solidFill>
            <a:srgbClr val="DE1E1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121;p18">
            <a:extLst>
              <a:ext uri="{FF2B5EF4-FFF2-40B4-BE49-F238E27FC236}">
                <a16:creationId xmlns:a16="http://schemas.microsoft.com/office/drawing/2014/main" id="{83C4E908-5E38-43B8-BA71-5DD9B03DA172}"/>
              </a:ext>
            </a:extLst>
          </p:cNvPr>
          <p:cNvSpPr txBox="1"/>
          <p:nvPr/>
        </p:nvSpPr>
        <p:spPr>
          <a:xfrm>
            <a:off x="1481209" y="426432"/>
            <a:ext cx="269283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 b="1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Agenda</a:t>
            </a:r>
            <a:endParaRPr sz="2400" dirty="0"/>
          </a:p>
        </p:txBody>
      </p:sp>
      <p:sp>
        <p:nvSpPr>
          <p:cNvPr id="35" name="Google Shape;119;p18">
            <a:extLst>
              <a:ext uri="{FF2B5EF4-FFF2-40B4-BE49-F238E27FC236}">
                <a16:creationId xmlns:a16="http://schemas.microsoft.com/office/drawing/2014/main" id="{EA987835-FFA4-4B7D-B986-4AE3B87AC560}"/>
              </a:ext>
            </a:extLst>
          </p:cNvPr>
          <p:cNvSpPr/>
          <p:nvPr/>
        </p:nvSpPr>
        <p:spPr>
          <a:xfrm rot="19813301">
            <a:off x="99225" y="-43621"/>
            <a:ext cx="894201" cy="116751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14990"/>
                </a:moveTo>
                <a:cubicBezTo>
                  <a:pt x="21600" y="15126"/>
                  <a:pt x="21600" y="15263"/>
                  <a:pt x="21600" y="15399"/>
                </a:cubicBezTo>
                <a:cubicBezTo>
                  <a:pt x="21594" y="15445"/>
                  <a:pt x="21584" y="15490"/>
                  <a:pt x="21584" y="15536"/>
                </a:cubicBezTo>
                <a:cubicBezTo>
                  <a:pt x="21583" y="15866"/>
                  <a:pt x="21538" y="16191"/>
                  <a:pt x="21471" y="16513"/>
                </a:cubicBezTo>
                <a:cubicBezTo>
                  <a:pt x="21274" y="17469"/>
                  <a:pt x="20847" y="18299"/>
                  <a:pt x="20177" y="18995"/>
                </a:cubicBezTo>
                <a:cubicBezTo>
                  <a:pt x="19694" y="19496"/>
                  <a:pt x="19133" y="19885"/>
                  <a:pt x="18522" y="20201"/>
                </a:cubicBezTo>
                <a:cubicBezTo>
                  <a:pt x="17784" y="20582"/>
                  <a:pt x="17006" y="20844"/>
                  <a:pt x="16205" y="21041"/>
                </a:cubicBezTo>
                <a:cubicBezTo>
                  <a:pt x="15549" y="21201"/>
                  <a:pt x="14886" y="21315"/>
                  <a:pt x="14217" y="21398"/>
                </a:cubicBezTo>
                <a:cubicBezTo>
                  <a:pt x="13683" y="21465"/>
                  <a:pt x="13147" y="21516"/>
                  <a:pt x="12611" y="21540"/>
                </a:cubicBezTo>
                <a:cubicBezTo>
                  <a:pt x="12079" y="21565"/>
                  <a:pt x="11548" y="21574"/>
                  <a:pt x="11017" y="21590"/>
                </a:cubicBezTo>
                <a:cubicBezTo>
                  <a:pt x="10990" y="21591"/>
                  <a:pt x="10963" y="21597"/>
                  <a:pt x="10936" y="21600"/>
                </a:cubicBezTo>
                <a:cubicBezTo>
                  <a:pt x="10845" y="21600"/>
                  <a:pt x="10755" y="21600"/>
                  <a:pt x="10664" y="21600"/>
                </a:cubicBezTo>
                <a:cubicBezTo>
                  <a:pt x="10625" y="21597"/>
                  <a:pt x="10586" y="21591"/>
                  <a:pt x="10547" y="21590"/>
                </a:cubicBezTo>
                <a:cubicBezTo>
                  <a:pt x="9871" y="21583"/>
                  <a:pt x="9194" y="21560"/>
                  <a:pt x="8519" y="21510"/>
                </a:cubicBezTo>
                <a:cubicBezTo>
                  <a:pt x="7699" y="21448"/>
                  <a:pt x="6883" y="21349"/>
                  <a:pt x="6076" y="21190"/>
                </a:cubicBezTo>
                <a:cubicBezTo>
                  <a:pt x="5309" y="21038"/>
                  <a:pt x="4557" y="20834"/>
                  <a:pt x="3829" y="20540"/>
                </a:cubicBezTo>
                <a:cubicBezTo>
                  <a:pt x="3154" y="20267"/>
                  <a:pt x="2517" y="19924"/>
                  <a:pt x="1944" y="19461"/>
                </a:cubicBezTo>
                <a:cubicBezTo>
                  <a:pt x="1121" y="18795"/>
                  <a:pt x="541" y="17957"/>
                  <a:pt x="245" y="16918"/>
                </a:cubicBezTo>
                <a:cubicBezTo>
                  <a:pt x="130" y="16515"/>
                  <a:pt x="62" y="16103"/>
                  <a:pt x="34" y="15684"/>
                </a:cubicBezTo>
                <a:cubicBezTo>
                  <a:pt x="28" y="15595"/>
                  <a:pt x="12" y="15507"/>
                  <a:pt x="0" y="15418"/>
                </a:cubicBezTo>
                <a:cubicBezTo>
                  <a:pt x="0" y="15275"/>
                  <a:pt x="0" y="15132"/>
                  <a:pt x="0" y="14990"/>
                </a:cubicBezTo>
                <a:cubicBezTo>
                  <a:pt x="9" y="14932"/>
                  <a:pt x="24" y="14875"/>
                  <a:pt x="27" y="14816"/>
                </a:cubicBezTo>
                <a:cubicBezTo>
                  <a:pt x="62" y="14139"/>
                  <a:pt x="174" y="13473"/>
                  <a:pt x="337" y="12816"/>
                </a:cubicBezTo>
                <a:cubicBezTo>
                  <a:pt x="559" y="11922"/>
                  <a:pt x="866" y="11057"/>
                  <a:pt x="1225" y="10212"/>
                </a:cubicBezTo>
                <a:cubicBezTo>
                  <a:pt x="1746" y="8981"/>
                  <a:pt x="2363" y="7801"/>
                  <a:pt x="3036" y="6651"/>
                </a:cubicBezTo>
                <a:cubicBezTo>
                  <a:pt x="3688" y="5538"/>
                  <a:pt x="4394" y="4464"/>
                  <a:pt x="5204" y="3465"/>
                </a:cubicBezTo>
                <a:cubicBezTo>
                  <a:pt x="5753" y="2789"/>
                  <a:pt x="6344" y="2155"/>
                  <a:pt x="7010" y="1599"/>
                </a:cubicBezTo>
                <a:cubicBezTo>
                  <a:pt x="7544" y="1152"/>
                  <a:pt x="8116" y="766"/>
                  <a:pt x="8747" y="479"/>
                </a:cubicBezTo>
                <a:cubicBezTo>
                  <a:pt x="9265" y="244"/>
                  <a:pt x="9803" y="87"/>
                  <a:pt x="10368" y="32"/>
                </a:cubicBezTo>
                <a:cubicBezTo>
                  <a:pt x="10461" y="23"/>
                  <a:pt x="10553" y="11"/>
                  <a:pt x="10646" y="0"/>
                </a:cubicBezTo>
                <a:cubicBezTo>
                  <a:pt x="10755" y="0"/>
                  <a:pt x="10863" y="0"/>
                  <a:pt x="10972" y="0"/>
                </a:cubicBezTo>
                <a:cubicBezTo>
                  <a:pt x="10999" y="5"/>
                  <a:pt x="11025" y="13"/>
                  <a:pt x="11052" y="15"/>
                </a:cubicBezTo>
                <a:cubicBezTo>
                  <a:pt x="11211" y="33"/>
                  <a:pt x="11371" y="43"/>
                  <a:pt x="11529" y="68"/>
                </a:cubicBezTo>
                <a:cubicBezTo>
                  <a:pt x="12160" y="165"/>
                  <a:pt x="12750" y="387"/>
                  <a:pt x="13311" y="696"/>
                </a:cubicBezTo>
                <a:cubicBezTo>
                  <a:pt x="14032" y="1093"/>
                  <a:pt x="14670" y="1607"/>
                  <a:pt x="15261" y="2185"/>
                </a:cubicBezTo>
                <a:cubicBezTo>
                  <a:pt x="15902" y="2811"/>
                  <a:pt x="16477" y="3498"/>
                  <a:pt x="17005" y="4225"/>
                </a:cubicBezTo>
                <a:cubicBezTo>
                  <a:pt x="18227" y="5906"/>
                  <a:pt x="19254" y="7707"/>
                  <a:pt x="20128" y="9601"/>
                </a:cubicBezTo>
                <a:cubicBezTo>
                  <a:pt x="20596" y="10615"/>
                  <a:pt x="20991" y="11657"/>
                  <a:pt x="21264" y="12744"/>
                </a:cubicBezTo>
                <a:cubicBezTo>
                  <a:pt x="21441" y="13445"/>
                  <a:pt x="21573" y="14154"/>
                  <a:pt x="21585" y="14881"/>
                </a:cubicBezTo>
                <a:cubicBezTo>
                  <a:pt x="21586" y="14918"/>
                  <a:pt x="21595" y="14954"/>
                  <a:pt x="21600" y="149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" name="Picture 2" descr="Davivienda S.A.">
            <a:extLst>
              <a:ext uri="{FF2B5EF4-FFF2-40B4-BE49-F238E27FC236}">
                <a16:creationId xmlns:a16="http://schemas.microsoft.com/office/drawing/2014/main" id="{B87355B9-A91A-4C30-9408-0F9995E13E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18" r="19077"/>
          <a:stretch/>
        </p:blipFill>
        <p:spPr bwMode="auto">
          <a:xfrm>
            <a:off x="198181" y="316403"/>
            <a:ext cx="696287" cy="581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Elipse 47">
            <a:extLst>
              <a:ext uri="{FF2B5EF4-FFF2-40B4-BE49-F238E27FC236}">
                <a16:creationId xmlns:a16="http://schemas.microsoft.com/office/drawing/2014/main" id="{2DFA6A49-D784-4E9D-B37F-95BAAD498918}"/>
              </a:ext>
            </a:extLst>
          </p:cNvPr>
          <p:cNvSpPr/>
          <p:nvPr/>
        </p:nvSpPr>
        <p:spPr>
          <a:xfrm>
            <a:off x="5326300" y="-635000"/>
            <a:ext cx="9564915" cy="8128000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9184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6;p18">
            <a:extLst>
              <a:ext uri="{FF2B5EF4-FFF2-40B4-BE49-F238E27FC236}">
                <a16:creationId xmlns:a16="http://schemas.microsoft.com/office/drawing/2014/main" id="{CED2BE05-CD23-4E62-84BA-3C8A95BF46BA}"/>
              </a:ext>
            </a:extLst>
          </p:cNvPr>
          <p:cNvSpPr txBox="1"/>
          <p:nvPr/>
        </p:nvSpPr>
        <p:spPr>
          <a:xfrm>
            <a:off x="1224309" y="1952675"/>
            <a:ext cx="9138655" cy="3877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>
                <a:latin typeface="Assistant"/>
                <a:ea typeface="Assistant"/>
                <a:cs typeface="Assistant"/>
                <a:sym typeface="Assistant"/>
              </a:rPr>
              <a:t>¡Bienvenidos!</a:t>
            </a:r>
            <a:endParaRPr sz="2000" dirty="0">
              <a:latin typeface="Assistant"/>
              <a:ea typeface="Assistant"/>
              <a:cs typeface="Assistant"/>
              <a:sym typeface="Assistan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Assistant"/>
              <a:ea typeface="Assistant"/>
              <a:cs typeface="Assistant"/>
              <a:sym typeface="Assistan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>
                <a:latin typeface="Assistant"/>
                <a:ea typeface="Assistant"/>
                <a:cs typeface="Assistant"/>
                <a:sym typeface="Assistant"/>
              </a:rPr>
              <a:t>Mediante este reto técnico buscamos identificar profesionales que cuenten con:</a:t>
            </a:r>
            <a:endParaRPr sz="2000" dirty="0">
              <a:latin typeface="Assistant"/>
              <a:ea typeface="Assistant"/>
              <a:cs typeface="Assistant"/>
              <a:sym typeface="Assistan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Assistant SemiBold"/>
              <a:ea typeface="Assistant SemiBold"/>
              <a:cs typeface="Assistant SemiBold"/>
              <a:sym typeface="Assistant SemiBold"/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ssistant SemiBold"/>
              <a:buChar char="●"/>
            </a:pPr>
            <a:r>
              <a:rPr lang="es" sz="2000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Destreza en</a:t>
            </a:r>
            <a:r>
              <a:rPr lang="es" sz="2000" dirty="0">
                <a:solidFill>
                  <a:schemeClr val="dk1"/>
                </a:solidFill>
                <a:latin typeface="Assistant SemiBold"/>
                <a:ea typeface="Assistant SemiBold"/>
                <a:cs typeface="Assistant SemiBold"/>
                <a:sym typeface="Assistant SemiBold"/>
              </a:rPr>
              <a:t> </a:t>
            </a:r>
            <a:r>
              <a:rPr lang="es" sz="2000" b="1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programación</a:t>
            </a:r>
            <a:r>
              <a:rPr lang="es" sz="2000" dirty="0">
                <a:solidFill>
                  <a:schemeClr val="dk1"/>
                </a:solidFill>
                <a:latin typeface="Assistant SemiBold"/>
                <a:ea typeface="Assistant SemiBold"/>
                <a:cs typeface="Assistant SemiBold"/>
                <a:sym typeface="Assistant SemiBold"/>
              </a:rPr>
              <a:t>.</a:t>
            </a:r>
            <a:endParaRPr sz="2000" dirty="0">
              <a:solidFill>
                <a:schemeClr val="dk1"/>
              </a:solidFill>
              <a:latin typeface="Assistant SemiBold"/>
              <a:ea typeface="Assistant SemiBold"/>
              <a:cs typeface="Assistant SemiBold"/>
              <a:sym typeface="Assistant SemiBold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>
                <a:solidFill>
                  <a:schemeClr val="dk1"/>
                </a:solidFill>
                <a:latin typeface="Assistant SemiBold"/>
                <a:ea typeface="Assistant SemiBold"/>
                <a:cs typeface="Assistant SemiBold"/>
                <a:sym typeface="Assistant SemiBold"/>
              </a:rPr>
              <a:t> </a:t>
            </a:r>
            <a:endParaRPr sz="2000" dirty="0">
              <a:solidFill>
                <a:schemeClr val="dk1"/>
              </a:solidFill>
              <a:latin typeface="Assistant SemiBold"/>
              <a:ea typeface="Assistant SemiBold"/>
              <a:cs typeface="Assistant SemiBold"/>
              <a:sym typeface="Assistant SemiBold"/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ssistant SemiBold"/>
              <a:buChar char="●"/>
            </a:pPr>
            <a:r>
              <a:rPr lang="es" sz="2000" b="1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Creatividad</a:t>
            </a:r>
            <a:r>
              <a:rPr lang="es" sz="2000" dirty="0">
                <a:solidFill>
                  <a:schemeClr val="dk1"/>
                </a:solidFill>
                <a:latin typeface="Assistant SemiBold"/>
                <a:ea typeface="Assistant SemiBold"/>
                <a:cs typeface="Assistant SemiBold"/>
                <a:sym typeface="Assistant SemiBold"/>
              </a:rPr>
              <a:t> </a:t>
            </a:r>
            <a:r>
              <a:rPr lang="es" sz="2000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para enfrentar desafíos técnicos en procesamiento de datos no estructurados. </a:t>
            </a:r>
            <a:endParaRPr sz="2000" dirty="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Assistant SemiBold"/>
              <a:ea typeface="Assistant SemiBold"/>
              <a:cs typeface="Assistant SemiBold"/>
              <a:sym typeface="Assistant SemiBold"/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ssistant SemiBold"/>
              <a:buChar char="●"/>
            </a:pPr>
            <a:r>
              <a:rPr lang="es" sz="2000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Capacidad para</a:t>
            </a:r>
            <a:r>
              <a:rPr lang="es" sz="2000" dirty="0">
                <a:solidFill>
                  <a:schemeClr val="dk1"/>
                </a:solidFill>
                <a:latin typeface="Assistant SemiBold"/>
                <a:ea typeface="Assistant SemiBold"/>
                <a:cs typeface="Assistant SemiBold"/>
                <a:sym typeface="Assistant SemiBold"/>
              </a:rPr>
              <a:t> </a:t>
            </a:r>
            <a:r>
              <a:rPr lang="es" sz="2000" b="1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comunicar y demostrar los resultados</a:t>
            </a:r>
            <a:r>
              <a:rPr lang="es" sz="2000" dirty="0">
                <a:solidFill>
                  <a:schemeClr val="dk1"/>
                </a:solidFill>
                <a:latin typeface="Assistant SemiBold"/>
                <a:ea typeface="Assistant SemiBold"/>
                <a:cs typeface="Assistant SemiBold"/>
                <a:sym typeface="Assistant SemiBold"/>
              </a:rPr>
              <a:t> </a:t>
            </a:r>
            <a:r>
              <a:rPr lang="es" sz="2000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de sus desarrollos.</a:t>
            </a:r>
            <a:endParaRPr sz="2000" dirty="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" name="Google Shape;117;p18">
            <a:extLst>
              <a:ext uri="{FF2B5EF4-FFF2-40B4-BE49-F238E27FC236}">
                <a16:creationId xmlns:a16="http://schemas.microsoft.com/office/drawing/2014/main" id="{35FEC2EC-2B99-4DC6-9899-E6D63E6D32C5}"/>
              </a:ext>
            </a:extLst>
          </p:cNvPr>
          <p:cNvSpPr/>
          <p:nvPr/>
        </p:nvSpPr>
        <p:spPr>
          <a:xfrm>
            <a:off x="285750" y="186550"/>
            <a:ext cx="4571476" cy="840822"/>
          </a:xfrm>
          <a:prstGeom prst="roundRect">
            <a:avLst>
              <a:gd name="adj" fmla="val 13333"/>
            </a:avLst>
          </a:prstGeom>
          <a:solidFill>
            <a:srgbClr val="DE1E1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19;p18">
            <a:extLst>
              <a:ext uri="{FF2B5EF4-FFF2-40B4-BE49-F238E27FC236}">
                <a16:creationId xmlns:a16="http://schemas.microsoft.com/office/drawing/2014/main" id="{ED43EE12-939C-40BA-8F5A-F2528D2C4CFC}"/>
              </a:ext>
            </a:extLst>
          </p:cNvPr>
          <p:cNvSpPr/>
          <p:nvPr/>
        </p:nvSpPr>
        <p:spPr>
          <a:xfrm rot="19813301">
            <a:off x="99225" y="-46762"/>
            <a:ext cx="894201" cy="116751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14990"/>
                </a:moveTo>
                <a:cubicBezTo>
                  <a:pt x="21600" y="15126"/>
                  <a:pt x="21600" y="15263"/>
                  <a:pt x="21600" y="15399"/>
                </a:cubicBezTo>
                <a:cubicBezTo>
                  <a:pt x="21594" y="15445"/>
                  <a:pt x="21584" y="15490"/>
                  <a:pt x="21584" y="15536"/>
                </a:cubicBezTo>
                <a:cubicBezTo>
                  <a:pt x="21583" y="15866"/>
                  <a:pt x="21538" y="16191"/>
                  <a:pt x="21471" y="16513"/>
                </a:cubicBezTo>
                <a:cubicBezTo>
                  <a:pt x="21274" y="17469"/>
                  <a:pt x="20847" y="18299"/>
                  <a:pt x="20177" y="18995"/>
                </a:cubicBezTo>
                <a:cubicBezTo>
                  <a:pt x="19694" y="19496"/>
                  <a:pt x="19133" y="19885"/>
                  <a:pt x="18522" y="20201"/>
                </a:cubicBezTo>
                <a:cubicBezTo>
                  <a:pt x="17784" y="20582"/>
                  <a:pt x="17006" y="20844"/>
                  <a:pt x="16205" y="21041"/>
                </a:cubicBezTo>
                <a:cubicBezTo>
                  <a:pt x="15549" y="21201"/>
                  <a:pt x="14886" y="21315"/>
                  <a:pt x="14217" y="21398"/>
                </a:cubicBezTo>
                <a:cubicBezTo>
                  <a:pt x="13683" y="21465"/>
                  <a:pt x="13147" y="21516"/>
                  <a:pt x="12611" y="21540"/>
                </a:cubicBezTo>
                <a:cubicBezTo>
                  <a:pt x="12079" y="21565"/>
                  <a:pt x="11548" y="21574"/>
                  <a:pt x="11017" y="21590"/>
                </a:cubicBezTo>
                <a:cubicBezTo>
                  <a:pt x="10990" y="21591"/>
                  <a:pt x="10963" y="21597"/>
                  <a:pt x="10936" y="21600"/>
                </a:cubicBezTo>
                <a:cubicBezTo>
                  <a:pt x="10845" y="21600"/>
                  <a:pt x="10755" y="21600"/>
                  <a:pt x="10664" y="21600"/>
                </a:cubicBezTo>
                <a:cubicBezTo>
                  <a:pt x="10625" y="21597"/>
                  <a:pt x="10586" y="21591"/>
                  <a:pt x="10547" y="21590"/>
                </a:cubicBezTo>
                <a:cubicBezTo>
                  <a:pt x="9871" y="21583"/>
                  <a:pt x="9194" y="21560"/>
                  <a:pt x="8519" y="21510"/>
                </a:cubicBezTo>
                <a:cubicBezTo>
                  <a:pt x="7699" y="21448"/>
                  <a:pt x="6883" y="21349"/>
                  <a:pt x="6076" y="21190"/>
                </a:cubicBezTo>
                <a:cubicBezTo>
                  <a:pt x="5309" y="21038"/>
                  <a:pt x="4557" y="20834"/>
                  <a:pt x="3829" y="20540"/>
                </a:cubicBezTo>
                <a:cubicBezTo>
                  <a:pt x="3154" y="20267"/>
                  <a:pt x="2517" y="19924"/>
                  <a:pt x="1944" y="19461"/>
                </a:cubicBezTo>
                <a:cubicBezTo>
                  <a:pt x="1121" y="18795"/>
                  <a:pt x="541" y="17957"/>
                  <a:pt x="245" y="16918"/>
                </a:cubicBezTo>
                <a:cubicBezTo>
                  <a:pt x="130" y="16515"/>
                  <a:pt x="62" y="16103"/>
                  <a:pt x="34" y="15684"/>
                </a:cubicBezTo>
                <a:cubicBezTo>
                  <a:pt x="28" y="15595"/>
                  <a:pt x="12" y="15507"/>
                  <a:pt x="0" y="15418"/>
                </a:cubicBezTo>
                <a:cubicBezTo>
                  <a:pt x="0" y="15275"/>
                  <a:pt x="0" y="15132"/>
                  <a:pt x="0" y="14990"/>
                </a:cubicBezTo>
                <a:cubicBezTo>
                  <a:pt x="9" y="14932"/>
                  <a:pt x="24" y="14875"/>
                  <a:pt x="27" y="14816"/>
                </a:cubicBezTo>
                <a:cubicBezTo>
                  <a:pt x="62" y="14139"/>
                  <a:pt x="174" y="13473"/>
                  <a:pt x="337" y="12816"/>
                </a:cubicBezTo>
                <a:cubicBezTo>
                  <a:pt x="559" y="11922"/>
                  <a:pt x="866" y="11057"/>
                  <a:pt x="1225" y="10212"/>
                </a:cubicBezTo>
                <a:cubicBezTo>
                  <a:pt x="1746" y="8981"/>
                  <a:pt x="2363" y="7801"/>
                  <a:pt x="3036" y="6651"/>
                </a:cubicBezTo>
                <a:cubicBezTo>
                  <a:pt x="3688" y="5538"/>
                  <a:pt x="4394" y="4464"/>
                  <a:pt x="5204" y="3465"/>
                </a:cubicBezTo>
                <a:cubicBezTo>
                  <a:pt x="5753" y="2789"/>
                  <a:pt x="6344" y="2155"/>
                  <a:pt x="7010" y="1599"/>
                </a:cubicBezTo>
                <a:cubicBezTo>
                  <a:pt x="7544" y="1152"/>
                  <a:pt x="8116" y="766"/>
                  <a:pt x="8747" y="479"/>
                </a:cubicBezTo>
                <a:cubicBezTo>
                  <a:pt x="9265" y="244"/>
                  <a:pt x="9803" y="87"/>
                  <a:pt x="10368" y="32"/>
                </a:cubicBezTo>
                <a:cubicBezTo>
                  <a:pt x="10461" y="23"/>
                  <a:pt x="10553" y="11"/>
                  <a:pt x="10646" y="0"/>
                </a:cubicBezTo>
                <a:cubicBezTo>
                  <a:pt x="10755" y="0"/>
                  <a:pt x="10863" y="0"/>
                  <a:pt x="10972" y="0"/>
                </a:cubicBezTo>
                <a:cubicBezTo>
                  <a:pt x="10999" y="5"/>
                  <a:pt x="11025" y="13"/>
                  <a:pt x="11052" y="15"/>
                </a:cubicBezTo>
                <a:cubicBezTo>
                  <a:pt x="11211" y="33"/>
                  <a:pt x="11371" y="43"/>
                  <a:pt x="11529" y="68"/>
                </a:cubicBezTo>
                <a:cubicBezTo>
                  <a:pt x="12160" y="165"/>
                  <a:pt x="12750" y="387"/>
                  <a:pt x="13311" y="696"/>
                </a:cubicBezTo>
                <a:cubicBezTo>
                  <a:pt x="14032" y="1093"/>
                  <a:pt x="14670" y="1607"/>
                  <a:pt x="15261" y="2185"/>
                </a:cubicBezTo>
                <a:cubicBezTo>
                  <a:pt x="15902" y="2811"/>
                  <a:pt x="16477" y="3498"/>
                  <a:pt x="17005" y="4225"/>
                </a:cubicBezTo>
                <a:cubicBezTo>
                  <a:pt x="18227" y="5906"/>
                  <a:pt x="19254" y="7707"/>
                  <a:pt x="20128" y="9601"/>
                </a:cubicBezTo>
                <a:cubicBezTo>
                  <a:pt x="20596" y="10615"/>
                  <a:pt x="20991" y="11657"/>
                  <a:pt x="21264" y="12744"/>
                </a:cubicBezTo>
                <a:cubicBezTo>
                  <a:pt x="21441" y="13445"/>
                  <a:pt x="21573" y="14154"/>
                  <a:pt x="21585" y="14881"/>
                </a:cubicBezTo>
                <a:cubicBezTo>
                  <a:pt x="21586" y="14918"/>
                  <a:pt x="21595" y="14954"/>
                  <a:pt x="21600" y="149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21;p18">
            <a:extLst>
              <a:ext uri="{FF2B5EF4-FFF2-40B4-BE49-F238E27FC236}">
                <a16:creationId xmlns:a16="http://schemas.microsoft.com/office/drawing/2014/main" id="{F84EB0BD-7735-49EC-A955-5E1C984273CC}"/>
              </a:ext>
            </a:extLst>
          </p:cNvPr>
          <p:cNvSpPr txBox="1"/>
          <p:nvPr/>
        </p:nvSpPr>
        <p:spPr>
          <a:xfrm>
            <a:off x="1481209" y="426432"/>
            <a:ext cx="269283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 b="1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Introducción</a:t>
            </a:r>
            <a:endParaRPr sz="2400" dirty="0"/>
          </a:p>
        </p:txBody>
      </p:sp>
      <p:pic>
        <p:nvPicPr>
          <p:cNvPr id="1026" name="Picture 2" descr="Davivienda S.A.">
            <a:extLst>
              <a:ext uri="{FF2B5EF4-FFF2-40B4-BE49-F238E27FC236}">
                <a16:creationId xmlns:a16="http://schemas.microsoft.com/office/drawing/2014/main" id="{28803C3C-842B-4DBB-80E9-A207A6B0F4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18" r="19077"/>
          <a:stretch/>
        </p:blipFill>
        <p:spPr bwMode="auto">
          <a:xfrm>
            <a:off x="198181" y="316403"/>
            <a:ext cx="696287" cy="581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96627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475</Words>
  <Application>Microsoft Office PowerPoint</Application>
  <PresentationFormat>Panorámica</PresentationFormat>
  <Paragraphs>106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Arial</vt:lpstr>
      <vt:lpstr>Assistant</vt:lpstr>
      <vt:lpstr>Assistant SemiBold</vt:lpstr>
      <vt:lpstr>Calibri</vt:lpstr>
      <vt:lpstr>Calibri Light</vt:lpstr>
      <vt:lpstr>Helvetica Neue</vt:lpstr>
      <vt:lpstr>Tema de Office</vt:lpstr>
      <vt:lpstr>Prueba Científico de Datos</vt:lpstr>
      <vt:lpstr>PRUEBA I:  ESTIMACIÓN DEL PRECIO DE CASAS</vt:lpstr>
      <vt:lpstr>Presentación de PowerPoint</vt:lpstr>
      <vt:lpstr>Presentación de PowerPoint</vt:lpstr>
      <vt:lpstr>Presentación de PowerPoint</vt:lpstr>
      <vt:lpstr>Presentación de PowerPoint</vt:lpstr>
      <vt:lpstr>PRUEBA II:  CLASIFICACIÓN DE IMÁGENES Imágenes con contenido vs Imágenes en blanco</vt:lpstr>
      <vt:lpstr>Presentación de PowerPoint</vt:lpstr>
      <vt:lpstr>Presentación de PowerPoint</vt:lpstr>
      <vt:lpstr>PRUEBA III:  PROCESAMIENTO Y ANÁLISIS DE TEXTO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Prueba Científico de Datos</dc:title>
  <dc:creator>Daniel Baron</dc:creator>
  <cp:lastModifiedBy>Daniel Baron</cp:lastModifiedBy>
  <cp:revision>13</cp:revision>
  <dcterms:created xsi:type="dcterms:W3CDTF">2023-08-07T16:45:43Z</dcterms:created>
  <dcterms:modified xsi:type="dcterms:W3CDTF">2023-08-07T21:44:21Z</dcterms:modified>
</cp:coreProperties>
</file>