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Helvetica Neue Light"/>
      <p:regular r:id="rId50"/>
      <p:bold r:id="rId51"/>
      <p:italic r:id="rId52"/>
      <p:boldItalic r:id="rId53"/>
    </p:embeddedFont>
    <p:embeddedFont>
      <p:font typeface="DM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bold.fntdata"/><Relationship Id="rId50" Type="http://schemas.openxmlformats.org/officeDocument/2006/relationships/font" Target="fonts/HelveticaNeueLight-regular.fntdata"/><Relationship Id="rId53" Type="http://schemas.openxmlformats.org/officeDocument/2006/relationships/font" Target="fonts/HelveticaNeueLight-boldItalic.fntdata"/><Relationship Id="rId52" Type="http://schemas.openxmlformats.org/officeDocument/2006/relationships/font" Target="fonts/HelveticaNeueLight-italic.fntdata"/><Relationship Id="rId11" Type="http://schemas.openxmlformats.org/officeDocument/2006/relationships/slide" Target="slides/slide6.xml"/><Relationship Id="rId55" Type="http://schemas.openxmlformats.org/officeDocument/2006/relationships/font" Target="fonts/DMSans-bold.fntdata"/><Relationship Id="rId10" Type="http://schemas.openxmlformats.org/officeDocument/2006/relationships/slide" Target="slides/slide5.xml"/><Relationship Id="rId54" Type="http://schemas.openxmlformats.org/officeDocument/2006/relationships/font" Target="fonts/DMSans-regular.fntdata"/><Relationship Id="rId13" Type="http://schemas.openxmlformats.org/officeDocument/2006/relationships/slide" Target="slides/slide8.xml"/><Relationship Id="rId57" Type="http://schemas.openxmlformats.org/officeDocument/2006/relationships/font" Target="fonts/DMSans-boldItalic.fntdata"/><Relationship Id="rId12" Type="http://schemas.openxmlformats.org/officeDocument/2006/relationships/slide" Target="slides/slide7.xml"/><Relationship Id="rId56" Type="http://schemas.openxmlformats.org/officeDocument/2006/relationships/font" Target="fonts/DM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98edd3b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98edd3b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98edd3b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98edd3b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98edd3b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98edd3b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98edd3b8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98edd3b8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98edd3b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98edd3b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98edd3b8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98edd3b8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98edd3b8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98edd3b8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98edd3b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98edd3b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98edd3b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98edd3b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98edd3b8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98edd3b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98edd3b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98edd3b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98edd3b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98edd3b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98edd3b8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98edd3b8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98edd3b8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98edd3b8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98edd3b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98edd3b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98edd3b8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98edd3b8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98edd3b8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98edd3b8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98edd3b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98edd3b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98edd3b8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98edd3b8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98edd3b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98edd3b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98edd3b8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98edd3b8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98edd3b8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98edd3b8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98edd3b8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98edd3b8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98edd3b8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98edd3b8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98edd3b8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98edd3b8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98edd3b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198edd3b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98edd3b8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98edd3b8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98edd3b8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98edd3b8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98edd3b8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98edd3b8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98edd3b8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98edd3b8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98edd3b8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98edd3b8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198edd3b8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198edd3b8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98edd3b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98edd3b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98edd3b8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198edd3b8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98edd3b8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98edd3b8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198edd3b8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198edd3b8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98edd3b8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98edd3b8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198edd3b8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198edd3b8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98edd3b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98edd3b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98edd3b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98edd3b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98edd3b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98edd3b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98edd3b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98edd3b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98edd3b8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98edd3b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50" name="Shape 50"/>
        <p:cNvGrpSpPr/>
        <p:nvPr/>
      </p:nvGrpSpPr>
      <p:grpSpPr>
        <a:xfrm>
          <a:off x="0" y="0"/>
          <a:ext cx="0" cy="0"/>
          <a:chOff x="0" y="0"/>
          <a:chExt cx="0" cy="0"/>
        </a:xfrm>
      </p:grpSpPr>
      <p:pic>
        <p:nvPicPr>
          <p:cNvPr id="51" name="Google Shape;51;p13" title="logo coderhouse"/>
          <p:cNvPicPr preferRelativeResize="0"/>
          <p:nvPr/>
        </p:nvPicPr>
        <p:blipFill rotWithShape="1">
          <a:blip r:embed="rId2">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hyperlink" Target="https://drive.google.com/file/d/1xFYEH4uuffVFyxfp_pJrrGAFNFkPknvd/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hyperlink" Target="https://drive.google.com/file/d/1SOIYKdpD-oWxy-w_T8D3Apc5Zh4nzxNf/view?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rive.google.com/file/d/1r3tsdHXRGNsZrWQXBFe7wBwi9HUFHmj4/view?usp=sharing" TargetMode="External"/><Relationship Id="rId4" Type="http://schemas.openxmlformats.org/officeDocument/2006/relationships/image" Target="../media/image40.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25.png"/><Relationship Id="rId5" Type="http://schemas.openxmlformats.org/officeDocument/2006/relationships/hyperlink" Target="https://drive.google.com/file/d/1W3uKHgqw1Dece5ZX_ERllIblHaSPzOQo/view?usp=sharing" TargetMode="External"/><Relationship Id="rId6"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hyperlink" Target="https://www.analyticslane.com/2018/07/16/archivos-json-con-python/" TargetMode="External"/><Relationship Id="rId6" Type="http://schemas.openxmlformats.org/officeDocument/2006/relationships/hyperlink" Target="https://www.analyticslane.com/2018/07/16/archivos-json-con-python/" TargetMode="External"/><Relationship Id="rId7"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hyperlink" Target="https://drive.google.com/file/d/193TtvCkKEOrd2949TAGfc_L9gWy0noeC/view?usp=shari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9.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nvSpPr>
        <p:spPr>
          <a:xfrm>
            <a:off x="1461300" y="225297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EAFF6A"/>
                </a:solidFill>
                <a:latin typeface="DM Sans"/>
                <a:ea typeface="DM Sans"/>
                <a:cs typeface="DM Sans"/>
                <a:sym typeface="DM Sans"/>
              </a:rPr>
              <a:t>Manejo de archivos</a:t>
            </a:r>
            <a:endParaRPr b="1" i="0" sz="4000" u="none" cap="none" strike="noStrike">
              <a:solidFill>
                <a:srgbClr val="EAFF6A"/>
              </a:solidFill>
              <a:latin typeface="DM Sans"/>
              <a:ea typeface="DM Sans"/>
              <a:cs typeface="DM Sans"/>
              <a:sym typeface="DM Sans"/>
            </a:endParaRPr>
          </a:p>
        </p:txBody>
      </p:sp>
      <p:sp>
        <p:nvSpPr>
          <p:cNvPr id="57" name="Google Shape;57;p14"/>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chemeClr val="dk1"/>
                </a:solidFill>
                <a:latin typeface="DM Sans"/>
                <a:ea typeface="DM Sans"/>
                <a:cs typeface="DM Sans"/>
                <a:sym typeface="DM Sans"/>
              </a:rPr>
              <a:t>Clase 0</a:t>
            </a:r>
            <a:r>
              <a:rPr b="1" lang="es" sz="1800">
                <a:solidFill>
                  <a:schemeClr val="dk1"/>
                </a:solidFill>
                <a:latin typeface="DM Sans"/>
                <a:ea typeface="DM Sans"/>
                <a:cs typeface="DM Sans"/>
                <a:sym typeface="DM Sans"/>
              </a:rPr>
              <a:t>5</a:t>
            </a:r>
            <a:r>
              <a:rPr b="1" i="0" lang="es" sz="1800" u="none" cap="none" strike="noStrike">
                <a:solidFill>
                  <a:schemeClr val="dk1"/>
                </a:solidFill>
                <a:latin typeface="DM Sans"/>
                <a:ea typeface="DM Sans"/>
                <a:cs typeface="DM Sans"/>
                <a:sym typeface="DM Sans"/>
              </a:rPr>
              <a:t>.</a:t>
            </a:r>
            <a:r>
              <a:rPr b="0" i="0" lang="es" sz="1800" u="none" cap="none" strike="noStrike">
                <a:solidFill>
                  <a:schemeClr val="dk1"/>
                </a:solidFill>
                <a:latin typeface="DM Sans"/>
                <a:ea typeface="DM Sans"/>
                <a:cs typeface="DM Sans"/>
                <a:sym typeface="DM Sans"/>
              </a:rPr>
              <a:t> </a:t>
            </a:r>
            <a:r>
              <a:rPr lang="es" sz="1800">
                <a:solidFill>
                  <a:schemeClr val="dk1"/>
                </a:solidFill>
                <a:latin typeface="DM Sans"/>
                <a:ea typeface="DM Sans"/>
                <a:cs typeface="DM Sans"/>
                <a:sym typeface="DM Sans"/>
              </a:rPr>
              <a:t>Python</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Archivos</a:t>
            </a:r>
            <a:endParaRPr b="1" i="0" sz="4000" u="none" cap="none" strike="noStrike">
              <a:solidFill>
                <a:srgbClr val="000000"/>
              </a:solidFill>
              <a:latin typeface="DM Sans"/>
              <a:ea typeface="DM Sans"/>
              <a:cs typeface="DM Sans"/>
              <a:sym typeface="DM Sans"/>
            </a:endParaRPr>
          </a:p>
        </p:txBody>
      </p:sp>
      <p:sp>
        <p:nvSpPr>
          <p:cNvPr id="128" name="Google Shape;128;p23"/>
          <p:cNvSpPr txBox="1"/>
          <p:nvPr/>
        </p:nvSpPr>
        <p:spPr>
          <a:xfrm>
            <a:off x="473350" y="1908175"/>
            <a:ext cx="3834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Los archivos son la forma más antigua, primitiva y simple de almacenar datos.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Pero créanlo o no, aún se sigue utilizando este mecanismo en más de un aplicativo; incluso en programas bastante sofisticados.</a:t>
            </a:r>
            <a:endParaRPr sz="1350">
              <a:latin typeface="DM Sans"/>
              <a:ea typeface="DM Sans"/>
              <a:cs typeface="DM Sans"/>
              <a:sym typeface="DM Sans"/>
            </a:endParaRPr>
          </a:p>
        </p:txBody>
      </p:sp>
      <p:sp>
        <p:nvSpPr>
          <p:cNvPr id="129" name="Google Shape;129;p23"/>
          <p:cNvSpPr txBox="1"/>
          <p:nvPr/>
        </p:nvSpPr>
        <p:spPr>
          <a:xfrm>
            <a:off x="4527575" y="1908175"/>
            <a:ext cx="38346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En este apartado del curso aprenderemos a </a:t>
            </a:r>
            <a:r>
              <a:rPr lang="es" sz="1350">
                <a:highlight>
                  <a:srgbClr val="EA90FF"/>
                </a:highlight>
                <a:latin typeface="DM Sans"/>
                <a:ea typeface="DM Sans"/>
                <a:cs typeface="DM Sans"/>
                <a:sym typeface="DM Sans"/>
              </a:rPr>
              <a:t>guardar</a:t>
            </a:r>
            <a:r>
              <a:rPr lang="es" sz="1350">
                <a:latin typeface="DM Sans"/>
                <a:ea typeface="DM Sans"/>
                <a:cs typeface="DM Sans"/>
                <a:sym typeface="DM Sans"/>
              </a:rPr>
              <a:t> datos en archivos y </a:t>
            </a:r>
            <a:r>
              <a:rPr lang="es" sz="1350">
                <a:highlight>
                  <a:srgbClr val="EA90FF"/>
                </a:highlight>
                <a:latin typeface="DM Sans"/>
                <a:ea typeface="DM Sans"/>
                <a:cs typeface="DM Sans"/>
                <a:sym typeface="DM Sans"/>
              </a:rPr>
              <a:t>recuperarlos</a:t>
            </a:r>
            <a:r>
              <a:rPr lang="es" sz="1350">
                <a:latin typeface="DM Sans"/>
                <a:ea typeface="DM Sans"/>
                <a:cs typeface="DM Sans"/>
                <a:sym typeface="DM Sans"/>
              </a:rPr>
              <a:t>.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457725" y="1071050"/>
            <a:ext cx="5903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¿Qué son los archivos?</a:t>
            </a:r>
            <a:endParaRPr b="1" i="0" sz="4000" u="none" cap="none" strike="noStrike">
              <a:solidFill>
                <a:srgbClr val="000000"/>
              </a:solidFill>
              <a:latin typeface="DM Sans"/>
              <a:ea typeface="DM Sans"/>
              <a:cs typeface="DM Sans"/>
              <a:sym typeface="DM Sans"/>
            </a:endParaRPr>
          </a:p>
        </p:txBody>
      </p:sp>
      <p:sp>
        <p:nvSpPr>
          <p:cNvPr id="135" name="Google Shape;135;p24"/>
          <p:cNvSpPr txBox="1"/>
          <p:nvPr/>
        </p:nvSpPr>
        <p:spPr>
          <a:xfrm>
            <a:off x="457725" y="2211625"/>
            <a:ext cx="49341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Un archivo o fichero informático es una </a:t>
            </a:r>
            <a:r>
              <a:rPr lang="es" sz="1350">
                <a:highlight>
                  <a:srgbClr val="EA90FF"/>
                </a:highlight>
                <a:latin typeface="DM Sans"/>
                <a:ea typeface="DM Sans"/>
                <a:cs typeface="DM Sans"/>
                <a:sym typeface="DM Sans"/>
              </a:rPr>
              <a:t>secuencia de bytes que son almacenados en un dispositivo</a:t>
            </a:r>
            <a:r>
              <a:rPr lang="es" sz="1350">
                <a:latin typeface="DM Sans"/>
                <a:ea typeface="DM Sans"/>
                <a:cs typeface="DM Sans"/>
                <a:sym typeface="DM Sans"/>
              </a:rPr>
              <a:t>. Un archivo </a:t>
            </a:r>
            <a:r>
              <a:rPr lang="es" sz="1350">
                <a:highlight>
                  <a:srgbClr val="EA90FF"/>
                </a:highlight>
                <a:latin typeface="DM Sans"/>
                <a:ea typeface="DM Sans"/>
                <a:cs typeface="DM Sans"/>
                <a:sym typeface="DM Sans"/>
              </a:rPr>
              <a:t>es identificado por un nombre y la descripción de la carpeta</a:t>
            </a:r>
            <a:r>
              <a:rPr lang="es" sz="1350">
                <a:latin typeface="DM Sans"/>
                <a:ea typeface="DM Sans"/>
                <a:cs typeface="DM Sans"/>
                <a:sym typeface="DM Sans"/>
              </a:rPr>
              <a:t> o directorio que lo contiene. A los archivos informáticos se les llama así porque </a:t>
            </a:r>
            <a:r>
              <a:rPr lang="es" sz="1350">
                <a:highlight>
                  <a:srgbClr val="EA90FF"/>
                </a:highlight>
                <a:latin typeface="DM Sans"/>
                <a:ea typeface="DM Sans"/>
                <a:cs typeface="DM Sans"/>
                <a:sym typeface="DM Sans"/>
              </a:rPr>
              <a:t>son los equivalentes digitales de los archivos escritos</a:t>
            </a:r>
            <a:r>
              <a:rPr lang="es" sz="1350">
                <a:latin typeface="DM Sans"/>
                <a:ea typeface="DM Sans"/>
                <a:cs typeface="DM Sans"/>
                <a:sym typeface="DM Sans"/>
              </a:rPr>
              <a:t> en expedientes, tarjetas, libretas, papel o microfichas del entorno de oficina tradicional.</a:t>
            </a:r>
            <a:endParaRPr sz="1350">
              <a:latin typeface="DM Sans"/>
              <a:ea typeface="DM Sans"/>
              <a:cs typeface="DM Sans"/>
              <a:sym typeface="DM Sans"/>
            </a:endParaRPr>
          </a:p>
        </p:txBody>
      </p:sp>
      <p:pic>
        <p:nvPicPr>
          <p:cNvPr id="136" name="Google Shape;136;p24"/>
          <p:cNvPicPr preferRelativeResize="0"/>
          <p:nvPr/>
        </p:nvPicPr>
        <p:blipFill rotWithShape="1">
          <a:blip r:embed="rId3">
            <a:alphaModFix/>
          </a:blip>
          <a:srcRect b="0" l="0" r="0" t="0"/>
          <a:stretch/>
        </p:blipFill>
        <p:spPr>
          <a:xfrm>
            <a:off x="5707024" y="2318987"/>
            <a:ext cx="2839950" cy="142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nvSpPr>
        <p:spPr>
          <a:xfrm>
            <a:off x="457725" y="1071050"/>
            <a:ext cx="5903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Tipos de archivos</a:t>
            </a:r>
            <a:endParaRPr b="1" i="0" sz="4000" u="none" cap="none" strike="noStrike">
              <a:solidFill>
                <a:srgbClr val="000000"/>
              </a:solidFill>
              <a:latin typeface="DM Sans"/>
              <a:ea typeface="DM Sans"/>
              <a:cs typeface="DM Sans"/>
              <a:sym typeface="DM Sans"/>
            </a:endParaRPr>
          </a:p>
        </p:txBody>
      </p:sp>
      <p:sp>
        <p:nvSpPr>
          <p:cNvPr id="142" name="Google Shape;142;p25"/>
          <p:cNvSpPr txBox="1"/>
          <p:nvPr/>
        </p:nvSpPr>
        <p:spPr>
          <a:xfrm>
            <a:off x="457725" y="2211625"/>
            <a:ext cx="49341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Hay dos grandes tipos de archivos: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314325" lvl="0" marL="457200" marR="0" rtl="0" algn="l">
              <a:lnSpc>
                <a:spcPct val="100000"/>
              </a:lnSpc>
              <a:spcBef>
                <a:spcPts val="0"/>
              </a:spcBef>
              <a:spcAft>
                <a:spcPts val="0"/>
              </a:spcAft>
              <a:buClr>
                <a:srgbClr val="EA90FF"/>
              </a:buClr>
              <a:buSzPts val="1350"/>
              <a:buFont typeface="DM Sans"/>
              <a:buChar char="✓"/>
            </a:pPr>
            <a:r>
              <a:rPr lang="es" sz="1350">
                <a:highlight>
                  <a:srgbClr val="EA90FF"/>
                </a:highlight>
                <a:latin typeface="DM Sans"/>
                <a:ea typeface="DM Sans"/>
                <a:cs typeface="DM Sans"/>
                <a:sym typeface="DM Sans"/>
              </a:rPr>
              <a:t>Los binarios</a:t>
            </a:r>
            <a:r>
              <a:rPr lang="es" sz="1350">
                <a:latin typeface="DM Sans"/>
                <a:ea typeface="DM Sans"/>
                <a:cs typeface="DM Sans"/>
                <a:sym typeface="DM Sans"/>
              </a:rPr>
              <a:t> son aquellos archivos que mejoran su eficiencia pero los datos están guardados bajo agrupaciones de bytes; lo que hace que solo la pc pueda decodificarlos.</a:t>
            </a:r>
            <a:endParaRPr sz="1350">
              <a:latin typeface="DM Sans"/>
              <a:ea typeface="DM Sans"/>
              <a:cs typeface="DM Sans"/>
              <a:sym typeface="DM Sans"/>
            </a:endParaRPr>
          </a:p>
          <a:p>
            <a:pPr indent="-314325" lvl="0" marL="457200" marR="0" rtl="0" algn="l">
              <a:lnSpc>
                <a:spcPct val="100000"/>
              </a:lnSpc>
              <a:spcBef>
                <a:spcPts val="0"/>
              </a:spcBef>
              <a:spcAft>
                <a:spcPts val="0"/>
              </a:spcAft>
              <a:buClr>
                <a:srgbClr val="EA90FF"/>
              </a:buClr>
              <a:buSzPts val="1350"/>
              <a:buFont typeface="DM Sans"/>
              <a:buChar char="✓"/>
            </a:pPr>
            <a:r>
              <a:rPr lang="es" sz="1350">
                <a:highlight>
                  <a:srgbClr val="EA90FF"/>
                </a:highlight>
                <a:latin typeface="DM Sans"/>
                <a:ea typeface="DM Sans"/>
                <a:cs typeface="DM Sans"/>
                <a:sym typeface="DM Sans"/>
              </a:rPr>
              <a:t>Los de texto</a:t>
            </a:r>
            <a:r>
              <a:rPr lang="es" sz="1350">
                <a:latin typeface="DM Sans"/>
                <a:ea typeface="DM Sans"/>
                <a:cs typeface="DM Sans"/>
                <a:sym typeface="DM Sans"/>
              </a:rPr>
              <a:t> son lo que uno imagina, texto que guarda el dato en particular de una forma bastante descriptiva e intuitiva.</a:t>
            </a:r>
            <a:endParaRPr sz="1350">
              <a:latin typeface="DM Sans"/>
              <a:ea typeface="DM Sans"/>
              <a:cs typeface="DM Sans"/>
              <a:sym typeface="DM Sans"/>
            </a:endParaRPr>
          </a:p>
        </p:txBody>
      </p:sp>
      <p:pic>
        <p:nvPicPr>
          <p:cNvPr id="143" name="Google Shape;143;p25"/>
          <p:cNvPicPr preferRelativeResize="0"/>
          <p:nvPr/>
        </p:nvPicPr>
        <p:blipFill rotWithShape="1">
          <a:blip r:embed="rId3">
            <a:alphaModFix/>
          </a:blip>
          <a:srcRect b="0" l="0" r="0" t="0"/>
          <a:stretch/>
        </p:blipFill>
        <p:spPr>
          <a:xfrm>
            <a:off x="5562675" y="2239975"/>
            <a:ext cx="2650475" cy="199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Tipos de archivos</a:t>
            </a:r>
            <a:endParaRPr b="1" i="0" sz="4000" u="none" cap="none" strike="noStrike">
              <a:solidFill>
                <a:srgbClr val="000000"/>
              </a:solidFill>
              <a:latin typeface="DM Sans"/>
              <a:ea typeface="DM Sans"/>
              <a:cs typeface="DM Sans"/>
              <a:sym typeface="DM Sans"/>
            </a:endParaRPr>
          </a:p>
        </p:txBody>
      </p:sp>
      <p:sp>
        <p:nvSpPr>
          <p:cNvPr id="149" name="Google Shape;149;p26"/>
          <p:cNvSpPr txBox="1"/>
          <p:nvPr/>
        </p:nvSpPr>
        <p:spPr>
          <a:xfrm>
            <a:off x="473350" y="1908175"/>
            <a:ext cx="71178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Por simplicidad </a:t>
            </a:r>
            <a:r>
              <a:rPr lang="es" sz="1350">
                <a:highlight>
                  <a:srgbClr val="EA90FF"/>
                </a:highlight>
                <a:latin typeface="DM Sans"/>
                <a:ea typeface="DM Sans"/>
                <a:cs typeface="DM Sans"/>
                <a:sym typeface="DM Sans"/>
              </a:rPr>
              <a:t>en el curso trabajaremos solo con archivos de texto</a:t>
            </a:r>
            <a:r>
              <a:rPr lang="es" sz="1350">
                <a:latin typeface="DM Sans"/>
                <a:ea typeface="DM Sans"/>
                <a:cs typeface="DM Sans"/>
                <a:sym typeface="DM Sans"/>
              </a:rPr>
              <a:t>.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A su vez, los archivos de texto pueden ser de muchas extensiones, las más clásicas son: </a:t>
            </a:r>
            <a:r>
              <a:rPr b="1" lang="es" sz="1350">
                <a:latin typeface="DM Sans"/>
                <a:ea typeface="DM Sans"/>
                <a:cs typeface="DM Sans"/>
                <a:sym typeface="DM Sans"/>
              </a:rPr>
              <a:t>.txt, .doc, .docx, .xml, .csv, .json,</a:t>
            </a:r>
            <a:r>
              <a:rPr lang="es" sz="1350">
                <a:latin typeface="DM Sans"/>
                <a:ea typeface="DM Sans"/>
                <a:cs typeface="DM Sans"/>
                <a:sym typeface="DM Sans"/>
              </a:rPr>
              <a:t> etc.</a:t>
            </a:r>
            <a:endParaRPr sz="1350">
              <a:latin typeface="DM Sans"/>
              <a:ea typeface="DM Sans"/>
              <a:cs typeface="DM Sans"/>
              <a:sym typeface="DM Sans"/>
            </a:endParaRPr>
          </a:p>
        </p:txBody>
      </p:sp>
      <p:pic>
        <p:nvPicPr>
          <p:cNvPr id="150" name="Google Shape;150;p26"/>
          <p:cNvPicPr preferRelativeResize="0"/>
          <p:nvPr/>
        </p:nvPicPr>
        <p:blipFill rotWithShape="1">
          <a:blip r:embed="rId3">
            <a:alphaModFix/>
          </a:blip>
          <a:srcRect b="0" l="0" r="0" t="42303"/>
          <a:stretch/>
        </p:blipFill>
        <p:spPr>
          <a:xfrm>
            <a:off x="589185" y="2773275"/>
            <a:ext cx="6215691" cy="1659600"/>
          </a:xfrm>
          <a:prstGeom prst="rect">
            <a:avLst/>
          </a:prstGeom>
          <a:noFill/>
          <a:ln>
            <a:noFill/>
          </a:ln>
        </p:spPr>
      </p:pic>
      <p:grpSp>
        <p:nvGrpSpPr>
          <p:cNvPr id="151" name="Google Shape;151;p26"/>
          <p:cNvGrpSpPr/>
          <p:nvPr/>
        </p:nvGrpSpPr>
        <p:grpSpPr>
          <a:xfrm>
            <a:off x="8213151" y="98873"/>
            <a:ext cx="738900" cy="738900"/>
            <a:chOff x="473351" y="619523"/>
            <a:chExt cx="738900" cy="738900"/>
          </a:xfrm>
        </p:grpSpPr>
        <p:sp>
          <p:nvSpPr>
            <p:cNvPr id="152" name="Google Shape;152;p26"/>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26" title="ícono de ejemplo en vivo"/>
            <p:cNvPicPr preferRelativeResize="0"/>
            <p:nvPr/>
          </p:nvPicPr>
          <p:blipFill rotWithShape="1">
            <a:blip r:embed="rId4">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sp>
        <p:nvSpPr>
          <p:cNvPr id="164" name="Google Shape;164;p28"/>
          <p:cNvSpPr txBox="1"/>
          <p:nvPr/>
        </p:nvSpPr>
        <p:spPr>
          <a:xfrm>
            <a:off x="473350" y="1908175"/>
            <a:ext cx="71178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SOLO porque estamos trabajando con Colabs, debemos realizar lo siguiente:</a:t>
            </a:r>
            <a:endParaRPr sz="1350">
              <a:latin typeface="DM Sans"/>
              <a:ea typeface="DM Sans"/>
              <a:cs typeface="DM Sans"/>
              <a:sym typeface="DM Sans"/>
            </a:endParaRPr>
          </a:p>
        </p:txBody>
      </p:sp>
      <p:grpSp>
        <p:nvGrpSpPr>
          <p:cNvPr id="165" name="Google Shape;165;p28"/>
          <p:cNvGrpSpPr/>
          <p:nvPr/>
        </p:nvGrpSpPr>
        <p:grpSpPr>
          <a:xfrm>
            <a:off x="8213151" y="98873"/>
            <a:ext cx="738900" cy="738900"/>
            <a:chOff x="473351" y="619523"/>
            <a:chExt cx="738900" cy="738900"/>
          </a:xfrm>
        </p:grpSpPr>
        <p:sp>
          <p:nvSpPr>
            <p:cNvPr id="166" name="Google Shape;166;p28"/>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8"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168" name="Google Shape;168;p28"/>
          <p:cNvPicPr preferRelativeResize="0"/>
          <p:nvPr/>
        </p:nvPicPr>
        <p:blipFill rotWithShape="1">
          <a:blip r:embed="rId4">
            <a:alphaModFix/>
          </a:blip>
          <a:srcRect b="0" l="0" r="0" t="0"/>
          <a:stretch/>
        </p:blipFill>
        <p:spPr>
          <a:xfrm>
            <a:off x="605500" y="2557938"/>
            <a:ext cx="5000625" cy="1019175"/>
          </a:xfrm>
          <a:prstGeom prst="rect">
            <a:avLst/>
          </a:prstGeom>
          <a:noFill/>
          <a:ln>
            <a:noFill/>
          </a:ln>
        </p:spPr>
      </p:pic>
      <p:sp>
        <p:nvSpPr>
          <p:cNvPr id="169" name="Google Shape;169;p28"/>
          <p:cNvSpPr txBox="1"/>
          <p:nvPr/>
        </p:nvSpPr>
        <p:spPr>
          <a:xfrm>
            <a:off x="605500" y="3761150"/>
            <a:ext cx="4608900" cy="39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350">
                <a:solidFill>
                  <a:srgbClr val="000000"/>
                </a:solidFill>
                <a:latin typeface="DM Sans"/>
                <a:ea typeface="DM Sans"/>
                <a:cs typeface="DM Sans"/>
                <a:sym typeface="DM Sans"/>
              </a:rPr>
              <a:t>Para dar acceso a nuestro drive. </a:t>
            </a:r>
            <a:endParaRPr sz="1350">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sp>
        <p:nvSpPr>
          <p:cNvPr id="175" name="Google Shape;175;p29"/>
          <p:cNvSpPr txBox="1"/>
          <p:nvPr/>
        </p:nvSpPr>
        <p:spPr>
          <a:xfrm>
            <a:off x="476250" y="1451200"/>
            <a:ext cx="71178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Verificar nuestra identidad: </a:t>
            </a:r>
            <a:endParaRPr sz="1350">
              <a:latin typeface="DM Sans"/>
              <a:ea typeface="DM Sans"/>
              <a:cs typeface="DM Sans"/>
              <a:sym typeface="DM Sans"/>
            </a:endParaRPr>
          </a:p>
        </p:txBody>
      </p:sp>
      <p:grpSp>
        <p:nvGrpSpPr>
          <p:cNvPr id="176" name="Google Shape;176;p29"/>
          <p:cNvGrpSpPr/>
          <p:nvPr/>
        </p:nvGrpSpPr>
        <p:grpSpPr>
          <a:xfrm>
            <a:off x="8213151" y="98873"/>
            <a:ext cx="738900" cy="738900"/>
            <a:chOff x="473351" y="619523"/>
            <a:chExt cx="738900" cy="738900"/>
          </a:xfrm>
        </p:grpSpPr>
        <p:sp>
          <p:nvSpPr>
            <p:cNvPr id="177" name="Google Shape;177;p29"/>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29"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179" name="Google Shape;179;p29"/>
          <p:cNvPicPr preferRelativeResize="0"/>
          <p:nvPr/>
        </p:nvPicPr>
        <p:blipFill rotWithShape="1">
          <a:blip r:embed="rId4">
            <a:alphaModFix/>
          </a:blip>
          <a:srcRect b="0" l="0" r="0" t="0"/>
          <a:stretch/>
        </p:blipFill>
        <p:spPr>
          <a:xfrm>
            <a:off x="564575" y="1889275"/>
            <a:ext cx="7648575" cy="1085850"/>
          </a:xfrm>
          <a:prstGeom prst="rect">
            <a:avLst/>
          </a:prstGeom>
          <a:noFill/>
          <a:ln>
            <a:noFill/>
          </a:ln>
        </p:spPr>
      </p:pic>
      <p:pic>
        <p:nvPicPr>
          <p:cNvPr id="180" name="Google Shape;180;p29"/>
          <p:cNvPicPr preferRelativeResize="0"/>
          <p:nvPr/>
        </p:nvPicPr>
        <p:blipFill rotWithShape="1">
          <a:blip r:embed="rId5">
            <a:alphaModFix/>
          </a:blip>
          <a:srcRect b="0" l="0" r="0" t="0"/>
          <a:stretch/>
        </p:blipFill>
        <p:spPr>
          <a:xfrm>
            <a:off x="564575" y="3163087"/>
            <a:ext cx="4312501" cy="856575"/>
          </a:xfrm>
          <a:prstGeom prst="rect">
            <a:avLst/>
          </a:prstGeom>
          <a:noFill/>
          <a:ln>
            <a:noFill/>
          </a:ln>
        </p:spPr>
      </p:pic>
      <p:pic>
        <p:nvPicPr>
          <p:cNvPr id="181" name="Google Shape;181;p29"/>
          <p:cNvPicPr preferRelativeResize="0"/>
          <p:nvPr/>
        </p:nvPicPr>
        <p:blipFill rotWithShape="1">
          <a:blip r:embed="rId6">
            <a:alphaModFix/>
          </a:blip>
          <a:srcRect b="0" l="0" r="0" t="0"/>
          <a:stretch/>
        </p:blipFill>
        <p:spPr>
          <a:xfrm>
            <a:off x="3947195" y="3020799"/>
            <a:ext cx="4720553" cy="115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sp>
        <p:nvSpPr>
          <p:cNvPr id="187" name="Google Shape;187;p30"/>
          <p:cNvSpPr txBox="1"/>
          <p:nvPr/>
        </p:nvSpPr>
        <p:spPr>
          <a:xfrm>
            <a:off x="476250" y="1435225"/>
            <a:ext cx="71178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Seleccionar la carpeta donde queremos escribir nuestro archivo: </a:t>
            </a:r>
            <a:endParaRPr sz="1350">
              <a:latin typeface="DM Sans"/>
              <a:ea typeface="DM Sans"/>
              <a:cs typeface="DM Sans"/>
              <a:sym typeface="DM Sans"/>
            </a:endParaRPr>
          </a:p>
        </p:txBody>
      </p:sp>
      <p:grpSp>
        <p:nvGrpSpPr>
          <p:cNvPr id="188" name="Google Shape;188;p30"/>
          <p:cNvGrpSpPr/>
          <p:nvPr/>
        </p:nvGrpSpPr>
        <p:grpSpPr>
          <a:xfrm>
            <a:off x="8213151" y="98873"/>
            <a:ext cx="738900" cy="738900"/>
            <a:chOff x="473351" y="619523"/>
            <a:chExt cx="738900" cy="738900"/>
          </a:xfrm>
        </p:grpSpPr>
        <p:sp>
          <p:nvSpPr>
            <p:cNvPr id="189" name="Google Shape;189;p30"/>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30"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191" name="Google Shape;191;p30"/>
          <p:cNvPicPr preferRelativeResize="0"/>
          <p:nvPr/>
        </p:nvPicPr>
        <p:blipFill rotWithShape="1">
          <a:blip r:embed="rId4">
            <a:alphaModFix/>
          </a:blip>
          <a:srcRect b="0" l="0" r="0" t="0"/>
          <a:stretch/>
        </p:blipFill>
        <p:spPr>
          <a:xfrm>
            <a:off x="588162" y="1904425"/>
            <a:ext cx="5295375" cy="2806250"/>
          </a:xfrm>
          <a:prstGeom prst="rect">
            <a:avLst/>
          </a:prstGeom>
          <a:noFill/>
          <a:ln>
            <a:noFill/>
          </a:ln>
        </p:spPr>
      </p:pic>
      <p:sp>
        <p:nvSpPr>
          <p:cNvPr id="192" name="Google Shape;192;p30"/>
          <p:cNvSpPr/>
          <p:nvPr/>
        </p:nvSpPr>
        <p:spPr>
          <a:xfrm>
            <a:off x="311200" y="3387650"/>
            <a:ext cx="738900" cy="242400"/>
          </a:xfrm>
          <a:prstGeom prst="rect">
            <a:avLst/>
          </a:prstGeom>
          <a:noFill/>
          <a:ln cap="flat" cmpd="sng" w="28575">
            <a:solidFill>
              <a:srgbClr val="EA9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rotWithShape="1">
          <a:blip r:embed="rId3">
            <a:alphaModFix/>
          </a:blip>
          <a:srcRect b="9664" l="0" r="78934" t="25078"/>
          <a:stretch/>
        </p:blipFill>
        <p:spPr>
          <a:xfrm>
            <a:off x="476238" y="1214313"/>
            <a:ext cx="4310523" cy="3755825"/>
          </a:xfrm>
          <a:prstGeom prst="rect">
            <a:avLst/>
          </a:prstGeom>
          <a:noFill/>
          <a:ln>
            <a:noFill/>
          </a:ln>
        </p:spPr>
      </p:pic>
      <p:sp>
        <p:nvSpPr>
          <p:cNvPr id="198" name="Google Shape;198;p31"/>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sp>
        <p:nvSpPr>
          <p:cNvPr id="199" name="Google Shape;199;p31"/>
          <p:cNvSpPr txBox="1"/>
          <p:nvPr/>
        </p:nvSpPr>
        <p:spPr>
          <a:xfrm>
            <a:off x="5108850" y="2511225"/>
            <a:ext cx="3558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Seleccionar la carpeta donde queremos escribir nuestro archivo: </a:t>
            </a:r>
            <a:endParaRPr sz="1350">
              <a:latin typeface="DM Sans"/>
              <a:ea typeface="DM Sans"/>
              <a:cs typeface="DM Sans"/>
              <a:sym typeface="DM Sans"/>
            </a:endParaRPr>
          </a:p>
        </p:txBody>
      </p:sp>
      <p:grpSp>
        <p:nvGrpSpPr>
          <p:cNvPr id="200" name="Google Shape;200;p31"/>
          <p:cNvGrpSpPr/>
          <p:nvPr/>
        </p:nvGrpSpPr>
        <p:grpSpPr>
          <a:xfrm>
            <a:off x="8213151" y="98873"/>
            <a:ext cx="738900" cy="738900"/>
            <a:chOff x="473351" y="619523"/>
            <a:chExt cx="738900" cy="738900"/>
          </a:xfrm>
        </p:grpSpPr>
        <p:sp>
          <p:nvSpPr>
            <p:cNvPr id="201" name="Google Shape;201;p3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p31" title="ícono de ejemplo en vivo"/>
            <p:cNvPicPr preferRelativeResize="0"/>
            <p:nvPr/>
          </p:nvPicPr>
          <p:blipFill rotWithShape="1">
            <a:blip r:embed="rId4">
              <a:alphaModFix/>
            </a:blip>
            <a:srcRect b="0" l="0" r="0" t="0"/>
            <a:stretch/>
          </p:blipFill>
          <p:spPr>
            <a:xfrm>
              <a:off x="616475" y="762650"/>
              <a:ext cx="452650" cy="452650"/>
            </a:xfrm>
            <a:prstGeom prst="rect">
              <a:avLst/>
            </a:prstGeom>
            <a:noFill/>
            <a:ln>
              <a:noFill/>
            </a:ln>
          </p:spPr>
        </p:pic>
      </p:grpSp>
      <p:sp>
        <p:nvSpPr>
          <p:cNvPr id="203" name="Google Shape;203;p31"/>
          <p:cNvSpPr/>
          <p:nvPr/>
        </p:nvSpPr>
        <p:spPr>
          <a:xfrm>
            <a:off x="2130250" y="3807417"/>
            <a:ext cx="1738800" cy="148200"/>
          </a:xfrm>
          <a:prstGeom prst="rect">
            <a:avLst/>
          </a:prstGeom>
          <a:noFill/>
          <a:ln cap="flat" cmpd="sng" w="28575">
            <a:solidFill>
              <a:srgbClr val="EA9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1"/>
          <p:cNvSpPr/>
          <p:nvPr/>
        </p:nvSpPr>
        <p:spPr>
          <a:xfrm>
            <a:off x="1091425" y="4442842"/>
            <a:ext cx="1738800" cy="148200"/>
          </a:xfrm>
          <a:prstGeom prst="rect">
            <a:avLst/>
          </a:prstGeom>
          <a:noFill/>
          <a:ln cap="flat" cmpd="sng" w="28575">
            <a:solidFill>
              <a:srgbClr val="EA9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sp>
        <p:nvSpPr>
          <p:cNvPr id="210" name="Google Shape;210;p32"/>
          <p:cNvSpPr txBox="1"/>
          <p:nvPr/>
        </p:nvSpPr>
        <p:spPr>
          <a:xfrm>
            <a:off x="674800" y="3104050"/>
            <a:ext cx="70110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Y luego solo decidir cómo quieren que se llame el archivo y dar permisos para escribir en él “w”. </a:t>
            </a:r>
            <a:endParaRPr sz="1350">
              <a:latin typeface="DM Sans"/>
              <a:ea typeface="DM Sans"/>
              <a:cs typeface="DM Sans"/>
              <a:sym typeface="DM Sans"/>
            </a:endParaRPr>
          </a:p>
        </p:txBody>
      </p:sp>
      <p:grpSp>
        <p:nvGrpSpPr>
          <p:cNvPr id="211" name="Google Shape;211;p32"/>
          <p:cNvGrpSpPr/>
          <p:nvPr/>
        </p:nvGrpSpPr>
        <p:grpSpPr>
          <a:xfrm>
            <a:off x="8213151" y="98873"/>
            <a:ext cx="738900" cy="738900"/>
            <a:chOff x="473351" y="619523"/>
            <a:chExt cx="738900" cy="738900"/>
          </a:xfrm>
        </p:grpSpPr>
        <p:sp>
          <p:nvSpPr>
            <p:cNvPr id="212" name="Google Shape;212;p32"/>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p32"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214" name="Google Shape;214;p32"/>
          <p:cNvPicPr preferRelativeResize="0"/>
          <p:nvPr/>
        </p:nvPicPr>
        <p:blipFill rotWithShape="1">
          <a:blip r:embed="rId4">
            <a:alphaModFix/>
          </a:blip>
          <a:srcRect b="0" l="0" r="0" t="0"/>
          <a:stretch/>
        </p:blipFill>
        <p:spPr>
          <a:xfrm>
            <a:off x="304800" y="2068225"/>
            <a:ext cx="8839198" cy="762411"/>
          </a:xfrm>
          <a:prstGeom prst="rect">
            <a:avLst/>
          </a:prstGeom>
          <a:noFill/>
          <a:ln>
            <a:noFill/>
          </a:ln>
        </p:spPr>
      </p:pic>
      <p:sp>
        <p:nvSpPr>
          <p:cNvPr id="215" name="Google Shape;215;p32"/>
          <p:cNvSpPr txBox="1"/>
          <p:nvPr/>
        </p:nvSpPr>
        <p:spPr>
          <a:xfrm>
            <a:off x="614850" y="1277000"/>
            <a:ext cx="30000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rgbClr val="000000"/>
                </a:solidFill>
                <a:latin typeface="DM Sans"/>
                <a:ea typeface="DM Sans"/>
                <a:cs typeface="DM Sans"/>
                <a:sym typeface="DM Sans"/>
              </a:rPr>
              <a:t>Crear una variable con esa ruta: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5"/>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AFF6A"/>
                </a:solidFill>
                <a:latin typeface="DM Sans"/>
                <a:ea typeface="DM Sans"/>
                <a:cs typeface="DM Sans"/>
                <a:sym typeface="DM Sans"/>
              </a:rPr>
              <a:t>Objetivos de la clase</a:t>
            </a:r>
            <a:endParaRPr b="1" i="0" sz="3000" u="none" cap="none" strike="noStrike">
              <a:solidFill>
                <a:srgbClr val="EAFF6A"/>
              </a:solidFill>
              <a:latin typeface="DM Sans"/>
              <a:ea typeface="DM Sans"/>
              <a:cs typeface="DM Sans"/>
              <a:sym typeface="DM Sans"/>
            </a:endParaRPr>
          </a:p>
        </p:txBody>
      </p:sp>
      <p:pic>
        <p:nvPicPr>
          <p:cNvPr id="63" name="Google Shape;63;p15"/>
          <p:cNvPicPr preferRelativeResize="0"/>
          <p:nvPr/>
        </p:nvPicPr>
        <p:blipFill rotWithShape="1">
          <a:blip r:embed="rId3">
            <a:alphaModFix/>
          </a:blip>
          <a:srcRect b="0" l="0" r="0" t="0"/>
          <a:stretch/>
        </p:blipFill>
        <p:spPr>
          <a:xfrm>
            <a:off x="2172438" y="1545313"/>
            <a:ext cx="196975" cy="196975"/>
          </a:xfrm>
          <a:prstGeom prst="rect">
            <a:avLst/>
          </a:prstGeom>
          <a:noFill/>
          <a:ln>
            <a:noFill/>
          </a:ln>
        </p:spPr>
      </p:pic>
      <p:sp>
        <p:nvSpPr>
          <p:cNvPr id="64" name="Google Shape;64;p15"/>
          <p:cNvSpPr txBox="1"/>
          <p:nvPr/>
        </p:nvSpPr>
        <p:spPr>
          <a:xfrm>
            <a:off x="2690561" y="1451613"/>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chemeClr val="dk1"/>
                </a:solidFill>
                <a:latin typeface="DM Sans"/>
                <a:ea typeface="DM Sans"/>
                <a:cs typeface="DM Sans"/>
                <a:sym typeface="DM Sans"/>
              </a:rPr>
              <a:t>Conocer </a:t>
            </a:r>
            <a:r>
              <a:rPr lang="es" sz="1350">
                <a:solidFill>
                  <a:schemeClr val="dk1"/>
                </a:solidFill>
                <a:latin typeface="DM Sans"/>
                <a:ea typeface="DM Sans"/>
                <a:cs typeface="DM Sans"/>
                <a:sym typeface="DM Sans"/>
              </a:rPr>
              <a:t>el concepto de la persistencia</a:t>
            </a:r>
            <a:endParaRPr b="0" i="0" sz="1350" u="none" cap="none" strike="noStrike">
              <a:solidFill>
                <a:schemeClr val="dk1"/>
              </a:solidFill>
              <a:latin typeface="DM Sans"/>
              <a:ea typeface="DM Sans"/>
              <a:cs typeface="DM Sans"/>
              <a:sym typeface="DM Sans"/>
            </a:endParaRPr>
          </a:p>
        </p:txBody>
      </p:sp>
      <p:pic>
        <p:nvPicPr>
          <p:cNvPr id="65" name="Google Shape;65;p15"/>
          <p:cNvPicPr preferRelativeResize="0"/>
          <p:nvPr/>
        </p:nvPicPr>
        <p:blipFill rotWithShape="1">
          <a:blip r:embed="rId3">
            <a:alphaModFix/>
          </a:blip>
          <a:srcRect b="0" l="0" r="0" t="0"/>
          <a:stretch/>
        </p:blipFill>
        <p:spPr>
          <a:xfrm>
            <a:off x="2172138" y="2178713"/>
            <a:ext cx="196975" cy="196975"/>
          </a:xfrm>
          <a:prstGeom prst="rect">
            <a:avLst/>
          </a:prstGeom>
          <a:noFill/>
          <a:ln>
            <a:noFill/>
          </a:ln>
        </p:spPr>
      </p:pic>
      <p:sp>
        <p:nvSpPr>
          <p:cNvPr id="66" name="Google Shape;66;p15"/>
          <p:cNvSpPr txBox="1"/>
          <p:nvPr/>
        </p:nvSpPr>
        <p:spPr>
          <a:xfrm>
            <a:off x="2690561" y="2054738"/>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s" sz="1350">
                <a:solidFill>
                  <a:schemeClr val="dk1"/>
                </a:solidFill>
                <a:latin typeface="DM Sans"/>
                <a:ea typeface="DM Sans"/>
                <a:cs typeface="DM Sans"/>
                <a:sym typeface="DM Sans"/>
              </a:rPr>
              <a:t>Procesar </a:t>
            </a:r>
            <a:r>
              <a:rPr lang="es" sz="1350">
                <a:solidFill>
                  <a:schemeClr val="dk1"/>
                </a:solidFill>
                <a:latin typeface="DM Sans"/>
                <a:ea typeface="DM Sans"/>
                <a:cs typeface="DM Sans"/>
                <a:sym typeface="DM Sans"/>
              </a:rPr>
              <a:t>datos en .txt</a:t>
            </a:r>
            <a:endParaRPr b="0" i="0" sz="1350" u="none" cap="none" strike="noStrike">
              <a:solidFill>
                <a:schemeClr val="dk1"/>
              </a:solidFill>
              <a:latin typeface="DM Sans"/>
              <a:ea typeface="DM Sans"/>
              <a:cs typeface="DM Sans"/>
              <a:sym typeface="DM Sans"/>
            </a:endParaRPr>
          </a:p>
        </p:txBody>
      </p:sp>
      <p:pic>
        <p:nvPicPr>
          <p:cNvPr id="67" name="Google Shape;67;p15"/>
          <p:cNvPicPr preferRelativeResize="0"/>
          <p:nvPr/>
        </p:nvPicPr>
        <p:blipFill rotWithShape="1">
          <a:blip r:embed="rId3">
            <a:alphaModFix/>
          </a:blip>
          <a:srcRect b="0" l="0" r="0" t="0"/>
          <a:stretch/>
        </p:blipFill>
        <p:spPr>
          <a:xfrm>
            <a:off x="2172138" y="3009938"/>
            <a:ext cx="196975" cy="196975"/>
          </a:xfrm>
          <a:prstGeom prst="rect">
            <a:avLst/>
          </a:prstGeom>
          <a:noFill/>
          <a:ln>
            <a:noFill/>
          </a:ln>
        </p:spPr>
      </p:pic>
      <p:sp>
        <p:nvSpPr>
          <p:cNvPr id="68" name="Google Shape;68;p15"/>
          <p:cNvSpPr txBox="1"/>
          <p:nvPr/>
        </p:nvSpPr>
        <p:spPr>
          <a:xfrm>
            <a:off x="2690561" y="2912213"/>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s" sz="1350">
                <a:solidFill>
                  <a:schemeClr val="dk1"/>
                </a:solidFill>
                <a:latin typeface="DM Sans"/>
                <a:ea typeface="DM Sans"/>
                <a:cs typeface="DM Sans"/>
                <a:sym typeface="DM Sans"/>
              </a:rPr>
              <a:t>Elaborar </a:t>
            </a:r>
            <a:r>
              <a:rPr lang="es" sz="1350">
                <a:solidFill>
                  <a:schemeClr val="dk1"/>
                </a:solidFill>
                <a:latin typeface="DM Sans"/>
                <a:ea typeface="DM Sans"/>
                <a:cs typeface="DM Sans"/>
                <a:sym typeface="DM Sans"/>
              </a:rPr>
              <a:t>archivos JSON</a:t>
            </a:r>
            <a:endParaRPr b="0" i="0" sz="1350" u="none" cap="none" strike="noStrike">
              <a:solidFill>
                <a:schemeClr val="dk1"/>
              </a:solidFill>
              <a:latin typeface="DM Sans"/>
              <a:ea typeface="DM Sans"/>
              <a:cs typeface="DM Sans"/>
              <a:sym typeface="DM Sans"/>
            </a:endParaRPr>
          </a:p>
        </p:txBody>
      </p:sp>
      <p:pic>
        <p:nvPicPr>
          <p:cNvPr id="69" name="Google Shape;69;p15"/>
          <p:cNvPicPr preferRelativeResize="0"/>
          <p:nvPr/>
        </p:nvPicPr>
        <p:blipFill rotWithShape="1">
          <a:blip r:embed="rId3">
            <a:alphaModFix/>
          </a:blip>
          <a:srcRect b="0" l="0" r="0" t="0"/>
          <a:stretch/>
        </p:blipFill>
        <p:spPr>
          <a:xfrm>
            <a:off x="2172138" y="3683563"/>
            <a:ext cx="196975" cy="196975"/>
          </a:xfrm>
          <a:prstGeom prst="rect">
            <a:avLst/>
          </a:prstGeom>
          <a:noFill/>
          <a:ln>
            <a:noFill/>
          </a:ln>
        </p:spPr>
      </p:pic>
      <p:sp>
        <p:nvSpPr>
          <p:cNvPr id="70" name="Google Shape;70;p15"/>
          <p:cNvSpPr txBox="1"/>
          <p:nvPr/>
        </p:nvSpPr>
        <p:spPr>
          <a:xfrm>
            <a:off x="2690550" y="3575413"/>
            <a:ext cx="42813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s" sz="1350">
                <a:solidFill>
                  <a:schemeClr val="dk1"/>
                </a:solidFill>
                <a:latin typeface="DM Sans"/>
                <a:ea typeface="DM Sans"/>
                <a:cs typeface="DM Sans"/>
                <a:sym typeface="DM Sans"/>
              </a:rPr>
              <a:t>Aprender </a:t>
            </a:r>
            <a:r>
              <a:rPr lang="es" sz="1350">
                <a:solidFill>
                  <a:schemeClr val="dk1"/>
                </a:solidFill>
                <a:latin typeface="DM Sans"/>
                <a:ea typeface="DM Sans"/>
                <a:cs typeface="DM Sans"/>
                <a:sym typeface="DM Sans"/>
              </a:rPr>
              <a:t>a recuperar datos de fuentes reales (.csv)</a:t>
            </a:r>
            <a:endParaRPr b="0" i="0" sz="1350" u="none" cap="none" strike="noStrike">
              <a:solidFill>
                <a:schemeClr val="dk1"/>
              </a:solidFill>
              <a:latin typeface="DM Sans"/>
              <a:ea typeface="DM Sans"/>
              <a:cs typeface="DM Sans"/>
              <a:sym typeface="DM Sans"/>
            </a:endParaRPr>
          </a:p>
        </p:txBody>
      </p:sp>
      <p:cxnSp>
        <p:nvCxnSpPr>
          <p:cNvPr id="71" name="Google Shape;71;p15"/>
          <p:cNvCxnSpPr>
            <a:stCxn id="63" idx="2"/>
            <a:endCxn id="65" idx="0"/>
          </p:cNvCxnSpPr>
          <p:nvPr/>
        </p:nvCxnSpPr>
        <p:spPr>
          <a:xfrm flipH="1" rot="-5400000">
            <a:off x="2052975" y="1960238"/>
            <a:ext cx="436500" cy="600"/>
          </a:xfrm>
          <a:prstGeom prst="bentConnector3">
            <a:avLst>
              <a:gd fmla="val 49991" name="adj1"/>
            </a:avLst>
          </a:prstGeom>
          <a:noFill/>
          <a:ln cap="flat" cmpd="sng" w="9525">
            <a:solidFill>
              <a:srgbClr val="EAFF6A"/>
            </a:solidFill>
            <a:prstDash val="solid"/>
            <a:round/>
            <a:headEnd len="sm" w="sm" type="none"/>
            <a:tailEnd len="sm" w="sm" type="none"/>
          </a:ln>
        </p:spPr>
      </p:cxnSp>
      <p:cxnSp>
        <p:nvCxnSpPr>
          <p:cNvPr id="72" name="Google Shape;72;p15"/>
          <p:cNvCxnSpPr>
            <a:stCxn id="65" idx="2"/>
            <a:endCxn id="67" idx="0"/>
          </p:cNvCxnSpPr>
          <p:nvPr/>
        </p:nvCxnSpPr>
        <p:spPr>
          <a:xfrm flipH="1" rot="-5400000">
            <a:off x="1953825" y="2692488"/>
            <a:ext cx="634200" cy="600"/>
          </a:xfrm>
          <a:prstGeom prst="bentConnector3">
            <a:avLst>
              <a:gd fmla="val 50004" name="adj1"/>
            </a:avLst>
          </a:prstGeom>
          <a:noFill/>
          <a:ln cap="flat" cmpd="sng" w="9525">
            <a:solidFill>
              <a:srgbClr val="EAFF6A"/>
            </a:solidFill>
            <a:prstDash val="solid"/>
            <a:round/>
            <a:headEnd len="sm" w="sm" type="none"/>
            <a:tailEnd len="sm" w="sm" type="none"/>
          </a:ln>
        </p:spPr>
      </p:cxnSp>
      <p:cxnSp>
        <p:nvCxnSpPr>
          <p:cNvPr id="73" name="Google Shape;73;p15"/>
          <p:cNvCxnSpPr>
            <a:stCxn id="67" idx="2"/>
            <a:endCxn id="69" idx="0"/>
          </p:cNvCxnSpPr>
          <p:nvPr/>
        </p:nvCxnSpPr>
        <p:spPr>
          <a:xfrm flipH="1" rot="-5400000">
            <a:off x="2032575" y="3444963"/>
            <a:ext cx="476700" cy="600"/>
          </a:xfrm>
          <a:prstGeom prst="bentConnector3">
            <a:avLst>
              <a:gd fmla="val 49995" name="adj1"/>
            </a:avLst>
          </a:prstGeom>
          <a:noFill/>
          <a:ln cap="flat" cmpd="sng" w="9525">
            <a:solidFill>
              <a:srgbClr val="EAFF6A"/>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grpSp>
        <p:nvGrpSpPr>
          <p:cNvPr id="221" name="Google Shape;221;p33"/>
          <p:cNvGrpSpPr/>
          <p:nvPr/>
        </p:nvGrpSpPr>
        <p:grpSpPr>
          <a:xfrm>
            <a:off x="8213151" y="98873"/>
            <a:ext cx="738900" cy="738900"/>
            <a:chOff x="473351" y="619523"/>
            <a:chExt cx="738900" cy="738900"/>
          </a:xfrm>
        </p:grpSpPr>
        <p:sp>
          <p:nvSpPr>
            <p:cNvPr id="222" name="Google Shape;222;p3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33"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224" name="Google Shape;224;p33"/>
          <p:cNvPicPr preferRelativeResize="0"/>
          <p:nvPr/>
        </p:nvPicPr>
        <p:blipFill rotWithShape="1">
          <a:blip r:embed="rId4">
            <a:alphaModFix/>
          </a:blip>
          <a:srcRect b="0" l="0" r="0" t="0"/>
          <a:stretch/>
        </p:blipFill>
        <p:spPr>
          <a:xfrm>
            <a:off x="535475" y="1311464"/>
            <a:ext cx="8073026" cy="2137700"/>
          </a:xfrm>
          <a:prstGeom prst="rect">
            <a:avLst/>
          </a:prstGeom>
          <a:noFill/>
          <a:ln>
            <a:noFill/>
          </a:ln>
        </p:spPr>
      </p:pic>
      <p:pic>
        <p:nvPicPr>
          <p:cNvPr id="225" name="Google Shape;225;p33"/>
          <p:cNvPicPr preferRelativeResize="0"/>
          <p:nvPr/>
        </p:nvPicPr>
        <p:blipFill rotWithShape="1">
          <a:blip r:embed="rId5">
            <a:alphaModFix/>
          </a:blip>
          <a:srcRect b="0" l="0" r="0" t="0"/>
          <a:stretch/>
        </p:blipFill>
        <p:spPr>
          <a:xfrm>
            <a:off x="535475" y="3579575"/>
            <a:ext cx="5314950" cy="114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grpSp>
        <p:nvGrpSpPr>
          <p:cNvPr id="231" name="Google Shape;231;p34"/>
          <p:cNvGrpSpPr/>
          <p:nvPr/>
        </p:nvGrpSpPr>
        <p:grpSpPr>
          <a:xfrm>
            <a:off x="8213151" y="98873"/>
            <a:ext cx="738900" cy="738900"/>
            <a:chOff x="473351" y="619523"/>
            <a:chExt cx="738900" cy="738900"/>
          </a:xfrm>
        </p:grpSpPr>
        <p:sp>
          <p:nvSpPr>
            <p:cNvPr id="232" name="Google Shape;232;p3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3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234" name="Google Shape;234;p34"/>
          <p:cNvPicPr preferRelativeResize="0"/>
          <p:nvPr/>
        </p:nvPicPr>
        <p:blipFill rotWithShape="1">
          <a:blip r:embed="rId4">
            <a:alphaModFix/>
          </a:blip>
          <a:srcRect b="0" l="0" r="0" t="0"/>
          <a:stretch/>
        </p:blipFill>
        <p:spPr>
          <a:xfrm>
            <a:off x="553250" y="1843650"/>
            <a:ext cx="4371975" cy="2190750"/>
          </a:xfrm>
          <a:prstGeom prst="rect">
            <a:avLst/>
          </a:prstGeom>
          <a:noFill/>
          <a:ln>
            <a:noFill/>
          </a:ln>
        </p:spPr>
      </p:pic>
      <p:sp>
        <p:nvSpPr>
          <p:cNvPr id="235" name="Google Shape;235;p34"/>
          <p:cNvSpPr txBox="1"/>
          <p:nvPr/>
        </p:nvSpPr>
        <p:spPr>
          <a:xfrm>
            <a:off x="553250" y="1293313"/>
            <a:ext cx="3000000" cy="39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350">
                <a:solidFill>
                  <a:srgbClr val="000000"/>
                </a:solidFill>
                <a:latin typeface="DM Sans"/>
                <a:ea typeface="DM Sans"/>
                <a:cs typeface="DM Sans"/>
                <a:sym typeface="DM Sans"/>
              </a:rPr>
              <a:t>Dicho archivo quedará así:</a:t>
            </a:r>
            <a:endParaRPr sz="1350">
              <a:solidFill>
                <a:srgbClr val="000000"/>
              </a:solidFill>
              <a:latin typeface="DM Sans"/>
              <a:ea typeface="DM Sans"/>
              <a:cs typeface="DM Sans"/>
              <a:sym typeface="DM Sans"/>
            </a:endParaRPr>
          </a:p>
        </p:txBody>
      </p:sp>
      <p:sp>
        <p:nvSpPr>
          <p:cNvPr id="236" name="Google Shape;236;p34"/>
          <p:cNvSpPr txBox="1"/>
          <p:nvPr/>
        </p:nvSpPr>
        <p:spPr>
          <a:xfrm>
            <a:off x="82600" y="4624450"/>
            <a:ext cx="2111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 sz="1500" u="sng" cap="none" strike="noStrike">
                <a:solidFill>
                  <a:srgbClr val="0563C1"/>
                </a:solidFill>
                <a:latin typeface="Helvetica Neue Light"/>
                <a:ea typeface="Helvetica Neue Light"/>
                <a:cs typeface="Helvetica Neue Light"/>
                <a:sym typeface="Helvetica Neue Light"/>
                <a:hlinkClick r:id="rId5">
                  <a:extLst>
                    <a:ext uri="{A12FA001-AC4F-418D-AE19-62706E023703}">
                      <ahyp:hlinkClr val="tx"/>
                    </a:ext>
                  </a:extLst>
                </a:hlinkClick>
              </a:rPr>
              <a:t>archivo.txt</a:t>
            </a:r>
            <a:endParaRPr b="0" i="0" sz="15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grpSp>
        <p:nvGrpSpPr>
          <p:cNvPr id="242" name="Google Shape;242;p35"/>
          <p:cNvGrpSpPr/>
          <p:nvPr/>
        </p:nvGrpSpPr>
        <p:grpSpPr>
          <a:xfrm>
            <a:off x="8213151" y="98873"/>
            <a:ext cx="738900" cy="738900"/>
            <a:chOff x="473351" y="619523"/>
            <a:chExt cx="738900" cy="738900"/>
          </a:xfrm>
        </p:grpSpPr>
        <p:sp>
          <p:nvSpPr>
            <p:cNvPr id="243" name="Google Shape;243;p35"/>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p35"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45" name="Google Shape;245;p35"/>
          <p:cNvSpPr txBox="1"/>
          <p:nvPr/>
        </p:nvSpPr>
        <p:spPr>
          <a:xfrm>
            <a:off x="553250" y="1293325"/>
            <a:ext cx="5193300" cy="101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Veamos un ejemplo similar, pero un poco más completo:</a:t>
            </a:r>
            <a:endParaRPr sz="1350">
              <a:solidFill>
                <a:srgbClr val="000000"/>
              </a:solidFill>
              <a:latin typeface="DM Sans"/>
              <a:ea typeface="DM Sans"/>
              <a:cs typeface="DM Sans"/>
              <a:sym typeface="DM Sans"/>
            </a:endParaRPr>
          </a:p>
          <a:p>
            <a:pPr indent="0" lvl="0" marL="0" rtl="0" algn="l">
              <a:lnSpc>
                <a:spcPct val="150000"/>
              </a:lnSpc>
              <a:spcBef>
                <a:spcPts val="0"/>
              </a:spcBef>
              <a:spcAft>
                <a:spcPts val="0"/>
              </a:spcAft>
              <a:buClr>
                <a:srgbClr val="000000"/>
              </a:buClr>
              <a:buSzPts val="1100"/>
              <a:buFont typeface="Arial"/>
              <a:buNone/>
            </a:pPr>
            <a:r>
              <a:t/>
            </a:r>
            <a:endParaRPr sz="1350">
              <a:solidFill>
                <a:srgbClr val="000000"/>
              </a:solidFill>
              <a:latin typeface="DM Sans"/>
              <a:ea typeface="DM Sans"/>
              <a:cs typeface="DM Sans"/>
              <a:sym typeface="DM Sans"/>
            </a:endParaRPr>
          </a:p>
          <a:p>
            <a:pPr indent="0" lvl="0" marL="0" rtl="0" algn="l">
              <a:lnSpc>
                <a:spcPct val="150000"/>
              </a:lnSpc>
              <a:spcBef>
                <a:spcPts val="0"/>
              </a:spcBef>
              <a:spcAft>
                <a:spcPts val="0"/>
              </a:spcAft>
              <a:buNone/>
            </a:pPr>
            <a:r>
              <a:t/>
            </a:r>
            <a:endParaRPr sz="1350">
              <a:solidFill>
                <a:srgbClr val="000000"/>
              </a:solidFill>
              <a:latin typeface="DM Sans"/>
              <a:ea typeface="DM Sans"/>
              <a:cs typeface="DM Sans"/>
              <a:sym typeface="DM Sans"/>
            </a:endParaRPr>
          </a:p>
        </p:txBody>
      </p:sp>
      <p:pic>
        <p:nvPicPr>
          <p:cNvPr id="246" name="Google Shape;246;p35"/>
          <p:cNvPicPr preferRelativeResize="0"/>
          <p:nvPr/>
        </p:nvPicPr>
        <p:blipFill rotWithShape="1">
          <a:blip r:embed="rId4">
            <a:alphaModFix/>
          </a:blip>
          <a:srcRect b="0" l="0" r="0" t="0"/>
          <a:stretch/>
        </p:blipFill>
        <p:spPr>
          <a:xfrm>
            <a:off x="667713" y="1904400"/>
            <a:ext cx="5751176" cy="2384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Escritura de archivos</a:t>
            </a:r>
            <a:endParaRPr b="1" i="0" sz="4000" u="none" cap="none" strike="noStrike">
              <a:solidFill>
                <a:srgbClr val="000000"/>
              </a:solidFill>
              <a:latin typeface="DM Sans"/>
              <a:ea typeface="DM Sans"/>
              <a:cs typeface="DM Sans"/>
              <a:sym typeface="DM Sans"/>
            </a:endParaRPr>
          </a:p>
        </p:txBody>
      </p:sp>
      <p:grpSp>
        <p:nvGrpSpPr>
          <p:cNvPr id="252" name="Google Shape;252;p36"/>
          <p:cNvGrpSpPr/>
          <p:nvPr/>
        </p:nvGrpSpPr>
        <p:grpSpPr>
          <a:xfrm>
            <a:off x="8213151" y="98873"/>
            <a:ext cx="738900" cy="738900"/>
            <a:chOff x="473351" y="619523"/>
            <a:chExt cx="738900" cy="738900"/>
          </a:xfrm>
        </p:grpSpPr>
        <p:sp>
          <p:nvSpPr>
            <p:cNvPr id="253" name="Google Shape;253;p36"/>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36"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55" name="Google Shape;255;p36"/>
          <p:cNvSpPr txBox="1"/>
          <p:nvPr/>
        </p:nvSpPr>
        <p:spPr>
          <a:xfrm>
            <a:off x="501450" y="1839200"/>
            <a:ext cx="3907500" cy="195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350">
                <a:solidFill>
                  <a:srgbClr val="000000"/>
                </a:solidFill>
                <a:highlight>
                  <a:srgbClr val="EA90FF"/>
                </a:highlight>
                <a:latin typeface="DM Sans"/>
                <a:ea typeface="DM Sans"/>
                <a:cs typeface="DM Sans"/>
                <a:sym typeface="DM Sans"/>
              </a:rPr>
              <a:t>¿Qué creen que se guardó?</a:t>
            </a:r>
            <a:endParaRPr sz="1350">
              <a:solidFill>
                <a:srgbClr val="000000"/>
              </a:solidFill>
              <a:highlight>
                <a:srgbClr val="EA90FF"/>
              </a:highlight>
              <a:latin typeface="DM Sans"/>
              <a:ea typeface="DM Sans"/>
              <a:cs typeface="DM Sans"/>
              <a:sym typeface="DM Sans"/>
            </a:endParaRPr>
          </a:p>
          <a:p>
            <a:pPr indent="0" lvl="0" marL="0" rtl="0" algn="l">
              <a:lnSpc>
                <a:spcPct val="150000"/>
              </a:lnSpc>
              <a:spcBef>
                <a:spcPts val="0"/>
              </a:spcBef>
              <a:spcAft>
                <a:spcPts val="0"/>
              </a:spcAft>
              <a:buNone/>
            </a:pPr>
            <a:r>
              <a:t/>
            </a:r>
            <a:endParaRPr sz="1350">
              <a:solidFill>
                <a:srgbClr val="000000"/>
              </a:solidFill>
              <a:latin typeface="DM Sans"/>
              <a:ea typeface="DM Sans"/>
              <a:cs typeface="DM Sans"/>
              <a:sym typeface="DM Sans"/>
            </a:endParaRPr>
          </a:p>
          <a:p>
            <a:pPr indent="0" lvl="0" marL="0" rtl="0" algn="l">
              <a:lnSpc>
                <a:spcPct val="150000"/>
              </a:lnSpc>
              <a:spcBef>
                <a:spcPts val="0"/>
              </a:spcBef>
              <a:spcAft>
                <a:spcPts val="0"/>
              </a:spcAft>
              <a:buNone/>
            </a:pPr>
            <a:r>
              <a:rPr lang="es" sz="1350">
                <a:solidFill>
                  <a:srgbClr val="000000"/>
                </a:solidFill>
                <a:latin typeface="DM Sans"/>
                <a:ea typeface="DM Sans"/>
                <a:cs typeface="DM Sans"/>
                <a:sym typeface="DM Sans"/>
              </a:rPr>
              <a:t>Esta es una forma muy útil de guardar información utilizando lo que se llaman delimitadores</a:t>
            </a:r>
            <a:endParaRPr sz="1350">
              <a:solidFill>
                <a:srgbClr val="000000"/>
              </a:solidFill>
              <a:latin typeface="DM Sans"/>
              <a:ea typeface="DM Sans"/>
              <a:cs typeface="DM Sans"/>
              <a:sym typeface="DM Sans"/>
            </a:endParaRPr>
          </a:p>
          <a:p>
            <a:pPr indent="0" lvl="0" marL="0" rtl="0" algn="l">
              <a:lnSpc>
                <a:spcPct val="150000"/>
              </a:lnSpc>
              <a:spcBef>
                <a:spcPts val="0"/>
              </a:spcBef>
              <a:spcAft>
                <a:spcPts val="0"/>
              </a:spcAft>
              <a:buNone/>
            </a:pPr>
            <a:r>
              <a:t/>
            </a:r>
            <a:endParaRPr sz="1350">
              <a:solidFill>
                <a:srgbClr val="000000"/>
              </a:solidFill>
              <a:latin typeface="DM Sans"/>
              <a:ea typeface="DM Sans"/>
              <a:cs typeface="DM Sans"/>
              <a:sym typeface="DM Sans"/>
            </a:endParaRPr>
          </a:p>
        </p:txBody>
      </p:sp>
      <p:pic>
        <p:nvPicPr>
          <p:cNvPr id="256" name="Google Shape;256;p36"/>
          <p:cNvPicPr preferRelativeResize="0"/>
          <p:nvPr/>
        </p:nvPicPr>
        <p:blipFill rotWithShape="1">
          <a:blip r:embed="rId4">
            <a:alphaModFix/>
          </a:blip>
          <a:srcRect b="0" l="0" r="0" t="0"/>
          <a:stretch/>
        </p:blipFill>
        <p:spPr>
          <a:xfrm>
            <a:off x="4615750" y="3020200"/>
            <a:ext cx="3161477" cy="1358775"/>
          </a:xfrm>
          <a:prstGeom prst="rect">
            <a:avLst/>
          </a:prstGeom>
          <a:noFill/>
          <a:ln>
            <a:noFill/>
          </a:ln>
        </p:spPr>
      </p:pic>
      <p:pic>
        <p:nvPicPr>
          <p:cNvPr id="257" name="Google Shape;257;p36"/>
          <p:cNvPicPr preferRelativeResize="0"/>
          <p:nvPr/>
        </p:nvPicPr>
        <p:blipFill rotWithShape="1">
          <a:blip r:embed="rId5">
            <a:alphaModFix/>
          </a:blip>
          <a:srcRect b="0" l="0" r="0" t="0"/>
          <a:stretch/>
        </p:blipFill>
        <p:spPr>
          <a:xfrm>
            <a:off x="4615738" y="1385246"/>
            <a:ext cx="3907375" cy="1496325"/>
          </a:xfrm>
          <a:prstGeom prst="rect">
            <a:avLst/>
          </a:prstGeom>
          <a:noFill/>
          <a:ln>
            <a:noFill/>
          </a:ln>
        </p:spPr>
      </p:pic>
      <p:sp>
        <p:nvSpPr>
          <p:cNvPr id="258" name="Google Shape;258;p36"/>
          <p:cNvSpPr txBox="1"/>
          <p:nvPr/>
        </p:nvSpPr>
        <p:spPr>
          <a:xfrm>
            <a:off x="94375" y="4718800"/>
            <a:ext cx="21942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s" sz="1350" u="sng" cap="none" strike="noStrike">
                <a:solidFill>
                  <a:srgbClr val="0563C1"/>
                </a:solidFill>
                <a:latin typeface="DM Sans"/>
                <a:ea typeface="DM Sans"/>
                <a:cs typeface="DM Sans"/>
                <a:sym typeface="DM Sans"/>
                <a:hlinkClick r:id="rId6">
                  <a:extLst>
                    <a:ext uri="{A12FA001-AC4F-418D-AE19-62706E023703}">
                      <ahyp:hlinkClr val="tx"/>
                    </a:ext>
                  </a:extLst>
                </a:hlinkClick>
              </a:rPr>
              <a:t>otro.txt</a:t>
            </a:r>
            <a:endParaRPr i="0" sz="1350" u="none" cap="none" strike="noStrike">
              <a:solidFill>
                <a:srgbClr val="000000"/>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37"/>
          <p:cNvGrpSpPr/>
          <p:nvPr/>
        </p:nvGrpSpPr>
        <p:grpSpPr>
          <a:xfrm>
            <a:off x="4202556" y="994173"/>
            <a:ext cx="738900" cy="738900"/>
            <a:chOff x="974706" y="2467173"/>
            <a:chExt cx="738900" cy="738900"/>
          </a:xfrm>
        </p:grpSpPr>
        <p:sp>
          <p:nvSpPr>
            <p:cNvPr id="264" name="Google Shape;264;p37"/>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37"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266" name="Google Shape;266;p37"/>
          <p:cNvSpPr txBox="1"/>
          <p:nvPr/>
        </p:nvSpPr>
        <p:spPr>
          <a:xfrm>
            <a:off x="1461300" y="220862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Mis hobbies favoritos</a:t>
            </a:r>
            <a:endParaRPr b="1" i="0" sz="4000" u="none" cap="none" strike="noStrike">
              <a:solidFill>
                <a:srgbClr val="000000"/>
              </a:solidFill>
              <a:highlight>
                <a:srgbClr val="EAFF6A"/>
              </a:highlight>
              <a:latin typeface="DM Sans"/>
              <a:ea typeface="DM Sans"/>
              <a:cs typeface="DM Sans"/>
              <a:sym typeface="DM Sans"/>
            </a:endParaRPr>
          </a:p>
        </p:txBody>
      </p:sp>
      <p:sp>
        <p:nvSpPr>
          <p:cNvPr id="267" name="Google Shape;267;p37"/>
          <p:cNvSpPr txBox="1"/>
          <p:nvPr/>
        </p:nvSpPr>
        <p:spPr>
          <a:xfrm>
            <a:off x="987300" y="3849138"/>
            <a:ext cx="716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83AEFB"/>
                </a:solidFill>
                <a:latin typeface="DM Sans"/>
                <a:ea typeface="DM Sans"/>
                <a:cs typeface="DM Sans"/>
                <a:sym typeface="DM Sans"/>
              </a:rPr>
              <a:t>Duración: </a:t>
            </a:r>
            <a:r>
              <a:rPr b="1" lang="es" sz="2000">
                <a:solidFill>
                  <a:srgbClr val="83AEFB"/>
                </a:solidFill>
                <a:latin typeface="DM Sans"/>
                <a:ea typeface="DM Sans"/>
                <a:cs typeface="DM Sans"/>
                <a:sym typeface="DM Sans"/>
              </a:rPr>
              <a:t>10 minutos</a:t>
            </a:r>
            <a:endParaRPr b="1" i="0" sz="2000" u="none" cap="none" strike="noStrike">
              <a:solidFill>
                <a:srgbClr val="83AEFB"/>
              </a:solidFill>
              <a:latin typeface="DM Sans"/>
              <a:ea typeface="DM Sans"/>
              <a:cs typeface="DM Sans"/>
              <a:sym typeface="DM Sans"/>
            </a:endParaRPr>
          </a:p>
        </p:txBody>
      </p:sp>
      <p:sp>
        <p:nvSpPr>
          <p:cNvPr id="268" name="Google Shape;268;p37"/>
          <p:cNvSpPr txBox="1"/>
          <p:nvPr/>
        </p:nvSpPr>
        <p:spPr>
          <a:xfrm>
            <a:off x="987300" y="2947538"/>
            <a:ext cx="716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999999"/>
                </a:solidFill>
                <a:latin typeface="DM Sans"/>
                <a:ea typeface="DM Sans"/>
                <a:cs typeface="DM Sans"/>
                <a:sym typeface="DM Sans"/>
              </a:rPr>
              <a:t>Crea un programa y guárdalo en un archivo .txt</a:t>
            </a:r>
            <a:endParaRPr b="0" i="0" sz="2000" u="none" cap="none" strike="noStrike">
              <a:solidFill>
                <a:srgbClr val="999999"/>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38"/>
          <p:cNvGrpSpPr/>
          <p:nvPr/>
        </p:nvGrpSpPr>
        <p:grpSpPr>
          <a:xfrm>
            <a:off x="457347" y="468298"/>
            <a:ext cx="431074" cy="431074"/>
            <a:chOff x="974706" y="2467173"/>
            <a:chExt cx="738900" cy="738900"/>
          </a:xfrm>
        </p:grpSpPr>
        <p:sp>
          <p:nvSpPr>
            <p:cNvPr id="274" name="Google Shape;274;p38"/>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5" name="Google Shape;275;p38"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276" name="Google Shape;276;p38"/>
          <p:cNvSpPr txBox="1"/>
          <p:nvPr/>
        </p:nvSpPr>
        <p:spPr>
          <a:xfrm>
            <a:off x="501450" y="1081750"/>
            <a:ext cx="6072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Mis hobbies favoritos</a:t>
            </a:r>
            <a:endParaRPr b="1" i="0" sz="4000" u="none" cap="none" strike="noStrike">
              <a:solidFill>
                <a:srgbClr val="000000"/>
              </a:solidFill>
              <a:latin typeface="DM Sans"/>
              <a:ea typeface="DM Sans"/>
              <a:cs typeface="DM Sans"/>
              <a:sym typeface="DM Sans"/>
            </a:endParaRPr>
          </a:p>
        </p:txBody>
      </p:sp>
      <p:pic>
        <p:nvPicPr>
          <p:cNvPr id="277" name="Google Shape;277;p38"/>
          <p:cNvPicPr preferRelativeResize="0"/>
          <p:nvPr/>
        </p:nvPicPr>
        <p:blipFill rotWithShape="1">
          <a:blip r:embed="rId4">
            <a:alphaModFix/>
          </a:blip>
          <a:srcRect b="0" l="0" r="0" t="0"/>
          <a:stretch/>
        </p:blipFill>
        <p:spPr>
          <a:xfrm>
            <a:off x="7811413" y="4692275"/>
            <a:ext cx="1150750" cy="267575"/>
          </a:xfrm>
          <a:prstGeom prst="rect">
            <a:avLst/>
          </a:prstGeom>
          <a:noFill/>
          <a:ln>
            <a:noFill/>
          </a:ln>
        </p:spPr>
      </p:pic>
      <p:sp>
        <p:nvSpPr>
          <p:cNvPr id="278" name="Google Shape;278;p38"/>
          <p:cNvSpPr txBox="1"/>
          <p:nvPr/>
        </p:nvSpPr>
        <p:spPr>
          <a:xfrm>
            <a:off x="573150" y="2003025"/>
            <a:ext cx="40146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Descripción de la actividad.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Crea un programa que pida por teclado (input) los datos de tus tres hobbies favoritos y los mismos se guarden en un archivo que se llame miHobbieFavorito.txt.</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highlight>
                  <a:srgbClr val="EA90FF"/>
                </a:highlight>
                <a:latin typeface="DM Sans"/>
                <a:ea typeface="DM Sans"/>
                <a:cs typeface="DM Sans"/>
                <a:sym typeface="DM Sans"/>
              </a:rPr>
              <a:t>EXTRA: Hacerlo con un for o un while para no repetir tanto…!!!</a:t>
            </a:r>
            <a:endParaRPr sz="1350">
              <a:highlight>
                <a:srgbClr val="EA90FF"/>
              </a:highlight>
              <a:latin typeface="DM Sans"/>
              <a:ea typeface="DM Sans"/>
              <a:cs typeface="DM Sans"/>
              <a:sym typeface="DM Sans"/>
            </a:endParaRPr>
          </a:p>
        </p:txBody>
      </p:sp>
      <p:sp>
        <p:nvSpPr>
          <p:cNvPr id="279" name="Google Shape;279;p38"/>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pic>
        <p:nvPicPr>
          <p:cNvPr descr="10 Hobbies You Can Turn Into a Remote Side Job | FlexJobs" id="280" name="Google Shape;280;p38"/>
          <p:cNvPicPr preferRelativeResize="0"/>
          <p:nvPr/>
        </p:nvPicPr>
        <p:blipFill rotWithShape="1">
          <a:blip r:embed="rId5">
            <a:alphaModFix/>
          </a:blip>
          <a:srcRect b="0" l="0" r="0" t="0"/>
          <a:stretch/>
        </p:blipFill>
        <p:spPr>
          <a:xfrm>
            <a:off x="5084449" y="2036692"/>
            <a:ext cx="3877732" cy="19388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Lectura de archivos</a:t>
            </a:r>
            <a:endParaRPr b="1" i="0" sz="4000" u="none" cap="none" strike="noStrike">
              <a:solidFill>
                <a:srgbClr val="000000"/>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nvSpPr>
        <p:spPr>
          <a:xfrm>
            <a:off x="457725" y="1071050"/>
            <a:ext cx="6329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Lectura de archivos</a:t>
            </a:r>
            <a:endParaRPr b="1" i="0" sz="4000" u="none" cap="none" strike="noStrike">
              <a:solidFill>
                <a:srgbClr val="000000"/>
              </a:solidFill>
              <a:latin typeface="DM Sans"/>
              <a:ea typeface="DM Sans"/>
              <a:cs typeface="DM Sans"/>
              <a:sym typeface="DM Sans"/>
            </a:endParaRPr>
          </a:p>
        </p:txBody>
      </p:sp>
      <p:sp>
        <p:nvSpPr>
          <p:cNvPr id="291" name="Google Shape;291;p40"/>
          <p:cNvSpPr txBox="1"/>
          <p:nvPr/>
        </p:nvSpPr>
        <p:spPr>
          <a:xfrm>
            <a:off x="476250" y="2412825"/>
            <a:ext cx="42651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Entonces… ya sabemos inmortalizar nuestros datos en un archivo, pero... ¿Cómo haríamos para recuperar esos datos?</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p:txBody>
      </p:sp>
      <p:pic>
        <p:nvPicPr>
          <p:cNvPr id="292" name="Google Shape;292;p40"/>
          <p:cNvPicPr preferRelativeResize="0"/>
          <p:nvPr/>
        </p:nvPicPr>
        <p:blipFill rotWithShape="1">
          <a:blip r:embed="rId3">
            <a:alphaModFix/>
          </a:blip>
          <a:srcRect b="0" l="0" r="0" t="0"/>
          <a:stretch/>
        </p:blipFill>
        <p:spPr>
          <a:xfrm>
            <a:off x="4983754" y="2007066"/>
            <a:ext cx="3762100" cy="2035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Lectura de archivos</a:t>
            </a:r>
            <a:endParaRPr b="1" i="0" sz="4000" u="none" cap="none" strike="noStrike">
              <a:solidFill>
                <a:srgbClr val="000000"/>
              </a:solidFill>
              <a:latin typeface="DM Sans"/>
              <a:ea typeface="DM Sans"/>
              <a:cs typeface="DM Sans"/>
              <a:sym typeface="DM Sans"/>
            </a:endParaRPr>
          </a:p>
        </p:txBody>
      </p:sp>
      <p:sp>
        <p:nvSpPr>
          <p:cNvPr id="298" name="Google Shape;298;p41"/>
          <p:cNvSpPr txBox="1"/>
          <p:nvPr/>
        </p:nvSpPr>
        <p:spPr>
          <a:xfrm>
            <a:off x="473350" y="1506175"/>
            <a:ext cx="68223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Supongamos que queremos recuperar los datos de un archivo cualquiera, </a:t>
            </a:r>
            <a:r>
              <a:rPr lang="es" sz="1350" u="sng">
                <a:solidFill>
                  <a:srgbClr val="0563C1"/>
                </a:solidFill>
                <a:latin typeface="DM Sans"/>
                <a:ea typeface="DM Sans"/>
                <a:cs typeface="DM Sans"/>
                <a:sym typeface="DM Sans"/>
                <a:hlinkClick r:id="rId3">
                  <a:extLst>
                    <a:ext uri="{A12FA001-AC4F-418D-AE19-62706E023703}">
                      <ahyp:hlinkClr val="tx"/>
                    </a:ext>
                  </a:extLst>
                </a:hlinkClick>
              </a:rPr>
              <a:t>paraLeer.txt</a:t>
            </a:r>
            <a:endParaRPr sz="1350">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p:txBody>
      </p:sp>
      <p:pic>
        <p:nvPicPr>
          <p:cNvPr id="299" name="Google Shape;299;p41"/>
          <p:cNvPicPr preferRelativeResize="0"/>
          <p:nvPr/>
        </p:nvPicPr>
        <p:blipFill rotWithShape="1">
          <a:blip r:embed="rId4">
            <a:alphaModFix/>
          </a:blip>
          <a:srcRect b="0" l="0" r="0" t="0"/>
          <a:stretch/>
        </p:blipFill>
        <p:spPr>
          <a:xfrm>
            <a:off x="4590425" y="2281425"/>
            <a:ext cx="2825825" cy="1985875"/>
          </a:xfrm>
          <a:prstGeom prst="rect">
            <a:avLst/>
          </a:prstGeom>
          <a:noFill/>
          <a:ln>
            <a:noFill/>
          </a:ln>
        </p:spPr>
      </p:pic>
      <p:pic>
        <p:nvPicPr>
          <p:cNvPr id="300" name="Google Shape;300;p41"/>
          <p:cNvPicPr preferRelativeResize="0"/>
          <p:nvPr/>
        </p:nvPicPr>
        <p:blipFill rotWithShape="1">
          <a:blip r:embed="rId5">
            <a:alphaModFix/>
          </a:blip>
          <a:srcRect b="0" l="0" r="0" t="0"/>
          <a:stretch/>
        </p:blipFill>
        <p:spPr>
          <a:xfrm>
            <a:off x="578400" y="2341513"/>
            <a:ext cx="3534318" cy="1865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Lectura de archivos</a:t>
            </a:r>
            <a:endParaRPr b="1" i="0" sz="4000" u="none" cap="none" strike="noStrike">
              <a:solidFill>
                <a:srgbClr val="000000"/>
              </a:solidFill>
              <a:latin typeface="DM Sans"/>
              <a:ea typeface="DM Sans"/>
              <a:cs typeface="DM Sans"/>
              <a:sym typeface="DM Sans"/>
            </a:endParaRPr>
          </a:p>
        </p:txBody>
      </p:sp>
      <p:sp>
        <p:nvSpPr>
          <p:cNvPr id="306" name="Google Shape;306;p42"/>
          <p:cNvSpPr txBox="1"/>
          <p:nvPr/>
        </p:nvSpPr>
        <p:spPr>
          <a:xfrm>
            <a:off x="473350" y="1506175"/>
            <a:ext cx="68223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Es muy sencillo y similar a lo que hicimos con la escritura;  solo debemos dar permisos de lectura (read - 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Además python nos da tres formas de realizarlo: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314325" lvl="0" marL="457200" marR="0" rtl="0" algn="l">
              <a:lnSpc>
                <a:spcPct val="100000"/>
              </a:lnSpc>
              <a:spcBef>
                <a:spcPts val="0"/>
              </a:spcBef>
              <a:spcAft>
                <a:spcPts val="0"/>
              </a:spcAft>
              <a:buClr>
                <a:srgbClr val="EA90FF"/>
              </a:buClr>
              <a:buSzPts val="1350"/>
              <a:buFont typeface="DM Sans"/>
              <a:buChar char="✓"/>
            </a:pPr>
            <a:r>
              <a:rPr lang="es" sz="1350">
                <a:latin typeface="DM Sans"/>
                <a:ea typeface="DM Sans"/>
                <a:cs typeface="DM Sans"/>
                <a:sym typeface="DM Sans"/>
              </a:rPr>
              <a:t>Read</a:t>
            </a:r>
            <a:endParaRPr sz="1350">
              <a:latin typeface="DM Sans"/>
              <a:ea typeface="DM Sans"/>
              <a:cs typeface="DM Sans"/>
              <a:sym typeface="DM Sans"/>
            </a:endParaRPr>
          </a:p>
          <a:p>
            <a:pPr indent="-314325" lvl="0" marL="457200" marR="0" rtl="0" algn="l">
              <a:lnSpc>
                <a:spcPct val="100000"/>
              </a:lnSpc>
              <a:spcBef>
                <a:spcPts val="0"/>
              </a:spcBef>
              <a:spcAft>
                <a:spcPts val="0"/>
              </a:spcAft>
              <a:buClr>
                <a:srgbClr val="EA90FF"/>
              </a:buClr>
              <a:buSzPts val="1350"/>
              <a:buFont typeface="DM Sans"/>
              <a:buChar char="✓"/>
            </a:pPr>
            <a:r>
              <a:rPr lang="es" sz="1350">
                <a:latin typeface="DM Sans"/>
                <a:ea typeface="DM Sans"/>
                <a:cs typeface="DM Sans"/>
                <a:sym typeface="DM Sans"/>
              </a:rPr>
              <a:t>Readline</a:t>
            </a:r>
            <a:endParaRPr sz="1350">
              <a:latin typeface="DM Sans"/>
              <a:ea typeface="DM Sans"/>
              <a:cs typeface="DM Sans"/>
              <a:sym typeface="DM Sans"/>
            </a:endParaRPr>
          </a:p>
          <a:p>
            <a:pPr indent="-314325" lvl="0" marL="457200" marR="0" rtl="0" algn="l">
              <a:lnSpc>
                <a:spcPct val="100000"/>
              </a:lnSpc>
              <a:spcBef>
                <a:spcPts val="0"/>
              </a:spcBef>
              <a:spcAft>
                <a:spcPts val="0"/>
              </a:spcAft>
              <a:buClr>
                <a:srgbClr val="EA90FF"/>
              </a:buClr>
              <a:buSzPts val="1350"/>
              <a:buFont typeface="DM Sans"/>
              <a:buChar char="✓"/>
            </a:pPr>
            <a:r>
              <a:rPr lang="es" sz="1350">
                <a:latin typeface="DM Sans"/>
                <a:ea typeface="DM Sans"/>
                <a:cs typeface="DM Sans"/>
                <a:sym typeface="DM Sans"/>
              </a:rPr>
              <a:t>Readlines</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EAFF6A"/>
                </a:solidFill>
                <a:latin typeface="DM Sans"/>
                <a:ea typeface="DM Sans"/>
                <a:cs typeface="DM Sans"/>
                <a:sym typeface="DM Sans"/>
              </a:rPr>
              <a:t>Persistencia</a:t>
            </a:r>
            <a:endParaRPr b="1" i="0" sz="4000" u="none" cap="none" strike="noStrike">
              <a:solidFill>
                <a:srgbClr val="EAFF6A"/>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Lectura de archivos- Read</a:t>
            </a:r>
            <a:endParaRPr b="1" i="0" sz="4000" u="none" cap="none" strike="noStrike">
              <a:solidFill>
                <a:srgbClr val="000000"/>
              </a:solidFill>
              <a:latin typeface="DM Sans"/>
              <a:ea typeface="DM Sans"/>
              <a:cs typeface="DM Sans"/>
              <a:sym typeface="DM Sans"/>
            </a:endParaRPr>
          </a:p>
        </p:txBody>
      </p:sp>
      <p:grpSp>
        <p:nvGrpSpPr>
          <p:cNvPr id="312" name="Google Shape;312;p43"/>
          <p:cNvGrpSpPr/>
          <p:nvPr/>
        </p:nvGrpSpPr>
        <p:grpSpPr>
          <a:xfrm>
            <a:off x="8213151" y="98873"/>
            <a:ext cx="738900" cy="738900"/>
            <a:chOff x="473351" y="619523"/>
            <a:chExt cx="738900" cy="738900"/>
          </a:xfrm>
        </p:grpSpPr>
        <p:sp>
          <p:nvSpPr>
            <p:cNvPr id="313" name="Google Shape;313;p4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4" name="Google Shape;314;p43"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315" name="Google Shape;315;p43"/>
          <p:cNvPicPr preferRelativeResize="0"/>
          <p:nvPr/>
        </p:nvPicPr>
        <p:blipFill rotWithShape="1">
          <a:blip r:embed="rId4">
            <a:alphaModFix/>
          </a:blip>
          <a:srcRect b="0" l="0" r="0" t="0"/>
          <a:stretch/>
        </p:blipFill>
        <p:spPr>
          <a:xfrm>
            <a:off x="671475" y="1583963"/>
            <a:ext cx="5476875" cy="2695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Lectura de archivos- Readline</a:t>
            </a:r>
            <a:endParaRPr b="1" i="0" sz="4000" u="none" cap="none" strike="noStrike">
              <a:solidFill>
                <a:srgbClr val="000000"/>
              </a:solidFill>
              <a:latin typeface="DM Sans"/>
              <a:ea typeface="DM Sans"/>
              <a:cs typeface="DM Sans"/>
              <a:sym typeface="DM Sans"/>
            </a:endParaRPr>
          </a:p>
        </p:txBody>
      </p:sp>
      <p:grpSp>
        <p:nvGrpSpPr>
          <p:cNvPr id="321" name="Google Shape;321;p44"/>
          <p:cNvGrpSpPr/>
          <p:nvPr/>
        </p:nvGrpSpPr>
        <p:grpSpPr>
          <a:xfrm>
            <a:off x="8213151" y="98873"/>
            <a:ext cx="738900" cy="738900"/>
            <a:chOff x="473351" y="619523"/>
            <a:chExt cx="738900" cy="738900"/>
          </a:xfrm>
        </p:grpSpPr>
        <p:sp>
          <p:nvSpPr>
            <p:cNvPr id="322" name="Google Shape;322;p4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3" name="Google Shape;323;p4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324" name="Google Shape;324;p44"/>
          <p:cNvPicPr preferRelativeResize="0"/>
          <p:nvPr/>
        </p:nvPicPr>
        <p:blipFill rotWithShape="1">
          <a:blip r:embed="rId4">
            <a:alphaModFix/>
          </a:blip>
          <a:srcRect b="0" l="0" r="0" t="0"/>
          <a:stretch/>
        </p:blipFill>
        <p:spPr>
          <a:xfrm>
            <a:off x="673150" y="1688883"/>
            <a:ext cx="4495100" cy="1978538"/>
          </a:xfrm>
          <a:prstGeom prst="rect">
            <a:avLst/>
          </a:prstGeom>
          <a:noFill/>
          <a:ln>
            <a:noFill/>
          </a:ln>
        </p:spPr>
      </p:pic>
      <p:sp>
        <p:nvSpPr>
          <p:cNvPr id="325" name="Google Shape;325;p44"/>
          <p:cNvSpPr txBox="1"/>
          <p:nvPr/>
        </p:nvSpPr>
        <p:spPr>
          <a:xfrm>
            <a:off x="5168250" y="2021000"/>
            <a:ext cx="3406500" cy="1196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350" u="none" cap="none" strike="noStrike">
                <a:solidFill>
                  <a:srgbClr val="000000"/>
                </a:solidFill>
                <a:highlight>
                  <a:srgbClr val="EA90FF"/>
                </a:highlight>
                <a:latin typeface="DM Sans"/>
                <a:ea typeface="DM Sans"/>
                <a:cs typeface="DM Sans"/>
                <a:sym typeface="DM Sans"/>
              </a:rPr>
              <a:t>Es lo mismo… </a:t>
            </a:r>
            <a:endParaRPr b="1" i="0" sz="1350" u="none" cap="none" strike="noStrike">
              <a:solidFill>
                <a:srgbClr val="000000"/>
              </a:solidFill>
              <a:highlight>
                <a:srgbClr val="EA90FF"/>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800"/>
              <a:buFont typeface="Arial"/>
              <a:buNone/>
            </a:pPr>
            <a:r>
              <a:t/>
            </a:r>
            <a:endParaRPr b="1" i="0" sz="1350" u="none" cap="none" strike="noStrike">
              <a:solidFill>
                <a:srgbClr val="000000"/>
              </a:solidFill>
              <a:highlight>
                <a:srgbClr val="3CEFAB"/>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800"/>
              <a:buFont typeface="Arial"/>
              <a:buNone/>
            </a:pPr>
            <a:r>
              <a:rPr i="0" lang="es" sz="1350" u="none" cap="none" strike="noStrike">
                <a:solidFill>
                  <a:srgbClr val="000000"/>
                </a:solidFill>
                <a:latin typeface="DM Sans"/>
                <a:ea typeface="DM Sans"/>
                <a:cs typeface="DM Sans"/>
                <a:sym typeface="DM Sans"/>
              </a:rPr>
              <a:t>Solo nos deja ver el primer renglón.</a:t>
            </a:r>
            <a:endParaRPr i="0" sz="1350" u="none" cap="none" strike="noStrike">
              <a:solidFill>
                <a:srgbClr val="000000"/>
              </a:solidFill>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Lectura de archivos- Readlines</a:t>
            </a:r>
            <a:endParaRPr b="1" i="0" sz="4000" u="none" cap="none" strike="noStrike">
              <a:solidFill>
                <a:srgbClr val="000000"/>
              </a:solidFill>
              <a:latin typeface="DM Sans"/>
              <a:ea typeface="DM Sans"/>
              <a:cs typeface="DM Sans"/>
              <a:sym typeface="DM Sans"/>
            </a:endParaRPr>
          </a:p>
        </p:txBody>
      </p:sp>
      <p:grpSp>
        <p:nvGrpSpPr>
          <p:cNvPr id="331" name="Google Shape;331;p45"/>
          <p:cNvGrpSpPr/>
          <p:nvPr/>
        </p:nvGrpSpPr>
        <p:grpSpPr>
          <a:xfrm>
            <a:off x="8213151" y="98873"/>
            <a:ext cx="738900" cy="738900"/>
            <a:chOff x="473351" y="619523"/>
            <a:chExt cx="738900" cy="738900"/>
          </a:xfrm>
        </p:grpSpPr>
        <p:sp>
          <p:nvSpPr>
            <p:cNvPr id="332" name="Google Shape;332;p45"/>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3" name="Google Shape;333;p45"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34" name="Google Shape;334;p45"/>
          <p:cNvSpPr txBox="1"/>
          <p:nvPr/>
        </p:nvSpPr>
        <p:spPr>
          <a:xfrm>
            <a:off x="5168250" y="2021000"/>
            <a:ext cx="3406500" cy="1196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350" u="none" cap="none" strike="noStrike">
                <a:solidFill>
                  <a:srgbClr val="000000"/>
                </a:solidFill>
                <a:highlight>
                  <a:srgbClr val="EA90FF"/>
                </a:highlight>
                <a:latin typeface="DM Sans"/>
                <a:ea typeface="DM Sans"/>
                <a:cs typeface="DM Sans"/>
                <a:sym typeface="DM Sans"/>
              </a:rPr>
              <a:t>Es lo mismo… </a:t>
            </a:r>
            <a:endParaRPr b="1" i="0" sz="1350" u="none" cap="none" strike="noStrike">
              <a:solidFill>
                <a:srgbClr val="000000"/>
              </a:solidFill>
              <a:highlight>
                <a:srgbClr val="EA90FF"/>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800"/>
              <a:buFont typeface="Arial"/>
              <a:buNone/>
            </a:pPr>
            <a:r>
              <a:t/>
            </a:r>
            <a:endParaRPr b="1" sz="1350">
              <a:highlight>
                <a:srgbClr val="EA90FF"/>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800"/>
              <a:buFont typeface="Arial"/>
              <a:buNone/>
            </a:pPr>
            <a:r>
              <a:rPr lang="es" sz="1350">
                <a:latin typeface="DM Sans"/>
                <a:ea typeface="DM Sans"/>
                <a:cs typeface="DM Sans"/>
                <a:sym typeface="DM Sans"/>
              </a:rPr>
              <a:t>Parece idéntico, pero esto nos permite acceder renglón por renglón al txt.</a:t>
            </a:r>
            <a:endParaRPr i="0" sz="1350" u="none" cap="none" strike="noStrike">
              <a:solidFill>
                <a:srgbClr val="000000"/>
              </a:solidFill>
              <a:latin typeface="DM Sans"/>
              <a:ea typeface="DM Sans"/>
              <a:cs typeface="DM Sans"/>
              <a:sym typeface="DM Sans"/>
            </a:endParaRPr>
          </a:p>
        </p:txBody>
      </p:sp>
      <p:pic>
        <p:nvPicPr>
          <p:cNvPr id="335" name="Google Shape;335;p45"/>
          <p:cNvPicPr preferRelativeResize="0"/>
          <p:nvPr/>
        </p:nvPicPr>
        <p:blipFill rotWithShape="1">
          <a:blip r:embed="rId4">
            <a:alphaModFix/>
          </a:blip>
          <a:srcRect b="0" l="0" r="0" t="0"/>
          <a:stretch/>
        </p:blipFill>
        <p:spPr>
          <a:xfrm>
            <a:off x="745550" y="1437500"/>
            <a:ext cx="4117000" cy="324328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nvSpPr>
        <p:spPr>
          <a:xfrm>
            <a:off x="501450" y="3357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Funcionalidad útil - SEEK</a:t>
            </a:r>
            <a:endParaRPr b="1" i="0" sz="4000" u="none" cap="none" strike="noStrike">
              <a:solidFill>
                <a:srgbClr val="000000"/>
              </a:solidFill>
              <a:latin typeface="DM Sans"/>
              <a:ea typeface="DM Sans"/>
              <a:cs typeface="DM Sans"/>
              <a:sym typeface="DM Sans"/>
            </a:endParaRPr>
          </a:p>
        </p:txBody>
      </p:sp>
      <p:grpSp>
        <p:nvGrpSpPr>
          <p:cNvPr id="341" name="Google Shape;341;p46"/>
          <p:cNvGrpSpPr/>
          <p:nvPr/>
        </p:nvGrpSpPr>
        <p:grpSpPr>
          <a:xfrm>
            <a:off x="8213151" y="98873"/>
            <a:ext cx="738900" cy="738900"/>
            <a:chOff x="473351" y="619523"/>
            <a:chExt cx="738900" cy="738900"/>
          </a:xfrm>
        </p:grpSpPr>
        <p:sp>
          <p:nvSpPr>
            <p:cNvPr id="342" name="Google Shape;342;p46"/>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3" name="Google Shape;343;p46"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44" name="Google Shape;344;p46"/>
          <p:cNvSpPr txBox="1"/>
          <p:nvPr/>
        </p:nvSpPr>
        <p:spPr>
          <a:xfrm>
            <a:off x="5168250" y="2021000"/>
            <a:ext cx="3628800" cy="1585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lang="es" sz="1350">
                <a:highlight>
                  <a:srgbClr val="FFFFFF"/>
                </a:highlight>
                <a:latin typeface="DM Sans"/>
                <a:ea typeface="DM Sans"/>
                <a:cs typeface="DM Sans"/>
                <a:sym typeface="DM Sans"/>
              </a:rPr>
              <a:t>Acceder a una ubicación en particular, es decir, empezar la lectura desde la posición indicada.</a:t>
            </a:r>
            <a:endParaRPr b="1" sz="1350">
              <a:highlight>
                <a:srgbClr val="FFFFFF"/>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100"/>
              <a:buFont typeface="Arial"/>
              <a:buNone/>
            </a:pPr>
            <a:r>
              <a:t/>
            </a:r>
            <a:endParaRPr b="1" sz="1350">
              <a:highlight>
                <a:srgbClr val="EA90FF"/>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100"/>
              <a:buFont typeface="Arial"/>
              <a:buNone/>
            </a:pPr>
            <a:r>
              <a:rPr b="1" lang="es" sz="1350">
                <a:highlight>
                  <a:srgbClr val="EA90FF"/>
                </a:highlight>
                <a:latin typeface="DM Sans"/>
                <a:ea typeface="DM Sans"/>
                <a:cs typeface="DM Sans"/>
                <a:sym typeface="DM Sans"/>
              </a:rPr>
              <a:t>¿Qué ha pasado?, ¿Por qué la n?</a:t>
            </a:r>
            <a:endParaRPr b="1" sz="1350">
              <a:highlight>
                <a:srgbClr val="EA90FF"/>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100"/>
              <a:buFont typeface="Arial"/>
              <a:buNone/>
            </a:pPr>
            <a:r>
              <a:t/>
            </a:r>
            <a:endParaRPr b="1" sz="1350">
              <a:highlight>
                <a:srgbClr val="EA90FF"/>
              </a:highlight>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800"/>
              <a:buFont typeface="Arial"/>
              <a:buNone/>
            </a:pPr>
            <a:r>
              <a:t/>
            </a:r>
            <a:endParaRPr b="1" sz="1350">
              <a:highlight>
                <a:srgbClr val="EA90FF"/>
              </a:highlight>
              <a:latin typeface="DM Sans"/>
              <a:ea typeface="DM Sans"/>
              <a:cs typeface="DM Sans"/>
              <a:sym typeface="DM Sans"/>
            </a:endParaRPr>
          </a:p>
        </p:txBody>
      </p:sp>
      <p:pic>
        <p:nvPicPr>
          <p:cNvPr id="345" name="Google Shape;345;p46"/>
          <p:cNvPicPr preferRelativeResize="0"/>
          <p:nvPr/>
        </p:nvPicPr>
        <p:blipFill rotWithShape="1">
          <a:blip r:embed="rId4">
            <a:alphaModFix/>
          </a:blip>
          <a:srcRect b="0" l="0" r="0" t="0"/>
          <a:stretch/>
        </p:blipFill>
        <p:spPr>
          <a:xfrm>
            <a:off x="391875" y="1648183"/>
            <a:ext cx="4495100" cy="29110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es"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EAFF6A"/>
                </a:solidFill>
                <a:latin typeface="DM Sans"/>
                <a:ea typeface="DM Sans"/>
                <a:cs typeface="DM Sans"/>
                <a:sym typeface="DM Sans"/>
              </a:rPr>
              <a:t>Break</a:t>
            </a:r>
            <a:endParaRPr b="1" i="0" sz="4000" u="none" cap="none" strike="noStrike">
              <a:solidFill>
                <a:srgbClr val="FFFFFF"/>
              </a:solidFill>
              <a:latin typeface="DM Sans"/>
              <a:ea typeface="DM Sans"/>
              <a:cs typeface="DM Sans"/>
              <a:sym typeface="DM Sans"/>
            </a:endParaRPr>
          </a:p>
        </p:txBody>
      </p:sp>
      <p:sp>
        <p:nvSpPr>
          <p:cNvPr id="351" name="Google Shape;351;p47"/>
          <p:cNvSpPr txBox="1"/>
          <p:nvPr/>
        </p:nvSpPr>
        <p:spPr>
          <a:xfrm>
            <a:off x="2998200" y="2971950"/>
            <a:ext cx="3147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¡10 minutos y volvemos!</a:t>
            </a:r>
            <a:endParaRPr b="0" i="0" sz="2000" u="none" cap="none" strike="noStrike">
              <a:solidFill>
                <a:schemeClr val="dk1"/>
              </a:solidFill>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EA90FF"/>
                </a:solidFill>
                <a:latin typeface="DM Sans"/>
                <a:ea typeface="DM Sans"/>
                <a:cs typeface="DM Sans"/>
                <a:sym typeface="DM Sans"/>
              </a:rPr>
              <a:t>Archivo JSON</a:t>
            </a:r>
            <a:endParaRPr b="1" i="0" sz="4000" u="none" cap="none" strike="noStrike">
              <a:solidFill>
                <a:srgbClr val="EA90FF"/>
              </a:solidFill>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Archivo JSON</a:t>
            </a:r>
            <a:endParaRPr b="1" i="0" sz="4000" u="none" cap="none" strike="noStrike">
              <a:solidFill>
                <a:srgbClr val="000000"/>
              </a:solidFill>
              <a:latin typeface="DM Sans"/>
              <a:ea typeface="DM Sans"/>
              <a:cs typeface="DM Sans"/>
              <a:sym typeface="DM Sans"/>
            </a:endParaRPr>
          </a:p>
        </p:txBody>
      </p:sp>
      <p:sp>
        <p:nvSpPr>
          <p:cNvPr id="362" name="Google Shape;362;p49"/>
          <p:cNvSpPr txBox="1"/>
          <p:nvPr/>
        </p:nvSpPr>
        <p:spPr>
          <a:xfrm>
            <a:off x="457725" y="2211625"/>
            <a:ext cx="47301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Por ahora solo trabajamos con extensiones .txt, pero para el guardado de datos suele ser más útil otro tipo de formato, como el </a:t>
            </a:r>
            <a:r>
              <a:rPr lang="es" sz="1350">
                <a:highlight>
                  <a:srgbClr val="EA90FF"/>
                </a:highlight>
                <a:latin typeface="DM Sans"/>
                <a:ea typeface="DM Sans"/>
                <a:cs typeface="DM Sans"/>
                <a:sym typeface="DM Sans"/>
              </a:rPr>
              <a:t>csv, xml o el json</a:t>
            </a:r>
            <a:r>
              <a:rPr lang="es" sz="1350">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nvSpPr>
        <p:spPr>
          <a:xfrm>
            <a:off x="399175" y="348825"/>
            <a:ext cx="6452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Archivo JSON - Escritura</a:t>
            </a:r>
            <a:endParaRPr b="1" i="0" sz="4000" u="none" cap="none" strike="noStrike">
              <a:solidFill>
                <a:srgbClr val="000000"/>
              </a:solidFill>
              <a:latin typeface="DM Sans"/>
              <a:ea typeface="DM Sans"/>
              <a:cs typeface="DM Sans"/>
              <a:sym typeface="DM Sans"/>
            </a:endParaRPr>
          </a:p>
        </p:txBody>
      </p:sp>
      <p:pic>
        <p:nvPicPr>
          <p:cNvPr id="368" name="Google Shape;368;p50"/>
          <p:cNvPicPr preferRelativeResize="0"/>
          <p:nvPr/>
        </p:nvPicPr>
        <p:blipFill rotWithShape="1">
          <a:blip r:embed="rId3">
            <a:alphaModFix/>
          </a:blip>
          <a:srcRect b="0" l="0" r="0" t="0"/>
          <a:stretch/>
        </p:blipFill>
        <p:spPr>
          <a:xfrm>
            <a:off x="532725" y="1000700"/>
            <a:ext cx="3492225" cy="3774675"/>
          </a:xfrm>
          <a:prstGeom prst="rect">
            <a:avLst/>
          </a:prstGeom>
          <a:noFill/>
          <a:ln>
            <a:noFill/>
          </a:ln>
        </p:spPr>
      </p:pic>
      <p:pic>
        <p:nvPicPr>
          <p:cNvPr id="369" name="Google Shape;369;p50"/>
          <p:cNvPicPr preferRelativeResize="0"/>
          <p:nvPr/>
        </p:nvPicPr>
        <p:blipFill rotWithShape="1">
          <a:blip r:embed="rId4">
            <a:alphaModFix/>
          </a:blip>
          <a:srcRect b="0" l="0" r="0" t="0"/>
          <a:stretch/>
        </p:blipFill>
        <p:spPr>
          <a:xfrm>
            <a:off x="4123186" y="1000700"/>
            <a:ext cx="3224750" cy="3606300"/>
          </a:xfrm>
          <a:prstGeom prst="rect">
            <a:avLst/>
          </a:prstGeom>
          <a:noFill/>
          <a:ln>
            <a:noFill/>
          </a:ln>
        </p:spPr>
      </p:pic>
      <p:sp>
        <p:nvSpPr>
          <p:cNvPr id="370" name="Google Shape;370;p50"/>
          <p:cNvSpPr/>
          <p:nvPr/>
        </p:nvSpPr>
        <p:spPr>
          <a:xfrm>
            <a:off x="3769800" y="2157875"/>
            <a:ext cx="536100" cy="522300"/>
          </a:xfrm>
          <a:prstGeom prst="rightArrow">
            <a:avLst>
              <a:gd fmla="val 50000" name="adj1"/>
              <a:gd fmla="val 50000" name="adj2"/>
            </a:avLst>
          </a:prstGeom>
          <a:solidFill>
            <a:srgbClr val="EA90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0"/>
          <p:cNvSpPr txBox="1"/>
          <p:nvPr/>
        </p:nvSpPr>
        <p:spPr>
          <a:xfrm>
            <a:off x="0" y="4775375"/>
            <a:ext cx="43059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s" sz="1350" u="sng" cap="none" strike="noStrike">
                <a:solidFill>
                  <a:srgbClr val="0563C1"/>
                </a:solidFill>
                <a:latin typeface="DM Sans"/>
                <a:ea typeface="DM Sans"/>
                <a:cs typeface="DM Sans"/>
                <a:sym typeface="DM Sans"/>
                <a:hlinkClick r:id="rId5">
                  <a:extLst>
                    <a:ext uri="{A12FA001-AC4F-418D-AE19-62706E023703}">
                      <ahyp:hlinkClr val="tx"/>
                    </a:ext>
                  </a:extLst>
                </a:hlinkClick>
              </a:rPr>
              <a:t>primerJson.json</a:t>
            </a:r>
            <a:endParaRPr i="0" sz="1350" u="none" cap="none" strike="noStrike">
              <a:solidFill>
                <a:srgbClr val="000000"/>
              </a:solidFill>
              <a:latin typeface="DM Sans"/>
              <a:ea typeface="DM Sans"/>
              <a:cs typeface="DM Sans"/>
              <a:sym typeface="DM Sans"/>
            </a:endParaRPr>
          </a:p>
        </p:txBody>
      </p:sp>
      <p:grpSp>
        <p:nvGrpSpPr>
          <p:cNvPr id="372" name="Google Shape;372;p50"/>
          <p:cNvGrpSpPr/>
          <p:nvPr/>
        </p:nvGrpSpPr>
        <p:grpSpPr>
          <a:xfrm>
            <a:off x="8298301" y="98873"/>
            <a:ext cx="738900" cy="738900"/>
            <a:chOff x="473351" y="619523"/>
            <a:chExt cx="738900" cy="738900"/>
          </a:xfrm>
        </p:grpSpPr>
        <p:sp>
          <p:nvSpPr>
            <p:cNvPr id="373" name="Google Shape;373;p50"/>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50" title="ícono de ejemplo en vivo"/>
            <p:cNvPicPr preferRelativeResize="0"/>
            <p:nvPr/>
          </p:nvPicPr>
          <p:blipFill>
            <a:blip r:embed="rId6">
              <a:alphaModFix/>
            </a:blip>
            <a:stretch>
              <a:fillRect/>
            </a:stretch>
          </p:blipFill>
          <p:spPr>
            <a:xfrm>
              <a:off x="616475" y="762650"/>
              <a:ext cx="452650" cy="45265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nvSpPr>
        <p:spPr>
          <a:xfrm>
            <a:off x="399175" y="348825"/>
            <a:ext cx="6452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Archivo JSON - Lectura</a:t>
            </a:r>
            <a:endParaRPr b="1" i="0" sz="4000" u="none" cap="none" strike="noStrike">
              <a:solidFill>
                <a:srgbClr val="000000"/>
              </a:solidFill>
              <a:latin typeface="DM Sans"/>
              <a:ea typeface="DM Sans"/>
              <a:cs typeface="DM Sans"/>
              <a:sym typeface="DM Sans"/>
            </a:endParaRPr>
          </a:p>
        </p:txBody>
      </p:sp>
      <p:pic>
        <p:nvPicPr>
          <p:cNvPr id="380" name="Google Shape;380;p51"/>
          <p:cNvPicPr preferRelativeResize="0"/>
          <p:nvPr/>
        </p:nvPicPr>
        <p:blipFill rotWithShape="1">
          <a:blip r:embed="rId3">
            <a:alphaModFix/>
          </a:blip>
          <a:srcRect b="0" l="0" r="0" t="0"/>
          <a:stretch/>
        </p:blipFill>
        <p:spPr>
          <a:xfrm>
            <a:off x="430153" y="1019750"/>
            <a:ext cx="4141841" cy="3627125"/>
          </a:xfrm>
          <a:prstGeom prst="rect">
            <a:avLst/>
          </a:prstGeom>
          <a:noFill/>
          <a:ln>
            <a:noFill/>
          </a:ln>
        </p:spPr>
      </p:pic>
      <p:pic>
        <p:nvPicPr>
          <p:cNvPr id="381" name="Google Shape;381;p51"/>
          <p:cNvPicPr preferRelativeResize="0"/>
          <p:nvPr/>
        </p:nvPicPr>
        <p:blipFill rotWithShape="1">
          <a:blip r:embed="rId4">
            <a:alphaModFix/>
          </a:blip>
          <a:srcRect b="0" l="0" r="0" t="0"/>
          <a:stretch/>
        </p:blipFill>
        <p:spPr>
          <a:xfrm>
            <a:off x="5014624" y="1019750"/>
            <a:ext cx="3267025" cy="2718175"/>
          </a:xfrm>
          <a:prstGeom prst="rect">
            <a:avLst/>
          </a:prstGeom>
          <a:noFill/>
          <a:ln>
            <a:noFill/>
          </a:ln>
        </p:spPr>
      </p:pic>
      <p:sp>
        <p:nvSpPr>
          <p:cNvPr id="382" name="Google Shape;382;p51">
            <a:hlinkClick r:id="rId5"/>
          </p:cNvPr>
          <p:cNvSpPr txBox="1"/>
          <p:nvPr/>
        </p:nvSpPr>
        <p:spPr>
          <a:xfrm>
            <a:off x="0" y="4692275"/>
            <a:ext cx="2234700" cy="392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s" sz="1350" u="sng" cap="none" strike="noStrike">
                <a:solidFill>
                  <a:srgbClr val="0563C1"/>
                </a:solidFill>
                <a:latin typeface="DM Sans"/>
                <a:ea typeface="DM Sans"/>
                <a:cs typeface="DM Sans"/>
                <a:sym typeface="DM Sans"/>
                <a:hlinkClick r:id="rId6">
                  <a:extLst>
                    <a:ext uri="{A12FA001-AC4F-418D-AE19-62706E023703}">
                      <ahyp:hlinkClr val="tx"/>
                    </a:ext>
                  </a:extLst>
                </a:hlinkClick>
              </a:rPr>
              <a:t>Más de JSON</a:t>
            </a:r>
            <a:endParaRPr i="0" sz="1350" u="none" cap="none" strike="noStrike">
              <a:solidFill>
                <a:srgbClr val="000000"/>
              </a:solidFill>
              <a:latin typeface="DM Sans"/>
              <a:ea typeface="DM Sans"/>
              <a:cs typeface="DM Sans"/>
              <a:sym typeface="DM Sans"/>
            </a:endParaRPr>
          </a:p>
        </p:txBody>
      </p:sp>
      <p:grpSp>
        <p:nvGrpSpPr>
          <p:cNvPr id="383" name="Google Shape;383;p51"/>
          <p:cNvGrpSpPr/>
          <p:nvPr/>
        </p:nvGrpSpPr>
        <p:grpSpPr>
          <a:xfrm>
            <a:off x="8298301" y="98873"/>
            <a:ext cx="738900" cy="738900"/>
            <a:chOff x="473351" y="619523"/>
            <a:chExt cx="738900" cy="738900"/>
          </a:xfrm>
        </p:grpSpPr>
        <p:sp>
          <p:nvSpPr>
            <p:cNvPr id="384" name="Google Shape;384;p5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51" title="ícono de ejemplo en vivo"/>
            <p:cNvPicPr preferRelativeResize="0"/>
            <p:nvPr/>
          </p:nvPicPr>
          <p:blipFill>
            <a:blip r:embed="rId7">
              <a:alphaModFix/>
            </a:blip>
            <a:stretch>
              <a:fillRect/>
            </a:stretch>
          </p:blipFill>
          <p:spPr>
            <a:xfrm>
              <a:off x="616475" y="762650"/>
              <a:ext cx="452650" cy="452650"/>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83AEFB"/>
                </a:solidFill>
                <a:latin typeface="DM Sans"/>
                <a:ea typeface="DM Sans"/>
                <a:cs typeface="DM Sans"/>
                <a:sym typeface="DM Sans"/>
              </a:rPr>
              <a:t>Trabajo con datos reales</a:t>
            </a:r>
            <a:endParaRPr b="1" i="0" sz="4000" u="none" cap="none" strike="noStrike">
              <a:solidFill>
                <a:srgbClr val="83AEFB"/>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Persistencia</a:t>
            </a:r>
            <a:endParaRPr b="1" i="0" sz="4000" u="none" cap="none" strike="noStrike">
              <a:solidFill>
                <a:srgbClr val="000000"/>
              </a:solidFill>
              <a:latin typeface="DM Sans"/>
              <a:ea typeface="DM Sans"/>
              <a:cs typeface="DM Sans"/>
              <a:sym typeface="DM Sans"/>
            </a:endParaRPr>
          </a:p>
        </p:txBody>
      </p:sp>
      <p:sp>
        <p:nvSpPr>
          <p:cNvPr id="84" name="Google Shape;84;p17"/>
          <p:cNvSpPr txBox="1"/>
          <p:nvPr/>
        </p:nvSpPr>
        <p:spPr>
          <a:xfrm>
            <a:off x="457725" y="2211625"/>
            <a:ext cx="47301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Cuando uno piensa en la palabra persistencia, lo relaciona a la capacidad humana de “aguantar”, “perdurar” o “de no dejar de hacer una acción”, en este curso no hablaremos de esas cosas obviamente, pero sí de la </a:t>
            </a:r>
            <a:r>
              <a:rPr lang="es" sz="1350">
                <a:highlight>
                  <a:srgbClr val="EA90FF"/>
                </a:highlight>
                <a:latin typeface="DM Sans"/>
                <a:ea typeface="DM Sans"/>
                <a:cs typeface="DM Sans"/>
                <a:sym typeface="DM Sans"/>
              </a:rPr>
              <a:t>persistencia de los datos. </a:t>
            </a:r>
            <a:endParaRPr b="0" i="0" sz="1350" u="none" cap="none" strike="noStrik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3"/>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Trabajo con datos reales -CSV</a:t>
            </a:r>
            <a:endParaRPr b="1" i="0" sz="4000" u="none" cap="none" strike="noStrike">
              <a:solidFill>
                <a:srgbClr val="000000"/>
              </a:solidFill>
              <a:latin typeface="DM Sans"/>
              <a:ea typeface="DM Sans"/>
              <a:cs typeface="DM Sans"/>
              <a:sym typeface="DM Sans"/>
            </a:endParaRPr>
          </a:p>
        </p:txBody>
      </p:sp>
      <p:sp>
        <p:nvSpPr>
          <p:cNvPr id="396" name="Google Shape;396;p53"/>
          <p:cNvSpPr txBox="1"/>
          <p:nvPr/>
        </p:nvSpPr>
        <p:spPr>
          <a:xfrm>
            <a:off x="457725" y="2412125"/>
            <a:ext cx="47301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Para trabajar con datos reales, los mismos pueden estar en </a:t>
            </a:r>
            <a:r>
              <a:rPr b="1" lang="es" sz="1350">
                <a:latin typeface="DM Sans"/>
                <a:ea typeface="DM Sans"/>
                <a:cs typeface="DM Sans"/>
                <a:sym typeface="DM Sans"/>
              </a:rPr>
              <a:t>cualquier formato, ya sea txt, json o cualquier otro</a:t>
            </a:r>
            <a:r>
              <a:rPr lang="es" sz="1350">
                <a:latin typeface="DM Sans"/>
                <a:ea typeface="DM Sans"/>
                <a:cs typeface="DM Sans"/>
                <a:sym typeface="DM Sans"/>
              </a:rPr>
              <a:t>.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Por completitud del curso nosotros supondremos que vienen en csv, así tenemos otro formato más analizado. </a:t>
            </a:r>
            <a:endParaRPr sz="1350">
              <a:latin typeface="DM Sans"/>
              <a:ea typeface="DM Sans"/>
              <a:cs typeface="DM Sans"/>
              <a:sym typeface="DM Sans"/>
            </a:endParaRPr>
          </a:p>
        </p:txBody>
      </p:sp>
      <p:pic>
        <p:nvPicPr>
          <p:cNvPr id="397" name="Google Shape;397;p53"/>
          <p:cNvPicPr preferRelativeResize="0"/>
          <p:nvPr/>
        </p:nvPicPr>
        <p:blipFill rotWithShape="1">
          <a:blip r:embed="rId3">
            <a:alphaModFix/>
          </a:blip>
          <a:srcRect b="0" l="0" r="0" t="0"/>
          <a:stretch/>
        </p:blipFill>
        <p:spPr>
          <a:xfrm>
            <a:off x="5316463" y="2253275"/>
            <a:ext cx="3419475" cy="133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4"/>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Trabajo con datos reales - CSV</a:t>
            </a:r>
            <a:endParaRPr b="1" i="0" sz="4000" u="none" cap="none" strike="noStrike">
              <a:solidFill>
                <a:srgbClr val="000000"/>
              </a:solidFill>
              <a:latin typeface="DM Sans"/>
              <a:ea typeface="DM Sans"/>
              <a:cs typeface="DM Sans"/>
              <a:sym typeface="DM Sans"/>
            </a:endParaRPr>
          </a:p>
        </p:txBody>
      </p:sp>
      <p:sp>
        <p:nvSpPr>
          <p:cNvPr id="403" name="Google Shape;403;p54"/>
          <p:cNvSpPr txBox="1"/>
          <p:nvPr/>
        </p:nvSpPr>
        <p:spPr>
          <a:xfrm>
            <a:off x="473350" y="1908175"/>
            <a:ext cx="3834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En este apartado vamos a leer datos de alguna fuente oficial para poderlos trabajar desde Python.</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p:txBody>
      </p:sp>
      <p:grpSp>
        <p:nvGrpSpPr>
          <p:cNvPr id="404" name="Google Shape;404;p54"/>
          <p:cNvGrpSpPr/>
          <p:nvPr/>
        </p:nvGrpSpPr>
        <p:grpSpPr>
          <a:xfrm>
            <a:off x="8213151" y="98873"/>
            <a:ext cx="738900" cy="738900"/>
            <a:chOff x="473351" y="619523"/>
            <a:chExt cx="738900" cy="738900"/>
          </a:xfrm>
        </p:grpSpPr>
        <p:sp>
          <p:nvSpPr>
            <p:cNvPr id="405" name="Google Shape;405;p5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6" name="Google Shape;406;p5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5"/>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Trabajo con datos reales - CSV</a:t>
            </a:r>
            <a:endParaRPr b="1" i="0" sz="4000" u="none" cap="none" strike="noStrike">
              <a:solidFill>
                <a:srgbClr val="000000"/>
              </a:solidFill>
              <a:latin typeface="DM Sans"/>
              <a:ea typeface="DM Sans"/>
              <a:cs typeface="DM Sans"/>
              <a:sym typeface="DM Sans"/>
            </a:endParaRPr>
          </a:p>
        </p:txBody>
      </p:sp>
      <p:sp>
        <p:nvSpPr>
          <p:cNvPr id="412" name="Google Shape;412;p55"/>
          <p:cNvSpPr txBox="1"/>
          <p:nvPr/>
        </p:nvSpPr>
        <p:spPr>
          <a:xfrm>
            <a:off x="473350" y="1908175"/>
            <a:ext cx="38346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Hagamos un pequeño Análisis Exploratorio de Datos</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highlight>
                  <a:srgbClr val="EA90FF"/>
                </a:highlight>
                <a:latin typeface="DM Sans"/>
                <a:ea typeface="DM Sans"/>
                <a:cs typeface="DM Sans"/>
                <a:sym typeface="DM Sans"/>
              </a:rPr>
              <a:t>¿QUÉ ES UN EDA?</a:t>
            </a:r>
            <a:endParaRPr sz="1350">
              <a:highlight>
                <a:srgbClr val="EA90FF"/>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El Análisis Exploratorio de Datos o también conocido como EDA de sus siglas en inglés: Exploratory Data Analysis, tiene como finalidad examinar nuestros datos para lograr un entendimiento holistico e integral de las relaciones existentes entre las variables analizadas.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p:txBody>
      </p:sp>
      <p:sp>
        <p:nvSpPr>
          <p:cNvPr id="413" name="Google Shape;413;p55"/>
          <p:cNvSpPr txBox="1"/>
          <p:nvPr/>
        </p:nvSpPr>
        <p:spPr>
          <a:xfrm>
            <a:off x="4527575" y="1908175"/>
            <a:ext cx="3834600" cy="1223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800"/>
              <a:buFont typeface="Arial"/>
              <a:buNone/>
            </a:pPr>
            <a:r>
              <a:rPr lang="es" sz="1350">
                <a:solidFill>
                  <a:srgbClr val="000000"/>
                </a:solidFill>
                <a:latin typeface="DM Sans"/>
                <a:ea typeface="DM Sans"/>
                <a:cs typeface="DM Sans"/>
                <a:sym typeface="DM Sans"/>
              </a:rPr>
              <a:t>El EDA, proporciona métodos sencillos para organizar y preparar los datos, detectar fallos en el diseño y recogida de datos, tratamiento y evaluación de datos ausentes, identificación de casos atípicos y mucho más.</a:t>
            </a:r>
            <a:endParaRPr sz="1350">
              <a:latin typeface="DM Sans"/>
              <a:ea typeface="DM Sans"/>
              <a:cs typeface="DM Sans"/>
              <a:sym typeface="DM Sans"/>
            </a:endParaRPr>
          </a:p>
        </p:txBody>
      </p:sp>
      <p:grpSp>
        <p:nvGrpSpPr>
          <p:cNvPr id="414" name="Google Shape;414;p55"/>
          <p:cNvGrpSpPr/>
          <p:nvPr/>
        </p:nvGrpSpPr>
        <p:grpSpPr>
          <a:xfrm>
            <a:off x="8213151" y="98873"/>
            <a:ext cx="738900" cy="738900"/>
            <a:chOff x="473351" y="619523"/>
            <a:chExt cx="738900" cy="738900"/>
          </a:xfrm>
        </p:grpSpPr>
        <p:sp>
          <p:nvSpPr>
            <p:cNvPr id="415" name="Google Shape;415;p55"/>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6" name="Google Shape;416;p55"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417" name="Google Shape;417;p55"/>
          <p:cNvSpPr txBox="1"/>
          <p:nvPr/>
        </p:nvSpPr>
        <p:spPr>
          <a:xfrm>
            <a:off x="306725" y="4742400"/>
            <a:ext cx="27723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s" sz="1100" u="sng" cap="none" strike="noStrike">
                <a:solidFill>
                  <a:srgbClr val="0563C1"/>
                </a:solidFill>
                <a:latin typeface="DM Sans"/>
                <a:ea typeface="DM Sans"/>
                <a:cs typeface="DM Sans"/>
                <a:sym typeface="DM Sans"/>
                <a:hlinkClick r:id="rId4">
                  <a:extLst>
                    <a:ext uri="{A12FA001-AC4F-418D-AE19-62706E023703}">
                      <ahyp:hlinkClr val="tx"/>
                    </a:ext>
                  </a:extLst>
                </a:hlinkClick>
              </a:rPr>
              <a:t>dataset_turnos_detalle.csv</a:t>
            </a:r>
            <a:endParaRPr i="0" sz="1100" u="none" cap="none" strike="noStrike">
              <a:solidFill>
                <a:srgbClr val="000000"/>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Trabajo con datos reales - CSV</a:t>
            </a:r>
            <a:endParaRPr b="1" i="0" sz="4000" u="none" cap="none" strike="noStrike">
              <a:solidFill>
                <a:srgbClr val="000000"/>
              </a:solidFill>
              <a:latin typeface="DM Sans"/>
              <a:ea typeface="DM Sans"/>
              <a:cs typeface="DM Sans"/>
              <a:sym typeface="DM Sans"/>
            </a:endParaRPr>
          </a:p>
        </p:txBody>
      </p:sp>
      <p:sp>
        <p:nvSpPr>
          <p:cNvPr id="423" name="Google Shape;423;p56"/>
          <p:cNvSpPr txBox="1"/>
          <p:nvPr/>
        </p:nvSpPr>
        <p:spPr>
          <a:xfrm>
            <a:off x="457725" y="2479825"/>
            <a:ext cx="47301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Bueno… Y así podemos seguir todo el día armando y agrupando los datos para manejarlos, cosa que se aleja del cometido del curso, lo importante es que ya saben recuperar datos de tres formatos distintos para reutilizarlos en cualquier proyecto de Python… </a:t>
            </a:r>
            <a:r>
              <a:rPr lang="es" sz="1350">
                <a:highlight>
                  <a:srgbClr val="EA90FF"/>
                </a:highlight>
                <a:latin typeface="DM Sans"/>
                <a:ea typeface="DM Sans"/>
                <a:cs typeface="DM Sans"/>
                <a:sym typeface="DM Sans"/>
              </a:rPr>
              <a:t>¿Por qué no, en su proyecto final?</a:t>
            </a:r>
            <a:endParaRPr b="0" i="0" sz="1350" u="none" cap="none" strike="noStrike">
              <a:solidFill>
                <a:srgbClr val="000000"/>
              </a:solidFill>
              <a:highlight>
                <a:srgbClr val="EA90FF"/>
              </a:highlight>
              <a:latin typeface="DM Sans"/>
              <a:ea typeface="DM Sans"/>
              <a:cs typeface="DM Sans"/>
              <a:sym typeface="DM Sans"/>
            </a:endParaRPr>
          </a:p>
        </p:txBody>
      </p:sp>
      <p:pic>
        <p:nvPicPr>
          <p:cNvPr id="424" name="Google Shape;424;p56"/>
          <p:cNvPicPr preferRelativeResize="0"/>
          <p:nvPr/>
        </p:nvPicPr>
        <p:blipFill>
          <a:blip r:embed="rId3">
            <a:alphaModFix/>
          </a:blip>
          <a:stretch>
            <a:fillRect/>
          </a:stretch>
        </p:blipFill>
        <p:spPr>
          <a:xfrm>
            <a:off x="5260600" y="2036452"/>
            <a:ext cx="2957275" cy="1967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chemeClr val="dk1"/>
                </a:solidFill>
                <a:latin typeface="DM Sans"/>
                <a:ea typeface="DM Sans"/>
                <a:cs typeface="DM Sans"/>
                <a:sym typeface="DM Sans"/>
              </a:rPr>
              <a:t>Otros tipos de archivos</a:t>
            </a:r>
            <a:endParaRPr b="1" i="0" sz="4000" u="none" cap="none" strike="noStrike">
              <a:solidFill>
                <a:schemeClr val="dk1"/>
              </a:solidFill>
              <a:latin typeface="DM Sans"/>
              <a:ea typeface="DM Sans"/>
              <a:cs typeface="DM Sans"/>
              <a:sym typeface="DM Sans"/>
            </a:endParaRPr>
          </a:p>
        </p:txBody>
      </p:sp>
      <p:sp>
        <p:nvSpPr>
          <p:cNvPr id="430" name="Google Shape;430;p57"/>
          <p:cNvSpPr txBox="1"/>
          <p:nvPr/>
        </p:nvSpPr>
        <p:spPr>
          <a:xfrm>
            <a:off x="473350" y="1908175"/>
            <a:ext cx="38346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Veamos ahora cómo leer archivos en formatos no estructurados como:</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lang="es" sz="1350">
                <a:highlight>
                  <a:schemeClr val="accent4"/>
                </a:highlight>
                <a:latin typeface="DM Sans"/>
                <a:ea typeface="DM Sans"/>
                <a:cs typeface="DM Sans"/>
                <a:sym typeface="DM Sans"/>
              </a:rPr>
              <a:t>-Videos </a:t>
            </a:r>
            <a:endParaRPr sz="1350">
              <a:highlight>
                <a:schemeClr val="accent4"/>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lang="es" sz="1350">
                <a:highlight>
                  <a:schemeClr val="accent4"/>
                </a:highlight>
                <a:latin typeface="DM Sans"/>
                <a:ea typeface="DM Sans"/>
                <a:cs typeface="DM Sans"/>
                <a:sym typeface="DM Sans"/>
              </a:rPr>
              <a:t>- Sonidos </a:t>
            </a:r>
            <a:endParaRPr sz="1350">
              <a:highlight>
                <a:schemeClr val="accent4"/>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lang="es" sz="1350">
                <a:highlight>
                  <a:schemeClr val="accent4"/>
                </a:highlight>
                <a:latin typeface="DM Sans"/>
                <a:ea typeface="DM Sans"/>
                <a:cs typeface="DM Sans"/>
                <a:sym typeface="DM Sans"/>
              </a:rPr>
              <a:t>- Imagenes </a:t>
            </a:r>
            <a:endParaRPr sz="1350">
              <a:highlight>
                <a:schemeClr val="accent4"/>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lang="es" sz="1350">
                <a:highlight>
                  <a:schemeClr val="accent4"/>
                </a:highlight>
                <a:latin typeface="DM Sans"/>
                <a:ea typeface="DM Sans"/>
                <a:cs typeface="DM Sans"/>
                <a:sym typeface="DM Sans"/>
              </a:rPr>
              <a:t>- XMLs</a:t>
            </a:r>
            <a:endParaRPr sz="1350">
              <a:highlight>
                <a:schemeClr val="accent4"/>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pic>
        <p:nvPicPr>
          <p:cNvPr id="431" name="Google Shape;431;p57"/>
          <p:cNvPicPr preferRelativeResize="0"/>
          <p:nvPr/>
        </p:nvPicPr>
        <p:blipFill>
          <a:blip r:embed="rId3">
            <a:alphaModFix/>
          </a:blip>
          <a:stretch>
            <a:fillRect/>
          </a:stretch>
        </p:blipFill>
        <p:spPr>
          <a:xfrm>
            <a:off x="4572000" y="1291275"/>
            <a:ext cx="3480275" cy="348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Persistencia</a:t>
            </a:r>
            <a:endParaRPr b="1" i="0" sz="4000" u="none" cap="none" strike="noStrike">
              <a:solidFill>
                <a:srgbClr val="000000"/>
              </a:solidFill>
              <a:latin typeface="DM Sans"/>
              <a:ea typeface="DM Sans"/>
              <a:cs typeface="DM Sans"/>
              <a:sym typeface="DM Sans"/>
            </a:endParaRPr>
          </a:p>
        </p:txBody>
      </p:sp>
      <p:sp>
        <p:nvSpPr>
          <p:cNvPr id="90" name="Google Shape;90;p18"/>
          <p:cNvSpPr txBox="1"/>
          <p:nvPr/>
        </p:nvSpPr>
        <p:spPr>
          <a:xfrm>
            <a:off x="473350" y="1908175"/>
            <a:ext cx="3834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Hasta el momento todos los programas que realizamos ya tenían datos; por ejemplo: las edades de las personas, nombres, apellidos, lista de números, etc. Pero todos esos datos había que generarlos cada vez que usábamos nuestro programa y los datos se perdían de un día al otro. </a:t>
            </a:r>
            <a:endParaRPr b="0" i="0" sz="1350" u="none" cap="none" strike="noStrike">
              <a:solidFill>
                <a:srgbClr val="000000"/>
              </a:solidFill>
              <a:latin typeface="DM Sans"/>
              <a:ea typeface="DM Sans"/>
              <a:cs typeface="DM Sans"/>
              <a:sym typeface="DM Sans"/>
            </a:endParaRPr>
          </a:p>
        </p:txBody>
      </p:sp>
      <p:sp>
        <p:nvSpPr>
          <p:cNvPr id="91" name="Google Shape;91;p18"/>
          <p:cNvSpPr txBox="1"/>
          <p:nvPr/>
        </p:nvSpPr>
        <p:spPr>
          <a:xfrm>
            <a:off x="4527575" y="1908175"/>
            <a:ext cx="3834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highlight>
                  <a:srgbClr val="EA90FF"/>
                </a:highlight>
                <a:latin typeface="DM Sans"/>
                <a:ea typeface="DM Sans"/>
                <a:cs typeface="DM Sans"/>
                <a:sym typeface="DM Sans"/>
              </a:rPr>
              <a:t>La persistencia es lo que nos va a permitir guardar y recuperar los datos que se generaron en algún programa (ya sea nuestro o ajeno). </a:t>
            </a:r>
            <a:endParaRPr b="0" i="0" sz="1350" u="none" cap="none" strike="noStrik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Persistencia</a:t>
            </a:r>
            <a:endParaRPr b="1" i="0" sz="4000" u="none" cap="none" strike="noStrike">
              <a:solidFill>
                <a:srgbClr val="000000"/>
              </a:solidFill>
              <a:latin typeface="DM Sans"/>
              <a:ea typeface="DM Sans"/>
              <a:cs typeface="DM Sans"/>
              <a:sym typeface="DM Sans"/>
            </a:endParaRPr>
          </a:p>
        </p:txBody>
      </p:sp>
      <p:sp>
        <p:nvSpPr>
          <p:cNvPr id="97" name="Google Shape;97;p19"/>
          <p:cNvSpPr txBox="1"/>
          <p:nvPr/>
        </p:nvSpPr>
        <p:spPr>
          <a:xfrm>
            <a:off x="473350" y="1908175"/>
            <a:ext cx="38346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En programación, la persistencia es la </a:t>
            </a:r>
            <a:r>
              <a:rPr lang="es" sz="1350">
                <a:highlight>
                  <a:srgbClr val="EA90FF"/>
                </a:highlight>
                <a:latin typeface="DM Sans"/>
                <a:ea typeface="DM Sans"/>
                <a:cs typeface="DM Sans"/>
                <a:sym typeface="DM Sans"/>
              </a:rPr>
              <a:t>acción de preservar la información</a:t>
            </a:r>
            <a:r>
              <a:rPr lang="es" sz="1350">
                <a:latin typeface="DM Sans"/>
                <a:ea typeface="DM Sans"/>
                <a:cs typeface="DM Sans"/>
                <a:sym typeface="DM Sans"/>
              </a:rPr>
              <a:t> de un objeto de forma permanente </a:t>
            </a:r>
            <a:r>
              <a:rPr lang="es" sz="1350">
                <a:highlight>
                  <a:srgbClr val="EA90FF"/>
                </a:highlight>
                <a:latin typeface="DM Sans"/>
                <a:ea typeface="DM Sans"/>
                <a:cs typeface="DM Sans"/>
                <a:sym typeface="DM Sans"/>
              </a:rPr>
              <a:t>(guardado),</a:t>
            </a:r>
            <a:r>
              <a:rPr lang="es" sz="1350">
                <a:latin typeface="DM Sans"/>
                <a:ea typeface="DM Sans"/>
                <a:cs typeface="DM Sans"/>
                <a:sym typeface="DM Sans"/>
              </a:rPr>
              <a:t> pero a su vez también se refiere a poder recuperar la información del mismo </a:t>
            </a:r>
            <a:r>
              <a:rPr lang="es" sz="1350">
                <a:highlight>
                  <a:srgbClr val="EA90FF"/>
                </a:highlight>
                <a:latin typeface="DM Sans"/>
                <a:ea typeface="DM Sans"/>
                <a:cs typeface="DM Sans"/>
                <a:sym typeface="DM Sans"/>
              </a:rPr>
              <a:t>(leerlo)</a:t>
            </a:r>
            <a:r>
              <a:rPr lang="es" sz="1350">
                <a:latin typeface="DM Sans"/>
                <a:ea typeface="DM Sans"/>
                <a:cs typeface="DM Sans"/>
                <a:sym typeface="DM Sans"/>
              </a:rPr>
              <a:t> para que pueda ser nuevamente utilizado.</a:t>
            </a:r>
            <a:endParaRPr b="0" i="0" sz="1350" u="none" cap="none" strike="noStrike">
              <a:solidFill>
                <a:srgbClr val="000000"/>
              </a:solidFill>
              <a:latin typeface="DM Sans"/>
              <a:ea typeface="DM Sans"/>
              <a:cs typeface="DM Sans"/>
              <a:sym typeface="DM Sans"/>
            </a:endParaRPr>
          </a:p>
        </p:txBody>
      </p:sp>
      <p:sp>
        <p:nvSpPr>
          <p:cNvPr id="98" name="Google Shape;98;p19"/>
          <p:cNvSpPr txBox="1"/>
          <p:nvPr/>
        </p:nvSpPr>
        <p:spPr>
          <a:xfrm>
            <a:off x="4527575" y="1908175"/>
            <a:ext cx="3834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De forma sencilla, puede entenderse que </a:t>
            </a:r>
            <a:r>
              <a:rPr lang="es" sz="1350">
                <a:highlight>
                  <a:srgbClr val="EA90FF"/>
                </a:highlight>
                <a:latin typeface="DM Sans"/>
                <a:ea typeface="DM Sans"/>
                <a:cs typeface="DM Sans"/>
                <a:sym typeface="DM Sans"/>
              </a:rPr>
              <a:t>los datos tienen una duración efímera; desde el momento en que estos cambian de valor se considera que no hay persistencia de los mismos. </a:t>
            </a:r>
            <a:endParaRPr b="0" i="0" sz="1350" u="none" cap="none" strike="noStrik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Persistencia</a:t>
            </a:r>
            <a:endParaRPr b="1" i="0" sz="4000" u="none" cap="none" strike="noStrike">
              <a:solidFill>
                <a:srgbClr val="000000"/>
              </a:solidFill>
              <a:latin typeface="DM Sans"/>
              <a:ea typeface="DM Sans"/>
              <a:cs typeface="DM Sans"/>
              <a:sym typeface="DM Sans"/>
            </a:endParaRPr>
          </a:p>
        </p:txBody>
      </p:sp>
      <p:sp>
        <p:nvSpPr>
          <p:cNvPr id="104" name="Google Shape;104;p20"/>
          <p:cNvSpPr txBox="1"/>
          <p:nvPr/>
        </p:nvSpPr>
        <p:spPr>
          <a:xfrm>
            <a:off x="473350" y="1908175"/>
            <a:ext cx="38346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En programación, la persistencia es la </a:t>
            </a:r>
            <a:r>
              <a:rPr lang="es" sz="1350">
                <a:highlight>
                  <a:srgbClr val="EA90FF"/>
                </a:highlight>
                <a:latin typeface="DM Sans"/>
                <a:ea typeface="DM Sans"/>
                <a:cs typeface="DM Sans"/>
                <a:sym typeface="DM Sans"/>
              </a:rPr>
              <a:t>acción de preservar la información</a:t>
            </a:r>
            <a:r>
              <a:rPr lang="es" sz="1350">
                <a:latin typeface="DM Sans"/>
                <a:ea typeface="DM Sans"/>
                <a:cs typeface="DM Sans"/>
                <a:sym typeface="DM Sans"/>
              </a:rPr>
              <a:t> de un objeto de forma permanente </a:t>
            </a:r>
            <a:r>
              <a:rPr lang="es" sz="1350">
                <a:highlight>
                  <a:srgbClr val="EA90FF"/>
                </a:highlight>
                <a:latin typeface="DM Sans"/>
                <a:ea typeface="DM Sans"/>
                <a:cs typeface="DM Sans"/>
                <a:sym typeface="DM Sans"/>
              </a:rPr>
              <a:t>(guardado),</a:t>
            </a:r>
            <a:r>
              <a:rPr lang="es" sz="1350">
                <a:latin typeface="DM Sans"/>
                <a:ea typeface="DM Sans"/>
                <a:cs typeface="DM Sans"/>
                <a:sym typeface="DM Sans"/>
              </a:rPr>
              <a:t> pero a su vez también se refiere a poder recuperar la información del mismo </a:t>
            </a:r>
            <a:r>
              <a:rPr lang="es" sz="1350">
                <a:highlight>
                  <a:srgbClr val="EA90FF"/>
                </a:highlight>
                <a:latin typeface="DM Sans"/>
                <a:ea typeface="DM Sans"/>
                <a:cs typeface="DM Sans"/>
                <a:sym typeface="DM Sans"/>
              </a:rPr>
              <a:t>(leerlo)</a:t>
            </a:r>
            <a:r>
              <a:rPr lang="es" sz="1350">
                <a:latin typeface="DM Sans"/>
                <a:ea typeface="DM Sans"/>
                <a:cs typeface="DM Sans"/>
                <a:sym typeface="DM Sans"/>
              </a:rPr>
              <a:t> para que pueda ser nuevamente utilizado.</a:t>
            </a:r>
            <a:endParaRPr b="0" i="0" sz="1350" u="none" cap="none" strike="noStrike">
              <a:solidFill>
                <a:srgbClr val="000000"/>
              </a:solidFill>
              <a:latin typeface="DM Sans"/>
              <a:ea typeface="DM Sans"/>
              <a:cs typeface="DM Sans"/>
              <a:sym typeface="DM Sans"/>
            </a:endParaRPr>
          </a:p>
        </p:txBody>
      </p:sp>
      <p:sp>
        <p:nvSpPr>
          <p:cNvPr id="105" name="Google Shape;105;p20"/>
          <p:cNvSpPr txBox="1"/>
          <p:nvPr/>
        </p:nvSpPr>
        <p:spPr>
          <a:xfrm>
            <a:off x="4527575" y="1908175"/>
            <a:ext cx="3834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De forma sencilla, puede entenderse que </a:t>
            </a:r>
            <a:r>
              <a:rPr lang="es" sz="1350">
                <a:highlight>
                  <a:srgbClr val="EA90FF"/>
                </a:highlight>
                <a:latin typeface="DM Sans"/>
                <a:ea typeface="DM Sans"/>
                <a:cs typeface="DM Sans"/>
                <a:sym typeface="DM Sans"/>
              </a:rPr>
              <a:t>los datos tienen una duración efímera; desde el momento en que estos cambian de valor se considera que no hay persistencia de los mismos. </a:t>
            </a:r>
            <a:endParaRPr b="0" i="0" sz="1350" u="none" cap="none" strike="noStrik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Tipos de persistencia</a:t>
            </a:r>
            <a:endParaRPr b="1" i="0" sz="4000" u="none" cap="none" strike="noStrike">
              <a:solidFill>
                <a:srgbClr val="000000"/>
              </a:solidFill>
              <a:latin typeface="DM Sans"/>
              <a:ea typeface="DM Sans"/>
              <a:cs typeface="DM Sans"/>
              <a:sym typeface="DM Sans"/>
            </a:endParaRPr>
          </a:p>
        </p:txBody>
      </p:sp>
      <p:sp>
        <p:nvSpPr>
          <p:cNvPr id="111" name="Google Shape;111;p21"/>
          <p:cNvSpPr txBox="1"/>
          <p:nvPr/>
        </p:nvSpPr>
        <p:spPr>
          <a:xfrm>
            <a:off x="685800" y="1453025"/>
            <a:ext cx="6609600" cy="39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350">
                <a:solidFill>
                  <a:srgbClr val="000000"/>
                </a:solidFill>
                <a:latin typeface="DM Sans"/>
                <a:ea typeface="DM Sans"/>
                <a:cs typeface="DM Sans"/>
                <a:sym typeface="DM Sans"/>
              </a:rPr>
              <a:t>El guardado de datos se puede hacer en dos grandes estructuras. </a:t>
            </a:r>
            <a:endParaRPr sz="1350">
              <a:latin typeface="DM Sans"/>
              <a:ea typeface="DM Sans"/>
              <a:cs typeface="DM Sans"/>
              <a:sym typeface="DM Sans"/>
            </a:endParaRPr>
          </a:p>
        </p:txBody>
      </p:sp>
      <p:sp>
        <p:nvSpPr>
          <p:cNvPr id="112" name="Google Shape;112;p21"/>
          <p:cNvSpPr txBox="1"/>
          <p:nvPr/>
        </p:nvSpPr>
        <p:spPr>
          <a:xfrm>
            <a:off x="1143350" y="2186850"/>
            <a:ext cx="3468000" cy="7041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50000"/>
              </a:lnSpc>
              <a:spcBef>
                <a:spcPts val="0"/>
              </a:spcBef>
              <a:spcAft>
                <a:spcPts val="0"/>
              </a:spcAft>
              <a:buClr>
                <a:srgbClr val="EA90FF"/>
              </a:buClr>
              <a:buSzPts val="1350"/>
              <a:buFont typeface="DM Sans"/>
              <a:buChar char="✓"/>
            </a:pPr>
            <a:r>
              <a:rPr i="0" lang="es" sz="1350" u="none" cap="none" strike="noStrike">
                <a:solidFill>
                  <a:srgbClr val="000000"/>
                </a:solidFill>
                <a:highlight>
                  <a:srgbClr val="EA90FF"/>
                </a:highlight>
                <a:latin typeface="DM Sans"/>
                <a:ea typeface="DM Sans"/>
                <a:cs typeface="DM Sans"/>
                <a:sym typeface="DM Sans"/>
              </a:rPr>
              <a:t>En base de datos </a:t>
            </a:r>
            <a:r>
              <a:rPr i="0" lang="es" sz="1350" u="none" cap="none" strike="noStrike">
                <a:solidFill>
                  <a:srgbClr val="000000"/>
                </a:solidFill>
                <a:latin typeface="DM Sans"/>
                <a:ea typeface="DM Sans"/>
                <a:cs typeface="DM Sans"/>
                <a:sym typeface="DM Sans"/>
              </a:rPr>
              <a:t>(o almacenes de datos y sus variantes)</a:t>
            </a:r>
            <a:endParaRPr i="0" sz="1350" u="none" cap="none" strike="noStrike">
              <a:solidFill>
                <a:srgbClr val="000000"/>
              </a:solidFill>
              <a:latin typeface="DM Sans"/>
              <a:ea typeface="DM Sans"/>
              <a:cs typeface="DM Sans"/>
              <a:sym typeface="DM Sans"/>
            </a:endParaRPr>
          </a:p>
        </p:txBody>
      </p:sp>
      <p:pic>
        <p:nvPicPr>
          <p:cNvPr id="113" name="Google Shape;113;p21"/>
          <p:cNvPicPr preferRelativeResize="0"/>
          <p:nvPr/>
        </p:nvPicPr>
        <p:blipFill rotWithShape="1">
          <a:blip r:embed="rId3">
            <a:alphaModFix/>
          </a:blip>
          <a:srcRect b="0" l="0" r="0" t="0"/>
          <a:stretch/>
        </p:blipFill>
        <p:spPr>
          <a:xfrm>
            <a:off x="1710375" y="3025300"/>
            <a:ext cx="1889597" cy="1398300"/>
          </a:xfrm>
          <a:prstGeom prst="rect">
            <a:avLst/>
          </a:prstGeom>
          <a:noFill/>
          <a:ln>
            <a:noFill/>
          </a:ln>
        </p:spPr>
      </p:pic>
      <p:sp>
        <p:nvSpPr>
          <p:cNvPr id="114" name="Google Shape;114;p21"/>
          <p:cNvSpPr txBox="1"/>
          <p:nvPr/>
        </p:nvSpPr>
        <p:spPr>
          <a:xfrm>
            <a:off x="5083800" y="2186850"/>
            <a:ext cx="3000000" cy="3924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50000"/>
              </a:lnSpc>
              <a:spcBef>
                <a:spcPts val="0"/>
              </a:spcBef>
              <a:spcAft>
                <a:spcPts val="0"/>
              </a:spcAft>
              <a:buClr>
                <a:srgbClr val="EA90FF"/>
              </a:buClr>
              <a:buSzPts val="1350"/>
              <a:buFont typeface="DM Sans"/>
              <a:buChar char="✓"/>
            </a:pPr>
            <a:r>
              <a:rPr i="0" lang="es" sz="1350" u="none" cap="none" strike="noStrike">
                <a:solidFill>
                  <a:srgbClr val="000000"/>
                </a:solidFill>
                <a:highlight>
                  <a:srgbClr val="EA90FF"/>
                </a:highlight>
                <a:latin typeface="DM Sans"/>
                <a:ea typeface="DM Sans"/>
                <a:cs typeface="DM Sans"/>
                <a:sym typeface="DM Sans"/>
              </a:rPr>
              <a:t>En archivos </a:t>
            </a:r>
            <a:endParaRPr i="0" sz="1350" u="none" cap="none" strike="noStrike">
              <a:solidFill>
                <a:srgbClr val="000000"/>
              </a:solidFill>
              <a:highlight>
                <a:srgbClr val="EA90FF"/>
              </a:highlight>
              <a:latin typeface="DM Sans"/>
              <a:ea typeface="DM Sans"/>
              <a:cs typeface="DM Sans"/>
              <a:sym typeface="DM Sans"/>
            </a:endParaRPr>
          </a:p>
        </p:txBody>
      </p:sp>
      <p:pic>
        <p:nvPicPr>
          <p:cNvPr id="115" name="Google Shape;115;p21"/>
          <p:cNvPicPr preferRelativeResize="0"/>
          <p:nvPr/>
        </p:nvPicPr>
        <p:blipFill rotWithShape="1">
          <a:blip r:embed="rId4">
            <a:alphaModFix/>
          </a:blip>
          <a:srcRect b="0" l="0" r="0" t="0"/>
          <a:stretch/>
        </p:blipFill>
        <p:spPr>
          <a:xfrm>
            <a:off x="5194124" y="2920675"/>
            <a:ext cx="2101270" cy="139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Base de datos</a:t>
            </a:r>
            <a:endParaRPr b="1" i="0" sz="4000" u="none" cap="none" strike="noStrike">
              <a:solidFill>
                <a:srgbClr val="000000"/>
              </a:solidFill>
              <a:latin typeface="DM Sans"/>
              <a:ea typeface="DM Sans"/>
              <a:cs typeface="DM Sans"/>
              <a:sym typeface="DM Sans"/>
            </a:endParaRPr>
          </a:p>
        </p:txBody>
      </p:sp>
      <p:sp>
        <p:nvSpPr>
          <p:cNvPr id="121" name="Google Shape;121;p22"/>
          <p:cNvSpPr txBox="1"/>
          <p:nvPr/>
        </p:nvSpPr>
        <p:spPr>
          <a:xfrm>
            <a:off x="457725" y="2211625"/>
            <a:ext cx="49341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Las bases de datos son sin duda la mejor alternativa para almacenar y explorar los datos. Estas son complejas y por lo general necesitan de la instalación de algún motor o programa que nos permita utilizarlas.</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Trabajaremos con ellas más adelante; así que por ahora las ignoraremos.</a:t>
            </a:r>
            <a:endParaRPr sz="1350">
              <a:latin typeface="DM Sans"/>
              <a:ea typeface="DM Sans"/>
              <a:cs typeface="DM Sans"/>
              <a:sym typeface="DM Sans"/>
            </a:endParaRPr>
          </a:p>
        </p:txBody>
      </p:sp>
      <p:pic>
        <p:nvPicPr>
          <p:cNvPr id="122" name="Google Shape;122;p22"/>
          <p:cNvPicPr preferRelativeResize="0"/>
          <p:nvPr/>
        </p:nvPicPr>
        <p:blipFill rotWithShape="1">
          <a:blip r:embed="rId3">
            <a:alphaModFix/>
          </a:blip>
          <a:srcRect b="0" l="0" r="0" t="0"/>
          <a:stretch/>
        </p:blipFill>
        <p:spPr>
          <a:xfrm>
            <a:off x="5795950" y="2225873"/>
            <a:ext cx="2116200" cy="140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