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Lst>
  <p:sldSz cy="5143500" cx="9144000"/>
  <p:notesSz cx="6858000" cy="9144000"/>
  <p:embeddedFontLst>
    <p:embeddedFont>
      <p:font typeface="Helvetica Neue Light"/>
      <p:regular r:id="rId108"/>
      <p:bold r:id="rId109"/>
      <p:italic r:id="rId110"/>
      <p:boldItalic r:id="rId111"/>
    </p:embeddedFont>
    <p:embeddedFont>
      <p:font typeface="DM Sans"/>
      <p:regular r:id="rId112"/>
      <p:bold r:id="rId113"/>
      <p:italic r:id="rId114"/>
      <p:boldItalic r:id="rId1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HelveticaNeueLight-bold.fntdata"/><Relationship Id="rId108" Type="http://schemas.openxmlformats.org/officeDocument/2006/relationships/font" Target="fonts/HelveticaNeueLight-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5" Type="http://schemas.openxmlformats.org/officeDocument/2006/relationships/font" Target="fonts/DMSans-boldItalic.fntdata"/><Relationship Id="rId15" Type="http://schemas.openxmlformats.org/officeDocument/2006/relationships/slide" Target="slides/slide10.xml"/><Relationship Id="rId110" Type="http://schemas.openxmlformats.org/officeDocument/2006/relationships/font" Target="fonts/HelveticaNeueLight-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DMSans-italic.fntdata"/><Relationship Id="rId18" Type="http://schemas.openxmlformats.org/officeDocument/2006/relationships/slide" Target="slides/slide13.xml"/><Relationship Id="rId113" Type="http://schemas.openxmlformats.org/officeDocument/2006/relationships/font" Target="fonts/DMSans-bold.fntdata"/><Relationship Id="rId112" Type="http://schemas.openxmlformats.org/officeDocument/2006/relationships/font" Target="fonts/DMSans-regular.fntdata"/><Relationship Id="rId111" Type="http://schemas.openxmlformats.org/officeDocument/2006/relationships/font" Target="fonts/HelveticaNeueLight-bold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98b9e41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98b9e41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98b9e419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98b9e419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198b9e4191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198b9e4191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198b9e4191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198b9e4191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198b9e4191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198b9e4191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98b9e419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98b9e41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98b9e419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98b9e419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98b9e419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98b9e419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98b9e419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98b9e41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98b9e419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98b9e419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98b9e419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98b9e41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98b9e419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98b9e419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98b9e419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98b9e419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98b9e419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98b9e419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98b9e41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98b9e41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98b9e419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98b9e419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98b9e419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98b9e419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98b9e419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98b9e419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98b9e419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98b9e419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98b9e419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98b9e419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98b9e419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98b9e419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198b9e419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198b9e419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98b9e419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98b9e419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98b9e419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198b9e419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98b9e419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98b9e419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98b9e419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98b9e419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198b9e419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198b9e419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98b9e419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98b9e419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198b9e419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198b9e419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98b9e419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98b9e419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198b9e419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198b9e419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198b9e419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198b9e419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198b9e4191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198b9e4191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98b9e419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198b9e419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98b9e419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98b9e419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98b9e4191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198b9e4191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98b9e419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98b9e419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198b9e419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198b9e419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98b9e419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98b9e419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198b9e419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198b9e419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98b9e4191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98b9e4191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198b9e4191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198b9e419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198b9e419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198b9e419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198b9e4191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198b9e4191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198b9e419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198b9e419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198b9e4191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198b9e419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198b9e419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198b9e419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98b9e41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98b9e41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198b9e4191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198b9e419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198b9e419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198b9e419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198b9e4191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198b9e419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198b9e4191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198b9e4191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198b9e4191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198b9e419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198b9e419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198b9e419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198b9e4191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198b9e4191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98b9e4191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98b9e4191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198b9e4191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198b9e419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198b9e4191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198b9e4191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98b9e41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98b9e41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198b9e4191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198b9e419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198b9e4191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198b9e4191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198b9e4191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198b9e419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198b9e4191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198b9e4191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198b9e4191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198b9e4191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198b9e4191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198b9e4191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198b9e4191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198b9e4191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198b9e4191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198b9e4191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198b9e4191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198b9e4191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198b9e4191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198b9e4191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98b9e419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98b9e419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198b9e4191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198b9e4191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198b9e4191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198b9e4191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198b9e4191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198b9e4191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198b9e4191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198b9e4191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198b9e4191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198b9e4191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198b9e4191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198b9e4191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198b9e4191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198b9e4191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198b9e4191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198b9e4191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198b9e4191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198b9e4191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198b9e4191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198b9e4191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98b9e419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98b9e419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198b9e4191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198b9e4191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198b9e4191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198b9e4191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198b9e419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198b9e419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198b9e419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198b9e4191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198b9e4191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198b9e419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198b9e4191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198b9e4191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198b9e4191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198b9e4191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198b9e4191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2198b9e4191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198b9e4191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198b9e4191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198b9e4191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198b9e4191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98b9e419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98b9e41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198b9e4191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198b9e4191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198b9e4191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198b9e4191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198b9e4191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198b9e4191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198b9e4191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198b9e4191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198b9e4191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198b9e4191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198b9e4191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198b9e4191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198b9e4191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198b9e4191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198b9e4191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2198b9e4191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198b9e4191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198b9e4191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198b9e4191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198b9e4191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3.jp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2.jp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2.jp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png"/><Relationship Id="rId4" Type="http://schemas.openxmlformats.org/officeDocument/2006/relationships/image" Target="../media/image27.gif"/><Relationship Id="rId5" Type="http://schemas.openxmlformats.org/officeDocument/2006/relationships/image" Target="../media/image2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5.png"/><Relationship Id="rId4" Type="http://schemas.openxmlformats.org/officeDocument/2006/relationships/image" Target="../media/image27.gi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9.jp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9.jpg"/><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3.png"/><Relationship Id="rId4" Type="http://schemas.openxmlformats.org/officeDocument/2006/relationships/image" Target="../media/image32.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3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2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461300" y="225297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EAFF6A"/>
                </a:solidFill>
                <a:latin typeface="DM Sans"/>
                <a:ea typeface="DM Sans"/>
                <a:cs typeface="DM Sans"/>
                <a:sym typeface="DM Sans"/>
              </a:rPr>
              <a:t>Listas y tuplas</a:t>
            </a:r>
            <a:endParaRPr b="1" i="0" sz="4000" u="none" cap="none" strike="noStrike">
              <a:solidFill>
                <a:srgbClr val="EAFF6A"/>
              </a:solidFill>
              <a:latin typeface="DM Sans"/>
              <a:ea typeface="DM Sans"/>
              <a:cs typeface="DM Sans"/>
              <a:sym typeface="DM Sans"/>
            </a:endParaRPr>
          </a:p>
        </p:txBody>
      </p:sp>
      <p:sp>
        <p:nvSpPr>
          <p:cNvPr id="55" name="Google Shape;55;p13"/>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chemeClr val="dk1"/>
                </a:solidFill>
                <a:latin typeface="DM Sans"/>
                <a:ea typeface="DM Sans"/>
                <a:cs typeface="DM Sans"/>
                <a:sym typeface="DM Sans"/>
              </a:rPr>
              <a:t>Clase 0</a:t>
            </a:r>
            <a:r>
              <a:rPr b="1" lang="es" sz="1800">
                <a:solidFill>
                  <a:schemeClr val="dk1"/>
                </a:solidFill>
                <a:latin typeface="DM Sans"/>
                <a:ea typeface="DM Sans"/>
                <a:cs typeface="DM Sans"/>
                <a:sym typeface="DM Sans"/>
              </a:rPr>
              <a:t>4</a:t>
            </a:r>
            <a:r>
              <a:rPr b="1" i="0" lang="es" sz="1800" u="none" cap="none" strike="noStrike">
                <a:solidFill>
                  <a:schemeClr val="dk1"/>
                </a:solidFill>
                <a:latin typeface="DM Sans"/>
                <a:ea typeface="DM Sans"/>
                <a:cs typeface="DM Sans"/>
                <a:sym typeface="DM Sans"/>
              </a:rPr>
              <a:t>.</a:t>
            </a:r>
            <a:r>
              <a:rPr b="0" i="0" lang="es" sz="1800" u="none" cap="none" strike="noStrike">
                <a:solidFill>
                  <a:schemeClr val="dk1"/>
                </a:solidFill>
                <a:latin typeface="DM Sans"/>
                <a:ea typeface="DM Sans"/>
                <a:cs typeface="DM Sans"/>
                <a:sym typeface="DM Sans"/>
              </a:rPr>
              <a:t> </a:t>
            </a:r>
            <a:r>
              <a:rPr lang="es" sz="1800">
                <a:solidFill>
                  <a:schemeClr val="dk1"/>
                </a:solidFill>
                <a:latin typeface="DM Sans"/>
                <a:ea typeface="DM Sans"/>
                <a:cs typeface="DM Sans"/>
                <a:sym typeface="DM Sans"/>
              </a:rPr>
              <a:t>PYTHON</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nvSpPr>
        <p:spPr>
          <a:xfrm>
            <a:off x="457725" y="1071050"/>
            <a:ext cx="58449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Asignación por slicing</a:t>
            </a:r>
            <a:endParaRPr b="1" sz="4000">
              <a:solidFill>
                <a:srgbClr val="000000"/>
              </a:solidFill>
              <a:latin typeface="DM Sans"/>
              <a:ea typeface="DM Sans"/>
              <a:cs typeface="DM Sans"/>
              <a:sym typeface="DM Sans"/>
            </a:endParaRPr>
          </a:p>
        </p:txBody>
      </p:sp>
      <p:sp>
        <p:nvSpPr>
          <p:cNvPr id="139" name="Google Shape;139;p22"/>
          <p:cNvSpPr txBox="1"/>
          <p:nvPr/>
        </p:nvSpPr>
        <p:spPr>
          <a:xfrm>
            <a:off x="457725" y="1983025"/>
            <a:ext cx="47301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Como vimos, las listas son </a:t>
            </a:r>
            <a:r>
              <a:rPr b="1" lang="es" sz="1350">
                <a:solidFill>
                  <a:srgbClr val="000000"/>
                </a:solidFill>
                <a:latin typeface="DM Sans"/>
                <a:ea typeface="DM Sans"/>
                <a:cs typeface="DM Sans"/>
                <a:sym typeface="DM Sans"/>
              </a:rPr>
              <a:t>mutables</a:t>
            </a:r>
            <a:r>
              <a:rPr lang="es" sz="1350">
                <a:solidFill>
                  <a:srgbClr val="000000"/>
                </a:solidFill>
                <a:latin typeface="DM Sans"/>
                <a:ea typeface="DM Sans"/>
                <a:cs typeface="DM Sans"/>
                <a:sym typeface="DM Sans"/>
              </a:rPr>
              <a:t> por lo cual, podemos hacer algo que en python se denomina </a:t>
            </a:r>
            <a:r>
              <a:rPr b="1" lang="es" sz="1350">
                <a:solidFill>
                  <a:srgbClr val="000000"/>
                </a:solidFill>
                <a:latin typeface="DM Sans"/>
                <a:ea typeface="DM Sans"/>
                <a:cs typeface="DM Sans"/>
                <a:sym typeface="DM Sans"/>
              </a:rPr>
              <a:t>asignación por slicing</a:t>
            </a:r>
            <a:r>
              <a:rPr lang="es" sz="1350">
                <a:solidFill>
                  <a:srgbClr val="000000"/>
                </a:solidFill>
                <a:latin typeface="DM Sans"/>
                <a:ea typeface="DM Sans"/>
                <a:cs typeface="DM Sans"/>
                <a:sym typeface="DM Sans"/>
              </a:rPr>
              <a:t>. Esto se logra cuando modificamos cierta parte de la lista, y le damos otro valor.</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letras = ['a', 'b', 'c', 'd', 'e', 'f']</a:t>
            </a:r>
            <a:endParaRPr b="1">
              <a:solidFill>
                <a:srgbClr val="000000"/>
              </a:solidFill>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letras[:3] = ['A', 'B', 'C']</a:t>
            </a:r>
            <a:endParaRPr b="1" sz="1350">
              <a:latin typeface="DM Sans"/>
              <a:ea typeface="DM Sans"/>
              <a:cs typeface="DM Sans"/>
              <a:sym typeface="DM Sans"/>
            </a:endParaRPr>
          </a:p>
        </p:txBody>
      </p:sp>
      <p:grpSp>
        <p:nvGrpSpPr>
          <p:cNvPr id="140" name="Google Shape;140;p22"/>
          <p:cNvGrpSpPr/>
          <p:nvPr/>
        </p:nvGrpSpPr>
        <p:grpSpPr>
          <a:xfrm>
            <a:off x="8328901" y="76198"/>
            <a:ext cx="738900" cy="738900"/>
            <a:chOff x="473351" y="619523"/>
            <a:chExt cx="738900" cy="738900"/>
          </a:xfrm>
        </p:grpSpPr>
        <p:sp>
          <p:nvSpPr>
            <p:cNvPr id="141" name="Google Shape;141;p22"/>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2" name="Google Shape;142;p22"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12"/>
          <p:cNvSpPr/>
          <p:nvPr/>
        </p:nvSpPr>
        <p:spPr>
          <a:xfrm>
            <a:off x="413263" y="69542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12"/>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Módulo en asignación</a:t>
            </a:r>
            <a:endParaRPr b="1" i="0" sz="4000" u="none" cap="none" strike="noStrike">
              <a:solidFill>
                <a:srgbClr val="000000"/>
              </a:solidFill>
              <a:latin typeface="DM Sans"/>
              <a:ea typeface="DM Sans"/>
              <a:cs typeface="DM Sans"/>
              <a:sym typeface="DM Sans"/>
            </a:endParaRPr>
          </a:p>
        </p:txBody>
      </p:sp>
      <p:sp>
        <p:nvSpPr>
          <p:cNvPr id="927" name="Google Shape;927;p112"/>
          <p:cNvSpPr txBox="1"/>
          <p:nvPr/>
        </p:nvSpPr>
        <p:spPr>
          <a:xfrm>
            <a:off x="473350" y="1908175"/>
            <a:ext cx="3834600" cy="28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También podemos directamente hacer un módulo a un valor.</a:t>
            </a:r>
            <a:br>
              <a:rPr b="0" i="0" lang="es" sz="1350" u="none" cap="none" strike="noStrike">
                <a:solidFill>
                  <a:srgbClr val="000000"/>
                </a:solidFill>
                <a:latin typeface="DM Sans"/>
                <a:ea typeface="DM Sans"/>
                <a:cs typeface="DM Sans"/>
                <a:sym typeface="DM Sans"/>
              </a:rPr>
            </a:b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Por ejemplo 2:</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&gt;&gt;&gt; a = 10</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&gt;&gt;&gt; a %= 2</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0</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928" name="Google Shape;928;p112"/>
          <p:cNvSpPr txBox="1"/>
          <p:nvPr/>
        </p:nvSpPr>
        <p:spPr>
          <a:xfrm>
            <a:off x="4527575" y="1908175"/>
            <a:ext cx="38346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Ahora, cada vez que hagamos a%=2 se hará el módulo de a en 2</a:t>
            </a:r>
            <a:endParaRPr b="0" i="0" sz="1350" u="none" cap="none" strike="noStrike">
              <a:solidFill>
                <a:srgbClr val="000000"/>
              </a:solidFill>
              <a:highlight>
                <a:srgbClr val="EAFF6A"/>
              </a:highlight>
              <a:latin typeface="DM Sans"/>
              <a:ea typeface="DM Sans"/>
              <a:cs typeface="DM Sans"/>
              <a:sym typeface="DM Sans"/>
            </a:endParaRPr>
          </a:p>
        </p:txBody>
      </p:sp>
      <p:grpSp>
        <p:nvGrpSpPr>
          <p:cNvPr id="929" name="Google Shape;929;p112"/>
          <p:cNvGrpSpPr/>
          <p:nvPr/>
        </p:nvGrpSpPr>
        <p:grpSpPr>
          <a:xfrm>
            <a:off x="8394894" y="161854"/>
            <a:ext cx="587130" cy="587130"/>
            <a:chOff x="473351" y="619523"/>
            <a:chExt cx="738900" cy="738900"/>
          </a:xfrm>
        </p:grpSpPr>
        <p:sp>
          <p:nvSpPr>
            <p:cNvPr id="930" name="Google Shape;930;p112"/>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1" name="Google Shape;931;p112"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13"/>
          <p:cNvSpPr/>
          <p:nvPr/>
        </p:nvSpPr>
        <p:spPr>
          <a:xfrm>
            <a:off x="413263" y="69542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13"/>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Potencia en asignación</a:t>
            </a:r>
            <a:endParaRPr b="1" i="0" sz="4000" u="none" cap="none" strike="noStrike">
              <a:solidFill>
                <a:srgbClr val="000000"/>
              </a:solidFill>
              <a:latin typeface="DM Sans"/>
              <a:ea typeface="DM Sans"/>
              <a:cs typeface="DM Sans"/>
              <a:sym typeface="DM Sans"/>
            </a:endParaRPr>
          </a:p>
        </p:txBody>
      </p:sp>
      <p:sp>
        <p:nvSpPr>
          <p:cNvPr id="938" name="Google Shape;938;p113"/>
          <p:cNvSpPr txBox="1"/>
          <p:nvPr/>
        </p:nvSpPr>
        <p:spPr>
          <a:xfrm>
            <a:off x="473350" y="1908175"/>
            <a:ext cx="3834600" cy="309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También podemos directamente hacer una potencia a un valor.</a:t>
            </a:r>
            <a:br>
              <a:rPr b="0" i="0" lang="es" sz="1350" u="none" cap="none" strike="noStrike">
                <a:solidFill>
                  <a:srgbClr val="000000"/>
                </a:solidFill>
                <a:latin typeface="DM Sans"/>
                <a:ea typeface="DM Sans"/>
                <a:cs typeface="DM Sans"/>
                <a:sym typeface="DM Sans"/>
              </a:rPr>
            </a:br>
            <a:br>
              <a:rPr b="0" i="0" lang="es" sz="1350" u="none" cap="none" strike="noStrike">
                <a:solidFill>
                  <a:srgbClr val="000000"/>
                </a:solidFill>
                <a:latin typeface="DM Sans"/>
                <a:ea typeface="DM Sans"/>
                <a:cs typeface="DM Sans"/>
                <a:sym typeface="DM Sans"/>
              </a:rPr>
            </a:b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Por ejemplo 2:</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a = 5</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a **= 2</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25</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939" name="Google Shape;939;p113"/>
          <p:cNvSpPr txBox="1"/>
          <p:nvPr/>
        </p:nvSpPr>
        <p:spPr>
          <a:xfrm>
            <a:off x="4527575" y="1908175"/>
            <a:ext cx="38346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Ahora, cada vez que hagamos a**=2 se hará una potencia de a en 2</a:t>
            </a:r>
            <a:endParaRPr b="0" i="0" sz="1350" u="none" cap="none" strike="noStrike">
              <a:solidFill>
                <a:srgbClr val="000000"/>
              </a:solidFill>
              <a:highlight>
                <a:srgbClr val="EAFF6A"/>
              </a:highlight>
              <a:latin typeface="DM Sans"/>
              <a:ea typeface="DM Sans"/>
              <a:cs typeface="DM Sans"/>
              <a:sym typeface="DM Sans"/>
            </a:endParaRPr>
          </a:p>
        </p:txBody>
      </p:sp>
      <p:grpSp>
        <p:nvGrpSpPr>
          <p:cNvPr id="940" name="Google Shape;940;p113"/>
          <p:cNvGrpSpPr/>
          <p:nvPr/>
        </p:nvGrpSpPr>
        <p:grpSpPr>
          <a:xfrm>
            <a:off x="8394894" y="161854"/>
            <a:ext cx="587130" cy="587130"/>
            <a:chOff x="473351" y="619523"/>
            <a:chExt cx="738900" cy="738900"/>
          </a:xfrm>
        </p:grpSpPr>
        <p:sp>
          <p:nvSpPr>
            <p:cNvPr id="941" name="Google Shape;941;p113"/>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2" name="Google Shape;942;p113"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14"/>
          <p:cNvSpPr txBox="1"/>
          <p:nvPr/>
        </p:nvSpPr>
        <p:spPr>
          <a:xfrm>
            <a:off x="3516338" y="14458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 = 2</a:t>
            </a:r>
            <a:endParaRPr b="0" i="0" sz="1200" u="none" cap="none" strike="noStrike">
              <a:solidFill>
                <a:srgbClr val="000000"/>
              </a:solidFill>
              <a:latin typeface="DM Sans"/>
              <a:ea typeface="DM Sans"/>
              <a:cs typeface="DM Sans"/>
              <a:sym typeface="DM Sans"/>
            </a:endParaRPr>
          </a:p>
        </p:txBody>
      </p:sp>
      <p:sp>
        <p:nvSpPr>
          <p:cNvPr id="948" name="Google Shape;948;p114"/>
          <p:cNvSpPr/>
          <p:nvPr/>
        </p:nvSpPr>
        <p:spPr>
          <a:xfrm>
            <a:off x="493525" y="3850200"/>
            <a:ext cx="8213400" cy="472800"/>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14"/>
          <p:cNvSpPr/>
          <p:nvPr/>
        </p:nvSpPr>
        <p:spPr>
          <a:xfrm>
            <a:off x="493525" y="2859600"/>
            <a:ext cx="8213400" cy="472800"/>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14"/>
          <p:cNvSpPr/>
          <p:nvPr/>
        </p:nvSpPr>
        <p:spPr>
          <a:xfrm>
            <a:off x="493525" y="1945200"/>
            <a:ext cx="8213400" cy="472800"/>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14"/>
          <p:cNvSpPr/>
          <p:nvPr/>
        </p:nvSpPr>
        <p:spPr>
          <a:xfrm>
            <a:off x="484935" y="1137775"/>
            <a:ext cx="18972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14"/>
          <p:cNvSpPr txBox="1"/>
          <p:nvPr/>
        </p:nvSpPr>
        <p:spPr>
          <a:xfrm>
            <a:off x="493525" y="1102100"/>
            <a:ext cx="26709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Operador</a:t>
            </a:r>
            <a:endParaRPr b="1" i="0" sz="1400" u="none" cap="none" strike="noStrike">
              <a:solidFill>
                <a:srgbClr val="000000"/>
              </a:solidFill>
              <a:latin typeface="DM Sans"/>
              <a:ea typeface="DM Sans"/>
              <a:cs typeface="DM Sans"/>
              <a:sym typeface="DM Sans"/>
            </a:endParaRPr>
          </a:p>
        </p:txBody>
      </p:sp>
      <p:sp>
        <p:nvSpPr>
          <p:cNvPr id="953" name="Google Shape;953;p114"/>
          <p:cNvSpPr/>
          <p:nvPr/>
        </p:nvSpPr>
        <p:spPr>
          <a:xfrm>
            <a:off x="3696234" y="1137775"/>
            <a:ext cx="18972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14"/>
          <p:cNvSpPr/>
          <p:nvPr/>
        </p:nvSpPr>
        <p:spPr>
          <a:xfrm>
            <a:off x="6744234" y="1137775"/>
            <a:ext cx="18972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14"/>
          <p:cNvSpPr txBox="1"/>
          <p:nvPr/>
        </p:nvSpPr>
        <p:spPr>
          <a:xfrm>
            <a:off x="6335738" y="14458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s" sz="1400" u="none" cap="none" strike="noStrike">
                <a:solidFill>
                  <a:srgbClr val="000000"/>
                </a:solidFill>
                <a:latin typeface="DM Sans"/>
                <a:ea typeface="DM Sans"/>
                <a:cs typeface="DM Sans"/>
                <a:sym typeface="DM Sans"/>
              </a:rPr>
              <a:t>a = 2</a:t>
            </a:r>
            <a:endParaRPr b="0" i="0" sz="14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56" name="Google Shape;956;p114"/>
          <p:cNvSpPr txBox="1"/>
          <p:nvPr/>
        </p:nvSpPr>
        <p:spPr>
          <a:xfrm>
            <a:off x="3236725" y="1102100"/>
            <a:ext cx="26709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Ejemplo</a:t>
            </a:r>
            <a:endParaRPr b="1" i="0" sz="1400" u="none" cap="none" strike="noStrike">
              <a:solidFill>
                <a:srgbClr val="000000"/>
              </a:solidFill>
              <a:latin typeface="DM Sans"/>
              <a:ea typeface="DM Sans"/>
              <a:cs typeface="DM Sans"/>
              <a:sym typeface="DM Sans"/>
            </a:endParaRPr>
          </a:p>
        </p:txBody>
      </p:sp>
      <p:sp>
        <p:nvSpPr>
          <p:cNvPr id="957" name="Google Shape;957;p114"/>
          <p:cNvSpPr txBox="1"/>
          <p:nvPr/>
        </p:nvSpPr>
        <p:spPr>
          <a:xfrm>
            <a:off x="5979925" y="1102100"/>
            <a:ext cx="26709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Equivalente </a:t>
            </a:r>
            <a:endParaRPr b="1" i="0" sz="1400" u="none" cap="none" strike="noStrike">
              <a:solidFill>
                <a:srgbClr val="000000"/>
              </a:solidFill>
              <a:latin typeface="DM Sans"/>
              <a:ea typeface="DM Sans"/>
              <a:cs typeface="DM Sans"/>
              <a:sym typeface="DM Sans"/>
            </a:endParaRPr>
          </a:p>
        </p:txBody>
      </p:sp>
      <p:sp>
        <p:nvSpPr>
          <p:cNvPr id="958" name="Google Shape;958;p114"/>
          <p:cNvSpPr/>
          <p:nvPr/>
        </p:nvSpPr>
        <p:spPr>
          <a:xfrm>
            <a:off x="473350" y="719150"/>
            <a:ext cx="3166800" cy="109200"/>
          </a:xfrm>
          <a:prstGeom prst="rect">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14"/>
          <p:cNvSpPr txBox="1"/>
          <p:nvPr/>
        </p:nvSpPr>
        <p:spPr>
          <a:xfrm>
            <a:off x="473350" y="544475"/>
            <a:ext cx="4332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DM Sans"/>
                <a:ea typeface="DM Sans"/>
                <a:cs typeface="DM Sans"/>
                <a:sym typeface="DM Sans"/>
              </a:rPr>
              <a:t>OPERADORES DE ASIGNACIÓN</a:t>
            </a:r>
            <a:endParaRPr b="0" i="0" sz="1400" u="none" cap="none" strike="noStrike">
              <a:solidFill>
                <a:srgbClr val="000000"/>
              </a:solidFill>
              <a:latin typeface="DM Sans"/>
              <a:ea typeface="DM Sans"/>
              <a:cs typeface="DM Sans"/>
              <a:sym typeface="DM Sans"/>
            </a:endParaRPr>
          </a:p>
        </p:txBody>
      </p:sp>
      <p:sp>
        <p:nvSpPr>
          <p:cNvPr id="960" name="Google Shape;960;p114"/>
          <p:cNvSpPr txBox="1"/>
          <p:nvPr/>
        </p:nvSpPr>
        <p:spPr>
          <a:xfrm>
            <a:off x="457439" y="14458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61" name="Google Shape;961;p114"/>
          <p:cNvSpPr txBox="1"/>
          <p:nvPr/>
        </p:nvSpPr>
        <p:spPr>
          <a:xfrm>
            <a:off x="457439" y="19792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62" name="Google Shape;962;p114"/>
          <p:cNvSpPr txBox="1"/>
          <p:nvPr/>
        </p:nvSpPr>
        <p:spPr>
          <a:xfrm>
            <a:off x="457439" y="24364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63" name="Google Shape;963;p114"/>
          <p:cNvSpPr txBox="1"/>
          <p:nvPr/>
        </p:nvSpPr>
        <p:spPr>
          <a:xfrm>
            <a:off x="457439" y="28936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64" name="Google Shape;964;p114"/>
          <p:cNvSpPr txBox="1"/>
          <p:nvPr/>
        </p:nvSpPr>
        <p:spPr>
          <a:xfrm>
            <a:off x="457439" y="33508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65" name="Google Shape;965;p114"/>
          <p:cNvSpPr txBox="1"/>
          <p:nvPr/>
        </p:nvSpPr>
        <p:spPr>
          <a:xfrm>
            <a:off x="457439" y="38080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66" name="Google Shape;966;p114"/>
          <p:cNvSpPr txBox="1"/>
          <p:nvPr/>
        </p:nvSpPr>
        <p:spPr>
          <a:xfrm>
            <a:off x="457439" y="43414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67" name="Google Shape;967;p114"/>
          <p:cNvSpPr txBox="1"/>
          <p:nvPr/>
        </p:nvSpPr>
        <p:spPr>
          <a:xfrm>
            <a:off x="3516338" y="19792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 += 2</a:t>
            </a:r>
            <a:endParaRPr b="0" i="0" sz="1200" u="none" cap="none" strike="noStrike">
              <a:solidFill>
                <a:srgbClr val="000000"/>
              </a:solidFill>
              <a:latin typeface="DM Sans"/>
              <a:ea typeface="DM Sans"/>
              <a:cs typeface="DM Sans"/>
              <a:sym typeface="DM Sans"/>
            </a:endParaRPr>
          </a:p>
        </p:txBody>
      </p:sp>
      <p:sp>
        <p:nvSpPr>
          <p:cNvPr id="968" name="Google Shape;968;p114"/>
          <p:cNvSpPr txBox="1"/>
          <p:nvPr/>
        </p:nvSpPr>
        <p:spPr>
          <a:xfrm>
            <a:off x="3516338" y="24364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 -= 2</a:t>
            </a:r>
            <a:endParaRPr b="0" i="0" sz="1200" u="none" cap="none" strike="noStrike">
              <a:solidFill>
                <a:srgbClr val="000000"/>
              </a:solidFill>
              <a:latin typeface="DM Sans"/>
              <a:ea typeface="DM Sans"/>
              <a:cs typeface="DM Sans"/>
              <a:sym typeface="DM Sans"/>
            </a:endParaRPr>
          </a:p>
        </p:txBody>
      </p:sp>
      <p:sp>
        <p:nvSpPr>
          <p:cNvPr id="969" name="Google Shape;969;p114"/>
          <p:cNvSpPr txBox="1"/>
          <p:nvPr/>
        </p:nvSpPr>
        <p:spPr>
          <a:xfrm>
            <a:off x="3516338" y="28936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 *= 2</a:t>
            </a:r>
            <a:endParaRPr b="0" i="0" sz="1200" u="none" cap="none" strike="noStrike">
              <a:solidFill>
                <a:srgbClr val="000000"/>
              </a:solidFill>
              <a:latin typeface="DM Sans"/>
              <a:ea typeface="DM Sans"/>
              <a:cs typeface="DM Sans"/>
              <a:sym typeface="DM Sans"/>
            </a:endParaRPr>
          </a:p>
        </p:txBody>
      </p:sp>
      <p:sp>
        <p:nvSpPr>
          <p:cNvPr id="970" name="Google Shape;970;p114"/>
          <p:cNvSpPr txBox="1"/>
          <p:nvPr/>
        </p:nvSpPr>
        <p:spPr>
          <a:xfrm>
            <a:off x="3516338" y="33508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s" sz="1400" u="none" cap="none" strike="noStrike">
                <a:solidFill>
                  <a:srgbClr val="000000"/>
                </a:solidFill>
                <a:latin typeface="Arial"/>
                <a:ea typeface="Arial"/>
                <a:cs typeface="Arial"/>
                <a:sym typeface="Arial"/>
              </a:rPr>
              <a:t>a /=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14"/>
          <p:cNvSpPr txBox="1"/>
          <p:nvPr/>
        </p:nvSpPr>
        <p:spPr>
          <a:xfrm>
            <a:off x="3516338" y="38842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s" sz="1400" u="none" cap="none" strike="noStrike">
                <a:solidFill>
                  <a:srgbClr val="000000"/>
                </a:solidFill>
                <a:latin typeface="Arial"/>
                <a:ea typeface="Arial"/>
                <a:cs typeface="Arial"/>
                <a:sym typeface="Arial"/>
              </a:rPr>
              <a:t>a %=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14"/>
          <p:cNvSpPr txBox="1"/>
          <p:nvPr/>
        </p:nvSpPr>
        <p:spPr>
          <a:xfrm>
            <a:off x="3516338" y="43414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 **= 2</a:t>
            </a:r>
            <a:endParaRPr b="0" i="0" sz="1200" u="none" cap="none" strike="noStrike">
              <a:solidFill>
                <a:srgbClr val="000000"/>
              </a:solidFill>
              <a:latin typeface="DM Sans"/>
              <a:ea typeface="DM Sans"/>
              <a:cs typeface="DM Sans"/>
              <a:sym typeface="DM Sans"/>
            </a:endParaRPr>
          </a:p>
        </p:txBody>
      </p:sp>
      <p:sp>
        <p:nvSpPr>
          <p:cNvPr id="973" name="Google Shape;973;p114"/>
          <p:cNvSpPr txBox="1"/>
          <p:nvPr/>
        </p:nvSpPr>
        <p:spPr>
          <a:xfrm>
            <a:off x="6335738" y="19792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0" i="0" lang="es" sz="1400" u="none" cap="none" strike="noStrike">
                <a:solidFill>
                  <a:srgbClr val="000000"/>
                </a:solidFill>
                <a:latin typeface="DM Sans"/>
                <a:ea typeface="DM Sans"/>
                <a:cs typeface="DM Sans"/>
                <a:sym typeface="DM Sans"/>
              </a:rPr>
              <a:t>a = a + 2</a:t>
            </a:r>
            <a:endParaRPr b="0" i="0" sz="14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74" name="Google Shape;974;p114"/>
          <p:cNvSpPr txBox="1"/>
          <p:nvPr/>
        </p:nvSpPr>
        <p:spPr>
          <a:xfrm>
            <a:off x="6335738" y="24364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0" i="0" lang="es" sz="1400" u="none" cap="none" strike="noStrike">
                <a:solidFill>
                  <a:srgbClr val="000000"/>
                </a:solidFill>
                <a:latin typeface="DM Sans"/>
                <a:ea typeface="DM Sans"/>
                <a:cs typeface="DM Sans"/>
                <a:sym typeface="DM Sans"/>
              </a:rPr>
              <a:t>a = a -2</a:t>
            </a:r>
            <a:endParaRPr b="0" i="0" sz="14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75" name="Google Shape;975;p114"/>
          <p:cNvSpPr txBox="1"/>
          <p:nvPr/>
        </p:nvSpPr>
        <p:spPr>
          <a:xfrm>
            <a:off x="6335738" y="28936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0" i="0" lang="es" sz="1400" u="none" cap="none" strike="noStrike">
                <a:solidFill>
                  <a:srgbClr val="000000"/>
                </a:solidFill>
                <a:latin typeface="DM Sans"/>
                <a:ea typeface="DM Sans"/>
                <a:cs typeface="DM Sans"/>
                <a:sym typeface="DM Sans"/>
              </a:rPr>
              <a:t>a = a * 2</a:t>
            </a:r>
            <a:endParaRPr b="0" i="0" sz="14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76" name="Google Shape;976;p114"/>
          <p:cNvSpPr txBox="1"/>
          <p:nvPr/>
        </p:nvSpPr>
        <p:spPr>
          <a:xfrm>
            <a:off x="6335738" y="33508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0" i="0" lang="es" sz="1400" u="none" cap="none" strike="noStrike">
                <a:solidFill>
                  <a:srgbClr val="000000"/>
                </a:solidFill>
                <a:latin typeface="DM Sans"/>
                <a:ea typeface="DM Sans"/>
                <a:cs typeface="DM Sans"/>
                <a:sym typeface="DM Sans"/>
              </a:rPr>
              <a:t>a = a / 2</a:t>
            </a:r>
            <a:endParaRPr b="0" i="0" sz="14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77" name="Google Shape;977;p114"/>
          <p:cNvSpPr txBox="1"/>
          <p:nvPr/>
        </p:nvSpPr>
        <p:spPr>
          <a:xfrm>
            <a:off x="6335738" y="38842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0" i="0" lang="es" sz="1400" u="none" cap="none" strike="noStrike">
                <a:solidFill>
                  <a:srgbClr val="000000"/>
                </a:solidFill>
                <a:latin typeface="DM Sans"/>
                <a:ea typeface="DM Sans"/>
                <a:cs typeface="DM Sans"/>
                <a:sym typeface="DM Sans"/>
              </a:rPr>
              <a:t>a = a % 2</a:t>
            </a:r>
            <a:endParaRPr b="0" i="0" sz="14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978" name="Google Shape;978;p114"/>
          <p:cNvSpPr txBox="1"/>
          <p:nvPr/>
        </p:nvSpPr>
        <p:spPr>
          <a:xfrm>
            <a:off x="6335738" y="4341450"/>
            <a:ext cx="19338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0" i="0" lang="es" sz="1400" u="none" cap="none" strike="noStrike">
                <a:solidFill>
                  <a:srgbClr val="000000"/>
                </a:solidFill>
                <a:latin typeface="DM Sans"/>
                <a:ea typeface="DM Sans"/>
                <a:cs typeface="DM Sans"/>
                <a:sym typeface="DM Sans"/>
              </a:rPr>
              <a:t>a = a ** 2</a:t>
            </a:r>
            <a:endParaRPr b="0" i="0" sz="14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1461300" y="2202300"/>
            <a:ext cx="6221400" cy="669600"/>
          </a:xfrm>
          <a:prstGeom prst="rect">
            <a:avLst/>
          </a:prstGeom>
          <a:noFill/>
          <a:ln>
            <a:noFill/>
          </a:ln>
        </p:spPr>
        <p:txBody>
          <a:bodyPr anchorCtr="0" anchor="t" bIns="91425" lIns="91425" spcFirstLastPara="1" rIns="91425" wrap="square" tIns="91425">
            <a:spAutoFit/>
          </a:bodyPr>
          <a:lstStyle/>
          <a:p>
            <a:pPr indent="0" lvl="0" marL="457200" rtl="0" algn="ctr">
              <a:lnSpc>
                <a:spcPct val="90000"/>
              </a:lnSpc>
              <a:spcBef>
                <a:spcPts val="0"/>
              </a:spcBef>
              <a:spcAft>
                <a:spcPts val="0"/>
              </a:spcAft>
              <a:buNone/>
            </a:pPr>
            <a:r>
              <a:rPr b="1" lang="es" sz="3500">
                <a:solidFill>
                  <a:srgbClr val="000000"/>
                </a:solidFill>
                <a:latin typeface="DM Sans"/>
                <a:ea typeface="DM Sans"/>
                <a:cs typeface="DM Sans"/>
                <a:sym typeface="DM Sans"/>
              </a:rPr>
              <a:t>Borrar valores por Slicing</a:t>
            </a:r>
            <a:endParaRPr b="1" sz="4000">
              <a:solidFill>
                <a:srgbClr val="000000"/>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nvSpPr>
        <p:spPr>
          <a:xfrm>
            <a:off x="1832100" y="1352100"/>
            <a:ext cx="5653500" cy="28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Otra funcionalidad que podemos utilizar gracias a la mutabilidad de las listas y al slicing es borrar los ítems que queramos de una lista.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&gt;&gt;&gt; letras = [‘a’, ‘b’, ‘c’, ‘d’, ‘e’, ‘f’]</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&gt;&gt;&gt; letras[:3] = [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[‘d’, ‘e’, ‘f’]</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De esta forma le decimos que </a:t>
            </a:r>
            <a:r>
              <a:rPr b="1" i="0" lang="es" sz="1350" u="none" cap="none" strike="noStrike">
                <a:solidFill>
                  <a:srgbClr val="000000"/>
                </a:solidFill>
                <a:latin typeface="DM Sans"/>
                <a:ea typeface="DM Sans"/>
                <a:cs typeface="DM Sans"/>
                <a:sym typeface="DM Sans"/>
              </a:rPr>
              <a:t>los 3 primeros valores son una lista vacía, entonces lo “borra”</a:t>
            </a:r>
            <a:r>
              <a:rPr b="0" i="0" lang="es" sz="1350" u="none" cap="none" strike="noStrike">
                <a:solidFill>
                  <a:srgbClr val="000000"/>
                </a:solidFill>
                <a:latin typeface="DM Sans"/>
                <a:ea typeface="DM Sans"/>
                <a:cs typeface="DM Sans"/>
                <a:sym typeface="DM Sans"/>
              </a:rPr>
              <a:t>.</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grpSp>
        <p:nvGrpSpPr>
          <p:cNvPr id="153" name="Google Shape;153;p24"/>
          <p:cNvGrpSpPr/>
          <p:nvPr/>
        </p:nvGrpSpPr>
        <p:grpSpPr>
          <a:xfrm>
            <a:off x="8328901" y="76198"/>
            <a:ext cx="738900" cy="738900"/>
            <a:chOff x="473351" y="619523"/>
            <a:chExt cx="738900" cy="738900"/>
          </a:xfrm>
        </p:grpSpPr>
        <p:sp>
          <p:nvSpPr>
            <p:cNvPr id="154" name="Google Shape;154;p24"/>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5" name="Google Shape;155;p24"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156" name="Google Shape;156;p24"/>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i="0" lang="es" sz="3500" u="none" cap="none" strike="noStrike">
                <a:solidFill>
                  <a:schemeClr val="dk1"/>
                </a:solidFill>
                <a:latin typeface="DM Sans"/>
                <a:ea typeface="DM Sans"/>
                <a:cs typeface="DM Sans"/>
                <a:sym typeface="DM Sans"/>
              </a:rPr>
              <a:t>Borrar valores por slicing</a:t>
            </a:r>
            <a:endParaRPr b="1" i="0" sz="3500" u="none" cap="none" strike="noStrike">
              <a:solidFill>
                <a:schemeClr val="dk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nvSpPr>
        <p:spPr>
          <a:xfrm>
            <a:off x="1745250" y="1716550"/>
            <a:ext cx="56535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¿Y si quisiéramos borrar todos los valores de una lista? En python podemos hacerlo de una forma muy sencilla, la cual sería </a:t>
            </a:r>
            <a:r>
              <a:rPr b="1" i="0" lang="es" sz="1350" u="none" cap="none" strike="noStrike">
                <a:solidFill>
                  <a:srgbClr val="000000"/>
                </a:solidFill>
                <a:latin typeface="DM Sans"/>
                <a:ea typeface="DM Sans"/>
                <a:cs typeface="DM Sans"/>
                <a:sym typeface="DM Sans"/>
              </a:rPr>
              <a:t>re asignar los ítems de dicha lista a una lista vacía</a:t>
            </a:r>
            <a:r>
              <a:rPr b="0" i="0" lang="es" sz="1350" u="none" cap="none" strike="noStrike">
                <a:solidFill>
                  <a:srgbClr val="000000"/>
                </a:solidFill>
                <a:latin typeface="DM Sans"/>
                <a:ea typeface="DM Sans"/>
                <a:cs typeface="DM Sans"/>
                <a:sym typeface="DM Sans"/>
              </a:rPr>
              <a:t>:</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&gt;&gt;&gt; letras = [‘a’, ‘b’, ‘c’, ‘d’, ‘e’, ‘f’]</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&gt;&gt;&gt;</a:t>
            </a:r>
            <a:r>
              <a:rPr b="1" i="1" lang="es" sz="1350" u="none" cap="none" strike="noStrike">
                <a:solidFill>
                  <a:srgbClr val="000000"/>
                </a:solidFill>
                <a:latin typeface="DM Sans"/>
                <a:ea typeface="DM Sans"/>
                <a:cs typeface="DM Sans"/>
                <a:sym typeface="DM Sans"/>
              </a:rPr>
              <a:t> letras = [  ]</a:t>
            </a:r>
            <a:endParaRPr b="1" i="1"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grpSp>
        <p:nvGrpSpPr>
          <p:cNvPr id="162" name="Google Shape;162;p25"/>
          <p:cNvGrpSpPr/>
          <p:nvPr/>
        </p:nvGrpSpPr>
        <p:grpSpPr>
          <a:xfrm>
            <a:off x="8328901" y="76198"/>
            <a:ext cx="738900" cy="738900"/>
            <a:chOff x="473351" y="619523"/>
            <a:chExt cx="738900" cy="738900"/>
          </a:xfrm>
        </p:grpSpPr>
        <p:sp>
          <p:nvSpPr>
            <p:cNvPr id="163" name="Google Shape;163;p25"/>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4" name="Google Shape;164;p25"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165" name="Google Shape;165;p25"/>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i="0" lang="es" sz="3500" u="none" cap="none" strike="noStrike">
                <a:solidFill>
                  <a:schemeClr val="dk1"/>
                </a:solidFill>
                <a:latin typeface="DM Sans"/>
                <a:ea typeface="DM Sans"/>
                <a:cs typeface="DM Sans"/>
                <a:sym typeface="DM Sans"/>
              </a:rPr>
              <a:t>Borrar valores</a:t>
            </a:r>
            <a:endParaRPr b="1" i="0" sz="3500" u="none" cap="none" strike="noStrike">
              <a:solidFill>
                <a:schemeClr val="dk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nvSpPr>
        <p:spPr>
          <a:xfrm>
            <a:off x="1404863" y="19413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Funciones de </a:t>
            </a:r>
            <a:endParaRPr b="1" sz="40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rgbClr val="EA90FF"/>
                </a:solidFill>
                <a:latin typeface="DM Sans"/>
                <a:ea typeface="DM Sans"/>
                <a:cs typeface="DM Sans"/>
                <a:sym typeface="DM Sans"/>
              </a:rPr>
              <a:t>lista</a:t>
            </a:r>
            <a:endParaRPr b="1" sz="4000">
              <a:solidFill>
                <a:srgbClr val="EA90FF"/>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000000"/>
                </a:solidFill>
                <a:latin typeface="DM Sans"/>
                <a:ea typeface="DM Sans"/>
                <a:cs typeface="DM Sans"/>
                <a:sym typeface="DM Sans"/>
              </a:rPr>
              <a:t>¿Qué son?</a:t>
            </a:r>
            <a:endParaRPr b="1" sz="4000">
              <a:solidFill>
                <a:srgbClr val="000000"/>
              </a:solidFill>
              <a:latin typeface="DM Sans"/>
              <a:ea typeface="DM Sans"/>
              <a:cs typeface="DM Sans"/>
              <a:sym typeface="DM Sans"/>
            </a:endParaRPr>
          </a:p>
        </p:txBody>
      </p:sp>
      <p:sp>
        <p:nvSpPr>
          <p:cNvPr id="176" name="Google Shape;176;p27"/>
          <p:cNvSpPr txBox="1"/>
          <p:nvPr/>
        </p:nvSpPr>
        <p:spPr>
          <a:xfrm>
            <a:off x="473350" y="1908175"/>
            <a:ext cx="38346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En las listas, hay funciones que son muy interesantes e importantes, las </a:t>
            </a:r>
            <a:r>
              <a:rPr b="1" lang="es" sz="1350">
                <a:latin typeface="DM Sans"/>
                <a:ea typeface="DM Sans"/>
                <a:cs typeface="DM Sans"/>
                <a:sym typeface="DM Sans"/>
              </a:rPr>
              <a:t>funciones integradas</a:t>
            </a:r>
            <a:r>
              <a:rPr lang="es" sz="1350">
                <a:latin typeface="DM Sans"/>
                <a:ea typeface="DM Sans"/>
                <a:cs typeface="DM Sans"/>
                <a:sym typeface="DM Sans"/>
              </a:rPr>
              <a:t>. Las listas en Python tienen muchas funciones para utilizar, entre todas ellas vamos a nombrar las más importantes.</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p:txBody>
      </p:sp>
      <p:sp>
        <p:nvSpPr>
          <p:cNvPr id="177" name="Google Shape;177;p27"/>
          <p:cNvSpPr txBox="1"/>
          <p:nvPr/>
        </p:nvSpPr>
        <p:spPr>
          <a:xfrm>
            <a:off x="4527575" y="1908175"/>
            <a:ext cx="38346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Hablaremos de las funciones en Python en próximas clases.</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000000"/>
                </a:solidFill>
                <a:latin typeface="DM Sans"/>
                <a:ea typeface="DM Sans"/>
                <a:cs typeface="DM Sans"/>
                <a:sym typeface="DM Sans"/>
              </a:rPr>
              <a:t>APPEND</a:t>
            </a:r>
            <a:endParaRPr b="1" sz="4000">
              <a:solidFill>
                <a:srgbClr val="000000"/>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1745250" y="1716550"/>
            <a:ext cx="5653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 primera función de las listas de la que estaremos hablando es APPEND. Esta función permite agregar un nuevo ítem al </a:t>
            </a:r>
            <a:r>
              <a:rPr b="1" lang="es" sz="1350">
                <a:solidFill>
                  <a:srgbClr val="000000"/>
                </a:solidFill>
                <a:latin typeface="DM Sans"/>
                <a:ea typeface="DM Sans"/>
                <a:cs typeface="DM Sans"/>
                <a:sym typeface="DM Sans"/>
              </a:rPr>
              <a:t>final</a:t>
            </a:r>
            <a:r>
              <a:rPr lang="es" sz="1350">
                <a:solidFill>
                  <a:srgbClr val="000000"/>
                </a:solidFill>
                <a:latin typeface="DM Sans"/>
                <a:ea typeface="DM Sans"/>
                <a:cs typeface="DM Sans"/>
                <a:sym typeface="DM Sans"/>
              </a:rPr>
              <a:t>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de una lista. La misma se escribe mi_lista</a:t>
            </a:r>
            <a:r>
              <a:rPr b="1" lang="es" sz="1350">
                <a:solidFill>
                  <a:srgbClr val="000000"/>
                </a:solidFill>
                <a:latin typeface="DM Sans"/>
                <a:ea typeface="DM Sans"/>
                <a:cs typeface="DM Sans"/>
                <a:sym typeface="DM Sans"/>
              </a:rPr>
              <a:t>.append</a:t>
            </a:r>
            <a:r>
              <a:rPr lang="es" sz="1350">
                <a:solidFill>
                  <a:srgbClr val="000000"/>
                </a:solidFill>
                <a:latin typeface="DM Sans"/>
                <a:ea typeface="DM Sans"/>
                <a:cs typeface="DM Sans"/>
                <a:sym typeface="DM Sans"/>
              </a:rPr>
              <a:t>(ítem_a_agregar)</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b="1" lang="es" sz="1350">
                <a:solidFill>
                  <a:srgbClr val="000000"/>
                </a:solidFill>
                <a:latin typeface="DM Sans"/>
                <a:ea typeface="DM Sans"/>
                <a:cs typeface="DM Sans"/>
                <a:sym typeface="DM Sans"/>
              </a:rPr>
              <a:t>&gt;&gt;&gt; numeros =  [1,2,3,4]</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b="1" lang="es" sz="1350">
                <a:solidFill>
                  <a:srgbClr val="000000"/>
                </a:solidFill>
                <a:latin typeface="DM Sans"/>
                <a:ea typeface="DM Sans"/>
                <a:cs typeface="DM Sans"/>
                <a:sym typeface="DM Sans"/>
              </a:rPr>
              <a:t>&gt;&gt;&gt; numeros.append(5)</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b="1" lang="es" sz="1350">
                <a:solidFill>
                  <a:srgbClr val="000000"/>
                </a:solidFill>
                <a:latin typeface="DM Sans"/>
                <a:ea typeface="DM Sans"/>
                <a:cs typeface="DM Sans"/>
                <a:sym typeface="DM Sans"/>
              </a:rPr>
              <a:t>[1,2,3,4,5]</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mi_lista </a:t>
            </a:r>
            <a:r>
              <a:rPr lang="es" sz="1350">
                <a:solidFill>
                  <a:srgbClr val="000000"/>
                </a:solidFill>
                <a:latin typeface="DM Sans"/>
                <a:ea typeface="DM Sans"/>
                <a:cs typeface="DM Sans"/>
                <a:sym typeface="DM Sans"/>
              </a:rPr>
              <a:t>sería la lista a la que se le desee agregar el ítem, e </a:t>
            </a:r>
            <a:r>
              <a:rPr b="1" lang="es" sz="1350">
                <a:solidFill>
                  <a:srgbClr val="000000"/>
                </a:solidFill>
                <a:latin typeface="DM Sans"/>
                <a:ea typeface="DM Sans"/>
                <a:cs typeface="DM Sans"/>
                <a:sym typeface="DM Sans"/>
              </a:rPr>
              <a:t>ítem_a_agregar</a:t>
            </a:r>
            <a:r>
              <a:rPr lang="es" sz="1350">
                <a:solidFill>
                  <a:srgbClr val="000000"/>
                </a:solidFill>
                <a:latin typeface="DM Sans"/>
                <a:ea typeface="DM Sans"/>
                <a:cs typeface="DM Sans"/>
                <a:sym typeface="DM Sans"/>
              </a:rPr>
              <a:t> sería el ítem que deseemos agregar a la lista.</a:t>
            </a:r>
            <a:endParaRPr sz="1350">
              <a:latin typeface="DM Sans"/>
              <a:ea typeface="DM Sans"/>
              <a:cs typeface="DM Sans"/>
              <a:sym typeface="DM Sans"/>
            </a:endParaRPr>
          </a:p>
        </p:txBody>
      </p:sp>
      <p:grpSp>
        <p:nvGrpSpPr>
          <p:cNvPr id="188" name="Google Shape;188;p29"/>
          <p:cNvGrpSpPr/>
          <p:nvPr/>
        </p:nvGrpSpPr>
        <p:grpSpPr>
          <a:xfrm>
            <a:off x="8328901" y="76198"/>
            <a:ext cx="738900" cy="738900"/>
            <a:chOff x="473351" y="619523"/>
            <a:chExt cx="738900" cy="738900"/>
          </a:xfrm>
        </p:grpSpPr>
        <p:sp>
          <p:nvSpPr>
            <p:cNvPr id="189" name="Google Shape;189;p29"/>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0" name="Google Shape;190;p29"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191" name="Google Shape;191;p29"/>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Append</a:t>
            </a:r>
            <a:endParaRPr b="1" i="0" sz="3500" u="none" cap="none" strike="noStrike">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nvSpPr>
        <p:spPr>
          <a:xfrm>
            <a:off x="1745250" y="1716550"/>
            <a:ext cx="56535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No sólo acaba ahí. En la función append también podemos </a:t>
            </a:r>
            <a:r>
              <a:rPr b="1" lang="es" sz="1350">
                <a:solidFill>
                  <a:srgbClr val="000000"/>
                </a:solidFill>
                <a:latin typeface="DM Sans"/>
                <a:ea typeface="DM Sans"/>
                <a:cs typeface="DM Sans"/>
                <a:sym typeface="DM Sans"/>
              </a:rPr>
              <a:t>realizar operaciones aritméticas en nuestro ítem.</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b="1" lang="es" sz="1350">
                <a:solidFill>
                  <a:srgbClr val="000000"/>
                </a:solidFill>
                <a:latin typeface="DM Sans"/>
                <a:ea typeface="DM Sans"/>
                <a:cs typeface="DM Sans"/>
                <a:sym typeface="DM Sans"/>
              </a:rPr>
              <a:t>&gt;&gt;&gt; numeros =  [1,2,3,4]</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b="1" lang="es" sz="1350">
                <a:solidFill>
                  <a:srgbClr val="000000"/>
                </a:solidFill>
                <a:latin typeface="DM Sans"/>
                <a:ea typeface="DM Sans"/>
                <a:cs typeface="DM Sans"/>
                <a:sym typeface="DM Sans"/>
              </a:rPr>
              <a:t>&gt;&gt;&gt; numeros.append(3*2)</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b="1" lang="es" sz="1350">
                <a:solidFill>
                  <a:srgbClr val="000000"/>
                </a:solidFill>
                <a:latin typeface="DM Sans"/>
                <a:ea typeface="DM Sans"/>
                <a:cs typeface="DM Sans"/>
                <a:sym typeface="DM Sans"/>
              </a:rPr>
              <a:t>[1,2,3,4,6]</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b="1" lang="es" sz="1350">
                <a:solidFill>
                  <a:srgbClr val="000000"/>
                </a:solidFill>
                <a:latin typeface="DM Sans"/>
                <a:ea typeface="DM Sans"/>
                <a:cs typeface="DM Sans"/>
                <a:sym typeface="DM Sans"/>
              </a:rPr>
              <a:t>&gt;&gt;&gt; numeros.append(3**2+1-12+5*)</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b="1" lang="es" sz="1350">
                <a:solidFill>
                  <a:srgbClr val="000000"/>
                </a:solidFill>
                <a:latin typeface="DM Sans"/>
                <a:ea typeface="DM Sans"/>
                <a:cs typeface="DM Sans"/>
                <a:sym typeface="DM Sans"/>
              </a:rPr>
              <a:t>[1,2,3,4,6,13]</a:t>
            </a:r>
            <a:endParaRPr b="1" sz="1350">
              <a:solidFill>
                <a:srgbClr val="000000"/>
              </a:solidFill>
              <a:latin typeface="DM Sans"/>
              <a:ea typeface="DM Sans"/>
              <a:cs typeface="DM Sans"/>
              <a:sym typeface="DM Sans"/>
            </a:endParaRPr>
          </a:p>
        </p:txBody>
      </p:sp>
      <p:grpSp>
        <p:nvGrpSpPr>
          <p:cNvPr id="197" name="Google Shape;197;p30"/>
          <p:cNvGrpSpPr/>
          <p:nvPr/>
        </p:nvGrpSpPr>
        <p:grpSpPr>
          <a:xfrm>
            <a:off x="8328901" y="76198"/>
            <a:ext cx="738900" cy="738900"/>
            <a:chOff x="473351" y="619523"/>
            <a:chExt cx="738900" cy="738900"/>
          </a:xfrm>
        </p:grpSpPr>
        <p:sp>
          <p:nvSpPr>
            <p:cNvPr id="198" name="Google Shape;198;p30"/>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9" name="Google Shape;199;p30"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200" name="Google Shape;200;p30"/>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Append</a:t>
            </a:r>
            <a:endParaRPr b="1" i="0" sz="3500" u="none" cap="none" strike="noStrike">
              <a:solidFill>
                <a:schemeClr val="dk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nvSpPr>
        <p:spPr>
          <a:xfrm>
            <a:off x="1745250" y="1508800"/>
            <a:ext cx="56535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¿Se acuerdan cuando hablamos de </a:t>
            </a:r>
            <a:r>
              <a:rPr b="1" i="0" lang="es" sz="1350" u="none" cap="none" strike="noStrike">
                <a:solidFill>
                  <a:srgbClr val="000000"/>
                </a:solidFill>
                <a:latin typeface="DM Sans"/>
                <a:ea typeface="DM Sans"/>
                <a:cs typeface="DM Sans"/>
                <a:sym typeface="DM Sans"/>
              </a:rPr>
              <a:t>len</a:t>
            </a:r>
            <a:r>
              <a:rPr b="0" i="0" lang="es" sz="1350" u="none" cap="none" strike="noStrike">
                <a:solidFill>
                  <a:srgbClr val="000000"/>
                </a:solidFill>
                <a:latin typeface="DM Sans"/>
                <a:ea typeface="DM Sans"/>
                <a:cs typeface="DM Sans"/>
                <a:sym typeface="DM Sans"/>
              </a:rPr>
              <a:t> en string? En listas, se puede usar exactamente la misma función para poder saber la longitud de una lista, es decir, la cantidad de ítems dentro de la misma.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br>
              <a:rPr b="0"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numeros =  [1,2,3,4]</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len(numeros)</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4</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datos = [1, -5, 123,34, ‘Una cadena’, ‘Otra cadena’]</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len(datos)</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5</a:t>
            </a:r>
            <a:endParaRPr b="1" i="0" sz="1350" u="none" cap="none" strike="noStrike">
              <a:solidFill>
                <a:srgbClr val="000000"/>
              </a:solidFill>
              <a:latin typeface="DM Sans"/>
              <a:ea typeface="DM Sans"/>
              <a:cs typeface="DM Sans"/>
              <a:sym typeface="DM Sans"/>
            </a:endParaRPr>
          </a:p>
        </p:txBody>
      </p:sp>
      <p:grpSp>
        <p:nvGrpSpPr>
          <p:cNvPr id="206" name="Google Shape;206;p31"/>
          <p:cNvGrpSpPr/>
          <p:nvPr/>
        </p:nvGrpSpPr>
        <p:grpSpPr>
          <a:xfrm>
            <a:off x="8328901" y="76198"/>
            <a:ext cx="738900" cy="738900"/>
            <a:chOff x="473351" y="619523"/>
            <a:chExt cx="738900" cy="738900"/>
          </a:xfrm>
        </p:grpSpPr>
        <p:sp>
          <p:nvSpPr>
            <p:cNvPr id="207" name="Google Shape;207;p31"/>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8" name="Google Shape;208;p31"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209" name="Google Shape;209;p31"/>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i="0" lang="es" sz="3500" u="none" cap="none" strike="noStrike">
                <a:solidFill>
                  <a:schemeClr val="dk1"/>
                </a:solidFill>
                <a:latin typeface="DM Sans"/>
                <a:ea typeface="DM Sans"/>
                <a:cs typeface="DM Sans"/>
                <a:sym typeface="DM Sans"/>
              </a:rPr>
              <a:t>Longitud de la lista</a:t>
            </a:r>
            <a:endParaRPr b="1" i="0" sz="3500" u="none" cap="none" strike="noStrike">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AFF6A"/>
                </a:solidFill>
                <a:latin typeface="DM Sans"/>
                <a:ea typeface="DM Sans"/>
                <a:cs typeface="DM Sans"/>
                <a:sym typeface="DM Sans"/>
              </a:rPr>
              <a:t>Objetivos de la clase</a:t>
            </a:r>
            <a:endParaRPr b="1" i="0" sz="3000" u="none" cap="none" strike="noStrike">
              <a:solidFill>
                <a:srgbClr val="EAFF6A"/>
              </a:solidFill>
              <a:latin typeface="DM Sans"/>
              <a:ea typeface="DM Sans"/>
              <a:cs typeface="DM Sans"/>
              <a:sym typeface="DM Sans"/>
            </a:endParaRPr>
          </a:p>
        </p:txBody>
      </p:sp>
      <p:pic>
        <p:nvPicPr>
          <p:cNvPr id="61" name="Google Shape;61;p14"/>
          <p:cNvPicPr preferRelativeResize="0"/>
          <p:nvPr/>
        </p:nvPicPr>
        <p:blipFill rotWithShape="1">
          <a:blip r:embed="rId3">
            <a:alphaModFix/>
          </a:blip>
          <a:srcRect b="0" l="0" r="0" t="0"/>
          <a:stretch/>
        </p:blipFill>
        <p:spPr>
          <a:xfrm>
            <a:off x="2172438" y="1545313"/>
            <a:ext cx="196975" cy="196975"/>
          </a:xfrm>
          <a:prstGeom prst="rect">
            <a:avLst/>
          </a:prstGeom>
          <a:noFill/>
          <a:ln>
            <a:noFill/>
          </a:ln>
        </p:spPr>
      </p:pic>
      <p:sp>
        <p:nvSpPr>
          <p:cNvPr id="62" name="Google Shape;62;p14"/>
          <p:cNvSpPr txBox="1"/>
          <p:nvPr/>
        </p:nvSpPr>
        <p:spPr>
          <a:xfrm>
            <a:off x="2690561" y="1451613"/>
            <a:ext cx="42813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b="1" lang="es" sz="1350">
                <a:solidFill>
                  <a:schemeClr val="dk1"/>
                </a:solidFill>
                <a:latin typeface="DM Sans"/>
                <a:ea typeface="DM Sans"/>
                <a:cs typeface="DM Sans"/>
                <a:sym typeface="DM Sans"/>
              </a:rPr>
              <a:t>Conocer </a:t>
            </a:r>
            <a:r>
              <a:rPr lang="es" sz="1350">
                <a:solidFill>
                  <a:schemeClr val="dk1"/>
                </a:solidFill>
                <a:latin typeface="DM Sans"/>
                <a:ea typeface="DM Sans"/>
                <a:cs typeface="DM Sans"/>
                <a:sym typeface="DM Sans"/>
              </a:rPr>
              <a:t>qué es una Lista</a:t>
            </a:r>
            <a:endParaRPr b="0" i="0" sz="1350" u="none" cap="none" strike="noStrike">
              <a:solidFill>
                <a:schemeClr val="dk1"/>
              </a:solidFill>
              <a:latin typeface="DM Sans"/>
              <a:ea typeface="DM Sans"/>
              <a:cs typeface="DM Sans"/>
              <a:sym typeface="DM Sans"/>
            </a:endParaRPr>
          </a:p>
        </p:txBody>
      </p:sp>
      <p:pic>
        <p:nvPicPr>
          <p:cNvPr id="63" name="Google Shape;63;p14"/>
          <p:cNvPicPr preferRelativeResize="0"/>
          <p:nvPr/>
        </p:nvPicPr>
        <p:blipFill rotWithShape="1">
          <a:blip r:embed="rId3">
            <a:alphaModFix/>
          </a:blip>
          <a:srcRect b="0" l="0" r="0" t="0"/>
          <a:stretch/>
        </p:blipFill>
        <p:spPr>
          <a:xfrm>
            <a:off x="2172138" y="2178713"/>
            <a:ext cx="196975" cy="196975"/>
          </a:xfrm>
          <a:prstGeom prst="rect">
            <a:avLst/>
          </a:prstGeom>
          <a:noFill/>
          <a:ln>
            <a:noFill/>
          </a:ln>
        </p:spPr>
      </p:pic>
      <p:sp>
        <p:nvSpPr>
          <p:cNvPr id="64" name="Google Shape;64;p14"/>
          <p:cNvSpPr txBox="1"/>
          <p:nvPr/>
        </p:nvSpPr>
        <p:spPr>
          <a:xfrm>
            <a:off x="2690561" y="2054738"/>
            <a:ext cx="4281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b="1" lang="es" sz="1350">
                <a:solidFill>
                  <a:schemeClr val="dk1"/>
                </a:solidFill>
                <a:latin typeface="DM Sans"/>
                <a:ea typeface="DM Sans"/>
                <a:cs typeface="DM Sans"/>
                <a:sym typeface="DM Sans"/>
              </a:rPr>
              <a:t>Analizar </a:t>
            </a:r>
            <a:r>
              <a:rPr lang="es" sz="1350">
                <a:solidFill>
                  <a:schemeClr val="dk1"/>
                </a:solidFill>
                <a:latin typeface="DM Sans"/>
                <a:ea typeface="DM Sans"/>
                <a:cs typeface="DM Sans"/>
                <a:sym typeface="DM Sans"/>
              </a:rPr>
              <a:t>similitud y diferencias de listas con string</a:t>
            </a:r>
            <a:endParaRPr sz="1350">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sz="1350">
              <a:solidFill>
                <a:srgbClr val="FFFFFF"/>
              </a:solidFill>
              <a:latin typeface="DM Sans"/>
              <a:ea typeface="DM Sans"/>
              <a:cs typeface="DM Sans"/>
              <a:sym typeface="DM Sans"/>
            </a:endParaRPr>
          </a:p>
        </p:txBody>
      </p:sp>
      <p:pic>
        <p:nvPicPr>
          <p:cNvPr id="65" name="Google Shape;65;p14"/>
          <p:cNvPicPr preferRelativeResize="0"/>
          <p:nvPr/>
        </p:nvPicPr>
        <p:blipFill rotWithShape="1">
          <a:blip r:embed="rId3">
            <a:alphaModFix/>
          </a:blip>
          <a:srcRect b="0" l="0" r="0" t="0"/>
          <a:stretch/>
        </p:blipFill>
        <p:spPr>
          <a:xfrm>
            <a:off x="2172138" y="2776313"/>
            <a:ext cx="196975" cy="196975"/>
          </a:xfrm>
          <a:prstGeom prst="rect">
            <a:avLst/>
          </a:prstGeom>
          <a:noFill/>
          <a:ln>
            <a:noFill/>
          </a:ln>
        </p:spPr>
      </p:pic>
      <p:sp>
        <p:nvSpPr>
          <p:cNvPr id="66" name="Google Shape;66;p14"/>
          <p:cNvSpPr txBox="1"/>
          <p:nvPr/>
        </p:nvSpPr>
        <p:spPr>
          <a:xfrm>
            <a:off x="2690561" y="2727050"/>
            <a:ext cx="4281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b="1" lang="es" sz="1350">
                <a:solidFill>
                  <a:schemeClr val="dk1"/>
                </a:solidFill>
                <a:latin typeface="DM Sans"/>
                <a:ea typeface="DM Sans"/>
                <a:cs typeface="DM Sans"/>
                <a:sym typeface="DM Sans"/>
              </a:rPr>
              <a:t>Comprender</a:t>
            </a:r>
            <a:r>
              <a:rPr lang="es" sz="1350">
                <a:solidFill>
                  <a:schemeClr val="dk1"/>
                </a:solidFill>
                <a:latin typeface="DM Sans"/>
                <a:ea typeface="DM Sans"/>
                <a:cs typeface="DM Sans"/>
                <a:sym typeface="DM Sans"/>
              </a:rPr>
              <a:t> cómo asignar por slicing</a:t>
            </a:r>
            <a:endParaRPr sz="1350">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sz="1350">
              <a:solidFill>
                <a:srgbClr val="FFFFFF"/>
              </a:solidFill>
              <a:latin typeface="DM Sans"/>
              <a:ea typeface="DM Sans"/>
              <a:cs typeface="DM Sans"/>
              <a:sym typeface="DM Sans"/>
            </a:endParaRPr>
          </a:p>
        </p:txBody>
      </p:sp>
      <p:pic>
        <p:nvPicPr>
          <p:cNvPr id="67" name="Google Shape;67;p14"/>
          <p:cNvPicPr preferRelativeResize="0"/>
          <p:nvPr/>
        </p:nvPicPr>
        <p:blipFill rotWithShape="1">
          <a:blip r:embed="rId3">
            <a:alphaModFix/>
          </a:blip>
          <a:srcRect b="0" l="0" r="0" t="0"/>
          <a:stretch/>
        </p:blipFill>
        <p:spPr>
          <a:xfrm>
            <a:off x="2172138" y="3531163"/>
            <a:ext cx="196975" cy="196975"/>
          </a:xfrm>
          <a:prstGeom prst="rect">
            <a:avLst/>
          </a:prstGeom>
          <a:noFill/>
          <a:ln>
            <a:noFill/>
          </a:ln>
        </p:spPr>
      </p:pic>
      <p:sp>
        <p:nvSpPr>
          <p:cNvPr id="68" name="Google Shape;68;p14"/>
          <p:cNvSpPr txBox="1"/>
          <p:nvPr/>
        </p:nvSpPr>
        <p:spPr>
          <a:xfrm>
            <a:off x="2690550" y="3475538"/>
            <a:ext cx="4281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b="1" lang="es" sz="1350">
                <a:solidFill>
                  <a:schemeClr val="dk1"/>
                </a:solidFill>
                <a:latin typeface="DM Sans"/>
                <a:ea typeface="DM Sans"/>
                <a:cs typeface="DM Sans"/>
                <a:sym typeface="DM Sans"/>
              </a:rPr>
              <a:t>Iniciar </a:t>
            </a:r>
            <a:r>
              <a:rPr lang="es" sz="1350">
                <a:solidFill>
                  <a:schemeClr val="dk1"/>
                </a:solidFill>
                <a:latin typeface="DM Sans"/>
                <a:ea typeface="DM Sans"/>
                <a:cs typeface="DM Sans"/>
                <a:sym typeface="DM Sans"/>
              </a:rPr>
              <a:t>los primeros pasos con funciones de listas</a:t>
            </a:r>
            <a:endParaRPr sz="1350">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sz="1350">
              <a:solidFill>
                <a:srgbClr val="FFFFFF"/>
              </a:solidFill>
              <a:latin typeface="DM Sans"/>
              <a:ea typeface="DM Sans"/>
              <a:cs typeface="DM Sans"/>
              <a:sym typeface="DM Sans"/>
            </a:endParaRPr>
          </a:p>
        </p:txBody>
      </p:sp>
      <p:cxnSp>
        <p:nvCxnSpPr>
          <p:cNvPr id="69" name="Google Shape;69;p14"/>
          <p:cNvCxnSpPr>
            <a:stCxn id="61" idx="2"/>
            <a:endCxn id="63" idx="0"/>
          </p:cNvCxnSpPr>
          <p:nvPr/>
        </p:nvCxnSpPr>
        <p:spPr>
          <a:xfrm flipH="1" rot="-5400000">
            <a:off x="2052975" y="1960238"/>
            <a:ext cx="436500" cy="600"/>
          </a:xfrm>
          <a:prstGeom prst="bentConnector3">
            <a:avLst>
              <a:gd fmla="val 49991" name="adj1"/>
            </a:avLst>
          </a:prstGeom>
          <a:noFill/>
          <a:ln cap="flat" cmpd="sng" w="9525">
            <a:solidFill>
              <a:srgbClr val="EAFF6A"/>
            </a:solidFill>
            <a:prstDash val="solid"/>
            <a:round/>
            <a:headEnd len="sm" w="sm" type="none"/>
            <a:tailEnd len="sm" w="sm" type="none"/>
          </a:ln>
        </p:spPr>
      </p:cxnSp>
      <p:cxnSp>
        <p:nvCxnSpPr>
          <p:cNvPr id="70" name="Google Shape;70;p14"/>
          <p:cNvCxnSpPr>
            <a:stCxn id="63" idx="2"/>
            <a:endCxn id="65" idx="0"/>
          </p:cNvCxnSpPr>
          <p:nvPr/>
        </p:nvCxnSpPr>
        <p:spPr>
          <a:xfrm flipH="1" rot="-5400000">
            <a:off x="2070675" y="2575638"/>
            <a:ext cx="400500" cy="600"/>
          </a:xfrm>
          <a:prstGeom prst="bentConnector3">
            <a:avLst>
              <a:gd fmla="val 50016" name="adj1"/>
            </a:avLst>
          </a:prstGeom>
          <a:noFill/>
          <a:ln cap="flat" cmpd="sng" w="9525">
            <a:solidFill>
              <a:srgbClr val="EAFF6A"/>
            </a:solidFill>
            <a:prstDash val="solid"/>
            <a:round/>
            <a:headEnd len="sm" w="sm" type="none"/>
            <a:tailEnd len="sm" w="sm" type="none"/>
          </a:ln>
        </p:spPr>
      </p:cxnSp>
      <p:cxnSp>
        <p:nvCxnSpPr>
          <p:cNvPr id="71" name="Google Shape;71;p14"/>
          <p:cNvCxnSpPr>
            <a:stCxn id="65" idx="2"/>
            <a:endCxn id="67" idx="0"/>
          </p:cNvCxnSpPr>
          <p:nvPr/>
        </p:nvCxnSpPr>
        <p:spPr>
          <a:xfrm flipH="1" rot="-5400000">
            <a:off x="1991925" y="3251988"/>
            <a:ext cx="558000" cy="600"/>
          </a:xfrm>
          <a:prstGeom prst="bentConnector3">
            <a:avLst>
              <a:gd fmla="val 49989" name="adj1"/>
            </a:avLst>
          </a:prstGeom>
          <a:noFill/>
          <a:ln cap="flat" cmpd="sng" w="9525">
            <a:solidFill>
              <a:srgbClr val="EAFF6A"/>
            </a:solidFill>
            <a:prstDash val="solid"/>
            <a:round/>
            <a:headEnd len="sm" w="sm" type="none"/>
            <a:tailEnd len="sm" w="sm" type="none"/>
          </a:ln>
        </p:spPr>
      </p:cxnSp>
      <p:cxnSp>
        <p:nvCxnSpPr>
          <p:cNvPr id="72" name="Google Shape;72;p14"/>
          <p:cNvCxnSpPr/>
          <p:nvPr/>
        </p:nvCxnSpPr>
        <p:spPr>
          <a:xfrm flipH="1" rot="-5400000">
            <a:off x="1991925" y="4013988"/>
            <a:ext cx="558000" cy="600"/>
          </a:xfrm>
          <a:prstGeom prst="bentConnector3">
            <a:avLst>
              <a:gd fmla="val 49989" name="adj1"/>
            </a:avLst>
          </a:prstGeom>
          <a:noFill/>
          <a:ln cap="flat" cmpd="sng" w="9525">
            <a:solidFill>
              <a:srgbClr val="EAFF6A"/>
            </a:solidFill>
            <a:prstDash val="solid"/>
            <a:round/>
            <a:headEnd len="sm" w="sm" type="none"/>
            <a:tailEnd len="sm" w="sm" type="none"/>
          </a:ln>
        </p:spPr>
      </p:cxnSp>
      <p:pic>
        <p:nvPicPr>
          <p:cNvPr id="73" name="Google Shape;73;p14"/>
          <p:cNvPicPr preferRelativeResize="0"/>
          <p:nvPr/>
        </p:nvPicPr>
        <p:blipFill rotWithShape="1">
          <a:blip r:embed="rId3">
            <a:alphaModFix/>
          </a:blip>
          <a:srcRect b="0" l="0" r="0" t="0"/>
          <a:stretch/>
        </p:blipFill>
        <p:spPr>
          <a:xfrm>
            <a:off x="2172138" y="4293163"/>
            <a:ext cx="196975" cy="196975"/>
          </a:xfrm>
          <a:prstGeom prst="rect">
            <a:avLst/>
          </a:prstGeom>
          <a:noFill/>
          <a:ln>
            <a:noFill/>
          </a:ln>
        </p:spPr>
      </p:pic>
      <p:sp>
        <p:nvSpPr>
          <p:cNvPr id="74" name="Google Shape;74;p14"/>
          <p:cNvSpPr txBox="1"/>
          <p:nvPr/>
        </p:nvSpPr>
        <p:spPr>
          <a:xfrm>
            <a:off x="2728525" y="4097750"/>
            <a:ext cx="30000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50">
                <a:solidFill>
                  <a:schemeClr val="dk1"/>
                </a:solidFill>
                <a:latin typeface="DM Sans"/>
                <a:ea typeface="DM Sans"/>
                <a:cs typeface="DM Sans"/>
                <a:sym typeface="DM Sans"/>
              </a:rPr>
              <a:t>Definir </a:t>
            </a:r>
            <a:r>
              <a:rPr lang="es" sz="1350">
                <a:solidFill>
                  <a:schemeClr val="dk1"/>
                </a:solidFill>
                <a:latin typeface="DM Sans"/>
                <a:ea typeface="DM Sans"/>
                <a:cs typeface="DM Sans"/>
                <a:sym typeface="DM Sans"/>
              </a:rPr>
              <a:t>y trabajar con  Tuplas</a:t>
            </a:r>
            <a:endParaRPr sz="1350">
              <a:solidFill>
                <a:schemeClr val="dk1"/>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Pop</a:t>
            </a:r>
            <a:endParaRPr b="1" i="0" sz="4000" u="none" cap="none" strike="noStrike">
              <a:solidFill>
                <a:srgbClr val="000000"/>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nvSpPr>
        <p:spPr>
          <a:xfrm>
            <a:off x="1745250" y="1487950"/>
            <a:ext cx="5653500" cy="28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append permite agregar un ítem al final de una lista, </a:t>
            </a:r>
            <a:r>
              <a:rPr b="1" lang="es" sz="1350">
                <a:solidFill>
                  <a:srgbClr val="000000"/>
                </a:solidFill>
                <a:latin typeface="DM Sans"/>
                <a:ea typeface="DM Sans"/>
                <a:cs typeface="DM Sans"/>
                <a:sym typeface="DM Sans"/>
              </a:rPr>
              <a:t>pop hace todo lo contrario</a:t>
            </a:r>
            <a:r>
              <a:rPr lang="es" sz="1350">
                <a:solidFill>
                  <a:srgbClr val="000000"/>
                </a:solidFill>
                <a:latin typeface="DM Sans"/>
                <a:ea typeface="DM Sans"/>
                <a:cs typeface="DM Sans"/>
                <a:sym typeface="DM Sans"/>
              </a:rPr>
              <a:t>, elimina el último ítem de una lista, sin modificar el resto de la lista.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Se escribe como mi_lista</a:t>
            </a:r>
            <a:r>
              <a:rPr b="1" lang="es" sz="1350">
                <a:solidFill>
                  <a:srgbClr val="000000"/>
                </a:solidFill>
                <a:latin typeface="DM Sans"/>
                <a:ea typeface="DM Sans"/>
                <a:cs typeface="DM Sans"/>
                <a:sym typeface="DM Sans"/>
              </a:rPr>
              <a:t>.pop()</a:t>
            </a:r>
            <a:r>
              <a:rPr lang="es" sz="1350">
                <a:solidFill>
                  <a:srgbClr val="000000"/>
                </a:solidFill>
                <a:latin typeface="DM Sans"/>
                <a:ea typeface="DM Sans"/>
                <a:cs typeface="DM Sans"/>
                <a:sym typeface="DM Sans"/>
              </a:rPr>
              <a:t>.</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numeros =  [1,2,3,4]</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numeros.pop()</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[1,2,3]</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 = [1, -5, 123,34, ‘Una cadena’, ‘Otra cadena’]</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datos.pop()</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[1, -5, 123,34, ‘Una cadena’]</a:t>
            </a:r>
            <a:endParaRPr b="1" sz="1350">
              <a:solidFill>
                <a:srgbClr val="000000"/>
              </a:solidFill>
              <a:latin typeface="DM Sans"/>
              <a:ea typeface="DM Sans"/>
              <a:cs typeface="DM Sans"/>
              <a:sym typeface="DM Sans"/>
            </a:endParaRPr>
          </a:p>
        </p:txBody>
      </p:sp>
      <p:grpSp>
        <p:nvGrpSpPr>
          <p:cNvPr id="220" name="Google Shape;220;p33"/>
          <p:cNvGrpSpPr/>
          <p:nvPr/>
        </p:nvGrpSpPr>
        <p:grpSpPr>
          <a:xfrm>
            <a:off x="8328901" y="76198"/>
            <a:ext cx="738900" cy="738900"/>
            <a:chOff x="473351" y="619523"/>
            <a:chExt cx="738900" cy="738900"/>
          </a:xfrm>
        </p:grpSpPr>
        <p:sp>
          <p:nvSpPr>
            <p:cNvPr id="221" name="Google Shape;221;p33"/>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2" name="Google Shape;222;p33"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223" name="Google Shape;223;p33"/>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Pop</a:t>
            </a:r>
            <a:endParaRPr b="1" i="0" sz="3500" u="none" cap="none" strike="noStrike">
              <a:solidFill>
                <a:schemeClr val="dk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nvSpPr>
        <p:spPr>
          <a:xfrm>
            <a:off x="1745250" y="1487950"/>
            <a:ext cx="56535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especificamos algo entre el paréntesis al decir mi_lista.</a:t>
            </a:r>
            <a:r>
              <a:rPr b="1" lang="es" sz="1350">
                <a:solidFill>
                  <a:srgbClr val="000000"/>
                </a:solidFill>
                <a:latin typeface="DM Sans"/>
                <a:ea typeface="DM Sans"/>
                <a:cs typeface="DM Sans"/>
                <a:sym typeface="DM Sans"/>
              </a:rPr>
              <a:t>pop(</a:t>
            </a:r>
            <a:r>
              <a:rPr lang="es" sz="1350">
                <a:solidFill>
                  <a:srgbClr val="000000"/>
                </a:solidFill>
                <a:latin typeface="DM Sans"/>
                <a:ea typeface="DM Sans"/>
                <a:cs typeface="DM Sans"/>
                <a:sym typeface="DM Sans"/>
              </a:rPr>
              <a:t>algo</a:t>
            </a:r>
            <a:r>
              <a:rPr b="1" lang="es" sz="1350">
                <a:solidFill>
                  <a:srgbClr val="000000"/>
                </a:solidFill>
                <a:latin typeface="DM Sans"/>
                <a:ea typeface="DM Sans"/>
                <a:cs typeface="DM Sans"/>
                <a:sym typeface="DM Sans"/>
              </a:rPr>
              <a:t>)</a:t>
            </a:r>
            <a:r>
              <a:rPr lang="es" sz="1350">
                <a:solidFill>
                  <a:srgbClr val="000000"/>
                </a:solidFill>
                <a:latin typeface="DM Sans"/>
                <a:ea typeface="DM Sans"/>
                <a:cs typeface="DM Sans"/>
                <a:sym typeface="DM Sans"/>
              </a:rPr>
              <a:t>,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Pop eliminará el ítem ubicado en dicha posición.</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a:t>
            </a:r>
            <a:r>
              <a:rPr b="1" lang="es" sz="1350">
                <a:solidFill>
                  <a:srgbClr val="000000"/>
                </a:solidFill>
                <a:latin typeface="DM Sans"/>
                <a:ea typeface="DM Sans"/>
                <a:cs typeface="DM Sans"/>
                <a:sym typeface="DM Sans"/>
              </a:rPr>
              <a:t>datos = [1, -5, 123, 34, ‘Una cadena’, ‘Otra cadena’]</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datos.pop(4)</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print(datos)</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[1, -5, 123, 34, ‘Otra cadena’]</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p:txBody>
      </p:sp>
      <p:grpSp>
        <p:nvGrpSpPr>
          <p:cNvPr id="229" name="Google Shape;229;p34"/>
          <p:cNvGrpSpPr/>
          <p:nvPr/>
        </p:nvGrpSpPr>
        <p:grpSpPr>
          <a:xfrm>
            <a:off x="8328901" y="76198"/>
            <a:ext cx="738900" cy="738900"/>
            <a:chOff x="473351" y="619523"/>
            <a:chExt cx="738900" cy="738900"/>
          </a:xfrm>
        </p:grpSpPr>
        <p:sp>
          <p:nvSpPr>
            <p:cNvPr id="230" name="Google Shape;230;p34"/>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1" name="Google Shape;231;p34"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232" name="Google Shape;232;p34"/>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Pop</a:t>
            </a:r>
            <a:endParaRPr b="1" i="0" sz="3500" u="none" cap="none" strike="noStrike">
              <a:solidFill>
                <a:schemeClr val="dk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Count+Index</a:t>
            </a:r>
            <a:endParaRPr b="1" sz="4000">
              <a:solidFill>
                <a:srgbClr val="000000"/>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nvSpPr>
        <p:spPr>
          <a:xfrm>
            <a:off x="1745250" y="1820350"/>
            <a:ext cx="56535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Las listas pueden utilizar la función </a:t>
            </a:r>
            <a:r>
              <a:rPr b="1" i="0" lang="es" sz="1350" u="none" cap="none" strike="noStrike">
                <a:solidFill>
                  <a:srgbClr val="000000"/>
                </a:solidFill>
                <a:latin typeface="DM Sans"/>
                <a:ea typeface="DM Sans"/>
                <a:cs typeface="DM Sans"/>
                <a:sym typeface="DM Sans"/>
              </a:rPr>
              <a:t>count</a:t>
            </a:r>
            <a:r>
              <a:rPr b="0" i="0" lang="es" sz="1350" u="none" cap="none" strike="noStrike">
                <a:solidFill>
                  <a:srgbClr val="000000"/>
                </a:solidFill>
                <a:latin typeface="DM Sans"/>
                <a:ea typeface="DM Sans"/>
                <a:cs typeface="DM Sans"/>
                <a:sym typeface="DM Sans"/>
              </a:rPr>
              <a:t>.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Esta función cuenta el número de veces que nuestro ítem se repite en una lista.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numeros =  [1,2,1,3,1,4,1]</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&gt;&gt;&gt;numeros.count(1)</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4</a:t>
            </a:r>
            <a:endParaRPr b="1" i="0" sz="1350" u="none" cap="none" strike="noStrike">
              <a:solidFill>
                <a:srgbClr val="000000"/>
              </a:solidFill>
              <a:latin typeface="DM Sans"/>
              <a:ea typeface="DM Sans"/>
              <a:cs typeface="DM Sans"/>
              <a:sym typeface="DM Sans"/>
            </a:endParaRPr>
          </a:p>
        </p:txBody>
      </p:sp>
      <p:grpSp>
        <p:nvGrpSpPr>
          <p:cNvPr id="243" name="Google Shape;243;p36"/>
          <p:cNvGrpSpPr/>
          <p:nvPr/>
        </p:nvGrpSpPr>
        <p:grpSpPr>
          <a:xfrm>
            <a:off x="8328901" y="76198"/>
            <a:ext cx="738900" cy="738900"/>
            <a:chOff x="473351" y="619523"/>
            <a:chExt cx="738900" cy="738900"/>
          </a:xfrm>
        </p:grpSpPr>
        <p:sp>
          <p:nvSpPr>
            <p:cNvPr id="244" name="Google Shape;244;p36"/>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5" name="Google Shape;245;p36"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246" name="Google Shape;246;p36"/>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Count</a:t>
            </a:r>
            <a:endParaRPr b="1" i="0" sz="3500" u="none" cap="none" strike="noStrike">
              <a:solidFill>
                <a:schemeClr val="dk1"/>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pSp>
        <p:nvGrpSpPr>
          <p:cNvPr id="251" name="Google Shape;251;p37"/>
          <p:cNvGrpSpPr/>
          <p:nvPr/>
        </p:nvGrpSpPr>
        <p:grpSpPr>
          <a:xfrm>
            <a:off x="8328901" y="76198"/>
            <a:ext cx="738900" cy="738900"/>
            <a:chOff x="473351" y="619523"/>
            <a:chExt cx="738900" cy="738900"/>
          </a:xfrm>
        </p:grpSpPr>
        <p:sp>
          <p:nvSpPr>
            <p:cNvPr id="252" name="Google Shape;252;p37"/>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3" name="Google Shape;253;p37"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254" name="Google Shape;254;p37"/>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i="0" lang="es" sz="3500" u="none" cap="none" strike="noStrike">
                <a:solidFill>
                  <a:schemeClr val="dk1"/>
                </a:solidFill>
                <a:latin typeface="DM Sans"/>
                <a:ea typeface="DM Sans"/>
                <a:cs typeface="DM Sans"/>
                <a:sym typeface="DM Sans"/>
              </a:rPr>
              <a:t>Index</a:t>
            </a:r>
            <a:endParaRPr b="1" i="0" sz="3500" u="none" cap="none" strike="noStrike">
              <a:solidFill>
                <a:schemeClr val="dk1"/>
              </a:solidFill>
              <a:latin typeface="DM Sans"/>
              <a:ea typeface="DM Sans"/>
              <a:cs typeface="DM Sans"/>
              <a:sym typeface="DM Sans"/>
            </a:endParaRPr>
          </a:p>
        </p:txBody>
      </p:sp>
      <p:sp>
        <p:nvSpPr>
          <p:cNvPr id="255" name="Google Shape;255;p37"/>
          <p:cNvSpPr txBox="1"/>
          <p:nvPr/>
        </p:nvSpPr>
        <p:spPr>
          <a:xfrm>
            <a:off x="1832100" y="1352100"/>
            <a:ext cx="5653500" cy="309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Las listas pueden utilizar la función </a:t>
            </a:r>
            <a:r>
              <a:rPr b="1" i="0" lang="es" sz="1350" u="none" cap="none" strike="noStrike">
                <a:solidFill>
                  <a:srgbClr val="000000"/>
                </a:solidFill>
                <a:latin typeface="DM Sans"/>
                <a:ea typeface="DM Sans"/>
                <a:cs typeface="DM Sans"/>
                <a:sym typeface="DM Sans"/>
              </a:rPr>
              <a:t>index</a:t>
            </a:r>
            <a:r>
              <a:rPr b="0" i="0" lang="es" sz="1350" u="none" cap="none" strike="noStrike">
                <a:solidFill>
                  <a:srgbClr val="000000"/>
                </a:solidFill>
                <a:latin typeface="DM Sans"/>
                <a:ea typeface="DM Sans"/>
                <a:cs typeface="DM Sans"/>
                <a:sym typeface="DM Sans"/>
              </a:rPr>
              <a:t>.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Esta función busca nuestro ítem y nos dice en qué índice se encuentra.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&gt;&gt;&gt; numeros =  [1,2,1,3,1,4,1,5]</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&gt;&gt;&gt; numeros.index(5)</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7</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Si se intenta buscar un valor fuera de la lista, devolverá un error y que no se encontró el valor</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FF0000"/>
                </a:solidFill>
                <a:latin typeface="DM Sans"/>
                <a:ea typeface="DM Sans"/>
                <a:cs typeface="DM Sans"/>
                <a:sym typeface="DM Sans"/>
              </a:rPr>
              <a:t>Traceback (most recent call last):</a:t>
            </a:r>
            <a:endParaRPr b="0" i="0" sz="1350" u="none" cap="none" strike="noStrike">
              <a:solidFill>
                <a:srgbClr val="FF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FF0000"/>
                </a:solidFill>
                <a:latin typeface="DM Sans"/>
                <a:ea typeface="DM Sans"/>
                <a:cs typeface="DM Sans"/>
                <a:sym typeface="DM Sans"/>
              </a:rPr>
              <a:t>  File "&lt;stdin&gt;", line 1, in &lt;module&gt;</a:t>
            </a:r>
            <a:endParaRPr b="0" i="0" sz="1350" u="none" cap="none" strike="noStrike">
              <a:solidFill>
                <a:srgbClr val="FF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FF0000"/>
                </a:solidFill>
                <a:latin typeface="DM Sans"/>
                <a:ea typeface="DM Sans"/>
                <a:cs typeface="DM Sans"/>
                <a:sym typeface="DM Sans"/>
              </a:rPr>
              <a:t>ValueError: list.index(x): x not in list</a:t>
            </a:r>
            <a:endParaRPr b="0" i="0" sz="1350" u="none" cap="none" strike="noStrike">
              <a:solidFill>
                <a:srgbClr val="FF0000"/>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pSp>
        <p:nvGrpSpPr>
          <p:cNvPr id="260" name="Google Shape;260;p38"/>
          <p:cNvGrpSpPr/>
          <p:nvPr/>
        </p:nvGrpSpPr>
        <p:grpSpPr>
          <a:xfrm>
            <a:off x="4202556" y="994173"/>
            <a:ext cx="738900" cy="738900"/>
            <a:chOff x="974706" y="2467173"/>
            <a:chExt cx="738900" cy="738900"/>
          </a:xfrm>
        </p:grpSpPr>
        <p:sp>
          <p:nvSpPr>
            <p:cNvPr id="261" name="Google Shape;261;p38"/>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2" name="Google Shape;262;p38" title="ícono de actividad en clase"/>
            <p:cNvPicPr preferRelativeResize="0"/>
            <p:nvPr/>
          </p:nvPicPr>
          <p:blipFill rotWithShape="1">
            <a:blip r:embed="rId3">
              <a:alphaModFix/>
            </a:blip>
            <a:srcRect b="0" l="0" r="0" t="0"/>
            <a:stretch/>
          </p:blipFill>
          <p:spPr>
            <a:xfrm>
              <a:off x="1109750" y="2610275"/>
              <a:ext cx="452650" cy="452650"/>
            </a:xfrm>
            <a:prstGeom prst="rect">
              <a:avLst/>
            </a:prstGeom>
            <a:noFill/>
            <a:ln>
              <a:noFill/>
            </a:ln>
          </p:spPr>
        </p:pic>
      </p:grpSp>
      <p:sp>
        <p:nvSpPr>
          <p:cNvPr id="263" name="Google Shape;263;p38"/>
          <p:cNvSpPr txBox="1"/>
          <p:nvPr/>
        </p:nvSpPr>
        <p:spPr>
          <a:xfrm>
            <a:off x="1461300" y="220862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Desafío de Listas</a:t>
            </a:r>
            <a:endParaRPr b="1" i="0" sz="4000" u="none" cap="none" strike="noStrike">
              <a:solidFill>
                <a:srgbClr val="000000"/>
              </a:solidFill>
              <a:highlight>
                <a:srgbClr val="EAFF6A"/>
              </a:highlight>
              <a:latin typeface="DM Sans"/>
              <a:ea typeface="DM Sans"/>
              <a:cs typeface="DM Sans"/>
              <a:sym typeface="DM Sans"/>
            </a:endParaRPr>
          </a:p>
        </p:txBody>
      </p:sp>
      <p:sp>
        <p:nvSpPr>
          <p:cNvPr id="264" name="Google Shape;264;p38"/>
          <p:cNvSpPr txBox="1"/>
          <p:nvPr/>
        </p:nvSpPr>
        <p:spPr>
          <a:xfrm>
            <a:off x="987300" y="3849138"/>
            <a:ext cx="7169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83AEFB"/>
                </a:solidFill>
                <a:latin typeface="DM Sans"/>
                <a:ea typeface="DM Sans"/>
                <a:cs typeface="DM Sans"/>
                <a:sym typeface="DM Sans"/>
              </a:rPr>
              <a:t>Duración: </a:t>
            </a:r>
            <a:r>
              <a:rPr b="1" i="0" lang="es" sz="2000" u="none" cap="none" strike="noStrike">
                <a:solidFill>
                  <a:srgbClr val="83AEFB"/>
                </a:solidFill>
                <a:latin typeface="DM Sans"/>
                <a:ea typeface="DM Sans"/>
                <a:cs typeface="DM Sans"/>
                <a:sym typeface="DM Sans"/>
              </a:rPr>
              <a:t>10 minutos</a:t>
            </a:r>
            <a:endParaRPr b="1" i="0" sz="2000" u="none" cap="none" strike="noStrike">
              <a:solidFill>
                <a:srgbClr val="83AEFB"/>
              </a:solidFill>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pSp>
        <p:nvGrpSpPr>
          <p:cNvPr id="269" name="Google Shape;269;p39"/>
          <p:cNvGrpSpPr/>
          <p:nvPr/>
        </p:nvGrpSpPr>
        <p:grpSpPr>
          <a:xfrm>
            <a:off x="457347" y="468298"/>
            <a:ext cx="431074" cy="431074"/>
            <a:chOff x="974706" y="2467173"/>
            <a:chExt cx="738900" cy="738900"/>
          </a:xfrm>
        </p:grpSpPr>
        <p:sp>
          <p:nvSpPr>
            <p:cNvPr id="270" name="Google Shape;270;p39"/>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1" name="Google Shape;271;p39" title="ícono de actividad en clase"/>
            <p:cNvPicPr preferRelativeResize="0"/>
            <p:nvPr/>
          </p:nvPicPr>
          <p:blipFill rotWithShape="1">
            <a:blip r:embed="rId3">
              <a:alphaModFix/>
            </a:blip>
            <a:srcRect b="0" l="0" r="0" t="0"/>
            <a:stretch/>
          </p:blipFill>
          <p:spPr>
            <a:xfrm>
              <a:off x="1109750" y="2610275"/>
              <a:ext cx="452650" cy="452650"/>
            </a:xfrm>
            <a:prstGeom prst="rect">
              <a:avLst/>
            </a:prstGeom>
            <a:noFill/>
            <a:ln>
              <a:noFill/>
            </a:ln>
          </p:spPr>
        </p:pic>
      </p:grpSp>
      <p:sp>
        <p:nvSpPr>
          <p:cNvPr id="272" name="Google Shape;272;p39"/>
          <p:cNvSpPr txBox="1"/>
          <p:nvPr/>
        </p:nvSpPr>
        <p:spPr>
          <a:xfrm>
            <a:off x="501450" y="1081750"/>
            <a:ext cx="4987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Desafío de Listas</a:t>
            </a:r>
            <a:endParaRPr b="1" i="0" sz="4000" u="none" cap="none" strike="noStrike">
              <a:solidFill>
                <a:srgbClr val="000000"/>
              </a:solidFill>
              <a:latin typeface="DM Sans"/>
              <a:ea typeface="DM Sans"/>
              <a:cs typeface="DM Sans"/>
              <a:sym typeface="DM Sans"/>
            </a:endParaRPr>
          </a:p>
        </p:txBody>
      </p:sp>
      <p:sp>
        <p:nvSpPr>
          <p:cNvPr id="273" name="Google Shape;273;p39"/>
          <p:cNvSpPr txBox="1"/>
          <p:nvPr/>
        </p:nvSpPr>
        <p:spPr>
          <a:xfrm>
            <a:off x="549524" y="2253750"/>
            <a:ext cx="7802100" cy="25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Descripción de la actividad.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En esta actividad, podrás poner en </a:t>
            </a:r>
            <a:r>
              <a:rPr b="1" lang="es" sz="1350">
                <a:latin typeface="DM Sans"/>
                <a:ea typeface="DM Sans"/>
                <a:cs typeface="DM Sans"/>
                <a:sym typeface="DM Sans"/>
              </a:rPr>
              <a:t>práctica</a:t>
            </a:r>
            <a:r>
              <a:rPr b="1" i="0" lang="es" sz="1350" u="none" cap="none" strike="noStrike">
                <a:solidFill>
                  <a:srgbClr val="000000"/>
                </a:solidFill>
                <a:latin typeface="DM Sans"/>
                <a:ea typeface="DM Sans"/>
                <a:cs typeface="DM Sans"/>
                <a:sym typeface="DM Sans"/>
              </a:rPr>
              <a:t> todo lo aprendido durante la sesión.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50"/>
              <a:buFont typeface="Arial"/>
              <a:buNone/>
            </a:pPr>
            <a:r>
              <a:t/>
            </a:r>
            <a:endParaRPr sz="11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50"/>
              <a:buFont typeface="Arial"/>
              <a:buNone/>
            </a:pPr>
            <a:r>
              <a:rPr b="0" i="0" lang="es" sz="1150" u="none" cap="none" strike="noStrike">
                <a:solidFill>
                  <a:srgbClr val="000000"/>
                </a:solidFill>
                <a:latin typeface="DM Sans"/>
                <a:ea typeface="DM Sans"/>
                <a:cs typeface="DM Sans"/>
                <a:sym typeface="DM Sans"/>
              </a:rPr>
              <a:t>Dadas dos listas LISTA1 y LISTA2 debes realizar las siguientes tareas:</a:t>
            </a:r>
            <a:endParaRPr b="0" i="0" sz="11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50"/>
              <a:buFont typeface="Arial"/>
              <a:buNone/>
            </a:pPr>
            <a:r>
              <a:t/>
            </a:r>
            <a:endParaRPr sz="1150">
              <a:latin typeface="DM Sans"/>
              <a:ea typeface="DM Sans"/>
              <a:cs typeface="DM Sans"/>
              <a:sym typeface="DM Sans"/>
            </a:endParaRPr>
          </a:p>
          <a:p>
            <a:pPr indent="-301625" lvl="0" marL="457200" marR="0" rtl="0" algn="l">
              <a:lnSpc>
                <a:spcPct val="100000"/>
              </a:lnSpc>
              <a:spcBef>
                <a:spcPts val="0"/>
              </a:spcBef>
              <a:spcAft>
                <a:spcPts val="0"/>
              </a:spcAft>
              <a:buClr>
                <a:srgbClr val="EA90FF"/>
              </a:buClr>
              <a:buSzPts val="1150"/>
              <a:buFont typeface="DM Sans"/>
              <a:buChar char="✔"/>
            </a:pPr>
            <a:r>
              <a:rPr b="0" i="0" lang="es" sz="1150" u="none" cap="none" strike="noStrike">
                <a:solidFill>
                  <a:srgbClr val="000000"/>
                </a:solidFill>
                <a:latin typeface="DM Sans"/>
                <a:ea typeface="DM Sans"/>
                <a:cs typeface="DM Sans"/>
                <a:sym typeface="DM Sans"/>
              </a:rPr>
              <a:t>Añade a la LISTA1 el int 456789 y luego el string “Hola Mundo”</a:t>
            </a:r>
            <a:endParaRPr b="0" i="0" sz="1150" u="none" cap="none" strike="noStrike">
              <a:solidFill>
                <a:srgbClr val="000000"/>
              </a:solidFill>
              <a:latin typeface="DM Sans"/>
              <a:ea typeface="DM Sans"/>
              <a:cs typeface="DM Sans"/>
              <a:sym typeface="DM Sans"/>
            </a:endParaRPr>
          </a:p>
          <a:p>
            <a:pPr indent="-301625" lvl="0" marL="457200" marR="0" rtl="0" algn="l">
              <a:lnSpc>
                <a:spcPct val="100000"/>
              </a:lnSpc>
              <a:spcBef>
                <a:spcPts val="0"/>
              </a:spcBef>
              <a:spcAft>
                <a:spcPts val="0"/>
              </a:spcAft>
              <a:buClr>
                <a:srgbClr val="EA90FF"/>
              </a:buClr>
              <a:buSzPts val="1150"/>
              <a:buFont typeface="DM Sans"/>
              <a:buChar char="✔"/>
            </a:pPr>
            <a:r>
              <a:rPr b="0" i="0" lang="es" sz="1150" u="none" cap="none" strike="noStrike">
                <a:solidFill>
                  <a:srgbClr val="000000"/>
                </a:solidFill>
                <a:latin typeface="DM Sans"/>
                <a:ea typeface="DM Sans"/>
                <a:cs typeface="DM Sans"/>
                <a:sym typeface="DM Sans"/>
              </a:rPr>
              <a:t>Luego añade a la LISTA2 el string “Hola y Adios” y luego el int 5555</a:t>
            </a:r>
            <a:endParaRPr b="0" i="0" sz="1150" u="none" cap="none" strike="noStrike">
              <a:solidFill>
                <a:srgbClr val="000000"/>
              </a:solidFill>
              <a:latin typeface="DM Sans"/>
              <a:ea typeface="DM Sans"/>
              <a:cs typeface="DM Sans"/>
              <a:sym typeface="DM Sans"/>
            </a:endParaRPr>
          </a:p>
          <a:p>
            <a:pPr indent="-301625" lvl="0" marL="457200" marR="0" rtl="0" algn="l">
              <a:lnSpc>
                <a:spcPct val="100000"/>
              </a:lnSpc>
              <a:spcBef>
                <a:spcPts val="0"/>
              </a:spcBef>
              <a:spcAft>
                <a:spcPts val="0"/>
              </a:spcAft>
              <a:buClr>
                <a:srgbClr val="EA90FF"/>
              </a:buClr>
              <a:buSzPts val="1150"/>
              <a:buFont typeface="DM Sans"/>
              <a:buChar char="✔"/>
            </a:pPr>
            <a:r>
              <a:rPr b="0" i="0" lang="es" sz="1150" u="none" cap="none" strike="noStrike">
                <a:solidFill>
                  <a:srgbClr val="000000"/>
                </a:solidFill>
                <a:latin typeface="DM Sans"/>
                <a:ea typeface="DM Sans"/>
                <a:cs typeface="DM Sans"/>
                <a:sym typeface="DM Sans"/>
              </a:rPr>
              <a:t>Genera una LISTA3 con todos los elementos de la LISTA1 sin considerar el último elemento</a:t>
            </a:r>
            <a:endParaRPr b="0" i="0" sz="1150" u="none" cap="none" strike="noStrike">
              <a:solidFill>
                <a:srgbClr val="000000"/>
              </a:solidFill>
              <a:latin typeface="DM Sans"/>
              <a:ea typeface="DM Sans"/>
              <a:cs typeface="DM Sans"/>
              <a:sym typeface="DM Sans"/>
            </a:endParaRPr>
          </a:p>
          <a:p>
            <a:pPr indent="-301625" lvl="0" marL="457200" marR="0" rtl="0" algn="l">
              <a:lnSpc>
                <a:spcPct val="100000"/>
              </a:lnSpc>
              <a:spcBef>
                <a:spcPts val="0"/>
              </a:spcBef>
              <a:spcAft>
                <a:spcPts val="0"/>
              </a:spcAft>
              <a:buClr>
                <a:srgbClr val="EA90FF"/>
              </a:buClr>
              <a:buSzPts val="1150"/>
              <a:buFont typeface="DM Sans"/>
              <a:buChar char="✔"/>
            </a:pPr>
            <a:r>
              <a:rPr b="0" i="0" lang="es" sz="1150" u="none" cap="none" strike="noStrike">
                <a:solidFill>
                  <a:srgbClr val="000000"/>
                </a:solidFill>
                <a:latin typeface="DM Sans"/>
                <a:ea typeface="DM Sans"/>
                <a:cs typeface="DM Sans"/>
                <a:sym typeface="DM Sans"/>
              </a:rPr>
              <a:t>Genera una LISTA4 con todos los elementos de la LISTA2 menos el primero y el último elemento</a:t>
            </a:r>
            <a:endParaRPr b="0" i="0" sz="1150" u="none" cap="none" strike="noStrike">
              <a:solidFill>
                <a:srgbClr val="000000"/>
              </a:solidFill>
              <a:latin typeface="DM Sans"/>
              <a:ea typeface="DM Sans"/>
              <a:cs typeface="DM Sans"/>
              <a:sym typeface="DM Sans"/>
            </a:endParaRPr>
          </a:p>
          <a:p>
            <a:pPr indent="-301625" lvl="0" marL="457200" marR="0" rtl="0" algn="l">
              <a:lnSpc>
                <a:spcPct val="100000"/>
              </a:lnSpc>
              <a:spcBef>
                <a:spcPts val="0"/>
              </a:spcBef>
              <a:spcAft>
                <a:spcPts val="0"/>
              </a:spcAft>
              <a:buClr>
                <a:srgbClr val="EA90FF"/>
              </a:buClr>
              <a:buSzPts val="1150"/>
              <a:buFont typeface="DM Sans"/>
              <a:buChar char="✔"/>
            </a:pPr>
            <a:r>
              <a:rPr b="0" i="0" lang="es" sz="1150" u="none" cap="none" strike="noStrike">
                <a:solidFill>
                  <a:srgbClr val="000000"/>
                </a:solidFill>
                <a:latin typeface="DM Sans"/>
                <a:ea typeface="DM Sans"/>
                <a:cs typeface="DM Sans"/>
                <a:sym typeface="DM Sans"/>
              </a:rPr>
              <a:t>Finalmente, genera una LISTA5 con los elementos de la LISTA4 y de la LISTA3</a:t>
            </a:r>
            <a:endParaRPr/>
          </a:p>
          <a:p>
            <a:pPr indent="-228600" lvl="0" marL="457200" marR="0" rtl="0" algn="l">
              <a:lnSpc>
                <a:spcPct val="100000"/>
              </a:lnSpc>
              <a:spcBef>
                <a:spcPts val="0"/>
              </a:spcBef>
              <a:spcAft>
                <a:spcPts val="0"/>
              </a:spcAft>
              <a:buClr>
                <a:srgbClr val="000000"/>
              </a:buClr>
              <a:buSzPts val="1150"/>
              <a:buFont typeface="DM Sans"/>
              <a:buNone/>
            </a:pPr>
            <a:r>
              <a:t/>
            </a:r>
            <a:endParaRPr b="0" i="0" sz="1150" u="none" cap="none" strike="noStrike">
              <a:solidFill>
                <a:srgbClr val="000000"/>
              </a:solidFill>
              <a:latin typeface="DM Sans"/>
              <a:ea typeface="DM Sans"/>
              <a:cs typeface="DM Sans"/>
              <a:sym typeface="DM Sans"/>
            </a:endParaRPr>
          </a:p>
          <a:p>
            <a:pPr indent="0" lvl="0" marL="155575" marR="0" rtl="0" algn="l">
              <a:lnSpc>
                <a:spcPct val="100000"/>
              </a:lnSpc>
              <a:spcBef>
                <a:spcPts val="0"/>
              </a:spcBef>
              <a:spcAft>
                <a:spcPts val="0"/>
              </a:spcAft>
              <a:buNone/>
            </a:pPr>
            <a:r>
              <a:t/>
            </a:r>
            <a:endParaRPr b="0" i="0" sz="1150" u="none" cap="none" strike="noStrike">
              <a:solidFill>
                <a:srgbClr val="000000"/>
              </a:solidFill>
              <a:latin typeface="DM Sans"/>
              <a:ea typeface="DM Sans"/>
              <a:cs typeface="DM Sans"/>
              <a:sym typeface="DM Sans"/>
            </a:endParaRPr>
          </a:p>
        </p:txBody>
      </p:sp>
      <p:sp>
        <p:nvSpPr>
          <p:cNvPr id="274" name="Google Shape;274;p39"/>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DM Sans"/>
                <a:ea typeface="DM Sans"/>
                <a:cs typeface="DM Sans"/>
                <a:sym typeface="DM Sans"/>
              </a:rPr>
              <a:t>ACTIVIDAD EN CLASE</a:t>
            </a:r>
            <a:endParaRPr b="0" i="0" sz="1400" u="none" cap="none" strike="noStrike">
              <a:solidFill>
                <a:srgbClr val="000000"/>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nvSpPr>
        <p:spPr>
          <a:xfrm>
            <a:off x="1404863" y="194137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83AEFB"/>
                </a:solidFill>
                <a:latin typeface="DM Sans"/>
                <a:ea typeface="DM Sans"/>
                <a:cs typeface="DM Sans"/>
                <a:sym typeface="DM Sans"/>
              </a:rPr>
              <a:t>Tuplas</a:t>
            </a:r>
            <a:endParaRPr b="1" i="0" sz="4000" u="none" cap="none" strike="noStrike">
              <a:solidFill>
                <a:srgbClr val="83AEFB"/>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nvSpPr>
        <p:spPr>
          <a:xfrm>
            <a:off x="457725" y="1071050"/>
            <a:ext cx="58449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Tipos compuestos</a:t>
            </a:r>
            <a:endParaRPr b="1" sz="4000">
              <a:solidFill>
                <a:srgbClr val="000000"/>
              </a:solidFill>
              <a:latin typeface="DM Sans"/>
              <a:ea typeface="DM Sans"/>
              <a:cs typeface="DM Sans"/>
              <a:sym typeface="DM Sans"/>
            </a:endParaRPr>
          </a:p>
        </p:txBody>
      </p:sp>
      <p:sp>
        <p:nvSpPr>
          <p:cNvPr id="285" name="Google Shape;285;p41"/>
          <p:cNvSpPr txBox="1"/>
          <p:nvPr/>
        </p:nvSpPr>
        <p:spPr>
          <a:xfrm>
            <a:off x="457725" y="1983025"/>
            <a:ext cx="473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Las tuplas son unas </a:t>
            </a:r>
            <a:r>
              <a:rPr b="1" lang="es" sz="1350">
                <a:solidFill>
                  <a:srgbClr val="000000"/>
                </a:solidFill>
                <a:latin typeface="DM Sans"/>
                <a:ea typeface="DM Sans"/>
                <a:cs typeface="DM Sans"/>
                <a:sym typeface="DM Sans"/>
              </a:rPr>
              <a:t>colecciones de datos parecidas a las listas</a:t>
            </a:r>
            <a:r>
              <a:rPr lang="es" sz="1350">
                <a:solidFill>
                  <a:srgbClr val="000000"/>
                </a:solidFill>
                <a:latin typeface="DM Sans"/>
                <a:ea typeface="DM Sans"/>
                <a:cs typeface="DM Sans"/>
                <a:sym typeface="DM Sans"/>
              </a:rPr>
              <a:t>, una de las diferencias es que estas son inmutables. Se utilizan para asegurarnos que una colección determinada de datos no se pueda modificar.</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Python utiliza tuplas en algunas funciones para devolver </a:t>
            </a:r>
            <a:r>
              <a:rPr b="1" lang="es" sz="1350">
                <a:solidFill>
                  <a:srgbClr val="000000"/>
                </a:solidFill>
                <a:latin typeface="DM Sans"/>
                <a:ea typeface="DM Sans"/>
                <a:cs typeface="DM Sans"/>
                <a:sym typeface="DM Sans"/>
              </a:rPr>
              <a:t>resultados inmutables</a:t>
            </a:r>
            <a:r>
              <a:rPr lang="es" sz="1350">
                <a:solidFill>
                  <a:srgbClr val="000000"/>
                </a:solidFill>
                <a:latin typeface="DM Sans"/>
                <a:ea typeface="DM Sans"/>
                <a:cs typeface="DM Sans"/>
                <a:sym typeface="DM Sans"/>
              </a:rPr>
              <a:t>, por eso, conviene saber identificarlas. A su vez, dependiendo de lo que queramos hacer, las tuplas pueden ser más rápidas que las listas.</a:t>
            </a:r>
            <a:endParaRPr sz="1350">
              <a:solidFill>
                <a:srgbClr val="000000"/>
              </a:solidFill>
              <a:latin typeface="DM Sans"/>
              <a:ea typeface="DM Sans"/>
              <a:cs typeface="DM Sans"/>
              <a:sym typeface="DM Sans"/>
            </a:endParaRPr>
          </a:p>
        </p:txBody>
      </p:sp>
      <p:grpSp>
        <p:nvGrpSpPr>
          <p:cNvPr id="286" name="Google Shape;286;p41"/>
          <p:cNvGrpSpPr/>
          <p:nvPr/>
        </p:nvGrpSpPr>
        <p:grpSpPr>
          <a:xfrm>
            <a:off x="8328901" y="76198"/>
            <a:ext cx="738900" cy="738900"/>
            <a:chOff x="473351" y="619523"/>
            <a:chExt cx="738900" cy="738900"/>
          </a:xfrm>
        </p:grpSpPr>
        <p:sp>
          <p:nvSpPr>
            <p:cNvPr id="287" name="Google Shape;287;p41"/>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8" name="Google Shape;288;p41"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1404863" y="194137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4000">
                <a:solidFill>
                  <a:srgbClr val="EAFF6A"/>
                </a:solidFill>
                <a:latin typeface="DM Sans"/>
                <a:ea typeface="DM Sans"/>
                <a:cs typeface="DM Sans"/>
                <a:sym typeface="DM Sans"/>
              </a:rPr>
              <a:t>Listas</a:t>
            </a:r>
            <a:endParaRPr b="1" i="0" sz="4000" u="none" cap="none" strike="noStrike">
              <a:solidFill>
                <a:srgbClr val="EAFF6A"/>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p42"/>
          <p:cNvGrpSpPr/>
          <p:nvPr/>
        </p:nvGrpSpPr>
        <p:grpSpPr>
          <a:xfrm>
            <a:off x="8328901" y="76198"/>
            <a:ext cx="738900" cy="738900"/>
            <a:chOff x="473351" y="619523"/>
            <a:chExt cx="738900" cy="738900"/>
          </a:xfrm>
        </p:grpSpPr>
        <p:sp>
          <p:nvSpPr>
            <p:cNvPr id="294" name="Google Shape;294;p42"/>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5" name="Google Shape;295;p42"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296" name="Google Shape;296;p42"/>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Tuplas en Python</a:t>
            </a:r>
            <a:endParaRPr b="1" i="0" sz="3500" u="none" cap="none" strike="noStrike">
              <a:solidFill>
                <a:schemeClr val="dk1"/>
              </a:solidFill>
              <a:latin typeface="DM Sans"/>
              <a:ea typeface="DM Sans"/>
              <a:cs typeface="DM Sans"/>
              <a:sym typeface="DM Sans"/>
            </a:endParaRPr>
          </a:p>
        </p:txBody>
      </p:sp>
      <p:sp>
        <p:nvSpPr>
          <p:cNvPr id="297" name="Google Shape;297;p42"/>
          <p:cNvSpPr txBox="1"/>
          <p:nvPr/>
        </p:nvSpPr>
        <p:spPr>
          <a:xfrm>
            <a:off x="1832100" y="1352100"/>
            <a:ext cx="56535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Una tupla se declara muy similar a una lista, con la única diferencia que utiliza paréntesis en lugar de corchetes.</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mi_tupla =  (1,2,3,4)</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otra_tupla = (“Hola”, “como”, “estas”, “?”)</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Para declarar una tupla con un único valor hay que declararla de la siguiente forma:</a:t>
            </a:r>
            <a:br>
              <a:rPr lang="es" sz="1350">
                <a:solidFill>
                  <a:srgbClr val="000000"/>
                </a:solidFill>
                <a:latin typeface="DM Sans"/>
                <a:ea typeface="DM Sans"/>
                <a:cs typeface="DM Sans"/>
                <a:sym typeface="DM Sans"/>
              </a:rPr>
            </a:br>
            <a:r>
              <a:rPr b="1" lang="es" sz="1350">
                <a:solidFill>
                  <a:srgbClr val="000000"/>
                </a:solidFill>
                <a:latin typeface="DM Sans"/>
                <a:ea typeface="DM Sans"/>
                <a:cs typeface="DM Sans"/>
                <a:sym typeface="DM Sans"/>
              </a:rPr>
              <a:t>&gt;&gt;&gt; tupla_vacia =  (2,)</a:t>
            </a:r>
            <a:br>
              <a:rPr lang="es" sz="1350">
                <a:solidFill>
                  <a:srgbClr val="000000"/>
                </a:solidFill>
                <a:latin typeface="DM Sans"/>
                <a:ea typeface="DM Sans"/>
                <a:cs typeface="DM Sans"/>
                <a:sym typeface="DM Sans"/>
              </a:rPr>
            </a:b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De lo contrario, tupla_vacia recibirá el valor 2 y no será una tupla, si no, </a:t>
            </a:r>
            <a:r>
              <a:rPr b="1" lang="es" sz="1350">
                <a:solidFill>
                  <a:srgbClr val="000000"/>
                </a:solidFill>
                <a:latin typeface="DM Sans"/>
                <a:ea typeface="DM Sans"/>
                <a:cs typeface="DM Sans"/>
                <a:sym typeface="DM Sans"/>
              </a:rPr>
              <a:t>un int</a:t>
            </a:r>
            <a:endParaRPr b="1" sz="1350">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sz="1350">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pSp>
        <p:nvGrpSpPr>
          <p:cNvPr id="302" name="Google Shape;302;p43"/>
          <p:cNvGrpSpPr/>
          <p:nvPr/>
        </p:nvGrpSpPr>
        <p:grpSpPr>
          <a:xfrm>
            <a:off x="8328901" y="76198"/>
            <a:ext cx="738900" cy="738900"/>
            <a:chOff x="473351" y="619523"/>
            <a:chExt cx="738900" cy="738900"/>
          </a:xfrm>
        </p:grpSpPr>
        <p:sp>
          <p:nvSpPr>
            <p:cNvPr id="303" name="Google Shape;303;p43"/>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4" name="Google Shape;304;p43"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05" name="Google Shape;305;p43"/>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Heterogéneas</a:t>
            </a:r>
            <a:endParaRPr b="1" i="0" sz="3500" u="none" cap="none" strike="noStrike">
              <a:solidFill>
                <a:schemeClr val="dk1"/>
              </a:solidFill>
              <a:latin typeface="DM Sans"/>
              <a:ea typeface="DM Sans"/>
              <a:cs typeface="DM Sans"/>
              <a:sym typeface="DM Sans"/>
            </a:endParaRPr>
          </a:p>
        </p:txBody>
      </p:sp>
      <p:sp>
        <p:nvSpPr>
          <p:cNvPr id="306" name="Google Shape;306;p43"/>
          <p:cNvSpPr txBox="1"/>
          <p:nvPr/>
        </p:nvSpPr>
        <p:spPr>
          <a:xfrm>
            <a:off x="1832100" y="1352100"/>
            <a:ext cx="5653500" cy="20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t>
            </a:r>
            <a:r>
              <a:rPr b="1" lang="es" sz="1350">
                <a:solidFill>
                  <a:srgbClr val="000000"/>
                </a:solidFill>
                <a:latin typeface="DM Sans"/>
                <a:ea typeface="DM Sans"/>
                <a:cs typeface="DM Sans"/>
                <a:sym typeface="DM Sans"/>
              </a:rPr>
              <a:t>as tuplas no tienen la restricción sobre el tipo de datos de los ítems</a:t>
            </a:r>
            <a:r>
              <a:rPr lang="es" sz="1350">
                <a:solidFill>
                  <a:srgbClr val="000000"/>
                </a:solidFill>
                <a:latin typeface="DM Sans"/>
                <a:ea typeface="DM Sans"/>
                <a:cs typeface="DM Sans"/>
                <a:sym typeface="DM Sans"/>
              </a:rPr>
              <a:t>. Podemos tener una tupla que contenga números, variables, strings, o incluso otras listas, u otros tipos de datos que veremos más adelante.</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mi_var = ‘Una variable’</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 = (1, -5, 123,34, ‘Una cadena’, ‘Otra cadena’, mi_var)</a:t>
            </a:r>
            <a:endParaRPr b="1" sz="1350">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pSp>
        <p:nvGrpSpPr>
          <p:cNvPr id="311" name="Google Shape;311;p44"/>
          <p:cNvGrpSpPr/>
          <p:nvPr/>
        </p:nvGrpSpPr>
        <p:grpSpPr>
          <a:xfrm>
            <a:off x="8328901" y="76198"/>
            <a:ext cx="738900" cy="738900"/>
            <a:chOff x="473351" y="619523"/>
            <a:chExt cx="738900" cy="738900"/>
          </a:xfrm>
        </p:grpSpPr>
        <p:sp>
          <p:nvSpPr>
            <p:cNvPr id="312" name="Google Shape;312;p44"/>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3" name="Google Shape;313;p44"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14" name="Google Shape;314;p44"/>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Tuplas</a:t>
            </a:r>
            <a:endParaRPr b="1" i="0" sz="3500" u="none" cap="none" strike="noStrike">
              <a:solidFill>
                <a:schemeClr val="dk1"/>
              </a:solidFill>
              <a:latin typeface="DM Sans"/>
              <a:ea typeface="DM Sans"/>
              <a:cs typeface="DM Sans"/>
              <a:sym typeface="DM Sans"/>
            </a:endParaRPr>
          </a:p>
        </p:txBody>
      </p:sp>
      <p:sp>
        <p:nvSpPr>
          <p:cNvPr id="315" name="Google Shape;315;p44"/>
          <p:cNvSpPr txBox="1"/>
          <p:nvPr/>
        </p:nvSpPr>
        <p:spPr>
          <a:xfrm>
            <a:off x="1832100" y="1352100"/>
            <a:ext cx="5653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Como las listas, las tuplas funcionan exactamente igual con el índice y el slicing.</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 = (1, -5, 123 , 34, ‘Una cadena’, ‘Otra cadena’, ‘Pepito’)</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 [0]</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1</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 [-1]</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‘Pepito’</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 [   2:    ]</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[‘Otra cadena’, ‘Pepito’]</a:t>
            </a:r>
            <a:endParaRPr b="1" sz="1350">
              <a:solidFill>
                <a:srgbClr val="000000"/>
              </a:solidFill>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pSp>
        <p:nvGrpSpPr>
          <p:cNvPr id="320" name="Google Shape;320;p45"/>
          <p:cNvGrpSpPr/>
          <p:nvPr/>
        </p:nvGrpSpPr>
        <p:grpSpPr>
          <a:xfrm>
            <a:off x="8328901" y="76198"/>
            <a:ext cx="738900" cy="738900"/>
            <a:chOff x="473351" y="619523"/>
            <a:chExt cx="738900" cy="738900"/>
          </a:xfrm>
        </p:grpSpPr>
        <p:sp>
          <p:nvSpPr>
            <p:cNvPr id="321" name="Google Shape;321;p45"/>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2" name="Google Shape;322;p45"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23" name="Google Shape;323;p45"/>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Concatenación</a:t>
            </a:r>
            <a:endParaRPr b="1" i="0" sz="3500" u="none" cap="none" strike="noStrike">
              <a:solidFill>
                <a:schemeClr val="dk1"/>
              </a:solidFill>
              <a:latin typeface="DM Sans"/>
              <a:ea typeface="DM Sans"/>
              <a:cs typeface="DM Sans"/>
              <a:sym typeface="DM Sans"/>
            </a:endParaRPr>
          </a:p>
        </p:txBody>
      </p:sp>
      <p:sp>
        <p:nvSpPr>
          <p:cNvPr id="324" name="Google Shape;324;p45"/>
          <p:cNvSpPr txBox="1"/>
          <p:nvPr/>
        </p:nvSpPr>
        <p:spPr>
          <a:xfrm>
            <a:off x="1832100" y="1352100"/>
            <a:ext cx="5653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Otra cosa en la que se parecen las tuplas a las listas, es que en ambos casos se puede concatenar.</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br>
              <a:rPr lang="es" sz="1350">
                <a:solidFill>
                  <a:srgbClr val="000000"/>
                </a:solidFill>
                <a:latin typeface="DM Sans"/>
                <a:ea typeface="DM Sans"/>
                <a:cs typeface="DM Sans"/>
                <a:sym typeface="DM Sans"/>
              </a:rPr>
            </a:br>
            <a:r>
              <a:rPr lang="es" sz="1350">
                <a:solidFill>
                  <a:srgbClr val="000000"/>
                </a:solidFill>
                <a:highlight>
                  <a:srgbClr val="EAFF6A"/>
                </a:highlight>
                <a:latin typeface="DM Sans"/>
                <a:ea typeface="DM Sans"/>
                <a:cs typeface="DM Sans"/>
                <a:sym typeface="DM Sans"/>
              </a:rPr>
              <a:t>Importante:  NO FUNCIONA APPEND 👀 pero puedes agregar cosas</a:t>
            </a:r>
            <a:endParaRPr sz="1350">
              <a:solidFill>
                <a:srgbClr val="000000"/>
              </a:solidFill>
              <a:highlight>
                <a:srgbClr val="EAFF6A"/>
              </a:highlight>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datos = (1, -5, 123,34, ‘Una cadena’, ‘Otra cadena’)</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datos + (0, ‘Otra cadena distinta’, ‘Pepito’, -873758,123)</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(1, -5, 123,34, ‘Una cadena’, ‘Otra cadena’, 0, ‘Otra cadena distinta’, ‘Pepito’, -873758,123)</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numeros = (1,2,3,4)</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numeros + (5,6,7,8)</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(1,2,3,4,5,6,7,8)</a:t>
            </a:r>
            <a:endParaRPr sz="1350">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46"/>
          <p:cNvGrpSpPr/>
          <p:nvPr/>
        </p:nvGrpSpPr>
        <p:grpSpPr>
          <a:xfrm>
            <a:off x="8328901" y="76198"/>
            <a:ext cx="738900" cy="738900"/>
            <a:chOff x="473351" y="619523"/>
            <a:chExt cx="738900" cy="738900"/>
          </a:xfrm>
        </p:grpSpPr>
        <p:sp>
          <p:nvSpPr>
            <p:cNvPr id="330" name="Google Shape;330;p46"/>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1" name="Google Shape;331;p46"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32" name="Google Shape;332;p46"/>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Mutabilidad</a:t>
            </a:r>
            <a:endParaRPr b="1" i="0" sz="3500" u="none" cap="none" strike="noStrike">
              <a:solidFill>
                <a:schemeClr val="dk1"/>
              </a:solidFill>
              <a:latin typeface="DM Sans"/>
              <a:ea typeface="DM Sans"/>
              <a:cs typeface="DM Sans"/>
              <a:sym typeface="DM Sans"/>
            </a:endParaRPr>
          </a:p>
        </p:txBody>
      </p:sp>
      <p:sp>
        <p:nvSpPr>
          <p:cNvPr id="333" name="Google Shape;333;p46"/>
          <p:cNvSpPr txBox="1"/>
          <p:nvPr/>
        </p:nvSpPr>
        <p:spPr>
          <a:xfrm>
            <a:off x="1832100" y="1352100"/>
            <a:ext cx="5653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Como vimos, hay una diferencia entre listas y tuplas, las </a:t>
            </a:r>
            <a:r>
              <a:rPr b="1" lang="es" sz="1350">
                <a:solidFill>
                  <a:srgbClr val="000000"/>
                </a:solidFill>
                <a:latin typeface="DM Sans"/>
                <a:ea typeface="DM Sans"/>
                <a:cs typeface="DM Sans"/>
                <a:sym typeface="DM Sans"/>
              </a:rPr>
              <a:t>listas son mutables</a:t>
            </a:r>
            <a:r>
              <a:rPr lang="es" sz="1350">
                <a:solidFill>
                  <a:srgbClr val="000000"/>
                </a:solidFill>
                <a:latin typeface="DM Sans"/>
                <a:ea typeface="DM Sans"/>
                <a:cs typeface="DM Sans"/>
                <a:sym typeface="DM Sans"/>
              </a:rPr>
              <a:t> (podían reasignar sus ítems), en cambio las </a:t>
            </a:r>
            <a:r>
              <a:rPr b="1" lang="es" sz="1350">
                <a:solidFill>
                  <a:srgbClr val="000000"/>
                </a:solidFill>
                <a:latin typeface="DM Sans"/>
                <a:ea typeface="DM Sans"/>
                <a:cs typeface="DM Sans"/>
                <a:sym typeface="DM Sans"/>
              </a:rPr>
              <a:t>tuplas son inmutables</a:t>
            </a:r>
            <a:r>
              <a:rPr lang="es" sz="1350">
                <a:solidFill>
                  <a:srgbClr val="000000"/>
                </a:solidFill>
                <a:latin typeface="DM Sans"/>
                <a:ea typeface="DM Sans"/>
                <a:cs typeface="DM Sans"/>
                <a:sym typeface="DM Sans"/>
              </a:rPr>
              <a:t>, esto significa que no podemos reasignar sus ítems haciendo referencia con el índice.</a:t>
            </a:r>
            <a:br>
              <a:rPr lang="es" sz="1350">
                <a:solidFill>
                  <a:srgbClr val="000000"/>
                </a:solidFill>
                <a:latin typeface="DM Sans"/>
                <a:ea typeface="DM Sans"/>
                <a:cs typeface="DM Sans"/>
                <a:sym typeface="DM Sans"/>
              </a:rPr>
            </a:b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&gt;&gt;&gt;mi_tupla = (1,2,3,4)</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&gt;&gt;&gt; mi_tupla[2] = 5</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Traceback (most recent call last):</a:t>
            </a:r>
            <a:endParaRPr sz="1350">
              <a:solidFill>
                <a:srgbClr val="FF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File "&lt;pyshell#0&gt;", line 1, in &lt;module&gt;</a:t>
            </a:r>
            <a:endParaRPr sz="1350">
              <a:solidFill>
                <a:srgbClr val="FF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mi_tupla[2] = 5</a:t>
            </a:r>
            <a:endParaRPr sz="1350">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grpSp>
        <p:nvGrpSpPr>
          <p:cNvPr id="338" name="Google Shape;338;p47"/>
          <p:cNvGrpSpPr/>
          <p:nvPr/>
        </p:nvGrpSpPr>
        <p:grpSpPr>
          <a:xfrm>
            <a:off x="8328901" y="76198"/>
            <a:ext cx="738900" cy="738900"/>
            <a:chOff x="473351" y="619523"/>
            <a:chExt cx="738900" cy="738900"/>
          </a:xfrm>
        </p:grpSpPr>
        <p:sp>
          <p:nvSpPr>
            <p:cNvPr id="339" name="Google Shape;339;p47"/>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0" name="Google Shape;340;p47"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41" name="Google Shape;341;p47"/>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Borras valores en tuplas</a:t>
            </a:r>
            <a:endParaRPr b="1" i="0" sz="3500" u="none" cap="none" strike="noStrike">
              <a:solidFill>
                <a:schemeClr val="dk1"/>
              </a:solidFill>
              <a:latin typeface="DM Sans"/>
              <a:ea typeface="DM Sans"/>
              <a:cs typeface="DM Sans"/>
              <a:sym typeface="DM Sans"/>
            </a:endParaRPr>
          </a:p>
        </p:txBody>
      </p:sp>
      <p:sp>
        <p:nvSpPr>
          <p:cNvPr id="342" name="Google Shape;342;p47"/>
          <p:cNvSpPr txBox="1"/>
          <p:nvPr/>
        </p:nvSpPr>
        <p:spPr>
          <a:xfrm>
            <a:off x="1832100" y="1352100"/>
            <a:ext cx="5653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Igual que en las listas, podremos borrar todos los valores de una tupla simplemente indicando que la variable ahora contendrá una tupla vacía.</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letras = (‘a’, ‘b’, ‘c’, ‘d’, ‘e’, ‘f’)</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letras = ()</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Nota: Esta también es la forma de instanciar una tupla vacía en Python. </a:t>
            </a:r>
            <a:endParaRPr sz="1350">
              <a:latin typeface="DM Sans"/>
              <a:ea typeface="DM Sans"/>
              <a:cs typeface="DM Sans"/>
              <a:sym typeface="DM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nvSpPr>
        <p:spPr>
          <a:xfrm>
            <a:off x="1461300" y="2202300"/>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3500">
                <a:solidFill>
                  <a:srgbClr val="000000"/>
                </a:solidFill>
                <a:latin typeface="DM Sans"/>
                <a:ea typeface="DM Sans"/>
                <a:cs typeface="DM Sans"/>
                <a:sym typeface="DM Sans"/>
              </a:rPr>
              <a:t>Funciones de tuplas</a:t>
            </a:r>
            <a:endParaRPr b="1" sz="4000">
              <a:solidFill>
                <a:srgbClr val="000000"/>
              </a:solidFill>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grpSp>
        <p:nvGrpSpPr>
          <p:cNvPr id="352" name="Google Shape;352;p49"/>
          <p:cNvGrpSpPr/>
          <p:nvPr/>
        </p:nvGrpSpPr>
        <p:grpSpPr>
          <a:xfrm>
            <a:off x="8328901" y="76198"/>
            <a:ext cx="738900" cy="738900"/>
            <a:chOff x="473351" y="619523"/>
            <a:chExt cx="738900" cy="738900"/>
          </a:xfrm>
        </p:grpSpPr>
        <p:sp>
          <p:nvSpPr>
            <p:cNvPr id="353" name="Google Shape;353;p49"/>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4" name="Google Shape;354;p49"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55" name="Google Shape;355;p49"/>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Longitud de la tupla</a:t>
            </a:r>
            <a:endParaRPr b="1" i="0" sz="3500" u="none" cap="none" strike="noStrike">
              <a:solidFill>
                <a:schemeClr val="dk1"/>
              </a:solidFill>
              <a:latin typeface="DM Sans"/>
              <a:ea typeface="DM Sans"/>
              <a:cs typeface="DM Sans"/>
              <a:sym typeface="DM Sans"/>
            </a:endParaRPr>
          </a:p>
        </p:txBody>
      </p:sp>
      <p:sp>
        <p:nvSpPr>
          <p:cNvPr id="356" name="Google Shape;356;p49"/>
          <p:cNvSpPr txBox="1"/>
          <p:nvPr/>
        </p:nvSpPr>
        <p:spPr>
          <a:xfrm>
            <a:off x="1832100" y="1352100"/>
            <a:ext cx="56535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listas, las tuplas pueden utilizar la función </a:t>
            </a:r>
            <a:r>
              <a:rPr b="1" lang="es" sz="1350">
                <a:solidFill>
                  <a:srgbClr val="000000"/>
                </a:solidFill>
                <a:latin typeface="DM Sans"/>
                <a:ea typeface="DM Sans"/>
                <a:cs typeface="DM Sans"/>
                <a:sym typeface="DM Sans"/>
              </a:rPr>
              <a:t>len</a:t>
            </a:r>
            <a:r>
              <a:rPr lang="es" sz="1350">
                <a:solidFill>
                  <a:srgbClr val="000000"/>
                </a:solidFill>
                <a:latin typeface="DM Sans"/>
                <a:ea typeface="DM Sans"/>
                <a:cs typeface="DM Sans"/>
                <a:sym typeface="DM Sans"/>
              </a:rPr>
              <a:t>.</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numeros =  (1,2,3,4)</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len(numeros)</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4</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 = (1, -5, 123.34, ‘Una cadena’, ‘Otra cadena’)</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len(datos)</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5</a:t>
            </a:r>
            <a:endParaRPr b="1" sz="1350">
              <a:solidFill>
                <a:srgbClr val="000000"/>
              </a:solidFill>
              <a:latin typeface="DM Sans"/>
              <a:ea typeface="DM Sans"/>
              <a:cs typeface="DM Sans"/>
              <a:sym typeface="DM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pSp>
        <p:nvGrpSpPr>
          <p:cNvPr id="361" name="Google Shape;361;p50"/>
          <p:cNvGrpSpPr/>
          <p:nvPr/>
        </p:nvGrpSpPr>
        <p:grpSpPr>
          <a:xfrm>
            <a:off x="8328901" y="76198"/>
            <a:ext cx="738900" cy="738900"/>
            <a:chOff x="473351" y="619523"/>
            <a:chExt cx="738900" cy="738900"/>
          </a:xfrm>
        </p:grpSpPr>
        <p:sp>
          <p:nvSpPr>
            <p:cNvPr id="362" name="Google Shape;362;p50"/>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3" name="Google Shape;363;p50"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64" name="Google Shape;364;p50"/>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Count</a:t>
            </a:r>
            <a:endParaRPr b="1" i="0" sz="3500" u="none" cap="none" strike="noStrike">
              <a:solidFill>
                <a:schemeClr val="dk1"/>
              </a:solidFill>
              <a:latin typeface="DM Sans"/>
              <a:ea typeface="DM Sans"/>
              <a:cs typeface="DM Sans"/>
              <a:sym typeface="DM Sans"/>
            </a:endParaRPr>
          </a:p>
        </p:txBody>
      </p:sp>
      <p:sp>
        <p:nvSpPr>
          <p:cNvPr id="365" name="Google Shape;365;p50"/>
          <p:cNvSpPr txBox="1"/>
          <p:nvPr/>
        </p:nvSpPr>
        <p:spPr>
          <a:xfrm>
            <a:off x="1832100" y="1352100"/>
            <a:ext cx="5653500" cy="20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las tuplas pueden utilizar la función </a:t>
            </a:r>
            <a:r>
              <a:rPr b="1" lang="es" sz="1350">
                <a:solidFill>
                  <a:srgbClr val="000000"/>
                </a:solidFill>
                <a:latin typeface="DM Sans"/>
                <a:ea typeface="DM Sans"/>
                <a:cs typeface="DM Sans"/>
                <a:sym typeface="DM Sans"/>
              </a:rPr>
              <a:t>count</a:t>
            </a:r>
            <a:r>
              <a:rPr lang="es" sz="1350">
                <a:solidFill>
                  <a:srgbClr val="000000"/>
                </a:solidFill>
                <a:latin typeface="DM Sans"/>
                <a:ea typeface="DM Sans"/>
                <a:cs typeface="DM Sans"/>
                <a:sym typeface="DM Sans"/>
              </a:rPr>
              <a:t>. Esta función cuenta el número de veces que nuestro ítem se repite en una tupla.</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numeros =  (1,2,1,3,1,4,1)</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&gt;&gt;&gt;numeros.count(1)</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4</a:t>
            </a:r>
            <a:endParaRPr b="1" sz="1350">
              <a:solidFill>
                <a:srgbClr val="000000"/>
              </a:solidFill>
              <a:latin typeface="DM Sans"/>
              <a:ea typeface="DM Sans"/>
              <a:cs typeface="DM Sans"/>
              <a:sym typeface="DM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grpSp>
        <p:nvGrpSpPr>
          <p:cNvPr id="370" name="Google Shape;370;p51"/>
          <p:cNvGrpSpPr/>
          <p:nvPr/>
        </p:nvGrpSpPr>
        <p:grpSpPr>
          <a:xfrm>
            <a:off x="8328901" y="76198"/>
            <a:ext cx="738900" cy="738900"/>
            <a:chOff x="473351" y="619523"/>
            <a:chExt cx="738900" cy="738900"/>
          </a:xfrm>
        </p:grpSpPr>
        <p:sp>
          <p:nvSpPr>
            <p:cNvPr id="371" name="Google Shape;371;p51"/>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2" name="Google Shape;372;p51"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73" name="Google Shape;373;p51"/>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Index</a:t>
            </a:r>
            <a:endParaRPr b="1" i="0" sz="3500" u="none" cap="none" strike="noStrike">
              <a:solidFill>
                <a:schemeClr val="dk1"/>
              </a:solidFill>
              <a:latin typeface="DM Sans"/>
              <a:ea typeface="DM Sans"/>
              <a:cs typeface="DM Sans"/>
              <a:sym typeface="DM Sans"/>
            </a:endParaRPr>
          </a:p>
        </p:txBody>
      </p:sp>
      <p:sp>
        <p:nvSpPr>
          <p:cNvPr id="374" name="Google Shape;374;p51"/>
          <p:cNvSpPr txBox="1"/>
          <p:nvPr/>
        </p:nvSpPr>
        <p:spPr>
          <a:xfrm>
            <a:off x="1832100" y="1352100"/>
            <a:ext cx="5653500" cy="319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las tuplas pueden utilizar la función index. Esta función busca nuestro ítem y nos dice en qué índice se encuentra.</a:t>
            </a:r>
            <a:br>
              <a:rPr lang="es" sz="1350">
                <a:solidFill>
                  <a:srgbClr val="000000"/>
                </a:solidFill>
                <a:latin typeface="DM Sans"/>
                <a:ea typeface="DM Sans"/>
                <a:cs typeface="DM Sans"/>
                <a:sym typeface="DM Sans"/>
              </a:rPr>
            </a:b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numeros =  (1,2,1,3,1,4,1,5)</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numeros.index(5)</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7</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se intenta buscar un valor fuera de la tupla, devolverá un error y que no se encontró el valor.</a:t>
            </a:r>
            <a:br>
              <a:rPr lang="es" sz="1350">
                <a:solidFill>
                  <a:srgbClr val="000000"/>
                </a:solidFill>
                <a:latin typeface="DM Sans"/>
                <a:ea typeface="DM Sans"/>
                <a:cs typeface="DM Sans"/>
                <a:sym typeface="DM Sans"/>
              </a:rPr>
            </a:br>
            <a:r>
              <a:rPr lang="es" sz="1350">
                <a:solidFill>
                  <a:srgbClr val="FF0000"/>
                </a:solidFill>
                <a:latin typeface="DM Sans"/>
                <a:ea typeface="DM Sans"/>
                <a:cs typeface="DM Sans"/>
                <a:sym typeface="DM Sans"/>
              </a:rPr>
              <a:t>Traceback (most recent call last):</a:t>
            </a:r>
            <a:endParaRPr sz="1350">
              <a:solidFill>
                <a:srgbClr val="FF0000"/>
              </a:solidFill>
              <a:latin typeface="DM Sans"/>
              <a:ea typeface="DM Sans"/>
              <a:cs typeface="DM Sans"/>
              <a:sym typeface="DM Sans"/>
            </a:endParaRPr>
          </a:p>
          <a:p>
            <a:pPr indent="0" lvl="0" marL="0" rtl="0" algn="l">
              <a:lnSpc>
                <a:spcPct val="150000"/>
              </a:lnSpc>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  File "&lt;stdin&gt;", line 1, in &lt;module&gt;</a:t>
            </a:r>
            <a:endParaRPr sz="1350">
              <a:solidFill>
                <a:srgbClr val="FF0000"/>
              </a:solidFill>
              <a:latin typeface="DM Sans"/>
              <a:ea typeface="DM Sans"/>
              <a:cs typeface="DM Sans"/>
              <a:sym typeface="DM Sans"/>
            </a:endParaRPr>
          </a:p>
          <a:p>
            <a:pPr indent="0" lvl="0" marL="0" rtl="0" algn="l">
              <a:lnSpc>
                <a:spcPct val="150000"/>
              </a:lnSpc>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ValueError: tuple.index(x): x not in tuple</a:t>
            </a:r>
            <a:endParaRPr sz="1350">
              <a:solidFill>
                <a:srgbClr val="000000"/>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Tipos compuestos</a:t>
            </a:r>
            <a:endParaRPr b="1" i="0" sz="4000" u="none" cap="none" strike="noStrike">
              <a:solidFill>
                <a:srgbClr val="000000"/>
              </a:solidFill>
              <a:latin typeface="DM Sans"/>
              <a:ea typeface="DM Sans"/>
              <a:cs typeface="DM Sans"/>
              <a:sym typeface="DM Sans"/>
            </a:endParaRPr>
          </a:p>
        </p:txBody>
      </p:sp>
      <p:sp>
        <p:nvSpPr>
          <p:cNvPr id="85" name="Google Shape;85;p16"/>
          <p:cNvSpPr txBox="1"/>
          <p:nvPr/>
        </p:nvSpPr>
        <p:spPr>
          <a:xfrm>
            <a:off x="457725" y="2211625"/>
            <a:ext cx="473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En esta segunda clase vamos a estar hablando de otro tipo de datos, llamado </a:t>
            </a:r>
            <a:r>
              <a:rPr b="1" lang="es" sz="1350">
                <a:solidFill>
                  <a:srgbClr val="000000"/>
                </a:solidFill>
                <a:latin typeface="DM Sans"/>
                <a:ea typeface="DM Sans"/>
                <a:cs typeface="DM Sans"/>
                <a:sym typeface="DM Sans"/>
              </a:rPr>
              <a:t>Lista</a:t>
            </a:r>
            <a:r>
              <a:rPr lang="es" sz="1350">
                <a:solidFill>
                  <a:srgbClr val="000000"/>
                </a:solidFill>
                <a:latin typeface="DM Sans"/>
                <a:ea typeface="DM Sans"/>
                <a:cs typeface="DM Sans"/>
                <a:sym typeface="DM Sans"/>
              </a:rPr>
              <a:t> o </a:t>
            </a:r>
            <a:r>
              <a:rPr b="1" lang="es" sz="1350">
                <a:solidFill>
                  <a:srgbClr val="000000"/>
                </a:solidFill>
                <a:latin typeface="DM Sans"/>
                <a:ea typeface="DM Sans"/>
                <a:cs typeface="DM Sans"/>
                <a:sym typeface="DM Sans"/>
              </a:rPr>
              <a:t>Array</a:t>
            </a:r>
            <a:r>
              <a:rPr lang="es" sz="1350">
                <a:solidFill>
                  <a:srgbClr val="000000"/>
                </a:solidFill>
                <a:latin typeface="DM Sans"/>
                <a:ea typeface="DM Sans"/>
                <a:cs typeface="DM Sans"/>
                <a:sym typeface="DM Sans"/>
              </a:rPr>
              <a:t>. Python es un lenguaje muy flexible, el cual implementa multitud de tipos distintos por defecto y eso incluye también tipos compuestos de datos, los cuales se utilizan para agrupar distintos </a:t>
            </a:r>
            <a:r>
              <a:rPr b="1" lang="es" sz="1350">
                <a:solidFill>
                  <a:srgbClr val="000000"/>
                </a:solidFill>
                <a:latin typeface="DM Sans"/>
                <a:ea typeface="DM Sans"/>
                <a:cs typeface="DM Sans"/>
                <a:sym typeface="DM Sans"/>
              </a:rPr>
              <a:t>elementos</a:t>
            </a:r>
            <a:r>
              <a:rPr lang="es" sz="1350">
                <a:solidFill>
                  <a:srgbClr val="000000"/>
                </a:solidFill>
                <a:latin typeface="DM Sans"/>
                <a:ea typeface="DM Sans"/>
                <a:cs typeface="DM Sans"/>
                <a:sym typeface="DM Sans"/>
              </a:rPr>
              <a:t> o </a:t>
            </a:r>
            <a:r>
              <a:rPr b="1" lang="es" sz="1350">
                <a:solidFill>
                  <a:srgbClr val="000000"/>
                </a:solidFill>
                <a:latin typeface="DM Sans"/>
                <a:ea typeface="DM Sans"/>
                <a:cs typeface="DM Sans"/>
                <a:sym typeface="DM Sans"/>
              </a:rPr>
              <a:t>ítems</a:t>
            </a:r>
            <a:r>
              <a:rPr lang="es" sz="1350">
                <a:solidFill>
                  <a:srgbClr val="000000"/>
                </a:solidFill>
                <a:latin typeface="DM Sans"/>
                <a:ea typeface="DM Sans"/>
                <a:cs typeface="DM Sans"/>
                <a:sym typeface="DM Sans"/>
              </a:rPr>
              <a:t>, por ejemplo variables, o valores, de una forma </a:t>
            </a:r>
            <a:r>
              <a:rPr b="1" lang="es" sz="1350">
                <a:solidFill>
                  <a:srgbClr val="000000"/>
                </a:solidFill>
                <a:latin typeface="DM Sans"/>
                <a:ea typeface="DM Sans"/>
                <a:cs typeface="DM Sans"/>
                <a:sym typeface="DM Sans"/>
              </a:rPr>
              <a:t>ordenada</a:t>
            </a:r>
            <a:r>
              <a:rPr lang="es" sz="1350">
                <a:solidFill>
                  <a:srgbClr val="000000"/>
                </a:solidFill>
                <a:latin typeface="DM Sans"/>
                <a:ea typeface="DM Sans"/>
                <a:cs typeface="DM Sans"/>
                <a:sym typeface="DM Sans"/>
              </a:rPr>
              <a:t>, es decir, mantienen el orden en el que se definieron.</a:t>
            </a:r>
            <a:endParaRPr i="0" sz="1350" u="none" cap="none" strike="noStrike">
              <a:solidFill>
                <a:srgbClr val="000000"/>
              </a:solidFill>
              <a:latin typeface="DM Sans"/>
              <a:ea typeface="DM Sans"/>
              <a:cs typeface="DM Sans"/>
              <a:sym typeface="DM Sans"/>
            </a:endParaRPr>
          </a:p>
        </p:txBody>
      </p:sp>
      <p:grpSp>
        <p:nvGrpSpPr>
          <p:cNvPr id="86" name="Google Shape;86;p16"/>
          <p:cNvGrpSpPr/>
          <p:nvPr/>
        </p:nvGrpSpPr>
        <p:grpSpPr>
          <a:xfrm>
            <a:off x="8328901" y="76198"/>
            <a:ext cx="738900" cy="738900"/>
            <a:chOff x="473351" y="619523"/>
            <a:chExt cx="738900" cy="738900"/>
          </a:xfrm>
        </p:grpSpPr>
        <p:sp>
          <p:nvSpPr>
            <p:cNvPr id="87" name="Google Shape;87;p16"/>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p16"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txBox="1"/>
          <p:nvPr/>
        </p:nvSpPr>
        <p:spPr>
          <a:xfrm>
            <a:off x="1461300" y="2202300"/>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3500">
                <a:solidFill>
                  <a:srgbClr val="000000"/>
                </a:solidFill>
                <a:latin typeface="DM Sans"/>
                <a:ea typeface="DM Sans"/>
                <a:cs typeface="DM Sans"/>
                <a:sym typeface="DM Sans"/>
              </a:rPr>
              <a:t>Anidación</a:t>
            </a:r>
            <a:endParaRPr b="1" sz="4000">
              <a:solidFill>
                <a:srgbClr val="000000"/>
              </a:solidFill>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grpSp>
        <p:nvGrpSpPr>
          <p:cNvPr id="384" name="Google Shape;384;p53"/>
          <p:cNvGrpSpPr/>
          <p:nvPr/>
        </p:nvGrpSpPr>
        <p:grpSpPr>
          <a:xfrm>
            <a:off x="8328901" y="76198"/>
            <a:ext cx="738900" cy="738900"/>
            <a:chOff x="473351" y="619523"/>
            <a:chExt cx="738900" cy="738900"/>
          </a:xfrm>
        </p:grpSpPr>
        <p:sp>
          <p:nvSpPr>
            <p:cNvPr id="385" name="Google Shape;385;p53"/>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6" name="Google Shape;386;p53"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87" name="Google Shape;387;p53"/>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Anidadas</a:t>
            </a:r>
            <a:endParaRPr b="1" i="0" sz="3500" u="none" cap="none" strike="noStrike">
              <a:solidFill>
                <a:schemeClr val="dk1"/>
              </a:solidFill>
              <a:latin typeface="DM Sans"/>
              <a:ea typeface="DM Sans"/>
              <a:cs typeface="DM Sans"/>
              <a:sym typeface="DM Sans"/>
            </a:endParaRPr>
          </a:p>
        </p:txBody>
      </p:sp>
      <p:sp>
        <p:nvSpPr>
          <p:cNvPr id="388" name="Google Shape;388;p53"/>
          <p:cNvSpPr txBox="1"/>
          <p:nvPr/>
        </p:nvSpPr>
        <p:spPr>
          <a:xfrm>
            <a:off x="1832100" y="1352100"/>
            <a:ext cx="56535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En Python, una tupla y una lista pueden ser Anidadas esto significa, que pueden contener una lista o una tupla dentro de sí respectivamente.</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 = [155,    [2,3,4]   ,     ‘Una cadena’     ,     ‘Otra cadena’     ]</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otros_datos = (2,     (5,7,8)    ,    1     ,       8)</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lista_con_tupla = [1, (2,3,4), ‘Una cadena’, ‘Otra cadena’]</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tupla_con_lista = (2, [5,7,8], 1, 8)</a:t>
            </a:r>
            <a:endParaRPr b="1" sz="1350">
              <a:solidFill>
                <a:srgbClr val="000000"/>
              </a:solidFill>
              <a:latin typeface="DM Sans"/>
              <a:ea typeface="DM Sans"/>
              <a:cs typeface="DM Sans"/>
              <a:sym typeface="DM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pSp>
        <p:nvGrpSpPr>
          <p:cNvPr id="393" name="Google Shape;393;p54"/>
          <p:cNvGrpSpPr/>
          <p:nvPr/>
        </p:nvGrpSpPr>
        <p:grpSpPr>
          <a:xfrm>
            <a:off x="8328901" y="76198"/>
            <a:ext cx="738900" cy="738900"/>
            <a:chOff x="473351" y="619523"/>
            <a:chExt cx="738900" cy="738900"/>
          </a:xfrm>
        </p:grpSpPr>
        <p:sp>
          <p:nvSpPr>
            <p:cNvPr id="394" name="Google Shape;394;p54"/>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5" name="Google Shape;395;p54"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396" name="Google Shape;396;p54"/>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lang="es" sz="3500">
                <a:solidFill>
                  <a:schemeClr val="dk1"/>
                </a:solidFill>
                <a:latin typeface="DM Sans"/>
                <a:ea typeface="DM Sans"/>
                <a:cs typeface="DM Sans"/>
                <a:sym typeface="DM Sans"/>
              </a:rPr>
              <a:t>Anidadas</a:t>
            </a:r>
            <a:endParaRPr b="1" i="0" sz="3500" u="none" cap="none" strike="noStrike">
              <a:solidFill>
                <a:schemeClr val="dk1"/>
              </a:solidFill>
              <a:latin typeface="DM Sans"/>
              <a:ea typeface="DM Sans"/>
              <a:cs typeface="DM Sans"/>
              <a:sym typeface="DM Sans"/>
            </a:endParaRPr>
          </a:p>
        </p:txBody>
      </p:sp>
      <p:sp>
        <p:nvSpPr>
          <p:cNvPr id="397" name="Google Shape;397;p54"/>
          <p:cNvSpPr txBox="1"/>
          <p:nvPr/>
        </p:nvSpPr>
        <p:spPr>
          <a:xfrm>
            <a:off x="1832100" y="1352100"/>
            <a:ext cx="56535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 continuación mostraremos un ejemplo de cómo acceder a los datos anidados:</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a = [1,2,3]</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b = [4,5,6]</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c = [7,8,9]</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resultado = [ a  ,b   ,   c]</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[[1, 2, 3], [4, 5, 6], [7, 8, 9]]</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resultado[0]</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[1,2,3]</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resultado[0][1]</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2</a:t>
            </a:r>
            <a:endParaRPr b="1" sz="1350">
              <a:solidFill>
                <a:srgbClr val="000000"/>
              </a:solidFill>
              <a:latin typeface="DM Sans"/>
              <a:ea typeface="DM Sans"/>
              <a:cs typeface="DM Sans"/>
              <a:sym typeface="DM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5"/>
          <p:cNvSpPr txBox="1"/>
          <p:nvPr/>
        </p:nvSpPr>
        <p:spPr>
          <a:xfrm>
            <a:off x="1461300" y="2202300"/>
            <a:ext cx="6221400" cy="11544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es" sz="3500">
                <a:solidFill>
                  <a:srgbClr val="000000"/>
                </a:solidFill>
                <a:latin typeface="DM Sans"/>
                <a:ea typeface="DM Sans"/>
                <a:cs typeface="DM Sans"/>
                <a:sym typeface="DM Sans"/>
              </a:rPr>
              <a:t>Transformación de colecciones</a:t>
            </a:r>
            <a:endParaRPr b="1" sz="4000">
              <a:solidFill>
                <a:srgbClr val="000000"/>
              </a:solidFill>
              <a:latin typeface="DM Sans"/>
              <a:ea typeface="DM Sans"/>
              <a:cs typeface="DM Sans"/>
              <a:sym typeface="DM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6"/>
          <p:cNvSpPr txBox="1"/>
          <p:nvPr/>
        </p:nvSpPr>
        <p:spPr>
          <a:xfrm>
            <a:off x="1745250" y="1508800"/>
            <a:ext cx="56535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En Python, podemos convertir una lista a una tupla haciendo uso de la función </a:t>
            </a:r>
            <a:r>
              <a:rPr b="0" i="0" lang="es" sz="1350" u="none" cap="none" strike="noStrike">
                <a:solidFill>
                  <a:srgbClr val="000000"/>
                </a:solidFill>
                <a:highlight>
                  <a:srgbClr val="EA90FF"/>
                </a:highlight>
                <a:latin typeface="DM Sans"/>
                <a:ea typeface="DM Sans"/>
                <a:cs typeface="DM Sans"/>
                <a:sym typeface="DM Sans"/>
              </a:rPr>
              <a:t>tuple()</a:t>
            </a:r>
            <a:r>
              <a:rPr b="0" i="0" lang="es" sz="1350" u="none" cap="none" strike="noStrike">
                <a:solidFill>
                  <a:srgbClr val="000000"/>
                </a:solidFill>
                <a:latin typeface="DM Sans"/>
                <a:ea typeface="DM Sans"/>
                <a:cs typeface="DM Sans"/>
                <a:sym typeface="DM Sans"/>
              </a:rPr>
              <a:t> y a su vez, podemos hacer lo mismo</a:t>
            </a:r>
            <a:r>
              <a:rPr lang="es" sz="1350">
                <a:latin typeface="DM Sans"/>
                <a:ea typeface="DM Sans"/>
                <a:cs typeface="DM Sans"/>
                <a:sym typeface="DM Sans"/>
              </a:rPr>
              <a:t>, pero</a:t>
            </a:r>
            <a:r>
              <a:rPr b="0" i="0" lang="es" sz="1350" u="none" cap="none" strike="noStrike">
                <a:solidFill>
                  <a:srgbClr val="000000"/>
                </a:solidFill>
                <a:latin typeface="DM Sans"/>
                <a:ea typeface="DM Sans"/>
                <a:cs typeface="DM Sans"/>
                <a:sym typeface="DM Sans"/>
              </a:rPr>
              <a:t> a la inversa, es decir, </a:t>
            </a:r>
            <a:r>
              <a:rPr b="1" i="0" lang="es" sz="1350" u="none" cap="none" strike="noStrike">
                <a:solidFill>
                  <a:srgbClr val="000000"/>
                </a:solidFill>
                <a:latin typeface="DM Sans"/>
                <a:ea typeface="DM Sans"/>
                <a:cs typeface="DM Sans"/>
                <a:sym typeface="DM Sans"/>
              </a:rPr>
              <a:t>convertir una tupla a lista usando la función list().</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br>
              <a:rPr b="1"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numeros =  (1,2,3,4)</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a:t>
            </a:r>
            <a:r>
              <a:rPr b="1" i="0" lang="es" sz="1350" u="none" cap="none" strike="noStrike">
                <a:solidFill>
                  <a:srgbClr val="000000"/>
                </a:solidFill>
                <a:highlight>
                  <a:srgbClr val="EA90FF"/>
                </a:highlight>
                <a:latin typeface="DM Sans"/>
                <a:ea typeface="DM Sans"/>
                <a:cs typeface="DM Sans"/>
                <a:sym typeface="DM Sans"/>
              </a:rPr>
              <a:t>list</a:t>
            </a:r>
            <a:r>
              <a:rPr b="1" i="0" lang="es" sz="1350" u="none" cap="none" strike="noStrike">
                <a:solidFill>
                  <a:srgbClr val="000000"/>
                </a:solidFill>
                <a:latin typeface="DM Sans"/>
                <a:ea typeface="DM Sans"/>
                <a:cs typeface="DM Sans"/>
                <a:sym typeface="DM Sans"/>
              </a:rPr>
              <a:t> (   numeros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[1,2,3,4]</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datos = [1, -5, 123,34, ‘Una cadena’, ‘Otra cadena’]</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tuple(datos)</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(1, -5, 123,34, ‘Una cadena’, ‘Otra cadena’)</a:t>
            </a:r>
            <a:endParaRPr b="1" i="0" sz="1350" u="none" cap="none" strike="noStrike">
              <a:solidFill>
                <a:srgbClr val="000000"/>
              </a:solidFill>
              <a:latin typeface="DM Sans"/>
              <a:ea typeface="DM Sans"/>
              <a:cs typeface="DM Sans"/>
              <a:sym typeface="DM Sans"/>
            </a:endParaRPr>
          </a:p>
        </p:txBody>
      </p:sp>
      <p:grpSp>
        <p:nvGrpSpPr>
          <p:cNvPr id="408" name="Google Shape;408;p56"/>
          <p:cNvGrpSpPr/>
          <p:nvPr/>
        </p:nvGrpSpPr>
        <p:grpSpPr>
          <a:xfrm>
            <a:off x="8328901" y="76198"/>
            <a:ext cx="738900" cy="738900"/>
            <a:chOff x="473351" y="619523"/>
            <a:chExt cx="738900" cy="738900"/>
          </a:xfrm>
        </p:grpSpPr>
        <p:sp>
          <p:nvSpPr>
            <p:cNvPr id="409" name="Google Shape;409;p56"/>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0" name="Google Shape;410;p56"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411" name="Google Shape;411;p56"/>
          <p:cNvSpPr txBox="1"/>
          <p:nvPr/>
        </p:nvSpPr>
        <p:spPr>
          <a:xfrm>
            <a:off x="647400" y="345975"/>
            <a:ext cx="7471200" cy="669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500"/>
              <a:buFont typeface="Arial"/>
              <a:buNone/>
            </a:pPr>
            <a:r>
              <a:rPr b="1" i="0" lang="es" sz="3500" u="none" cap="none" strike="noStrike">
                <a:solidFill>
                  <a:schemeClr val="dk1"/>
                </a:solidFill>
                <a:latin typeface="DM Sans"/>
                <a:ea typeface="DM Sans"/>
                <a:cs typeface="DM Sans"/>
                <a:sym typeface="DM Sans"/>
              </a:rPr>
              <a:t>Transformar una colección a otra</a:t>
            </a:r>
            <a:endParaRPr b="1" i="0" sz="3500" u="none" cap="none" strike="noStrike">
              <a:solidFill>
                <a:schemeClr val="dk1"/>
              </a:solidFill>
              <a:latin typeface="DM Sans"/>
              <a:ea typeface="DM Sans"/>
              <a:cs typeface="DM Sans"/>
              <a:sym typeface="DM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pSp>
        <p:nvGrpSpPr>
          <p:cNvPr id="416" name="Google Shape;416;p57"/>
          <p:cNvGrpSpPr/>
          <p:nvPr/>
        </p:nvGrpSpPr>
        <p:grpSpPr>
          <a:xfrm>
            <a:off x="4202556" y="994173"/>
            <a:ext cx="738900" cy="738900"/>
            <a:chOff x="974706" y="2467173"/>
            <a:chExt cx="738900" cy="738900"/>
          </a:xfrm>
        </p:grpSpPr>
        <p:sp>
          <p:nvSpPr>
            <p:cNvPr id="417" name="Google Shape;417;p57"/>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8" name="Google Shape;418;p57" title="ícono de actividad en clase"/>
            <p:cNvPicPr preferRelativeResize="0"/>
            <p:nvPr/>
          </p:nvPicPr>
          <p:blipFill rotWithShape="1">
            <a:blip r:embed="rId3">
              <a:alphaModFix/>
            </a:blip>
            <a:srcRect b="0" l="0" r="0" t="0"/>
            <a:stretch/>
          </p:blipFill>
          <p:spPr>
            <a:xfrm>
              <a:off x="1109750" y="2610275"/>
              <a:ext cx="452650" cy="452650"/>
            </a:xfrm>
            <a:prstGeom prst="rect">
              <a:avLst/>
            </a:prstGeom>
            <a:noFill/>
            <a:ln>
              <a:noFill/>
            </a:ln>
          </p:spPr>
        </p:pic>
      </p:grpSp>
      <p:sp>
        <p:nvSpPr>
          <p:cNvPr id="419" name="Google Shape;419;p57"/>
          <p:cNvSpPr txBox="1"/>
          <p:nvPr/>
        </p:nvSpPr>
        <p:spPr>
          <a:xfrm>
            <a:off x="1461300" y="220862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Desafío de tuplas</a:t>
            </a:r>
            <a:endParaRPr b="1" i="0" sz="4000" u="none" cap="none" strike="noStrike">
              <a:solidFill>
                <a:srgbClr val="000000"/>
              </a:solidFill>
              <a:highlight>
                <a:srgbClr val="EAFF6A"/>
              </a:highlight>
              <a:latin typeface="DM Sans"/>
              <a:ea typeface="DM Sans"/>
              <a:cs typeface="DM Sans"/>
              <a:sym typeface="DM Sans"/>
            </a:endParaRPr>
          </a:p>
        </p:txBody>
      </p:sp>
      <p:sp>
        <p:nvSpPr>
          <p:cNvPr id="420" name="Google Shape;420;p57"/>
          <p:cNvSpPr txBox="1"/>
          <p:nvPr/>
        </p:nvSpPr>
        <p:spPr>
          <a:xfrm>
            <a:off x="987300" y="3849138"/>
            <a:ext cx="7169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83AEFB"/>
                </a:solidFill>
                <a:latin typeface="DM Sans"/>
                <a:ea typeface="DM Sans"/>
                <a:cs typeface="DM Sans"/>
                <a:sym typeface="DM Sans"/>
              </a:rPr>
              <a:t>Duración: </a:t>
            </a:r>
            <a:r>
              <a:rPr b="1" i="0" lang="es" sz="2000" u="none" cap="none" strike="noStrike">
                <a:solidFill>
                  <a:srgbClr val="83AEFB"/>
                </a:solidFill>
                <a:latin typeface="DM Sans"/>
                <a:ea typeface="DM Sans"/>
                <a:cs typeface="DM Sans"/>
                <a:sym typeface="DM Sans"/>
              </a:rPr>
              <a:t>10 minutos</a:t>
            </a:r>
            <a:endParaRPr b="1" i="0" sz="2000" u="none" cap="none" strike="noStrike">
              <a:solidFill>
                <a:srgbClr val="83AEFB"/>
              </a:solidFill>
              <a:latin typeface="DM Sans"/>
              <a:ea typeface="DM Sans"/>
              <a:cs typeface="DM Sans"/>
              <a:sym typeface="DM Sans"/>
            </a:endParaRPr>
          </a:p>
        </p:txBody>
      </p:sp>
      <p:sp>
        <p:nvSpPr>
          <p:cNvPr id="421" name="Google Shape;421;p57"/>
          <p:cNvSpPr txBox="1"/>
          <p:nvPr/>
        </p:nvSpPr>
        <p:spPr>
          <a:xfrm>
            <a:off x="987300" y="2947538"/>
            <a:ext cx="71694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 sz="2000" u="none" cap="none" strike="noStrike">
                <a:solidFill>
                  <a:srgbClr val="999999"/>
                </a:solidFill>
                <a:latin typeface="DM Sans"/>
                <a:ea typeface="DM Sans"/>
                <a:cs typeface="DM Sans"/>
                <a:sym typeface="DM Sans"/>
              </a:rPr>
              <a:t>A partir de una variable, imprimir por pantalla</a:t>
            </a:r>
            <a:endParaRPr b="0" i="0" sz="2000" u="none" cap="none" strike="noStrike">
              <a:solidFill>
                <a:srgbClr val="999999"/>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99999"/>
              </a:solidFill>
              <a:latin typeface="DM Sans"/>
              <a:ea typeface="DM Sans"/>
              <a:cs typeface="DM Sans"/>
              <a:sym typeface="DM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58"/>
          <p:cNvPicPr preferRelativeResize="0"/>
          <p:nvPr/>
        </p:nvPicPr>
        <p:blipFill rotWithShape="1">
          <a:blip r:embed="rId3">
            <a:alphaModFix/>
          </a:blip>
          <a:srcRect b="0" l="63624" r="0" t="0"/>
          <a:stretch/>
        </p:blipFill>
        <p:spPr>
          <a:xfrm>
            <a:off x="5846625" y="50"/>
            <a:ext cx="3297374" cy="5098000"/>
          </a:xfrm>
          <a:prstGeom prst="rect">
            <a:avLst/>
          </a:prstGeom>
          <a:noFill/>
          <a:ln>
            <a:noFill/>
          </a:ln>
        </p:spPr>
      </p:pic>
      <p:grpSp>
        <p:nvGrpSpPr>
          <p:cNvPr id="427" name="Google Shape;427;p58"/>
          <p:cNvGrpSpPr/>
          <p:nvPr/>
        </p:nvGrpSpPr>
        <p:grpSpPr>
          <a:xfrm>
            <a:off x="457347" y="468298"/>
            <a:ext cx="431074" cy="431074"/>
            <a:chOff x="974706" y="2467173"/>
            <a:chExt cx="738900" cy="738900"/>
          </a:xfrm>
        </p:grpSpPr>
        <p:sp>
          <p:nvSpPr>
            <p:cNvPr id="428" name="Google Shape;428;p58"/>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9" name="Google Shape;429;p58" title="ícono de actividad en clase"/>
            <p:cNvPicPr preferRelativeResize="0"/>
            <p:nvPr/>
          </p:nvPicPr>
          <p:blipFill rotWithShape="1">
            <a:blip r:embed="rId4">
              <a:alphaModFix/>
            </a:blip>
            <a:srcRect b="0" l="0" r="0" t="0"/>
            <a:stretch/>
          </p:blipFill>
          <p:spPr>
            <a:xfrm>
              <a:off x="1109750" y="2610275"/>
              <a:ext cx="452650" cy="452650"/>
            </a:xfrm>
            <a:prstGeom prst="rect">
              <a:avLst/>
            </a:prstGeom>
            <a:noFill/>
            <a:ln>
              <a:noFill/>
            </a:ln>
          </p:spPr>
        </p:pic>
      </p:grpSp>
      <p:sp>
        <p:nvSpPr>
          <p:cNvPr id="430" name="Google Shape;430;p58"/>
          <p:cNvSpPr txBox="1"/>
          <p:nvPr/>
        </p:nvSpPr>
        <p:spPr>
          <a:xfrm>
            <a:off x="501450" y="1081750"/>
            <a:ext cx="4987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Desafío de tuplas</a:t>
            </a:r>
            <a:endParaRPr b="1" i="0" sz="4000" u="none" cap="none" strike="noStrike">
              <a:solidFill>
                <a:srgbClr val="000000"/>
              </a:solidFill>
              <a:latin typeface="DM Sans"/>
              <a:ea typeface="DM Sans"/>
              <a:cs typeface="DM Sans"/>
              <a:sym typeface="DM Sans"/>
            </a:endParaRPr>
          </a:p>
        </p:txBody>
      </p:sp>
      <p:sp>
        <p:nvSpPr>
          <p:cNvPr id="431" name="Google Shape;431;p58"/>
          <p:cNvSpPr txBox="1"/>
          <p:nvPr/>
        </p:nvSpPr>
        <p:spPr>
          <a:xfrm>
            <a:off x="549525" y="1796538"/>
            <a:ext cx="4987200" cy="28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Descripción de la actividad.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A partir de una variable llamada tupla, imprimir por pantalla de forma ordenada, lo siguiente:</a:t>
            </a:r>
            <a:br>
              <a:rPr b="0"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1. El último ítem de tupla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2. El número de ítems de tupla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3. La posición donde se encuentra el ítem 87 de tupla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4. Una lista con los últimos tres ítems de tupla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5. Un ítem que haya en la posición 8 de tupla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6. El número de veces que el ítem 7 aparece en tupla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Copia esta tupla para iniciar el ejercicio:</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tupla = (8, 15, 4, 39, 5, 89, 87,  19, 7, -755, 88, 123, 2, 11, 15, 9, 355)</a:t>
            </a:r>
            <a:endParaRPr b="0" i="0" sz="1350" u="none" cap="none" strike="noStrike">
              <a:solidFill>
                <a:srgbClr val="000000"/>
              </a:solidFill>
              <a:latin typeface="DM Sans"/>
              <a:ea typeface="DM Sans"/>
              <a:cs typeface="DM Sans"/>
              <a:sym typeface="DM Sans"/>
            </a:endParaRPr>
          </a:p>
        </p:txBody>
      </p:sp>
      <p:sp>
        <p:nvSpPr>
          <p:cNvPr id="432" name="Google Shape;432;p58"/>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DM Sans"/>
                <a:ea typeface="DM Sans"/>
                <a:cs typeface="DM Sans"/>
                <a:sym typeface="DM Sans"/>
              </a:rPr>
              <a:t>ACTIVIDAD EN CLASE</a:t>
            </a:r>
            <a:endParaRPr b="0" i="0" sz="1400" u="none" cap="none" strike="noStrike">
              <a:solidFill>
                <a:srgbClr val="000000"/>
              </a:solidFill>
              <a:latin typeface="DM Sans"/>
              <a:ea typeface="DM Sans"/>
              <a:cs typeface="DM Sans"/>
              <a:sym typeface="DM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9"/>
          <p:cNvSpPr txBox="1"/>
          <p:nvPr/>
        </p:nvSpPr>
        <p:spPr>
          <a:xfrm>
            <a:off x="1461300" y="1598325"/>
            <a:ext cx="6221400" cy="1431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5000"/>
              <a:buFont typeface="Arial"/>
              <a:buNone/>
            </a:pPr>
            <a:r>
              <a:rPr b="0" i="0" lang="es" sz="5000" u="none" cap="none" strike="noStrike">
                <a:solidFill>
                  <a:srgbClr val="E8E7E3"/>
                </a:solidFill>
                <a:latin typeface="Arial"/>
                <a:ea typeface="Arial"/>
                <a:cs typeface="Arial"/>
                <a:sym typeface="Arial"/>
              </a:rPr>
              <a:t>☕</a:t>
            </a:r>
            <a:endParaRPr b="0" i="0" sz="5000" u="none" cap="none" strike="noStrike">
              <a:solidFill>
                <a:srgbClr val="E8E7E3"/>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000"/>
              <a:buFont typeface="Arial"/>
              <a:buNone/>
            </a:pPr>
            <a:r>
              <a:rPr b="1" i="0" lang="es" sz="4000" u="none" cap="none" strike="noStrike">
                <a:solidFill>
                  <a:srgbClr val="EAFF6A"/>
                </a:solidFill>
                <a:latin typeface="DM Sans"/>
                <a:ea typeface="DM Sans"/>
                <a:cs typeface="DM Sans"/>
                <a:sym typeface="DM Sans"/>
              </a:rPr>
              <a:t>Break</a:t>
            </a:r>
            <a:endParaRPr b="1" i="0" sz="4000" u="none" cap="none" strike="noStrike">
              <a:solidFill>
                <a:srgbClr val="FFFFFF"/>
              </a:solidFill>
              <a:latin typeface="DM Sans"/>
              <a:ea typeface="DM Sans"/>
              <a:cs typeface="DM Sans"/>
              <a:sym typeface="DM Sans"/>
            </a:endParaRPr>
          </a:p>
        </p:txBody>
      </p:sp>
      <p:sp>
        <p:nvSpPr>
          <p:cNvPr id="438" name="Google Shape;438;p59"/>
          <p:cNvSpPr txBox="1"/>
          <p:nvPr/>
        </p:nvSpPr>
        <p:spPr>
          <a:xfrm>
            <a:off x="2998200" y="2971950"/>
            <a:ext cx="314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¡10 minutos y volvemos!</a:t>
            </a:r>
            <a:endParaRPr b="0" i="0" sz="2000" u="none" cap="none" strike="noStrike">
              <a:solidFill>
                <a:schemeClr val="dk1"/>
              </a:solidFill>
              <a:latin typeface="DM Sans"/>
              <a:ea typeface="DM Sans"/>
              <a:cs typeface="DM Sans"/>
              <a:sym typeface="DM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0"/>
          <p:cNvSpPr txBox="1"/>
          <p:nvPr/>
        </p:nvSpPr>
        <p:spPr>
          <a:xfrm>
            <a:off x="1461300" y="2252975"/>
            <a:ext cx="62214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i="0" lang="es" sz="4000" u="none" cap="none" strike="noStrike">
                <a:solidFill>
                  <a:srgbClr val="EAFF6A"/>
                </a:solidFill>
                <a:latin typeface="DM Sans"/>
                <a:ea typeface="DM Sans"/>
                <a:cs typeface="DM Sans"/>
                <a:sym typeface="DM Sans"/>
              </a:rPr>
              <a:t>Operadores básicos y</a:t>
            </a:r>
            <a:r>
              <a:rPr b="1" lang="es" sz="4000">
                <a:solidFill>
                  <a:srgbClr val="EAFF6A"/>
                </a:solidFill>
                <a:latin typeface="DM Sans"/>
                <a:ea typeface="DM Sans"/>
                <a:cs typeface="DM Sans"/>
                <a:sym typeface="DM Sans"/>
              </a:rPr>
              <a:t> </a:t>
            </a:r>
            <a:r>
              <a:rPr b="1" i="0" lang="es" sz="4000" u="none" cap="none" strike="noStrike">
                <a:solidFill>
                  <a:srgbClr val="EAFF6A"/>
                </a:solidFill>
                <a:latin typeface="DM Sans"/>
                <a:ea typeface="DM Sans"/>
                <a:cs typeface="DM Sans"/>
                <a:sym typeface="DM Sans"/>
              </a:rPr>
              <a:t>expresiones anidadas</a:t>
            </a:r>
            <a:endParaRPr b="1" i="0" sz="4000" u="none" cap="none" strike="noStrike">
              <a:solidFill>
                <a:srgbClr val="EAFF6A"/>
              </a:solidFill>
              <a:latin typeface="DM Sans"/>
              <a:ea typeface="DM Sans"/>
              <a:cs typeface="DM Sans"/>
              <a:sym typeface="DM Sans"/>
            </a:endParaRPr>
          </a:p>
        </p:txBody>
      </p:sp>
      <p:sp>
        <p:nvSpPr>
          <p:cNvPr id="444" name="Google Shape;444;p60"/>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chemeClr val="dk1"/>
                </a:solidFill>
                <a:latin typeface="DM Sans"/>
                <a:ea typeface="DM Sans"/>
                <a:cs typeface="DM Sans"/>
                <a:sym typeface="DM Sans"/>
              </a:rPr>
              <a:t>Clase 0</a:t>
            </a:r>
            <a:r>
              <a:rPr b="1" lang="es" sz="1800">
                <a:solidFill>
                  <a:schemeClr val="dk1"/>
                </a:solidFill>
                <a:latin typeface="DM Sans"/>
                <a:ea typeface="DM Sans"/>
                <a:cs typeface="DM Sans"/>
                <a:sym typeface="DM Sans"/>
              </a:rPr>
              <a:t>4</a:t>
            </a:r>
            <a:r>
              <a:rPr b="1" i="0" lang="es" sz="1800" u="none" cap="none" strike="noStrike">
                <a:solidFill>
                  <a:schemeClr val="dk1"/>
                </a:solidFill>
                <a:latin typeface="DM Sans"/>
                <a:ea typeface="DM Sans"/>
                <a:cs typeface="DM Sans"/>
                <a:sym typeface="DM Sans"/>
              </a:rPr>
              <a:t>.</a:t>
            </a:r>
            <a:r>
              <a:rPr b="0" i="0" lang="es" sz="1800" u="none" cap="none" strike="noStrike">
                <a:solidFill>
                  <a:schemeClr val="dk1"/>
                </a:solidFill>
                <a:latin typeface="DM Sans"/>
                <a:ea typeface="DM Sans"/>
                <a:cs typeface="DM Sans"/>
                <a:sym typeface="DM Sans"/>
              </a:rPr>
              <a:t> PYTHON</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1"/>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AFF6A"/>
                </a:solidFill>
                <a:latin typeface="DM Sans"/>
                <a:ea typeface="DM Sans"/>
                <a:cs typeface="DM Sans"/>
                <a:sym typeface="DM Sans"/>
              </a:rPr>
              <a:t>Objetivos de la clase</a:t>
            </a:r>
            <a:endParaRPr b="1" i="0" sz="3000" u="none" cap="none" strike="noStrike">
              <a:solidFill>
                <a:srgbClr val="EAFF6A"/>
              </a:solidFill>
              <a:latin typeface="DM Sans"/>
              <a:ea typeface="DM Sans"/>
              <a:cs typeface="DM Sans"/>
              <a:sym typeface="DM Sans"/>
            </a:endParaRPr>
          </a:p>
        </p:txBody>
      </p:sp>
      <p:pic>
        <p:nvPicPr>
          <p:cNvPr id="450" name="Google Shape;450;p61"/>
          <p:cNvPicPr preferRelativeResize="0"/>
          <p:nvPr/>
        </p:nvPicPr>
        <p:blipFill rotWithShape="1">
          <a:blip r:embed="rId3">
            <a:alphaModFix/>
          </a:blip>
          <a:srcRect b="0" l="0" r="0" t="0"/>
          <a:stretch/>
        </p:blipFill>
        <p:spPr>
          <a:xfrm>
            <a:off x="2172438" y="1545313"/>
            <a:ext cx="196975" cy="196975"/>
          </a:xfrm>
          <a:prstGeom prst="rect">
            <a:avLst/>
          </a:prstGeom>
          <a:noFill/>
          <a:ln>
            <a:noFill/>
          </a:ln>
        </p:spPr>
      </p:pic>
      <p:sp>
        <p:nvSpPr>
          <p:cNvPr id="451" name="Google Shape;451;p61"/>
          <p:cNvSpPr txBox="1"/>
          <p:nvPr/>
        </p:nvSpPr>
        <p:spPr>
          <a:xfrm>
            <a:off x="2690561" y="1451613"/>
            <a:ext cx="42813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chemeClr val="dk1"/>
                </a:solidFill>
                <a:latin typeface="DM Sans"/>
                <a:ea typeface="DM Sans"/>
                <a:cs typeface="DM Sans"/>
                <a:sym typeface="DM Sans"/>
              </a:rPr>
              <a:t>Reconocer </a:t>
            </a:r>
            <a:r>
              <a:rPr b="0" i="0" lang="es" sz="1350" u="none" cap="none" strike="noStrike">
                <a:solidFill>
                  <a:schemeClr val="dk1"/>
                </a:solidFill>
                <a:latin typeface="DM Sans"/>
                <a:ea typeface="DM Sans"/>
                <a:cs typeface="DM Sans"/>
                <a:sym typeface="DM Sans"/>
              </a:rPr>
              <a:t>un Operador</a:t>
            </a:r>
            <a:endParaRPr b="0" i="0" sz="1350" u="none" cap="none" strike="noStrike">
              <a:solidFill>
                <a:schemeClr val="dk1"/>
              </a:solidFill>
              <a:latin typeface="DM Sans"/>
              <a:ea typeface="DM Sans"/>
              <a:cs typeface="DM Sans"/>
              <a:sym typeface="DM Sans"/>
            </a:endParaRPr>
          </a:p>
        </p:txBody>
      </p:sp>
      <p:pic>
        <p:nvPicPr>
          <p:cNvPr id="452" name="Google Shape;452;p61"/>
          <p:cNvPicPr preferRelativeResize="0"/>
          <p:nvPr/>
        </p:nvPicPr>
        <p:blipFill rotWithShape="1">
          <a:blip r:embed="rId3">
            <a:alphaModFix/>
          </a:blip>
          <a:srcRect b="0" l="0" r="0" t="0"/>
          <a:stretch/>
        </p:blipFill>
        <p:spPr>
          <a:xfrm>
            <a:off x="2172138" y="2178713"/>
            <a:ext cx="196975" cy="196975"/>
          </a:xfrm>
          <a:prstGeom prst="rect">
            <a:avLst/>
          </a:prstGeom>
          <a:noFill/>
          <a:ln>
            <a:noFill/>
          </a:ln>
        </p:spPr>
      </p:pic>
      <p:sp>
        <p:nvSpPr>
          <p:cNvPr id="453" name="Google Shape;453;p61"/>
          <p:cNvSpPr txBox="1"/>
          <p:nvPr/>
        </p:nvSpPr>
        <p:spPr>
          <a:xfrm>
            <a:off x="2690547" y="2054750"/>
            <a:ext cx="55695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chemeClr val="dk1"/>
                </a:solidFill>
                <a:latin typeface="DM Sans"/>
                <a:ea typeface="DM Sans"/>
                <a:cs typeface="DM Sans"/>
                <a:sym typeface="DM Sans"/>
              </a:rPr>
              <a:t>Identificar </a:t>
            </a:r>
            <a:r>
              <a:rPr b="0" i="0" lang="es" sz="1350" u="none" cap="none" strike="noStrike">
                <a:solidFill>
                  <a:schemeClr val="dk1"/>
                </a:solidFill>
                <a:latin typeface="DM Sans"/>
                <a:ea typeface="DM Sans"/>
                <a:cs typeface="DM Sans"/>
                <a:sym typeface="DM Sans"/>
              </a:rPr>
              <a:t>similitudes y diferencias entre operador y expresión</a:t>
            </a:r>
            <a:endParaRPr b="0" i="0" sz="135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1" i="0" sz="1350" u="none" cap="none" strike="noStrike">
              <a:solidFill>
                <a:srgbClr val="FFFFFF"/>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FFFFFF"/>
              </a:solidFill>
              <a:latin typeface="DM Sans"/>
              <a:ea typeface="DM Sans"/>
              <a:cs typeface="DM Sans"/>
              <a:sym typeface="DM Sans"/>
            </a:endParaRPr>
          </a:p>
        </p:txBody>
      </p:sp>
      <p:pic>
        <p:nvPicPr>
          <p:cNvPr id="454" name="Google Shape;454;p61"/>
          <p:cNvPicPr preferRelativeResize="0"/>
          <p:nvPr/>
        </p:nvPicPr>
        <p:blipFill rotWithShape="1">
          <a:blip r:embed="rId3">
            <a:alphaModFix/>
          </a:blip>
          <a:srcRect b="0" l="0" r="0" t="0"/>
          <a:stretch/>
        </p:blipFill>
        <p:spPr>
          <a:xfrm>
            <a:off x="2172138" y="2705138"/>
            <a:ext cx="196975" cy="196975"/>
          </a:xfrm>
          <a:prstGeom prst="rect">
            <a:avLst/>
          </a:prstGeom>
          <a:noFill/>
          <a:ln>
            <a:noFill/>
          </a:ln>
        </p:spPr>
      </p:pic>
      <p:sp>
        <p:nvSpPr>
          <p:cNvPr id="455" name="Google Shape;455;p61"/>
          <p:cNvSpPr txBox="1"/>
          <p:nvPr/>
        </p:nvSpPr>
        <p:spPr>
          <a:xfrm>
            <a:off x="2690561" y="2607413"/>
            <a:ext cx="42813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chemeClr val="dk1"/>
                </a:solidFill>
                <a:highlight>
                  <a:schemeClr val="lt1"/>
                </a:highlight>
                <a:latin typeface="DM Sans"/>
                <a:ea typeface="DM Sans"/>
                <a:cs typeface="DM Sans"/>
                <a:sym typeface="DM Sans"/>
              </a:rPr>
              <a:t>Reconocer</a:t>
            </a:r>
            <a:r>
              <a:rPr b="0" i="0" lang="es" sz="1350" u="none" cap="none" strike="noStrike">
                <a:solidFill>
                  <a:schemeClr val="dk1"/>
                </a:solidFill>
                <a:highlight>
                  <a:schemeClr val="lt1"/>
                </a:highlight>
                <a:latin typeface="DM Sans"/>
                <a:ea typeface="DM Sans"/>
                <a:cs typeface="DM Sans"/>
                <a:sym typeface="DM Sans"/>
              </a:rPr>
              <a:t> expresiones.</a:t>
            </a:r>
            <a:endParaRPr b="0" i="0" sz="1350" u="none" cap="none" strike="noStrike">
              <a:solidFill>
                <a:schemeClr val="dk1"/>
              </a:solidFill>
              <a:highlight>
                <a:schemeClr val="lt1"/>
              </a:highlight>
              <a:latin typeface="DM Sans"/>
              <a:ea typeface="DM Sans"/>
              <a:cs typeface="DM Sans"/>
              <a:sym typeface="DM Sans"/>
            </a:endParaRPr>
          </a:p>
        </p:txBody>
      </p:sp>
      <p:cxnSp>
        <p:nvCxnSpPr>
          <p:cNvPr id="456" name="Google Shape;456;p61"/>
          <p:cNvCxnSpPr>
            <a:stCxn id="450" idx="2"/>
            <a:endCxn id="452" idx="0"/>
          </p:cNvCxnSpPr>
          <p:nvPr/>
        </p:nvCxnSpPr>
        <p:spPr>
          <a:xfrm flipH="1" rot="-5400000">
            <a:off x="2052975" y="1960238"/>
            <a:ext cx="436500" cy="600"/>
          </a:xfrm>
          <a:prstGeom prst="bentConnector3">
            <a:avLst>
              <a:gd fmla="val 49991" name="adj1"/>
            </a:avLst>
          </a:prstGeom>
          <a:noFill/>
          <a:ln cap="flat" cmpd="sng" w="9525">
            <a:solidFill>
              <a:srgbClr val="EAFF6A"/>
            </a:solidFill>
            <a:prstDash val="solid"/>
            <a:round/>
            <a:headEnd len="sm" w="sm" type="none"/>
            <a:tailEnd len="sm" w="sm" type="none"/>
          </a:ln>
        </p:spPr>
      </p:cxnSp>
      <p:cxnSp>
        <p:nvCxnSpPr>
          <p:cNvPr id="457" name="Google Shape;457;p61"/>
          <p:cNvCxnSpPr>
            <a:stCxn id="452" idx="2"/>
          </p:cNvCxnSpPr>
          <p:nvPr/>
        </p:nvCxnSpPr>
        <p:spPr>
          <a:xfrm flipH="1" rot="-5400000">
            <a:off x="2083275" y="2563038"/>
            <a:ext cx="379800" cy="5100"/>
          </a:xfrm>
          <a:prstGeom prst="bentConnector3">
            <a:avLst>
              <a:gd fmla="val 50000" name="adj1"/>
            </a:avLst>
          </a:prstGeom>
          <a:noFill/>
          <a:ln cap="flat" cmpd="sng" w="9525">
            <a:solidFill>
              <a:srgbClr val="EAFF6A"/>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Listas en Python</a:t>
            </a:r>
            <a:endParaRPr b="1" sz="4000">
              <a:solidFill>
                <a:srgbClr val="000000"/>
              </a:solidFill>
              <a:latin typeface="DM Sans"/>
              <a:ea typeface="DM Sans"/>
              <a:cs typeface="DM Sans"/>
              <a:sym typeface="DM Sans"/>
            </a:endParaRPr>
          </a:p>
        </p:txBody>
      </p:sp>
      <p:sp>
        <p:nvSpPr>
          <p:cNvPr id="94" name="Google Shape;94;p17"/>
          <p:cNvSpPr txBox="1"/>
          <p:nvPr/>
        </p:nvSpPr>
        <p:spPr>
          <a:xfrm>
            <a:off x="457725" y="2211625"/>
            <a:ext cx="473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El más versátil de los tipos compuestos, es la Lista, la cual se describe como una lista de ítems separados por coma y contenido entre dos corchetes.</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mi_lista =  [-11,     20   ,   3,   41]</a:t>
            </a:r>
            <a:endParaRPr>
              <a:solidFill>
                <a:srgbClr val="000000"/>
              </a:solidFill>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otra_lista = ['Hola', 'como', 'estas', '?']</a:t>
            </a:r>
            <a:endParaRPr sz="1350">
              <a:latin typeface="DM Sans"/>
              <a:ea typeface="DM Sans"/>
              <a:cs typeface="DM Sans"/>
              <a:sym typeface="DM Sans"/>
            </a:endParaRPr>
          </a:p>
        </p:txBody>
      </p:sp>
      <p:grpSp>
        <p:nvGrpSpPr>
          <p:cNvPr id="95" name="Google Shape;95;p17"/>
          <p:cNvGrpSpPr/>
          <p:nvPr/>
        </p:nvGrpSpPr>
        <p:grpSpPr>
          <a:xfrm>
            <a:off x="8328901" y="76198"/>
            <a:ext cx="738900" cy="738900"/>
            <a:chOff x="473351" y="619523"/>
            <a:chExt cx="738900" cy="738900"/>
          </a:xfrm>
        </p:grpSpPr>
        <p:sp>
          <p:nvSpPr>
            <p:cNvPr id="96" name="Google Shape;96;p17"/>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17"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2"/>
          <p:cNvSpPr txBox="1"/>
          <p:nvPr/>
        </p:nvSpPr>
        <p:spPr>
          <a:xfrm>
            <a:off x="1404863" y="194137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Operadores</a:t>
            </a:r>
            <a:endParaRPr b="1" sz="4000">
              <a:solidFill>
                <a:srgbClr val="EAFF6A"/>
              </a:solidFill>
              <a:latin typeface="DM Sans"/>
              <a:ea typeface="DM Sans"/>
              <a:cs typeface="DM Sans"/>
              <a:sym typeface="DM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3"/>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¿Qué son?</a:t>
            </a:r>
            <a:endParaRPr b="1" i="0" sz="4000" u="none" cap="none" strike="noStrike">
              <a:solidFill>
                <a:srgbClr val="000000"/>
              </a:solidFill>
              <a:latin typeface="DM Sans"/>
              <a:ea typeface="DM Sans"/>
              <a:cs typeface="DM Sans"/>
              <a:sym typeface="DM Sans"/>
            </a:endParaRPr>
          </a:p>
        </p:txBody>
      </p:sp>
      <p:sp>
        <p:nvSpPr>
          <p:cNvPr id="468" name="Google Shape;468;p63"/>
          <p:cNvSpPr txBox="1"/>
          <p:nvPr/>
        </p:nvSpPr>
        <p:spPr>
          <a:xfrm>
            <a:off x="457725" y="2211625"/>
            <a:ext cx="47301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Formalmente, los operadores son aplicaciones, cálculos que se llevan a cabo sobre dos argumentos conocidos como operandos.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highlight>
                  <a:srgbClr val="EA90FF"/>
                </a:highlight>
                <a:latin typeface="DM Sans"/>
                <a:ea typeface="DM Sans"/>
                <a:cs typeface="DM Sans"/>
                <a:sym typeface="DM Sans"/>
              </a:rPr>
              <a:t>Operando [operador] Operando</a:t>
            </a:r>
            <a:endParaRPr b="0" i="0" sz="1350" u="none" cap="none" strike="noStrike">
              <a:solidFill>
                <a:srgbClr val="000000"/>
              </a:solidFill>
              <a:highlight>
                <a:srgbClr val="EA90FF"/>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highlight>
                  <a:srgbClr val="EA90FF"/>
                </a:highlight>
                <a:latin typeface="DM Sans"/>
                <a:ea typeface="DM Sans"/>
                <a:cs typeface="DM Sans"/>
                <a:sym typeface="DM Sans"/>
              </a:rPr>
              <a:t>- / * +</a:t>
            </a:r>
            <a:endParaRPr b="0" i="0" sz="1350" u="none" cap="none" strike="noStrike">
              <a:solidFill>
                <a:srgbClr val="000000"/>
              </a:solidFill>
              <a:highlight>
                <a:srgbClr val="EA90FF"/>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pic>
        <p:nvPicPr>
          <p:cNvPr id="469" name="Google Shape;469;p63"/>
          <p:cNvPicPr preferRelativeResize="0"/>
          <p:nvPr/>
        </p:nvPicPr>
        <p:blipFill rotWithShape="1">
          <a:blip r:embed="rId3">
            <a:alphaModFix/>
          </a:blip>
          <a:srcRect b="0" l="0" r="0" t="0"/>
          <a:stretch/>
        </p:blipFill>
        <p:spPr>
          <a:xfrm>
            <a:off x="5792450" y="2107600"/>
            <a:ext cx="1603775" cy="16037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4"/>
          <p:cNvSpPr/>
          <p:nvPr/>
        </p:nvSpPr>
        <p:spPr>
          <a:xfrm>
            <a:off x="1006750" y="719150"/>
            <a:ext cx="1499400" cy="109200"/>
          </a:xfrm>
          <a:prstGeom prst="rect">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64"/>
          <p:cNvSpPr/>
          <p:nvPr/>
        </p:nvSpPr>
        <p:spPr>
          <a:xfrm>
            <a:off x="1103125" y="3926400"/>
            <a:ext cx="5936400" cy="472800"/>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4"/>
          <p:cNvSpPr/>
          <p:nvPr/>
        </p:nvSpPr>
        <p:spPr>
          <a:xfrm>
            <a:off x="1094535" y="3118975"/>
            <a:ext cx="18972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4"/>
          <p:cNvSpPr txBox="1"/>
          <p:nvPr/>
        </p:nvSpPr>
        <p:spPr>
          <a:xfrm>
            <a:off x="1103125" y="3083300"/>
            <a:ext cx="29181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Aritméticas</a:t>
            </a:r>
            <a:endParaRPr b="1" i="0" sz="1400" u="none" cap="none" strike="noStrike">
              <a:solidFill>
                <a:srgbClr val="000000"/>
              </a:solidFill>
              <a:latin typeface="DM Sans"/>
              <a:ea typeface="DM Sans"/>
              <a:cs typeface="DM Sans"/>
              <a:sym typeface="DM Sans"/>
            </a:endParaRPr>
          </a:p>
        </p:txBody>
      </p:sp>
      <p:sp>
        <p:nvSpPr>
          <p:cNvPr id="478" name="Google Shape;478;p64"/>
          <p:cNvSpPr txBox="1"/>
          <p:nvPr/>
        </p:nvSpPr>
        <p:spPr>
          <a:xfrm>
            <a:off x="1067039" y="34270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si ambos operandos son valores literales:</a:t>
            </a:r>
            <a:endParaRPr b="0" i="0" sz="1200" u="none" cap="none" strike="noStrike">
              <a:solidFill>
                <a:srgbClr val="000000"/>
              </a:solidFill>
              <a:latin typeface="DM Sans"/>
              <a:ea typeface="DM Sans"/>
              <a:cs typeface="DM Sans"/>
              <a:sym typeface="DM Sans"/>
            </a:endParaRPr>
          </a:p>
        </p:txBody>
      </p:sp>
      <p:sp>
        <p:nvSpPr>
          <p:cNvPr id="479" name="Google Shape;479;p64"/>
          <p:cNvSpPr/>
          <p:nvPr/>
        </p:nvSpPr>
        <p:spPr>
          <a:xfrm>
            <a:off x="4305834" y="3118975"/>
            <a:ext cx="18972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64"/>
          <p:cNvSpPr txBox="1"/>
          <p:nvPr/>
        </p:nvSpPr>
        <p:spPr>
          <a:xfrm>
            <a:off x="4075575" y="3083300"/>
            <a:ext cx="29640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Algebraicas </a:t>
            </a:r>
            <a:endParaRPr b="1" i="0" sz="1400" u="none" cap="none" strike="noStrike">
              <a:solidFill>
                <a:srgbClr val="000000"/>
              </a:solidFill>
              <a:latin typeface="DM Sans"/>
              <a:ea typeface="DM Sans"/>
              <a:cs typeface="DM Sans"/>
              <a:sym typeface="DM Sans"/>
            </a:endParaRPr>
          </a:p>
        </p:txBody>
      </p:sp>
      <p:sp>
        <p:nvSpPr>
          <p:cNvPr id="481" name="Google Shape;481;p64"/>
          <p:cNvSpPr txBox="1"/>
          <p:nvPr/>
        </p:nvSpPr>
        <p:spPr>
          <a:xfrm>
            <a:off x="4125938" y="34270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si al menos un operando es una variable:</a:t>
            </a:r>
            <a:endParaRPr b="0" i="0" sz="1200" u="none" cap="none" strike="noStrike">
              <a:solidFill>
                <a:srgbClr val="000000"/>
              </a:solidFill>
              <a:latin typeface="DM Sans"/>
              <a:ea typeface="DM Sans"/>
              <a:cs typeface="DM Sans"/>
              <a:sym typeface="DM Sans"/>
            </a:endParaRPr>
          </a:p>
        </p:txBody>
      </p:sp>
      <p:sp>
        <p:nvSpPr>
          <p:cNvPr id="482" name="Google Shape;482;p64"/>
          <p:cNvSpPr txBox="1"/>
          <p:nvPr/>
        </p:nvSpPr>
        <p:spPr>
          <a:xfrm>
            <a:off x="1066975" y="3983000"/>
            <a:ext cx="2670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2 + 5 	-1.4 * 54 		1/2.5</a:t>
            </a:r>
            <a:endParaRPr b="0" i="0" sz="1200" u="none" cap="none" strike="noStrike">
              <a:solidFill>
                <a:srgbClr val="000000"/>
              </a:solidFill>
              <a:latin typeface="DM Sans"/>
              <a:ea typeface="DM Sans"/>
              <a:cs typeface="DM Sans"/>
              <a:sym typeface="DM Sans"/>
            </a:endParaRPr>
          </a:p>
        </p:txBody>
      </p:sp>
      <p:sp>
        <p:nvSpPr>
          <p:cNvPr id="483" name="Google Shape;483;p64"/>
          <p:cNvSpPr txBox="1"/>
          <p:nvPr/>
        </p:nvSpPr>
        <p:spPr>
          <a:xfrm>
            <a:off x="4202075" y="3983000"/>
            <a:ext cx="28704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radio * 3.14 	(nota_1 + nota_2)/2</a:t>
            </a:r>
            <a:endParaRPr b="0" i="0" sz="1200" u="none" cap="none" strike="noStrike">
              <a:solidFill>
                <a:srgbClr val="000000"/>
              </a:solidFill>
              <a:latin typeface="DM Sans"/>
              <a:ea typeface="DM Sans"/>
              <a:cs typeface="DM Sans"/>
              <a:sym typeface="DM Sans"/>
            </a:endParaRPr>
          </a:p>
        </p:txBody>
      </p:sp>
      <p:sp>
        <p:nvSpPr>
          <p:cNvPr id="484" name="Google Shape;484;p64"/>
          <p:cNvSpPr txBox="1"/>
          <p:nvPr/>
        </p:nvSpPr>
        <p:spPr>
          <a:xfrm>
            <a:off x="1006750" y="544475"/>
            <a:ext cx="1499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DM Sans"/>
                <a:ea typeface="DM Sans"/>
                <a:cs typeface="DM Sans"/>
                <a:sym typeface="DM Sans"/>
              </a:rPr>
              <a:t>EXPRESIONES</a:t>
            </a:r>
            <a:endParaRPr b="0" i="0" sz="1400" u="none" cap="none" strike="noStrike">
              <a:solidFill>
                <a:srgbClr val="000000"/>
              </a:solidFill>
              <a:latin typeface="DM Sans"/>
              <a:ea typeface="DM Sans"/>
              <a:cs typeface="DM Sans"/>
              <a:sym typeface="DM Sans"/>
            </a:endParaRPr>
          </a:p>
        </p:txBody>
      </p:sp>
      <p:sp>
        <p:nvSpPr>
          <p:cNvPr id="485" name="Google Shape;485;p64"/>
          <p:cNvSpPr txBox="1"/>
          <p:nvPr/>
        </p:nvSpPr>
        <p:spPr>
          <a:xfrm>
            <a:off x="1058600" y="1209550"/>
            <a:ext cx="47301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Se denomina expresión al conjunto que forman los operandos y la operación.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Sumar, restar, dividir o multiplicar, tienen algo en común, y es que sus operadores son operadores aritméticos que sirven para trabajar con números.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Los operadores aritméticos (+, -, /, *) dan lugar a expresiones de distintos tipos:</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5"/>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El tipo lógico</a:t>
            </a:r>
            <a:endParaRPr b="1" i="0" sz="4000" u="none" cap="none" strike="noStrike">
              <a:solidFill>
                <a:srgbClr val="000000"/>
              </a:solidFill>
              <a:latin typeface="DM Sans"/>
              <a:ea typeface="DM Sans"/>
              <a:cs typeface="DM Sans"/>
              <a:sym typeface="DM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6"/>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Tipos de datos</a:t>
            </a:r>
            <a:endParaRPr b="1" i="0" sz="4000" u="none" cap="none" strike="noStrike">
              <a:solidFill>
                <a:srgbClr val="000000"/>
              </a:solidFill>
              <a:latin typeface="DM Sans"/>
              <a:ea typeface="DM Sans"/>
              <a:cs typeface="DM Sans"/>
              <a:sym typeface="DM Sans"/>
            </a:endParaRPr>
          </a:p>
        </p:txBody>
      </p:sp>
      <p:sp>
        <p:nvSpPr>
          <p:cNvPr id="496" name="Google Shape;496;p66"/>
          <p:cNvSpPr txBox="1"/>
          <p:nvPr/>
        </p:nvSpPr>
        <p:spPr>
          <a:xfrm>
            <a:off x="457725" y="2211625"/>
            <a:ext cx="47301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Los números, imágenes, textos, y sonidos, si algo tienen en común es que podemos percibirlos como información, pero hay un tipo de dato distinto, más básico. Es tan básico, que quizás cueste entenderlo como un tipo de dato.</a:t>
            </a:r>
            <a:r>
              <a:rPr lang="es" sz="1350">
                <a:latin typeface="DM Sans"/>
                <a:ea typeface="DM Sans"/>
                <a:cs typeface="DM Sans"/>
                <a:sym typeface="DM Sans"/>
              </a:rPr>
              <a:t> </a:t>
            </a:r>
            <a:r>
              <a:rPr b="0" i="0" lang="es" sz="1350" u="none" cap="none" strike="noStrike">
                <a:solidFill>
                  <a:srgbClr val="000000"/>
                </a:solidFill>
                <a:latin typeface="DM Sans"/>
                <a:ea typeface="DM Sans"/>
                <a:cs typeface="DM Sans"/>
                <a:sym typeface="DM Sans"/>
              </a:rPr>
              <a:t>Y ese, es el </a:t>
            </a:r>
            <a:r>
              <a:rPr b="0" i="0" lang="es" sz="1350" u="none" cap="none" strike="noStrike">
                <a:solidFill>
                  <a:srgbClr val="000000"/>
                </a:solidFill>
                <a:highlight>
                  <a:srgbClr val="EA90FF"/>
                </a:highlight>
                <a:latin typeface="DM Sans"/>
                <a:ea typeface="DM Sans"/>
                <a:cs typeface="DM Sans"/>
                <a:sym typeface="DM Sans"/>
              </a:rPr>
              <a:t>tipo lógico.</a:t>
            </a:r>
            <a:endParaRPr b="0" i="0" sz="1350" u="none" cap="none" strike="noStrike">
              <a:solidFill>
                <a:srgbClr val="000000"/>
              </a:solidFill>
              <a:highlight>
                <a:srgbClr val="EA90FF"/>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pic>
        <p:nvPicPr>
          <p:cNvPr id="497" name="Google Shape;497;p66"/>
          <p:cNvPicPr preferRelativeResize="0"/>
          <p:nvPr/>
        </p:nvPicPr>
        <p:blipFill rotWithShape="1">
          <a:blip r:embed="rId3">
            <a:alphaModFix/>
          </a:blip>
          <a:srcRect b="0" l="0" r="0" t="0"/>
          <a:stretch/>
        </p:blipFill>
        <p:spPr>
          <a:xfrm>
            <a:off x="5830900" y="2292825"/>
            <a:ext cx="1412250" cy="14122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7"/>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000000"/>
                </a:solidFill>
                <a:latin typeface="DM Sans"/>
                <a:ea typeface="DM Sans"/>
                <a:cs typeface="DM Sans"/>
                <a:sym typeface="DM Sans"/>
              </a:rPr>
              <a:t>Tipo Lógico</a:t>
            </a:r>
            <a:endParaRPr b="1" sz="4000">
              <a:solidFill>
                <a:srgbClr val="000000"/>
              </a:solidFill>
              <a:latin typeface="DM Sans"/>
              <a:ea typeface="DM Sans"/>
              <a:cs typeface="DM Sans"/>
              <a:sym typeface="DM Sans"/>
            </a:endParaRPr>
          </a:p>
        </p:txBody>
      </p:sp>
      <p:sp>
        <p:nvSpPr>
          <p:cNvPr id="503" name="Google Shape;503;p67"/>
          <p:cNvSpPr txBox="1"/>
          <p:nvPr/>
        </p:nvSpPr>
        <p:spPr>
          <a:xfrm>
            <a:off x="473350" y="1908175"/>
            <a:ext cx="3834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El tipo lógico es el tipo de dato más básico de la información racional, y representa únicamente dos posibilidades:</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314325" lvl="0" marL="457200" rtl="0" algn="l">
              <a:spcBef>
                <a:spcPts val="0"/>
              </a:spcBef>
              <a:spcAft>
                <a:spcPts val="0"/>
              </a:spcAft>
              <a:buClr>
                <a:srgbClr val="EA90FF"/>
              </a:buClr>
              <a:buSzPts val="1350"/>
              <a:buFont typeface="DM Sans"/>
              <a:buChar char="✔"/>
            </a:pPr>
            <a:r>
              <a:rPr lang="es" sz="1350">
                <a:latin typeface="DM Sans"/>
                <a:ea typeface="DM Sans"/>
                <a:cs typeface="DM Sans"/>
                <a:sym typeface="DM Sans"/>
              </a:rPr>
              <a:t>Verdadero </a:t>
            </a:r>
            <a:endParaRPr sz="1350">
              <a:latin typeface="DM Sans"/>
              <a:ea typeface="DM Sans"/>
              <a:cs typeface="DM Sans"/>
              <a:sym typeface="DM Sans"/>
            </a:endParaRPr>
          </a:p>
          <a:p>
            <a:pPr indent="-314325" lvl="0" marL="457200" rtl="0" algn="l">
              <a:spcBef>
                <a:spcPts val="0"/>
              </a:spcBef>
              <a:spcAft>
                <a:spcPts val="0"/>
              </a:spcAft>
              <a:buClr>
                <a:srgbClr val="EA90FF"/>
              </a:buClr>
              <a:buSzPts val="1350"/>
              <a:buFont typeface="DM Sans"/>
              <a:buChar char="✔"/>
            </a:pPr>
            <a:r>
              <a:rPr lang="es" sz="1350">
                <a:latin typeface="DM Sans"/>
                <a:ea typeface="DM Sans"/>
                <a:cs typeface="DM Sans"/>
                <a:sym typeface="DM Sans"/>
              </a:rPr>
              <a:t>Falso</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También denominamos a este tipo como Booleano o Binario. </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8"/>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Tipo lógico</a:t>
            </a:r>
            <a:endParaRPr b="1" i="0" sz="4000" u="none" cap="none" strike="noStrike">
              <a:solidFill>
                <a:srgbClr val="000000"/>
              </a:solidFill>
              <a:latin typeface="DM Sans"/>
              <a:ea typeface="DM Sans"/>
              <a:cs typeface="DM Sans"/>
              <a:sym typeface="DM Sans"/>
            </a:endParaRPr>
          </a:p>
        </p:txBody>
      </p:sp>
      <p:sp>
        <p:nvSpPr>
          <p:cNvPr id="509" name="Google Shape;509;p68"/>
          <p:cNvSpPr/>
          <p:nvPr/>
        </p:nvSpPr>
        <p:spPr>
          <a:xfrm>
            <a:off x="493525" y="2935800"/>
            <a:ext cx="5936400" cy="472800"/>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8"/>
          <p:cNvSpPr/>
          <p:nvPr/>
        </p:nvSpPr>
        <p:spPr>
          <a:xfrm>
            <a:off x="484935" y="2128375"/>
            <a:ext cx="18972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8"/>
          <p:cNvSpPr txBox="1"/>
          <p:nvPr/>
        </p:nvSpPr>
        <p:spPr>
          <a:xfrm>
            <a:off x="493525" y="2092700"/>
            <a:ext cx="29181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Lingüístico </a:t>
            </a:r>
            <a:endParaRPr b="1" i="0" sz="1400" u="none" cap="none" strike="noStrike">
              <a:solidFill>
                <a:srgbClr val="000000"/>
              </a:solidFill>
              <a:latin typeface="DM Sans"/>
              <a:ea typeface="DM Sans"/>
              <a:cs typeface="DM Sans"/>
              <a:sym typeface="DM Sans"/>
            </a:endParaRPr>
          </a:p>
        </p:txBody>
      </p:sp>
      <p:sp>
        <p:nvSpPr>
          <p:cNvPr id="512" name="Google Shape;512;p68"/>
          <p:cNvSpPr txBox="1"/>
          <p:nvPr/>
        </p:nvSpPr>
        <p:spPr>
          <a:xfrm>
            <a:off x="457439" y="24364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s" sz="1200" u="none" cap="none" strike="noStrike">
                <a:solidFill>
                  <a:srgbClr val="000000"/>
                </a:solidFill>
                <a:latin typeface="DM Sans"/>
                <a:ea typeface="DM Sans"/>
                <a:cs typeface="DM Sans"/>
                <a:sym typeface="DM Sans"/>
              </a:rPr>
              <a:t>En contexto lingüístico podríamos decir que:</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513" name="Google Shape;513;p68"/>
          <p:cNvSpPr/>
          <p:nvPr/>
        </p:nvSpPr>
        <p:spPr>
          <a:xfrm>
            <a:off x="3696234" y="2128375"/>
            <a:ext cx="18972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8"/>
          <p:cNvSpPr txBox="1"/>
          <p:nvPr/>
        </p:nvSpPr>
        <p:spPr>
          <a:xfrm>
            <a:off x="3465975" y="2092700"/>
            <a:ext cx="29640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Matemático</a:t>
            </a:r>
            <a:endParaRPr b="1" i="0" sz="1400" u="none" cap="none" strike="noStrike">
              <a:solidFill>
                <a:srgbClr val="000000"/>
              </a:solidFill>
              <a:latin typeface="DM Sans"/>
              <a:ea typeface="DM Sans"/>
              <a:cs typeface="DM Sans"/>
              <a:sym typeface="DM Sans"/>
            </a:endParaRPr>
          </a:p>
        </p:txBody>
      </p:sp>
      <p:sp>
        <p:nvSpPr>
          <p:cNvPr id="515" name="Google Shape;515;p68"/>
          <p:cNvSpPr txBox="1"/>
          <p:nvPr/>
        </p:nvSpPr>
        <p:spPr>
          <a:xfrm>
            <a:off x="3516338" y="24364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Y en contexto matemático:</a:t>
            </a:r>
            <a:endParaRPr b="0" i="0" sz="1200" u="none" cap="none" strike="noStrike">
              <a:solidFill>
                <a:srgbClr val="000000"/>
              </a:solidFill>
              <a:latin typeface="DM Sans"/>
              <a:ea typeface="DM Sans"/>
              <a:cs typeface="DM Sans"/>
              <a:sym typeface="DM Sans"/>
            </a:endParaRPr>
          </a:p>
        </p:txBody>
      </p:sp>
      <p:sp>
        <p:nvSpPr>
          <p:cNvPr id="516" name="Google Shape;516;p68"/>
          <p:cNvSpPr txBox="1"/>
          <p:nvPr/>
        </p:nvSpPr>
        <p:spPr>
          <a:xfrm>
            <a:off x="457375" y="2992400"/>
            <a:ext cx="2670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“Estoy vivo” es Verdadero (True)</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517" name="Google Shape;517;p68"/>
          <p:cNvSpPr txBox="1"/>
          <p:nvPr/>
        </p:nvSpPr>
        <p:spPr>
          <a:xfrm>
            <a:off x="3592475" y="2992400"/>
            <a:ext cx="28704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1 +1 = 3??? es Falso (False)</a:t>
            </a:r>
            <a:endParaRPr b="0" i="0" sz="1200" u="none" cap="none" strike="noStrike">
              <a:solidFill>
                <a:srgbClr val="000000"/>
              </a:solidFill>
              <a:latin typeface="DM Sans"/>
              <a:ea typeface="DM Sans"/>
              <a:cs typeface="DM Sans"/>
              <a:sym typeface="DM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9"/>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000000"/>
                </a:solidFill>
                <a:latin typeface="DM Sans"/>
                <a:ea typeface="DM Sans"/>
                <a:cs typeface="DM Sans"/>
                <a:sym typeface="DM Sans"/>
              </a:rPr>
              <a:t>Negación</a:t>
            </a:r>
            <a:endParaRPr b="1" sz="4000">
              <a:solidFill>
                <a:srgbClr val="000000"/>
              </a:solidFill>
              <a:latin typeface="DM Sans"/>
              <a:ea typeface="DM Sans"/>
              <a:cs typeface="DM Sans"/>
              <a:sym typeface="DM Sans"/>
            </a:endParaRPr>
          </a:p>
        </p:txBody>
      </p:sp>
      <p:sp>
        <p:nvSpPr>
          <p:cNvPr id="523" name="Google Shape;523;p69"/>
          <p:cNvSpPr txBox="1"/>
          <p:nvPr/>
        </p:nvSpPr>
        <p:spPr>
          <a:xfrm>
            <a:off x="473350" y="1908175"/>
            <a:ext cx="3834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Si negamos una cosa que es verdad, esta se convierte en mentira. Por lo tanto, si negamos una cosa que es mentira, esta se convierte en verdad.</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314325" lvl="0" marL="457200" rtl="0" algn="l">
              <a:spcBef>
                <a:spcPts val="0"/>
              </a:spcBef>
              <a:spcAft>
                <a:spcPts val="0"/>
              </a:spcAft>
              <a:buClr>
                <a:srgbClr val="EA90FF"/>
              </a:buClr>
              <a:buSzPts val="1350"/>
              <a:buFont typeface="DM Sans"/>
              <a:buChar char="✔"/>
            </a:pPr>
            <a:r>
              <a:rPr lang="es" sz="1350">
                <a:latin typeface="DM Sans"/>
                <a:ea typeface="DM Sans"/>
                <a:cs typeface="DM Sans"/>
                <a:sym typeface="DM Sans"/>
              </a:rPr>
              <a:t>No Verdadero = Falso</a:t>
            </a:r>
            <a:endParaRPr sz="1350">
              <a:latin typeface="DM Sans"/>
              <a:ea typeface="DM Sans"/>
              <a:cs typeface="DM Sans"/>
              <a:sym typeface="DM Sans"/>
            </a:endParaRPr>
          </a:p>
          <a:p>
            <a:pPr indent="-314325" lvl="0" marL="457200" rtl="0" algn="l">
              <a:spcBef>
                <a:spcPts val="0"/>
              </a:spcBef>
              <a:spcAft>
                <a:spcPts val="0"/>
              </a:spcAft>
              <a:buClr>
                <a:srgbClr val="EA90FF"/>
              </a:buClr>
              <a:buSzPts val="1350"/>
              <a:buFont typeface="DM Sans"/>
              <a:buChar char="✔"/>
            </a:pPr>
            <a:r>
              <a:rPr lang="es" sz="1350">
                <a:latin typeface="DM Sans"/>
                <a:ea typeface="DM Sans"/>
                <a:cs typeface="DM Sans"/>
                <a:sym typeface="DM Sans"/>
              </a:rPr>
              <a:t>No Falso = Verdadero</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0"/>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000000"/>
                </a:solidFill>
                <a:latin typeface="DM Sans"/>
                <a:ea typeface="DM Sans"/>
                <a:cs typeface="DM Sans"/>
                <a:sym typeface="DM Sans"/>
              </a:rPr>
              <a:t>¿Y en la programación?</a:t>
            </a:r>
            <a:endParaRPr b="1" sz="4000">
              <a:solidFill>
                <a:srgbClr val="000000"/>
              </a:solidFill>
              <a:latin typeface="DM Sans"/>
              <a:ea typeface="DM Sans"/>
              <a:cs typeface="DM Sans"/>
              <a:sym typeface="DM Sans"/>
            </a:endParaRPr>
          </a:p>
        </p:txBody>
      </p:sp>
      <p:sp>
        <p:nvSpPr>
          <p:cNvPr id="529" name="Google Shape;529;p70"/>
          <p:cNvSpPr txBox="1"/>
          <p:nvPr/>
        </p:nvSpPr>
        <p:spPr>
          <a:xfrm>
            <a:off x="473350" y="1908175"/>
            <a:ext cx="3834600" cy="197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Por ejemplo, a un ordenador podemos preguntarle cosas matemáticas</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highlight>
                  <a:srgbClr val="EA90FF"/>
                </a:highlight>
                <a:latin typeface="DM Sans"/>
                <a:ea typeface="DM Sans"/>
                <a:cs typeface="DM Sans"/>
                <a:sym typeface="DM Sans"/>
              </a:rPr>
              <a:t>&gt;&gt;&gt; 1 + 1 == 3 False</a:t>
            </a:r>
            <a:endParaRPr sz="1350">
              <a:highlight>
                <a:srgbClr val="EA90FF"/>
              </a:highlight>
              <a:latin typeface="DM Sans"/>
              <a:ea typeface="DM Sans"/>
              <a:cs typeface="DM Sans"/>
              <a:sym typeface="DM Sans"/>
            </a:endParaRPr>
          </a:p>
          <a:p>
            <a:pPr indent="0" lvl="0" marL="0" rtl="0" algn="l">
              <a:spcBef>
                <a:spcPts val="0"/>
              </a:spcBef>
              <a:spcAft>
                <a:spcPts val="0"/>
              </a:spcAft>
              <a:buNone/>
            </a:pPr>
            <a:r>
              <a:t/>
            </a:r>
            <a:endParaRPr sz="1350">
              <a:highlight>
                <a:srgbClr val="EA90FF"/>
              </a:highlight>
              <a:latin typeface="DM Sans"/>
              <a:ea typeface="DM Sans"/>
              <a:cs typeface="DM Sans"/>
              <a:sym typeface="DM Sans"/>
            </a:endParaRPr>
          </a:p>
          <a:p>
            <a:pPr indent="0" lvl="0" marL="0" rtl="0" algn="l">
              <a:spcBef>
                <a:spcPts val="1000"/>
              </a:spcBef>
              <a:spcAft>
                <a:spcPts val="1000"/>
              </a:spcAft>
              <a:buClr>
                <a:srgbClr val="000000"/>
              </a:buClr>
              <a:buSzPts val="1100"/>
              <a:buFont typeface="Arial"/>
              <a:buNone/>
            </a:pPr>
            <a:r>
              <a:rPr lang="es" sz="1350">
                <a:solidFill>
                  <a:srgbClr val="000000"/>
                </a:solidFill>
                <a:latin typeface="DM Sans"/>
                <a:ea typeface="DM Sans"/>
                <a:cs typeface="DM Sans"/>
                <a:sym typeface="DM Sans"/>
              </a:rPr>
              <a:t>Aquí estamos preguntando si al sumar 1 con 1 el resultado es 3 y Python ya sabe decirnos que esto es falso (false)</a:t>
            </a:r>
            <a:endParaRPr sz="1350">
              <a:highlight>
                <a:srgbClr val="EA90FF"/>
              </a:highlight>
              <a:latin typeface="DM Sans"/>
              <a:ea typeface="DM Sans"/>
              <a:cs typeface="DM Sans"/>
              <a:sym typeface="DM Sans"/>
            </a:endParaRPr>
          </a:p>
        </p:txBody>
      </p:sp>
      <p:sp>
        <p:nvSpPr>
          <p:cNvPr id="530" name="Google Shape;530;p70"/>
          <p:cNvSpPr txBox="1"/>
          <p:nvPr/>
        </p:nvSpPr>
        <p:spPr>
          <a:xfrm>
            <a:off x="4527575" y="1908175"/>
            <a:ext cx="38346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Y si le preguntamos si 1 + 1 es igual a 2?</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highlight>
                  <a:srgbClr val="EA90FF"/>
                </a:highlight>
                <a:latin typeface="DM Sans"/>
                <a:ea typeface="DM Sans"/>
                <a:cs typeface="DM Sans"/>
                <a:sym typeface="DM Sans"/>
              </a:rPr>
              <a:t>&gt;&gt;&gt; 1 + 1 == 2 True</a:t>
            </a:r>
            <a:endParaRPr sz="1350">
              <a:highlight>
                <a:srgbClr val="EA90FF"/>
              </a:highlight>
              <a:latin typeface="DM Sans"/>
              <a:ea typeface="DM Sans"/>
              <a:cs typeface="DM Sans"/>
              <a:sym typeface="DM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1"/>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Operadores relacionales</a:t>
            </a:r>
            <a:endParaRPr b="1" i="0" sz="4000" u="none" cap="none" strike="noStrike">
              <a:solidFill>
                <a:srgbClr val="000000"/>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Heterogéneas</a:t>
            </a:r>
            <a:endParaRPr b="1" i="0" sz="4000" u="none" cap="none" strike="noStrike">
              <a:solidFill>
                <a:srgbClr val="000000"/>
              </a:solidFill>
              <a:latin typeface="DM Sans"/>
              <a:ea typeface="DM Sans"/>
              <a:cs typeface="DM Sans"/>
              <a:sym typeface="DM Sans"/>
            </a:endParaRPr>
          </a:p>
        </p:txBody>
      </p:sp>
      <p:sp>
        <p:nvSpPr>
          <p:cNvPr id="103" name="Google Shape;103;p18"/>
          <p:cNvSpPr txBox="1"/>
          <p:nvPr/>
        </p:nvSpPr>
        <p:spPr>
          <a:xfrm>
            <a:off x="457725" y="2211625"/>
            <a:ext cx="4730100" cy="20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En otros lenguajes, las listas tienen como restricción que permite tener un solo tipo de dato. Pero en Python, no tenemos esa restricción. Podemos tener una lista heterogénea que contenga números, variables, strings, o incluso otras listas, u otros tipos de datos que veremos más adelante.</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mi_lista =  [-11,     20   ,   3,   41]</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Font typeface="Arial"/>
              <a:buNone/>
            </a:pPr>
            <a:r>
              <a:rPr b="1" lang="es" sz="1350">
                <a:solidFill>
                  <a:srgbClr val="000000"/>
                </a:solidFill>
                <a:latin typeface="DM Sans"/>
                <a:ea typeface="DM Sans"/>
                <a:cs typeface="DM Sans"/>
                <a:sym typeface="DM Sans"/>
              </a:rPr>
              <a:t>&gt;&gt;&gt; otra_lista = ['Hola', 'como', 'estas', '?']</a:t>
            </a:r>
            <a:endParaRPr sz="1350">
              <a:latin typeface="DM Sans"/>
              <a:ea typeface="DM Sans"/>
              <a:cs typeface="DM Sans"/>
              <a:sym typeface="DM Sans"/>
            </a:endParaRPr>
          </a:p>
        </p:txBody>
      </p:sp>
      <p:grpSp>
        <p:nvGrpSpPr>
          <p:cNvPr id="104" name="Google Shape;104;p18"/>
          <p:cNvGrpSpPr/>
          <p:nvPr/>
        </p:nvGrpSpPr>
        <p:grpSpPr>
          <a:xfrm>
            <a:off x="8328901" y="76198"/>
            <a:ext cx="738900" cy="738900"/>
            <a:chOff x="473351" y="619523"/>
            <a:chExt cx="738900" cy="738900"/>
          </a:xfrm>
        </p:grpSpPr>
        <p:sp>
          <p:nvSpPr>
            <p:cNvPr id="105" name="Google Shape;105;p18"/>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 name="Google Shape;106;p18"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2"/>
          <p:cNvSpPr txBox="1"/>
          <p:nvPr/>
        </p:nvSpPr>
        <p:spPr>
          <a:xfrm>
            <a:off x="457725" y="1071050"/>
            <a:ext cx="62877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Operadores Relacionales</a:t>
            </a:r>
            <a:endParaRPr b="1" i="0" sz="4000" u="none" cap="none" strike="noStrike">
              <a:solidFill>
                <a:srgbClr val="000000"/>
              </a:solidFill>
              <a:latin typeface="DM Sans"/>
              <a:ea typeface="DM Sans"/>
              <a:cs typeface="DM Sans"/>
              <a:sym typeface="DM Sans"/>
            </a:endParaRPr>
          </a:p>
        </p:txBody>
      </p:sp>
      <p:sp>
        <p:nvSpPr>
          <p:cNvPr id="541" name="Google Shape;541;p72"/>
          <p:cNvSpPr txBox="1"/>
          <p:nvPr/>
        </p:nvSpPr>
        <p:spPr>
          <a:xfrm>
            <a:off x="457725" y="2516425"/>
            <a:ext cx="4730100" cy="168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En programación, los operadores relacionales son </a:t>
            </a:r>
            <a:r>
              <a:rPr b="0" i="0" lang="es" sz="1350" u="none" cap="none" strike="noStrike">
                <a:solidFill>
                  <a:srgbClr val="000000"/>
                </a:solidFill>
                <a:highlight>
                  <a:srgbClr val="EA90FF"/>
                </a:highlight>
                <a:latin typeface="DM Sans"/>
                <a:ea typeface="DM Sans"/>
                <a:cs typeface="DM Sans"/>
                <a:sym typeface="DM Sans"/>
              </a:rPr>
              <a:t>símbolos que se usan para comparar dos valores</a:t>
            </a:r>
            <a:r>
              <a:rPr b="0" i="0" lang="es" sz="1350" u="none" cap="none" strike="noStrike">
                <a:solidFill>
                  <a:srgbClr val="000000"/>
                </a:solidFill>
                <a:latin typeface="DM Sans"/>
                <a:ea typeface="DM Sans"/>
                <a:cs typeface="DM Sans"/>
                <a:sym typeface="DM Sans"/>
              </a:rPr>
              <a:t>.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100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Si el resultado de la comparación es correcto, la expresión es considerada verdadera (</a:t>
            </a:r>
            <a:r>
              <a:rPr b="1" i="0" lang="es" sz="1350" u="none" cap="none" strike="noStrike">
                <a:solidFill>
                  <a:srgbClr val="000000"/>
                </a:solidFill>
                <a:latin typeface="DM Sans"/>
                <a:ea typeface="DM Sans"/>
                <a:cs typeface="DM Sans"/>
                <a:sym typeface="DM Sans"/>
              </a:rPr>
              <a:t>True</a:t>
            </a:r>
            <a:r>
              <a:rPr b="0" i="0" lang="es" sz="1350" u="none" cap="none" strike="noStrike">
                <a:solidFill>
                  <a:srgbClr val="000000"/>
                </a:solidFill>
                <a:latin typeface="DM Sans"/>
                <a:ea typeface="DM Sans"/>
                <a:cs typeface="DM Sans"/>
                <a:sym typeface="DM Sans"/>
              </a:rPr>
              <a:t>), y en caso contrario será falsa (</a:t>
            </a:r>
            <a:r>
              <a:rPr b="1" i="0" lang="es" sz="1350" u="none" cap="none" strike="noStrike">
                <a:solidFill>
                  <a:srgbClr val="000000"/>
                </a:solidFill>
                <a:latin typeface="DM Sans"/>
                <a:ea typeface="DM Sans"/>
                <a:cs typeface="DM Sans"/>
                <a:sym typeface="DM Sans"/>
              </a:rPr>
              <a:t>False</a:t>
            </a:r>
            <a:r>
              <a:rPr b="0" i="0" lang="es" sz="1350" u="none" cap="none" strike="noStrike">
                <a:solidFill>
                  <a:srgbClr val="000000"/>
                </a:solidFill>
                <a:latin typeface="DM Sans"/>
                <a:ea typeface="DM Sans"/>
                <a:cs typeface="DM Sans"/>
                <a:sym typeface="DM Sans"/>
              </a:rPr>
              <a:t>).</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1000"/>
              </a:spcBef>
              <a:spcAft>
                <a:spcPts val="100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p:txBody>
      </p:sp>
      <p:pic>
        <p:nvPicPr>
          <p:cNvPr id="542" name="Google Shape;542;p72"/>
          <p:cNvPicPr preferRelativeResize="0"/>
          <p:nvPr/>
        </p:nvPicPr>
        <p:blipFill rotWithShape="1">
          <a:blip r:embed="rId3">
            <a:alphaModFix/>
          </a:blip>
          <a:srcRect b="0" l="0" r="0" t="0"/>
          <a:stretch/>
        </p:blipFill>
        <p:spPr>
          <a:xfrm>
            <a:off x="5806900" y="1913975"/>
            <a:ext cx="1643924" cy="164392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3"/>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Igualdad</a:t>
            </a:r>
            <a:endParaRPr b="1" i="0" sz="4000" u="none" cap="none" strike="noStrike">
              <a:solidFill>
                <a:srgbClr val="000000"/>
              </a:solidFill>
              <a:latin typeface="DM Sans"/>
              <a:ea typeface="DM Sans"/>
              <a:cs typeface="DM Sans"/>
              <a:sym typeface="DM Sans"/>
            </a:endParaRPr>
          </a:p>
        </p:txBody>
      </p:sp>
      <p:sp>
        <p:nvSpPr>
          <p:cNvPr id="548" name="Google Shape;548;p73"/>
          <p:cNvSpPr txBox="1"/>
          <p:nvPr/>
        </p:nvSpPr>
        <p:spPr>
          <a:xfrm>
            <a:off x="473350" y="1908175"/>
            <a:ext cx="38346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El operador de igualdad sirve para preguntarle a nuestro programa si ambos operandos son iguales.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Devolverá </a:t>
            </a:r>
            <a:r>
              <a:rPr b="1" i="0" lang="es" sz="1350" u="none" cap="none" strike="noStrike">
                <a:solidFill>
                  <a:srgbClr val="000000"/>
                </a:solidFill>
                <a:latin typeface="DM Sans"/>
                <a:ea typeface="DM Sans"/>
                <a:cs typeface="DM Sans"/>
                <a:sym typeface="DM Sans"/>
              </a:rPr>
              <a:t>True </a:t>
            </a:r>
            <a:r>
              <a:rPr b="0" i="0" lang="es" sz="1350" u="none" cap="none" strike="noStrike">
                <a:solidFill>
                  <a:srgbClr val="000000"/>
                </a:solidFill>
                <a:latin typeface="DM Sans"/>
                <a:ea typeface="DM Sans"/>
                <a:cs typeface="DM Sans"/>
                <a:sym typeface="DM Sans"/>
              </a:rPr>
              <a:t>si son iguales, y </a:t>
            </a:r>
            <a:r>
              <a:rPr b="1" i="0" lang="es" sz="1350" u="none" cap="none" strike="noStrike">
                <a:solidFill>
                  <a:srgbClr val="000000"/>
                </a:solidFill>
                <a:latin typeface="DM Sans"/>
                <a:ea typeface="DM Sans"/>
                <a:cs typeface="DM Sans"/>
                <a:sym typeface="DM Sans"/>
              </a:rPr>
              <a:t>False</a:t>
            </a:r>
            <a:r>
              <a:rPr b="0" i="0" lang="es" sz="1350" u="none" cap="none" strike="noStrike">
                <a:solidFill>
                  <a:srgbClr val="000000"/>
                </a:solidFill>
                <a:latin typeface="DM Sans"/>
                <a:ea typeface="DM Sans"/>
                <a:cs typeface="DM Sans"/>
                <a:sym typeface="DM Sans"/>
              </a:rPr>
              <a:t> si son distintos. Este operador se escribe con dos signos igual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549" name="Google Shape;549;p73"/>
          <p:cNvSpPr txBox="1"/>
          <p:nvPr/>
        </p:nvSpPr>
        <p:spPr>
          <a:xfrm>
            <a:off x="4527575" y="1908175"/>
            <a:ext cx="38346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&gt;&gt;&gt; a = 3</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&gt;&gt;&gt; a == 3</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EA90FF"/>
                </a:solidFill>
                <a:latin typeface="DM Sans"/>
                <a:ea typeface="DM Sans"/>
                <a:cs typeface="DM Sans"/>
                <a:sym typeface="DM Sans"/>
              </a:rPr>
              <a:t>True</a:t>
            </a:r>
            <a:endParaRPr b="0" i="0" sz="1350" u="none" cap="none" strike="noStrike">
              <a:solidFill>
                <a:srgbClr val="EA90FF"/>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br>
              <a:rPr b="0" i="0" lang="es" sz="1350" u="none" cap="none" strike="noStrike">
                <a:solidFill>
                  <a:srgbClr val="000000"/>
                </a:solidFill>
                <a:highlight>
                  <a:srgbClr val="EA90FF"/>
                </a:highlight>
                <a:latin typeface="DM Sans"/>
                <a:ea typeface="DM Sans"/>
                <a:cs typeface="DM Sans"/>
                <a:sym typeface="DM Sans"/>
              </a:rPr>
            </a:br>
            <a:r>
              <a:rPr b="0" i="0" lang="es" sz="1350" u="none" cap="none" strike="noStrike">
                <a:solidFill>
                  <a:srgbClr val="000000"/>
                </a:solidFill>
                <a:highlight>
                  <a:srgbClr val="EA90FF"/>
                </a:highlight>
                <a:latin typeface="DM Sans"/>
                <a:ea typeface="DM Sans"/>
                <a:cs typeface="DM Sans"/>
                <a:sym typeface="DM Sans"/>
              </a:rPr>
              <a:t>No confundir el operador de asignación (=) con el operador de igualdad (==)</a:t>
            </a:r>
            <a:endParaRPr b="0" i="0" sz="1350" u="none" cap="none" strike="noStrike">
              <a:solidFill>
                <a:srgbClr val="000000"/>
              </a:solidFill>
              <a:highlight>
                <a:srgbClr val="EA90FF"/>
              </a:highlight>
              <a:latin typeface="DM Sans"/>
              <a:ea typeface="DM Sans"/>
              <a:cs typeface="DM Sans"/>
              <a:sym typeface="DM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4"/>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Desigualdad</a:t>
            </a:r>
            <a:endParaRPr b="1" i="0" sz="4000" u="none" cap="none" strike="noStrike">
              <a:solidFill>
                <a:srgbClr val="000000"/>
              </a:solidFill>
              <a:latin typeface="DM Sans"/>
              <a:ea typeface="DM Sans"/>
              <a:cs typeface="DM Sans"/>
              <a:sym typeface="DM Sans"/>
            </a:endParaRPr>
          </a:p>
        </p:txBody>
      </p:sp>
      <p:sp>
        <p:nvSpPr>
          <p:cNvPr id="555" name="Google Shape;555;p74"/>
          <p:cNvSpPr txBox="1"/>
          <p:nvPr/>
        </p:nvSpPr>
        <p:spPr>
          <a:xfrm>
            <a:off x="473350" y="1908175"/>
            <a:ext cx="38346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El operador de Desigualdad sirve para preguntarle a nuestro programa si ambos operandos son distintos.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Devolverá </a:t>
            </a:r>
            <a:r>
              <a:rPr b="1" i="0" lang="es" sz="1350" u="none" cap="none" strike="noStrike">
                <a:solidFill>
                  <a:srgbClr val="000000"/>
                </a:solidFill>
                <a:latin typeface="DM Sans"/>
                <a:ea typeface="DM Sans"/>
                <a:cs typeface="DM Sans"/>
                <a:sym typeface="DM Sans"/>
              </a:rPr>
              <a:t>True</a:t>
            </a:r>
            <a:r>
              <a:rPr b="0" i="0" lang="es" sz="1350" u="none" cap="none" strike="noStrike">
                <a:solidFill>
                  <a:srgbClr val="000000"/>
                </a:solidFill>
                <a:latin typeface="DM Sans"/>
                <a:ea typeface="DM Sans"/>
                <a:cs typeface="DM Sans"/>
                <a:sym typeface="DM Sans"/>
              </a:rPr>
              <a:t> si son distintos, y </a:t>
            </a:r>
            <a:r>
              <a:rPr b="1" i="0" lang="es" sz="1350" u="none" cap="none" strike="noStrike">
                <a:solidFill>
                  <a:srgbClr val="000000"/>
                </a:solidFill>
                <a:latin typeface="DM Sans"/>
                <a:ea typeface="DM Sans"/>
                <a:cs typeface="DM Sans"/>
                <a:sym typeface="DM Sans"/>
              </a:rPr>
              <a:t>False</a:t>
            </a:r>
            <a:r>
              <a:rPr b="0" i="0" lang="es" sz="1350" u="none" cap="none" strike="noStrike">
                <a:solidFill>
                  <a:srgbClr val="000000"/>
                </a:solidFill>
                <a:latin typeface="DM Sans"/>
                <a:ea typeface="DM Sans"/>
                <a:cs typeface="DM Sans"/>
                <a:sym typeface="DM Sans"/>
              </a:rPr>
              <a:t> si son iguales. </a:t>
            </a:r>
            <a:endParaRPr b="0" i="0" sz="1350" u="none" cap="none" strike="noStrike">
              <a:solidFill>
                <a:srgbClr val="000000"/>
              </a:solidFill>
              <a:latin typeface="DM Sans"/>
              <a:ea typeface="DM Sans"/>
              <a:cs typeface="DM Sans"/>
              <a:sym typeface="DM Sans"/>
            </a:endParaRPr>
          </a:p>
        </p:txBody>
      </p:sp>
      <p:sp>
        <p:nvSpPr>
          <p:cNvPr id="556" name="Google Shape;556;p74"/>
          <p:cNvSpPr txBox="1"/>
          <p:nvPr/>
        </p:nvSpPr>
        <p:spPr>
          <a:xfrm>
            <a:off x="4527575" y="1908175"/>
            <a:ext cx="38346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&gt;&gt;&gt; a = 3</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&gt;&gt;&gt; a != 3</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EA90FF"/>
                </a:solidFill>
                <a:latin typeface="DM Sans"/>
                <a:ea typeface="DM Sans"/>
                <a:cs typeface="DM Sans"/>
                <a:sym typeface="DM Sans"/>
              </a:rPr>
              <a:t>False</a:t>
            </a:r>
            <a:endParaRPr b="0" i="0" sz="1350" u="none" cap="none" strike="noStrike">
              <a:solidFill>
                <a:srgbClr val="EA90FF"/>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Este operador se escribe como un signo de exclamación y un signo igual (</a:t>
            </a:r>
            <a:r>
              <a:rPr b="1" i="0" lang="es" sz="1350" u="none" cap="none" strike="noStrike">
                <a:solidFill>
                  <a:srgbClr val="000000"/>
                </a:solidFill>
                <a:latin typeface="DM Sans"/>
                <a:ea typeface="DM Sans"/>
                <a:cs typeface="DM Sans"/>
                <a:sym typeface="DM Sans"/>
              </a:rPr>
              <a:t>!=</a:t>
            </a:r>
            <a:r>
              <a:rPr b="0" i="0" lang="es" sz="1350" u="none" cap="none" strike="noStrike">
                <a:solidFill>
                  <a:srgbClr val="000000"/>
                </a:solidFill>
                <a:latin typeface="DM Sans"/>
                <a:ea typeface="DM Sans"/>
                <a:cs typeface="DM Sans"/>
                <a:sym typeface="DM Sans"/>
              </a:rPr>
              <a:t>) como tachando al operador de igualdad.</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5"/>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Menor que</a:t>
            </a:r>
            <a:endParaRPr b="1" i="0" sz="4000" u="none" cap="none" strike="noStrike">
              <a:solidFill>
                <a:srgbClr val="000000"/>
              </a:solidFill>
              <a:latin typeface="DM Sans"/>
              <a:ea typeface="DM Sans"/>
              <a:cs typeface="DM Sans"/>
              <a:sym typeface="DM Sans"/>
            </a:endParaRPr>
          </a:p>
        </p:txBody>
      </p:sp>
      <p:sp>
        <p:nvSpPr>
          <p:cNvPr id="562" name="Google Shape;562;p75"/>
          <p:cNvSpPr txBox="1"/>
          <p:nvPr/>
        </p:nvSpPr>
        <p:spPr>
          <a:xfrm>
            <a:off x="473350" y="1908175"/>
            <a:ext cx="38346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El operador Menor que sirve para preguntarle a nuestro programa si el primer operando es menor que el segundo operando.</a:t>
            </a:r>
            <a:endParaRPr b="0" i="0" sz="1350" u="none" cap="none" strike="noStrike">
              <a:solidFill>
                <a:srgbClr val="000000"/>
              </a:solidFill>
              <a:latin typeface="DM Sans"/>
              <a:ea typeface="DM Sans"/>
              <a:cs typeface="DM Sans"/>
              <a:sym typeface="DM Sans"/>
            </a:endParaRPr>
          </a:p>
        </p:txBody>
      </p:sp>
      <p:sp>
        <p:nvSpPr>
          <p:cNvPr id="563" name="Google Shape;563;p75"/>
          <p:cNvSpPr txBox="1"/>
          <p:nvPr/>
        </p:nvSpPr>
        <p:spPr>
          <a:xfrm>
            <a:off x="4527575" y="1908175"/>
            <a:ext cx="38346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7 &lt; 3</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False</a:t>
            </a:r>
            <a:endParaRPr b="0" i="0" sz="1350" u="none" cap="none" strike="noStrike">
              <a:solidFill>
                <a:srgbClr val="EA90FF"/>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1 &lt; 15</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True</a:t>
            </a:r>
            <a:endParaRPr b="0" i="0" sz="1350" u="none" cap="none" strike="noStrike">
              <a:solidFill>
                <a:srgbClr val="EA90FF"/>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br>
              <a:rPr b="0"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Devolverá </a:t>
            </a:r>
            <a:r>
              <a:rPr b="1" i="0" lang="es" sz="1350" u="none" cap="none" strike="noStrike">
                <a:solidFill>
                  <a:srgbClr val="000000"/>
                </a:solidFill>
                <a:latin typeface="DM Sans"/>
                <a:ea typeface="DM Sans"/>
                <a:cs typeface="DM Sans"/>
                <a:sym typeface="DM Sans"/>
              </a:rPr>
              <a:t>True</a:t>
            </a:r>
            <a:r>
              <a:rPr b="0" i="0" lang="es" sz="1350" u="none" cap="none" strike="noStrike">
                <a:solidFill>
                  <a:srgbClr val="000000"/>
                </a:solidFill>
                <a:latin typeface="DM Sans"/>
                <a:ea typeface="DM Sans"/>
                <a:cs typeface="DM Sans"/>
                <a:sym typeface="DM Sans"/>
              </a:rPr>
              <a:t> si el primero es menor al segundo, y </a:t>
            </a:r>
            <a:r>
              <a:rPr b="1" i="0" lang="es" sz="1350" u="none" cap="none" strike="noStrike">
                <a:solidFill>
                  <a:srgbClr val="000000"/>
                </a:solidFill>
                <a:latin typeface="DM Sans"/>
                <a:ea typeface="DM Sans"/>
                <a:cs typeface="DM Sans"/>
                <a:sym typeface="DM Sans"/>
              </a:rPr>
              <a:t>False</a:t>
            </a:r>
            <a:r>
              <a:rPr b="0" i="0" lang="es" sz="1350" u="none" cap="none" strike="noStrike">
                <a:solidFill>
                  <a:srgbClr val="000000"/>
                </a:solidFill>
                <a:latin typeface="DM Sans"/>
                <a:ea typeface="DM Sans"/>
                <a:cs typeface="DM Sans"/>
                <a:sym typeface="DM Sans"/>
              </a:rPr>
              <a:t> si el primero es mayor que el segundo. Este operador se escribe con un signo de menor que (</a:t>
            </a:r>
            <a:r>
              <a:rPr b="1" i="0" lang="es" sz="1350" u="none" cap="none" strike="noStrike">
                <a:solidFill>
                  <a:srgbClr val="000000"/>
                </a:solidFill>
                <a:latin typeface="DM Sans"/>
                <a:ea typeface="DM Sans"/>
                <a:cs typeface="DM Sans"/>
                <a:sym typeface="DM Sans"/>
              </a:rPr>
              <a:t>&lt;</a:t>
            </a:r>
            <a:r>
              <a:rPr b="0" i="0" lang="es" sz="1350" u="none" cap="none" strike="noStrike">
                <a:solidFill>
                  <a:srgbClr val="000000"/>
                </a:solidFill>
                <a:latin typeface="DM Sans"/>
                <a:ea typeface="DM Sans"/>
                <a:cs typeface="DM Sans"/>
                <a:sym typeface="DM Sans"/>
              </a:rPr>
              <a:t>).</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6"/>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Menor Igual que</a:t>
            </a:r>
            <a:endParaRPr b="1" i="0" sz="4000" u="none" cap="none" strike="noStrike">
              <a:solidFill>
                <a:srgbClr val="000000"/>
              </a:solidFill>
              <a:latin typeface="DM Sans"/>
              <a:ea typeface="DM Sans"/>
              <a:cs typeface="DM Sans"/>
              <a:sym typeface="DM Sans"/>
            </a:endParaRPr>
          </a:p>
        </p:txBody>
      </p:sp>
      <p:sp>
        <p:nvSpPr>
          <p:cNvPr id="569" name="Google Shape;569;p76"/>
          <p:cNvSpPr txBox="1"/>
          <p:nvPr/>
        </p:nvSpPr>
        <p:spPr>
          <a:xfrm>
            <a:off x="473350" y="1908175"/>
            <a:ext cx="38346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El operado</a:t>
            </a:r>
            <a:r>
              <a:rPr b="1" i="0" lang="es" sz="1350" u="none" cap="none" strike="noStrike">
                <a:solidFill>
                  <a:srgbClr val="000000"/>
                </a:solidFill>
                <a:latin typeface="DM Sans"/>
                <a:ea typeface="DM Sans"/>
                <a:cs typeface="DM Sans"/>
                <a:sym typeface="DM Sans"/>
              </a:rPr>
              <a:t>r Menor igual qu</a:t>
            </a:r>
            <a:r>
              <a:rPr b="0" i="0" lang="es" sz="1350" u="none" cap="none" strike="noStrike">
                <a:solidFill>
                  <a:srgbClr val="000000"/>
                </a:solidFill>
                <a:latin typeface="DM Sans"/>
                <a:ea typeface="DM Sans"/>
                <a:cs typeface="DM Sans"/>
                <a:sym typeface="DM Sans"/>
              </a:rPr>
              <a:t>e sirve para preguntarle a nuestro programa si el primer operando es menor que el segundo operando </a:t>
            </a:r>
            <a:r>
              <a:rPr lang="es" sz="1350">
                <a:latin typeface="DM Sans"/>
                <a:ea typeface="DM Sans"/>
                <a:cs typeface="DM Sans"/>
                <a:sym typeface="DM Sans"/>
              </a:rPr>
              <a:t>o si</a:t>
            </a:r>
            <a:r>
              <a:rPr b="0" i="0" lang="es" sz="1350" u="none" cap="none" strike="noStrike">
                <a:solidFill>
                  <a:srgbClr val="000000"/>
                </a:solidFill>
                <a:latin typeface="DM Sans"/>
                <a:ea typeface="DM Sans"/>
                <a:cs typeface="DM Sans"/>
                <a:sym typeface="DM Sans"/>
              </a:rPr>
              <a:t> ambos son iguales.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570" name="Google Shape;570;p76"/>
          <p:cNvSpPr txBox="1"/>
          <p:nvPr/>
        </p:nvSpPr>
        <p:spPr>
          <a:xfrm>
            <a:off x="4527575" y="1908175"/>
            <a:ext cx="38346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7 &lt;= 3</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False</a:t>
            </a:r>
            <a:endParaRPr b="0" i="0" sz="1350" u="none" cap="none" strike="noStrike">
              <a:solidFill>
                <a:srgbClr val="EA90FF"/>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15 &lt;= 15</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True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br>
              <a:rPr b="0"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Devolverá </a:t>
            </a:r>
            <a:r>
              <a:rPr b="1" i="0" lang="es" sz="1350" u="none" cap="none" strike="noStrike">
                <a:solidFill>
                  <a:srgbClr val="000000"/>
                </a:solidFill>
                <a:latin typeface="DM Sans"/>
                <a:ea typeface="DM Sans"/>
                <a:cs typeface="DM Sans"/>
                <a:sym typeface="DM Sans"/>
              </a:rPr>
              <a:t>True</a:t>
            </a:r>
            <a:r>
              <a:rPr b="0" i="0" lang="es" sz="1350" u="none" cap="none" strike="noStrike">
                <a:solidFill>
                  <a:srgbClr val="000000"/>
                </a:solidFill>
                <a:latin typeface="DM Sans"/>
                <a:ea typeface="DM Sans"/>
                <a:cs typeface="DM Sans"/>
                <a:sym typeface="DM Sans"/>
              </a:rPr>
              <a:t> si el primero es menor o igual al segundo, y </a:t>
            </a:r>
            <a:r>
              <a:rPr b="1" i="0" lang="es" sz="1350" u="none" cap="none" strike="noStrike">
                <a:solidFill>
                  <a:srgbClr val="000000"/>
                </a:solidFill>
                <a:latin typeface="DM Sans"/>
                <a:ea typeface="DM Sans"/>
                <a:cs typeface="DM Sans"/>
                <a:sym typeface="DM Sans"/>
              </a:rPr>
              <a:t>False</a:t>
            </a:r>
            <a:r>
              <a:rPr b="0" i="0" lang="es" sz="1350" u="none" cap="none" strike="noStrike">
                <a:solidFill>
                  <a:srgbClr val="000000"/>
                </a:solidFill>
                <a:latin typeface="DM Sans"/>
                <a:ea typeface="DM Sans"/>
                <a:cs typeface="DM Sans"/>
                <a:sym typeface="DM Sans"/>
              </a:rPr>
              <a:t> si el primero es mayor que el segundo.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Este operador se escribe con un signo de menor que y un igual (&lt;=).</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7"/>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Mayor que</a:t>
            </a:r>
            <a:endParaRPr b="1" i="0" sz="4000" u="none" cap="none" strike="noStrike">
              <a:solidFill>
                <a:srgbClr val="000000"/>
              </a:solidFill>
              <a:latin typeface="DM Sans"/>
              <a:ea typeface="DM Sans"/>
              <a:cs typeface="DM Sans"/>
              <a:sym typeface="DM Sans"/>
            </a:endParaRPr>
          </a:p>
        </p:txBody>
      </p:sp>
      <p:sp>
        <p:nvSpPr>
          <p:cNvPr id="576" name="Google Shape;576;p77"/>
          <p:cNvSpPr txBox="1"/>
          <p:nvPr/>
        </p:nvSpPr>
        <p:spPr>
          <a:xfrm>
            <a:off x="473350" y="1908175"/>
            <a:ext cx="38346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El operador </a:t>
            </a:r>
            <a:r>
              <a:rPr b="1" i="0" lang="es" sz="1350" u="none" cap="none" strike="noStrike">
                <a:solidFill>
                  <a:srgbClr val="000000"/>
                </a:solidFill>
                <a:latin typeface="DM Sans"/>
                <a:ea typeface="DM Sans"/>
                <a:cs typeface="DM Sans"/>
                <a:sym typeface="DM Sans"/>
              </a:rPr>
              <a:t>Mayor que</a:t>
            </a:r>
            <a:r>
              <a:rPr b="0" i="0" lang="es" sz="1350" u="none" cap="none" strike="noStrike">
                <a:solidFill>
                  <a:srgbClr val="000000"/>
                </a:solidFill>
                <a:latin typeface="DM Sans"/>
                <a:ea typeface="DM Sans"/>
                <a:cs typeface="DM Sans"/>
                <a:sym typeface="DM Sans"/>
              </a:rPr>
              <a:t> sirve para preguntarle a nuestro programa si el primer operando es mayor que el segundo operando.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577" name="Google Shape;577;p77"/>
          <p:cNvSpPr txBox="1"/>
          <p:nvPr/>
        </p:nvSpPr>
        <p:spPr>
          <a:xfrm>
            <a:off x="4527575" y="1908175"/>
            <a:ext cx="38346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7 &gt; 3</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True</a:t>
            </a:r>
            <a:endParaRPr b="0" i="0" sz="1350" u="none" cap="none" strike="noStrike">
              <a:solidFill>
                <a:srgbClr val="EA90FF"/>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1 &gt; 15</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False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br>
              <a:rPr b="0"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Devolverá </a:t>
            </a:r>
            <a:r>
              <a:rPr b="1" i="0" lang="es" sz="1350" u="none" cap="none" strike="noStrike">
                <a:solidFill>
                  <a:srgbClr val="000000"/>
                </a:solidFill>
                <a:latin typeface="DM Sans"/>
                <a:ea typeface="DM Sans"/>
                <a:cs typeface="DM Sans"/>
                <a:sym typeface="DM Sans"/>
              </a:rPr>
              <a:t>True </a:t>
            </a:r>
            <a:r>
              <a:rPr b="0" i="0" lang="es" sz="1350" u="none" cap="none" strike="noStrike">
                <a:solidFill>
                  <a:srgbClr val="000000"/>
                </a:solidFill>
                <a:latin typeface="DM Sans"/>
                <a:ea typeface="DM Sans"/>
                <a:cs typeface="DM Sans"/>
                <a:sym typeface="DM Sans"/>
              </a:rPr>
              <a:t>si el primero es mayor al segundo, y </a:t>
            </a:r>
            <a:r>
              <a:rPr b="1" i="0" lang="es" sz="1350" u="none" cap="none" strike="noStrike">
                <a:solidFill>
                  <a:srgbClr val="000000"/>
                </a:solidFill>
                <a:latin typeface="DM Sans"/>
                <a:ea typeface="DM Sans"/>
                <a:cs typeface="DM Sans"/>
                <a:sym typeface="DM Sans"/>
              </a:rPr>
              <a:t>False</a:t>
            </a:r>
            <a:r>
              <a:rPr b="0" i="0" lang="es" sz="1350" u="none" cap="none" strike="noStrike">
                <a:solidFill>
                  <a:srgbClr val="000000"/>
                </a:solidFill>
                <a:latin typeface="DM Sans"/>
                <a:ea typeface="DM Sans"/>
                <a:cs typeface="DM Sans"/>
                <a:sym typeface="DM Sans"/>
              </a:rPr>
              <a:t> si el primero es menor que el segundo. Este operador se escribe con un signo de mayor que (</a:t>
            </a:r>
            <a:r>
              <a:rPr b="1" i="0" lang="es" sz="1350" u="none" cap="none" strike="noStrike">
                <a:solidFill>
                  <a:srgbClr val="000000"/>
                </a:solidFill>
                <a:latin typeface="DM Sans"/>
                <a:ea typeface="DM Sans"/>
                <a:cs typeface="DM Sans"/>
                <a:sym typeface="DM Sans"/>
              </a:rPr>
              <a:t>&gt;</a:t>
            </a:r>
            <a:r>
              <a:rPr b="0" i="0" lang="es" sz="1350" u="none" cap="none" strike="noStrike">
                <a:solidFill>
                  <a:srgbClr val="000000"/>
                </a:solidFill>
                <a:latin typeface="DM Sans"/>
                <a:ea typeface="DM Sans"/>
                <a:cs typeface="DM Sans"/>
                <a:sym typeface="DM Sans"/>
              </a:rPr>
              <a:t>).</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8"/>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Mayor igual que</a:t>
            </a:r>
            <a:endParaRPr b="1" i="0" sz="4000" u="none" cap="none" strike="noStrike">
              <a:solidFill>
                <a:srgbClr val="000000"/>
              </a:solidFill>
              <a:latin typeface="DM Sans"/>
              <a:ea typeface="DM Sans"/>
              <a:cs typeface="DM Sans"/>
              <a:sym typeface="DM Sans"/>
            </a:endParaRPr>
          </a:p>
        </p:txBody>
      </p:sp>
      <p:sp>
        <p:nvSpPr>
          <p:cNvPr id="583" name="Google Shape;583;p78"/>
          <p:cNvSpPr txBox="1"/>
          <p:nvPr/>
        </p:nvSpPr>
        <p:spPr>
          <a:xfrm>
            <a:off x="473350" y="1908175"/>
            <a:ext cx="38346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El operador </a:t>
            </a:r>
            <a:r>
              <a:rPr b="1" i="0" lang="es" sz="1350" u="none" cap="none" strike="noStrike">
                <a:solidFill>
                  <a:srgbClr val="000000"/>
                </a:solidFill>
                <a:latin typeface="DM Sans"/>
                <a:ea typeface="DM Sans"/>
                <a:cs typeface="DM Sans"/>
                <a:sym typeface="DM Sans"/>
              </a:rPr>
              <a:t>Mayor igual que</a:t>
            </a:r>
            <a:r>
              <a:rPr b="0" i="0" lang="es" sz="1350" u="none" cap="none" strike="noStrike">
                <a:solidFill>
                  <a:srgbClr val="000000"/>
                </a:solidFill>
                <a:latin typeface="DM Sans"/>
                <a:ea typeface="DM Sans"/>
                <a:cs typeface="DM Sans"/>
                <a:sym typeface="DM Sans"/>
              </a:rPr>
              <a:t> sirve para preguntarle a nuestro programa si el primer operando es mayor que el segundo operando, o si ambos son iguales.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584" name="Google Shape;584;p78"/>
          <p:cNvSpPr txBox="1"/>
          <p:nvPr/>
        </p:nvSpPr>
        <p:spPr>
          <a:xfrm>
            <a:off x="4527575" y="1908175"/>
            <a:ext cx="38346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7 &gt;= 3</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True</a:t>
            </a:r>
            <a:endParaRPr b="0" i="0" sz="1350" u="none" cap="none" strike="noStrike">
              <a:solidFill>
                <a:srgbClr val="EA90FF"/>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15 &gt;= 15</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True</a:t>
            </a:r>
            <a:br>
              <a:rPr b="0" i="0" lang="es" sz="1350" u="none" cap="none" strike="noStrike">
                <a:solidFill>
                  <a:srgbClr val="000000"/>
                </a:solidFill>
                <a:latin typeface="DM Sans"/>
                <a:ea typeface="DM Sans"/>
                <a:cs typeface="DM Sans"/>
                <a:sym typeface="DM Sans"/>
              </a:rPr>
            </a:b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Devolverá </a:t>
            </a:r>
            <a:r>
              <a:rPr b="1" i="0" lang="es" sz="1350" u="none" cap="none" strike="noStrike">
                <a:solidFill>
                  <a:srgbClr val="000000"/>
                </a:solidFill>
                <a:latin typeface="DM Sans"/>
                <a:ea typeface="DM Sans"/>
                <a:cs typeface="DM Sans"/>
                <a:sym typeface="DM Sans"/>
              </a:rPr>
              <a:t>True</a:t>
            </a:r>
            <a:r>
              <a:rPr b="0" i="0" lang="es" sz="1350" u="none" cap="none" strike="noStrike">
                <a:solidFill>
                  <a:srgbClr val="000000"/>
                </a:solidFill>
                <a:latin typeface="DM Sans"/>
                <a:ea typeface="DM Sans"/>
                <a:cs typeface="DM Sans"/>
                <a:sym typeface="DM Sans"/>
              </a:rPr>
              <a:t> si el primero es mayor o igual al segundo, y </a:t>
            </a:r>
            <a:r>
              <a:rPr b="1" i="0" lang="es" sz="1350" u="none" cap="none" strike="noStrike">
                <a:solidFill>
                  <a:srgbClr val="000000"/>
                </a:solidFill>
                <a:latin typeface="DM Sans"/>
                <a:ea typeface="DM Sans"/>
                <a:cs typeface="DM Sans"/>
                <a:sym typeface="DM Sans"/>
              </a:rPr>
              <a:t>False</a:t>
            </a:r>
            <a:r>
              <a:rPr b="0" i="0" lang="es" sz="1350" u="none" cap="none" strike="noStrike">
                <a:solidFill>
                  <a:srgbClr val="000000"/>
                </a:solidFill>
                <a:latin typeface="DM Sans"/>
                <a:ea typeface="DM Sans"/>
                <a:cs typeface="DM Sans"/>
                <a:sym typeface="DM Sans"/>
              </a:rPr>
              <a:t> si el primero es menor que el segundo.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Este operador se escribe con un signo de mayor que y un igual (</a:t>
            </a:r>
            <a:r>
              <a:rPr b="1" i="0" lang="es" sz="1350" u="none" cap="none" strike="noStrike">
                <a:solidFill>
                  <a:srgbClr val="000000"/>
                </a:solidFill>
                <a:latin typeface="DM Sans"/>
                <a:ea typeface="DM Sans"/>
                <a:cs typeface="DM Sans"/>
                <a:sym typeface="DM Sans"/>
              </a:rPr>
              <a:t>&gt;=</a:t>
            </a:r>
            <a:r>
              <a:rPr b="0" i="0" lang="es" sz="1350" u="none" cap="none" strike="noStrike">
                <a:solidFill>
                  <a:srgbClr val="000000"/>
                </a:solidFill>
                <a:latin typeface="DM Sans"/>
                <a:ea typeface="DM Sans"/>
                <a:cs typeface="DM Sans"/>
                <a:sym typeface="DM Sans"/>
              </a:rPr>
              <a:t>).</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9"/>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¿Operadores en Strings?</a:t>
            </a:r>
            <a:endParaRPr b="1" i="0" sz="4000" u="none" cap="none" strike="noStrike">
              <a:solidFill>
                <a:srgbClr val="000000"/>
              </a:solidFill>
              <a:latin typeface="DM Sans"/>
              <a:ea typeface="DM Sans"/>
              <a:cs typeface="DM Sans"/>
              <a:sym typeface="DM Sans"/>
            </a:endParaRPr>
          </a:p>
        </p:txBody>
      </p:sp>
      <p:sp>
        <p:nvSpPr>
          <p:cNvPr id="590" name="Google Shape;590;p79"/>
          <p:cNvSpPr txBox="1"/>
          <p:nvPr/>
        </p:nvSpPr>
        <p:spPr>
          <a:xfrm>
            <a:off x="473350" y="1908175"/>
            <a:ext cx="38346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No sólo podemos hacer operaciones relacionales en números, también podemos hacerlas en strings.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591" name="Google Shape;591;p79"/>
          <p:cNvSpPr txBox="1"/>
          <p:nvPr/>
        </p:nvSpPr>
        <p:spPr>
          <a:xfrm>
            <a:off x="4527575" y="1908175"/>
            <a:ext cx="38346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'Hola' == 'Hola’</a:t>
            </a:r>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True</a:t>
            </a:r>
            <a:endParaRPr b="0" i="0" sz="1350" u="none" cap="none" strike="noStrike">
              <a:solidFill>
                <a:srgbClr val="EA90FF"/>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a = 'Hola’ </a:t>
            </a:r>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a[0] != 'H'</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False</a:t>
            </a:r>
            <a:endParaRPr b="0" i="0" sz="1350" u="none" cap="none" strike="noStrike">
              <a:solidFill>
                <a:srgbClr val="EA90FF"/>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 También podemos comparar en Listas, Booleanos y más tipos de datos.</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0"/>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Tipo Lógico</a:t>
            </a:r>
            <a:endParaRPr b="1" i="0" sz="4000" u="none" cap="none" strike="noStrike">
              <a:solidFill>
                <a:srgbClr val="000000"/>
              </a:solidFill>
              <a:latin typeface="DM Sans"/>
              <a:ea typeface="DM Sans"/>
              <a:cs typeface="DM Sans"/>
              <a:sym typeface="DM Sans"/>
            </a:endParaRPr>
          </a:p>
        </p:txBody>
      </p:sp>
      <p:sp>
        <p:nvSpPr>
          <p:cNvPr id="597" name="Google Shape;597;p80"/>
          <p:cNvSpPr txBox="1"/>
          <p:nvPr/>
        </p:nvSpPr>
        <p:spPr>
          <a:xfrm>
            <a:off x="473350" y="1908175"/>
            <a:ext cx="38346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Los Booleanos tienen un valor aritmético por defecto. </a:t>
            </a:r>
            <a:r>
              <a:rPr b="1" i="0" lang="es" sz="1350" u="none" cap="none" strike="noStrike">
                <a:solidFill>
                  <a:srgbClr val="000000"/>
                </a:solidFill>
                <a:latin typeface="DM Sans"/>
                <a:ea typeface="DM Sans"/>
                <a:cs typeface="DM Sans"/>
                <a:sym typeface="DM Sans"/>
              </a:rPr>
              <a:t>True</a:t>
            </a:r>
            <a:r>
              <a:rPr b="0" i="0" lang="es" sz="1350" u="none" cap="none" strike="noStrike">
                <a:solidFill>
                  <a:srgbClr val="000000"/>
                </a:solidFill>
                <a:latin typeface="DM Sans"/>
                <a:ea typeface="DM Sans"/>
                <a:cs typeface="DM Sans"/>
                <a:sym typeface="DM Sans"/>
              </a:rPr>
              <a:t> tiene un valor de 1 y mientras tanto </a:t>
            </a:r>
            <a:r>
              <a:rPr b="1" i="0" lang="es" sz="1350" u="none" cap="none" strike="noStrike">
                <a:solidFill>
                  <a:srgbClr val="000000"/>
                </a:solidFill>
                <a:latin typeface="DM Sans"/>
                <a:ea typeface="DM Sans"/>
                <a:cs typeface="DM Sans"/>
                <a:sym typeface="DM Sans"/>
              </a:rPr>
              <a:t>False </a:t>
            </a:r>
            <a:r>
              <a:rPr b="0" i="0" lang="es" sz="1350" u="none" cap="none" strike="noStrike">
                <a:solidFill>
                  <a:srgbClr val="000000"/>
                </a:solidFill>
                <a:latin typeface="DM Sans"/>
                <a:ea typeface="DM Sans"/>
                <a:cs typeface="DM Sans"/>
                <a:sym typeface="DM Sans"/>
              </a:rPr>
              <a:t>tiene un valor de 0. Es decir, tienen un valor binario que se utiliza para poder operar entre sí.</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598" name="Google Shape;598;p80"/>
          <p:cNvSpPr txBox="1"/>
          <p:nvPr/>
        </p:nvSpPr>
        <p:spPr>
          <a:xfrm>
            <a:off x="4527575" y="1908175"/>
            <a:ext cx="38346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True &gt; False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True</a:t>
            </a:r>
            <a:endParaRPr b="0" i="0" sz="1350" u="none" cap="none" strike="noStrike">
              <a:solidFill>
                <a:srgbClr val="EA90FF"/>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True * 3</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3</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False / 5</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EA90FF"/>
                </a:solidFill>
                <a:latin typeface="DM Sans"/>
                <a:ea typeface="DM Sans"/>
                <a:cs typeface="DM Sans"/>
                <a:sym typeface="DM Sans"/>
              </a:rPr>
              <a:t>0.0</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grpSp>
        <p:nvGrpSpPr>
          <p:cNvPr id="603" name="Google Shape;603;p81"/>
          <p:cNvGrpSpPr/>
          <p:nvPr/>
        </p:nvGrpSpPr>
        <p:grpSpPr>
          <a:xfrm>
            <a:off x="4202556" y="994173"/>
            <a:ext cx="738900" cy="738900"/>
            <a:chOff x="974706" y="2467173"/>
            <a:chExt cx="738900" cy="738900"/>
          </a:xfrm>
        </p:grpSpPr>
        <p:sp>
          <p:nvSpPr>
            <p:cNvPr id="604" name="Google Shape;604;p81"/>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5" name="Google Shape;605;p81" title="ícono de actividad en clase"/>
            <p:cNvPicPr preferRelativeResize="0"/>
            <p:nvPr/>
          </p:nvPicPr>
          <p:blipFill rotWithShape="1">
            <a:blip r:embed="rId3">
              <a:alphaModFix/>
            </a:blip>
            <a:srcRect b="0" l="0" r="0" t="0"/>
            <a:stretch/>
          </p:blipFill>
          <p:spPr>
            <a:xfrm>
              <a:off x="1109750" y="2610275"/>
              <a:ext cx="452650" cy="452650"/>
            </a:xfrm>
            <a:prstGeom prst="rect">
              <a:avLst/>
            </a:prstGeom>
            <a:noFill/>
            <a:ln>
              <a:noFill/>
            </a:ln>
          </p:spPr>
        </p:pic>
      </p:grpSp>
      <p:sp>
        <p:nvSpPr>
          <p:cNvPr id="606" name="Google Shape;606;p81"/>
          <p:cNvSpPr txBox="1"/>
          <p:nvPr/>
        </p:nvSpPr>
        <p:spPr>
          <a:xfrm>
            <a:off x="1014000" y="2219525"/>
            <a:ext cx="71160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1100"/>
              <a:buFont typeface="Arial"/>
              <a:buNone/>
            </a:pPr>
            <a:r>
              <a:rPr b="1" i="0" lang="es" sz="4000" u="none" cap="none" strike="noStrike">
                <a:solidFill>
                  <a:srgbClr val="000000"/>
                </a:solidFill>
                <a:latin typeface="DM Sans"/>
                <a:ea typeface="DM Sans"/>
                <a:cs typeface="DM Sans"/>
                <a:sym typeface="DM Sans"/>
              </a:rPr>
              <a:t>Operadores Relacionales</a:t>
            </a:r>
            <a:endParaRPr b="1" i="0" sz="4000" u="none" cap="none" strike="noStrike">
              <a:solidFill>
                <a:srgbClr val="000000"/>
              </a:solidFill>
              <a:latin typeface="DM Sans"/>
              <a:ea typeface="DM Sans"/>
              <a:cs typeface="DM Sans"/>
              <a:sym typeface="DM Sans"/>
            </a:endParaRPr>
          </a:p>
          <a:p>
            <a:pPr indent="0" lvl="0" marL="0" marR="0" rtl="0" algn="l">
              <a:lnSpc>
                <a:spcPct val="90000"/>
              </a:lnSpc>
              <a:spcBef>
                <a:spcPts val="0"/>
              </a:spcBef>
              <a:spcAft>
                <a:spcPts val="0"/>
              </a:spcAft>
              <a:buClr>
                <a:srgbClr val="000000"/>
              </a:buClr>
              <a:buSzPts val="4000"/>
              <a:buFont typeface="Arial"/>
              <a:buNone/>
            </a:pPr>
            <a:r>
              <a:t/>
            </a:r>
            <a:endParaRPr b="1" i="0" sz="4000" u="none" cap="none" strike="noStrike">
              <a:solidFill>
                <a:srgbClr val="000000"/>
              </a:solidFill>
              <a:latin typeface="DM Sans"/>
              <a:ea typeface="DM Sans"/>
              <a:cs typeface="DM Sans"/>
              <a:sym typeface="DM Sans"/>
            </a:endParaRPr>
          </a:p>
        </p:txBody>
      </p:sp>
      <p:sp>
        <p:nvSpPr>
          <p:cNvPr id="607" name="Google Shape;607;p81"/>
          <p:cNvSpPr txBox="1"/>
          <p:nvPr/>
        </p:nvSpPr>
        <p:spPr>
          <a:xfrm>
            <a:off x="987300" y="3849138"/>
            <a:ext cx="7169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83AEFB"/>
                </a:solidFill>
                <a:latin typeface="DM Sans"/>
                <a:ea typeface="DM Sans"/>
                <a:cs typeface="DM Sans"/>
                <a:sym typeface="DM Sans"/>
              </a:rPr>
              <a:t>Duración: </a:t>
            </a:r>
            <a:r>
              <a:rPr b="1" i="0" lang="es" sz="2000" u="none" cap="none" strike="noStrike">
                <a:solidFill>
                  <a:srgbClr val="83AEFB"/>
                </a:solidFill>
                <a:latin typeface="DM Sans"/>
                <a:ea typeface="DM Sans"/>
                <a:cs typeface="DM Sans"/>
                <a:sym typeface="DM Sans"/>
              </a:rPr>
              <a:t>10 minutos.</a:t>
            </a:r>
            <a:endParaRPr b="1" i="0" sz="2000" u="none" cap="none" strike="noStrike">
              <a:solidFill>
                <a:srgbClr val="83AEFB"/>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Listas y Strings</a:t>
            </a:r>
            <a:endParaRPr b="1" sz="4000">
              <a:solidFill>
                <a:srgbClr val="000000"/>
              </a:solidFill>
              <a:latin typeface="DM Sans"/>
              <a:ea typeface="DM Sans"/>
              <a:cs typeface="DM Sans"/>
              <a:sym typeface="DM Sans"/>
            </a:endParaRPr>
          </a:p>
        </p:txBody>
      </p:sp>
      <p:sp>
        <p:nvSpPr>
          <p:cNvPr id="112" name="Google Shape;112;p19"/>
          <p:cNvSpPr txBox="1"/>
          <p:nvPr/>
        </p:nvSpPr>
        <p:spPr>
          <a:xfrm>
            <a:off x="457725" y="1906825"/>
            <a:ext cx="47301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Las listas son muy parecidas a los string, ya que funciona exactamente igual con el índice y el slicing.</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 = [1, -5, 123 ,    34, 'Una cadena', 'Otra cadena', 'Pepito’]</a:t>
            </a:r>
            <a:endParaRPr b="1">
              <a:solidFill>
                <a:srgbClr val="000000"/>
              </a:solidFill>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datos[0]</a:t>
            </a:r>
            <a:endParaRPr b="1">
              <a:solidFill>
                <a:srgbClr val="000000"/>
              </a:solidFill>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1</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datos[-1]</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‘Pepito’</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datos[-2:]</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[‘Otra cadena’, ‘Pepito’]</a:t>
            </a:r>
            <a:endParaRPr b="1" sz="1350">
              <a:latin typeface="DM Sans"/>
              <a:ea typeface="DM Sans"/>
              <a:cs typeface="DM Sans"/>
              <a:sym typeface="DM Sans"/>
            </a:endParaRPr>
          </a:p>
        </p:txBody>
      </p:sp>
      <p:grpSp>
        <p:nvGrpSpPr>
          <p:cNvPr id="113" name="Google Shape;113;p19"/>
          <p:cNvGrpSpPr/>
          <p:nvPr/>
        </p:nvGrpSpPr>
        <p:grpSpPr>
          <a:xfrm>
            <a:off x="8328901" y="76198"/>
            <a:ext cx="738900" cy="738900"/>
            <a:chOff x="473351" y="619523"/>
            <a:chExt cx="738900" cy="738900"/>
          </a:xfrm>
        </p:grpSpPr>
        <p:sp>
          <p:nvSpPr>
            <p:cNvPr id="114" name="Google Shape;114;p19"/>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19"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pic>
        <p:nvPicPr>
          <p:cNvPr id="612" name="Google Shape;612;p82"/>
          <p:cNvPicPr preferRelativeResize="0"/>
          <p:nvPr/>
        </p:nvPicPr>
        <p:blipFill rotWithShape="1">
          <a:blip r:embed="rId3">
            <a:alphaModFix/>
          </a:blip>
          <a:srcRect b="0" l="10689" r="43587" t="0"/>
          <a:stretch/>
        </p:blipFill>
        <p:spPr>
          <a:xfrm>
            <a:off x="5655824" y="31850"/>
            <a:ext cx="3487125" cy="5079800"/>
          </a:xfrm>
          <a:prstGeom prst="rect">
            <a:avLst/>
          </a:prstGeom>
          <a:noFill/>
          <a:ln>
            <a:noFill/>
          </a:ln>
        </p:spPr>
      </p:pic>
      <p:grpSp>
        <p:nvGrpSpPr>
          <p:cNvPr id="613" name="Google Shape;613;p82"/>
          <p:cNvGrpSpPr/>
          <p:nvPr/>
        </p:nvGrpSpPr>
        <p:grpSpPr>
          <a:xfrm>
            <a:off x="457347" y="468298"/>
            <a:ext cx="431074" cy="431074"/>
            <a:chOff x="974706" y="2467173"/>
            <a:chExt cx="738900" cy="738900"/>
          </a:xfrm>
        </p:grpSpPr>
        <p:sp>
          <p:nvSpPr>
            <p:cNvPr id="614" name="Google Shape;614;p82"/>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5" name="Google Shape;615;p82" title="ícono de actividad en clase"/>
            <p:cNvPicPr preferRelativeResize="0"/>
            <p:nvPr/>
          </p:nvPicPr>
          <p:blipFill rotWithShape="1">
            <a:blip r:embed="rId4">
              <a:alphaModFix/>
            </a:blip>
            <a:srcRect b="0" l="0" r="0" t="0"/>
            <a:stretch/>
          </p:blipFill>
          <p:spPr>
            <a:xfrm>
              <a:off x="1109750" y="2610275"/>
              <a:ext cx="452650" cy="452650"/>
            </a:xfrm>
            <a:prstGeom prst="rect">
              <a:avLst/>
            </a:prstGeom>
            <a:noFill/>
            <a:ln>
              <a:noFill/>
            </a:ln>
          </p:spPr>
        </p:pic>
      </p:grpSp>
      <p:sp>
        <p:nvSpPr>
          <p:cNvPr id="616" name="Google Shape;616;p82"/>
          <p:cNvSpPr txBox="1"/>
          <p:nvPr/>
        </p:nvSpPr>
        <p:spPr>
          <a:xfrm>
            <a:off x="501450" y="1081750"/>
            <a:ext cx="49872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Operadores relacionales</a:t>
            </a:r>
            <a:endParaRPr b="1" i="0" sz="4000" u="none" cap="none" strike="noStrike">
              <a:solidFill>
                <a:srgbClr val="000000"/>
              </a:solidFill>
              <a:latin typeface="DM Sans"/>
              <a:ea typeface="DM Sans"/>
              <a:cs typeface="DM Sans"/>
              <a:sym typeface="DM Sans"/>
            </a:endParaRPr>
          </a:p>
        </p:txBody>
      </p:sp>
      <p:sp>
        <p:nvSpPr>
          <p:cNvPr id="617" name="Google Shape;617;p82"/>
          <p:cNvSpPr txBox="1"/>
          <p:nvPr/>
        </p:nvSpPr>
        <p:spPr>
          <a:xfrm>
            <a:off x="501450" y="2425200"/>
            <a:ext cx="4790100" cy="144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En una lista encontraremos diferentes operaciones relacionales, calcular mentalmente el resultado de cada expresión y almacenarlo en una nueva lista que contendrá únicamente valores lógicos True y False.</a:t>
            </a:r>
            <a:br>
              <a:rPr b="0" i="0" lang="es" sz="1350" u="none" cap="none" strike="noStrike">
                <a:solidFill>
                  <a:srgbClr val="000000"/>
                </a:solidFill>
                <a:latin typeface="DM Sans"/>
                <a:ea typeface="DM Sans"/>
                <a:cs typeface="DM Sans"/>
                <a:sym typeface="DM Sans"/>
              </a:rPr>
            </a:br>
            <a:br>
              <a:rPr b="0" i="0" lang="es" sz="1350" u="none" cap="none" strike="noStrike">
                <a:solidFill>
                  <a:srgbClr val="000000"/>
                </a:solidFill>
                <a:latin typeface="DM Sans"/>
                <a:ea typeface="DM Sans"/>
                <a:cs typeface="DM Sans"/>
                <a:sym typeface="DM Sans"/>
              </a:rPr>
            </a:br>
            <a:endParaRPr b="0" i="0" sz="1450" u="none" cap="none" strike="noStrike">
              <a:solidFill>
                <a:srgbClr val="000000"/>
              </a:solidFill>
              <a:latin typeface="DM Sans"/>
              <a:ea typeface="DM Sans"/>
              <a:cs typeface="DM Sans"/>
              <a:sym typeface="DM Sans"/>
            </a:endParaRPr>
          </a:p>
        </p:txBody>
      </p:sp>
      <p:sp>
        <p:nvSpPr>
          <p:cNvPr id="618" name="Google Shape;618;p82"/>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DM Sans"/>
                <a:ea typeface="DM Sans"/>
                <a:cs typeface="DM Sans"/>
                <a:sym typeface="DM Sans"/>
              </a:rPr>
              <a:t>ACTIVIDAD EN CLASE</a:t>
            </a:r>
            <a:endParaRPr b="0" i="0" sz="1400" u="none" cap="none" strike="noStrike">
              <a:solidFill>
                <a:srgbClr val="000000"/>
              </a:solidFill>
              <a:latin typeface="DM Sans"/>
              <a:ea typeface="DM Sans"/>
              <a:cs typeface="DM Sans"/>
              <a:sym typeface="DM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id="623" name="Google Shape;623;p83"/>
          <p:cNvPicPr preferRelativeResize="0"/>
          <p:nvPr/>
        </p:nvPicPr>
        <p:blipFill rotWithShape="1">
          <a:blip r:embed="rId3">
            <a:alphaModFix/>
          </a:blip>
          <a:srcRect b="0" l="10689" r="43587" t="0"/>
          <a:stretch/>
        </p:blipFill>
        <p:spPr>
          <a:xfrm>
            <a:off x="5655824" y="31850"/>
            <a:ext cx="3487125" cy="5079800"/>
          </a:xfrm>
          <a:prstGeom prst="rect">
            <a:avLst/>
          </a:prstGeom>
          <a:noFill/>
          <a:ln>
            <a:noFill/>
          </a:ln>
        </p:spPr>
      </p:pic>
      <p:grpSp>
        <p:nvGrpSpPr>
          <p:cNvPr id="624" name="Google Shape;624;p83"/>
          <p:cNvGrpSpPr/>
          <p:nvPr/>
        </p:nvGrpSpPr>
        <p:grpSpPr>
          <a:xfrm>
            <a:off x="457347" y="468298"/>
            <a:ext cx="431074" cy="431074"/>
            <a:chOff x="974706" y="2467173"/>
            <a:chExt cx="738900" cy="738900"/>
          </a:xfrm>
        </p:grpSpPr>
        <p:sp>
          <p:nvSpPr>
            <p:cNvPr id="625" name="Google Shape;625;p83"/>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6" name="Google Shape;626;p83" title="ícono de actividad en clase"/>
            <p:cNvPicPr preferRelativeResize="0"/>
            <p:nvPr/>
          </p:nvPicPr>
          <p:blipFill rotWithShape="1">
            <a:blip r:embed="rId4">
              <a:alphaModFix/>
            </a:blip>
            <a:srcRect b="0" l="0" r="0" t="0"/>
            <a:stretch/>
          </p:blipFill>
          <p:spPr>
            <a:xfrm>
              <a:off x="1109750" y="2610275"/>
              <a:ext cx="452650" cy="452650"/>
            </a:xfrm>
            <a:prstGeom prst="rect">
              <a:avLst/>
            </a:prstGeom>
            <a:noFill/>
            <a:ln>
              <a:noFill/>
            </a:ln>
          </p:spPr>
        </p:pic>
      </p:grpSp>
      <p:sp>
        <p:nvSpPr>
          <p:cNvPr id="627" name="Google Shape;627;p83"/>
          <p:cNvSpPr txBox="1"/>
          <p:nvPr/>
        </p:nvSpPr>
        <p:spPr>
          <a:xfrm>
            <a:off x="501450" y="1081750"/>
            <a:ext cx="49872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Operadores relacionales</a:t>
            </a:r>
            <a:endParaRPr b="1" i="0" sz="4000" u="none" cap="none" strike="noStrike">
              <a:solidFill>
                <a:srgbClr val="000000"/>
              </a:solidFill>
              <a:latin typeface="DM Sans"/>
              <a:ea typeface="DM Sans"/>
              <a:cs typeface="DM Sans"/>
              <a:sym typeface="DM Sans"/>
            </a:endParaRPr>
          </a:p>
        </p:txBody>
      </p:sp>
      <p:sp>
        <p:nvSpPr>
          <p:cNvPr id="628" name="Google Shape;628;p83"/>
          <p:cNvSpPr txBox="1"/>
          <p:nvPr/>
        </p:nvSpPr>
        <p:spPr>
          <a:xfrm>
            <a:off x="549525" y="2253750"/>
            <a:ext cx="4790100" cy="231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Sugerencia.</a:t>
            </a:r>
            <a:r>
              <a:rPr b="0" i="0" lang="es" sz="1350" u="none" cap="none" strike="noStrike">
                <a:solidFill>
                  <a:srgbClr val="000000"/>
                </a:solidFill>
                <a:latin typeface="DM Sans"/>
                <a:ea typeface="DM Sans"/>
                <a:cs typeface="DM Sans"/>
                <a:sym typeface="DM Sans"/>
              </a:rPr>
              <a:t> Si necesitas ayuda, dej</a:t>
            </a:r>
            <a:r>
              <a:rPr lang="es" sz="1350">
                <a:latin typeface="DM Sans"/>
                <a:ea typeface="DM Sans"/>
                <a:cs typeface="DM Sans"/>
                <a:sym typeface="DM Sans"/>
              </a:rPr>
              <a:t>a</a:t>
            </a:r>
            <a:r>
              <a:rPr b="0" i="0" lang="es" sz="1350" u="none" cap="none" strike="noStrike">
                <a:solidFill>
                  <a:srgbClr val="000000"/>
                </a:solidFill>
                <a:latin typeface="DM Sans"/>
                <a:ea typeface="DM Sans"/>
                <a:cs typeface="DM Sans"/>
                <a:sym typeface="DM Sans"/>
              </a:rPr>
              <a:t> que </a:t>
            </a:r>
            <a:r>
              <a:rPr lang="es" sz="1350">
                <a:latin typeface="DM Sans"/>
                <a:ea typeface="DM Sans"/>
                <a:cs typeface="DM Sans"/>
                <a:sym typeface="DM Sans"/>
              </a:rPr>
              <a:t>Python</a:t>
            </a:r>
            <a:r>
              <a:rPr b="0" i="0" lang="es" sz="1350" u="none" cap="none" strike="noStrike">
                <a:solidFill>
                  <a:srgbClr val="000000"/>
                </a:solidFill>
                <a:latin typeface="DM Sans"/>
                <a:ea typeface="DM Sans"/>
                <a:cs typeface="DM Sans"/>
                <a:sym typeface="DM Sans"/>
              </a:rPr>
              <a:t> calcule estas expresiones por </a:t>
            </a:r>
            <a:r>
              <a:rPr lang="es" sz="1350">
                <a:latin typeface="DM Sans"/>
                <a:ea typeface="DM Sans"/>
                <a:cs typeface="DM Sans"/>
                <a:sym typeface="DM Sans"/>
              </a:rPr>
              <a:t>ti</a:t>
            </a:r>
            <a:br>
              <a:rPr b="0" i="0" lang="es" sz="1350" u="none" cap="none" strike="noStrike">
                <a:solidFill>
                  <a:srgbClr val="000000"/>
                </a:solidFill>
                <a:latin typeface="DM Sans"/>
                <a:ea typeface="DM Sans"/>
                <a:cs typeface="DM Sans"/>
                <a:sym typeface="DM Sans"/>
              </a:rPr>
            </a:b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expresiones = [</a:t>
            </a:r>
            <a:endParaRPr b="0" i="0" sz="1350" u="none" cap="none" strike="noStrike">
              <a:solidFill>
                <a:srgbClr val="000000"/>
              </a:solidFill>
              <a:latin typeface="DM Sans"/>
              <a:ea typeface="DM Sans"/>
              <a:cs typeface="DM Sans"/>
              <a:sym typeface="DM Sans"/>
            </a:endParaRPr>
          </a:p>
          <a:p>
            <a:pPr indent="457200" lvl="0" marL="0" marR="0" rtl="0" algn="l">
              <a:lnSpc>
                <a:spcPct val="115000"/>
              </a:lnSpc>
              <a:spcBef>
                <a:spcPts val="0"/>
              </a:spcBef>
              <a:spcAft>
                <a:spcPts val="0"/>
              </a:spcAft>
              <a:buClr>
                <a:srgbClr val="000000"/>
              </a:buClr>
              <a:buSzPts val="1100"/>
              <a:buFont typeface="Arial"/>
              <a:buNone/>
            </a:pPr>
            <a:r>
              <a:rPr b="0" i="0" lang="es" sz="1250" u="none" cap="none" strike="noStrike">
                <a:solidFill>
                  <a:srgbClr val="FFC000"/>
                </a:solidFill>
                <a:latin typeface="DM Sans"/>
                <a:ea typeface="DM Sans"/>
                <a:cs typeface="DM Sans"/>
                <a:sym typeface="DM Sans"/>
              </a:rPr>
              <a:t>False == True</a:t>
            </a:r>
            <a:r>
              <a:rPr b="0" i="0" lang="es" sz="1250" u="none" cap="none" strike="noStrike">
                <a:solidFill>
                  <a:srgbClr val="000000"/>
                </a:solidFill>
                <a:latin typeface="DM Sans"/>
                <a:ea typeface="DM Sans"/>
                <a:cs typeface="DM Sans"/>
                <a:sym typeface="DM Sans"/>
              </a:rPr>
              <a:t>,</a:t>
            </a:r>
            <a:endParaRPr b="0" i="0" sz="1250" u="none" cap="none" strike="noStrike">
              <a:solidFill>
                <a:srgbClr val="000000"/>
              </a:solidFill>
              <a:latin typeface="DM Sans"/>
              <a:ea typeface="DM Sans"/>
              <a:cs typeface="DM Sans"/>
              <a:sym typeface="DM Sans"/>
            </a:endParaRPr>
          </a:p>
          <a:p>
            <a:pPr indent="457200" lvl="0" marL="0" marR="0" rtl="0" algn="l">
              <a:lnSpc>
                <a:spcPct val="115000"/>
              </a:lnSpc>
              <a:spcBef>
                <a:spcPts val="0"/>
              </a:spcBef>
              <a:spcAft>
                <a:spcPts val="0"/>
              </a:spcAft>
              <a:buClr>
                <a:srgbClr val="000000"/>
              </a:buClr>
              <a:buSzPts val="1100"/>
              <a:buFont typeface="Arial"/>
              <a:buNone/>
            </a:pPr>
            <a:r>
              <a:rPr b="0" i="0" lang="es" sz="1250" u="none" cap="none" strike="noStrike">
                <a:solidFill>
                  <a:srgbClr val="E0FF00"/>
                </a:solidFill>
                <a:latin typeface="DM Sans"/>
                <a:ea typeface="DM Sans"/>
                <a:cs typeface="DM Sans"/>
                <a:sym typeface="DM Sans"/>
              </a:rPr>
              <a:t>10 &gt;= 2*4</a:t>
            </a:r>
            <a:r>
              <a:rPr b="0" i="0" lang="es" sz="1250" u="none" cap="none" strike="noStrike">
                <a:solidFill>
                  <a:srgbClr val="000000"/>
                </a:solidFill>
                <a:latin typeface="DM Sans"/>
                <a:ea typeface="DM Sans"/>
                <a:cs typeface="DM Sans"/>
                <a:sym typeface="DM Sans"/>
              </a:rPr>
              <a:t>,</a:t>
            </a:r>
            <a:endParaRPr b="0" i="0" sz="1250" u="none" cap="none" strike="noStrike">
              <a:solidFill>
                <a:srgbClr val="000000"/>
              </a:solidFill>
              <a:latin typeface="DM Sans"/>
              <a:ea typeface="DM Sans"/>
              <a:cs typeface="DM Sans"/>
              <a:sym typeface="DM Sans"/>
            </a:endParaRPr>
          </a:p>
          <a:p>
            <a:pPr indent="457200" lvl="0" marL="0" marR="0" rtl="0" algn="l">
              <a:lnSpc>
                <a:spcPct val="115000"/>
              </a:lnSpc>
              <a:spcBef>
                <a:spcPts val="0"/>
              </a:spcBef>
              <a:spcAft>
                <a:spcPts val="0"/>
              </a:spcAft>
              <a:buClr>
                <a:srgbClr val="000000"/>
              </a:buClr>
              <a:buSzPts val="1100"/>
              <a:buFont typeface="Arial"/>
              <a:buNone/>
            </a:pPr>
            <a:r>
              <a:rPr b="0" i="0" lang="es" sz="1250" u="none" cap="none" strike="noStrike">
                <a:solidFill>
                  <a:srgbClr val="EF89D2"/>
                </a:solidFill>
                <a:latin typeface="DM Sans"/>
                <a:ea typeface="DM Sans"/>
                <a:cs typeface="DM Sans"/>
                <a:sym typeface="DM Sans"/>
              </a:rPr>
              <a:t>33/3 == 11</a:t>
            </a:r>
            <a:r>
              <a:rPr b="0" i="0" lang="es" sz="1250" u="none" cap="none" strike="noStrike">
                <a:solidFill>
                  <a:srgbClr val="000000"/>
                </a:solidFill>
                <a:latin typeface="DM Sans"/>
                <a:ea typeface="DM Sans"/>
                <a:cs typeface="DM Sans"/>
                <a:sym typeface="DM Sans"/>
              </a:rPr>
              <a:t>,</a:t>
            </a:r>
            <a:endParaRPr b="0" i="0" sz="1250" u="none" cap="none" strike="noStrike">
              <a:solidFill>
                <a:srgbClr val="000000"/>
              </a:solidFill>
              <a:latin typeface="DM Sans"/>
              <a:ea typeface="DM Sans"/>
              <a:cs typeface="DM Sans"/>
              <a:sym typeface="DM Sans"/>
            </a:endParaRPr>
          </a:p>
          <a:p>
            <a:pPr indent="457200" lvl="0" marL="0" marR="0" rtl="0" algn="l">
              <a:lnSpc>
                <a:spcPct val="115000"/>
              </a:lnSpc>
              <a:spcBef>
                <a:spcPts val="0"/>
              </a:spcBef>
              <a:spcAft>
                <a:spcPts val="0"/>
              </a:spcAft>
              <a:buClr>
                <a:srgbClr val="000000"/>
              </a:buClr>
              <a:buSzPts val="1100"/>
              <a:buFont typeface="Arial"/>
              <a:buNone/>
            </a:pPr>
            <a:r>
              <a:rPr b="0" i="0" lang="es" sz="1250" u="none" cap="none" strike="noStrike">
                <a:solidFill>
                  <a:srgbClr val="FF0000"/>
                </a:solidFill>
                <a:latin typeface="DM Sans"/>
                <a:ea typeface="DM Sans"/>
                <a:cs typeface="DM Sans"/>
                <a:sym typeface="DM Sans"/>
              </a:rPr>
              <a:t>True &gt; False</a:t>
            </a:r>
            <a:r>
              <a:rPr b="0" i="0" lang="es" sz="1250" u="none" cap="none" strike="noStrike">
                <a:solidFill>
                  <a:srgbClr val="000000"/>
                </a:solidFill>
                <a:latin typeface="DM Sans"/>
                <a:ea typeface="DM Sans"/>
                <a:cs typeface="DM Sans"/>
                <a:sym typeface="DM Sans"/>
              </a:rPr>
              <a:t>,</a:t>
            </a:r>
            <a:endParaRPr b="0" i="0" sz="1250" u="none" cap="none" strike="noStrike">
              <a:solidFill>
                <a:srgbClr val="000000"/>
              </a:solidFill>
              <a:latin typeface="DM Sans"/>
              <a:ea typeface="DM Sans"/>
              <a:cs typeface="DM Sans"/>
              <a:sym typeface="DM Sans"/>
            </a:endParaRPr>
          </a:p>
          <a:p>
            <a:pPr indent="457200" lvl="0" marL="0" marR="0" rtl="0" algn="l">
              <a:lnSpc>
                <a:spcPct val="115000"/>
              </a:lnSpc>
              <a:spcBef>
                <a:spcPts val="0"/>
              </a:spcBef>
              <a:spcAft>
                <a:spcPts val="0"/>
              </a:spcAft>
              <a:buClr>
                <a:srgbClr val="000000"/>
              </a:buClr>
              <a:buSzPts val="1100"/>
              <a:buFont typeface="Arial"/>
              <a:buNone/>
            </a:pPr>
            <a:r>
              <a:rPr b="0" i="0" lang="es" sz="1250" u="none" cap="none" strike="noStrike">
                <a:solidFill>
                  <a:srgbClr val="000000"/>
                </a:solidFill>
                <a:latin typeface="DM Sans"/>
                <a:ea typeface="DM Sans"/>
                <a:cs typeface="DM Sans"/>
                <a:sym typeface="DM Sans"/>
              </a:rPr>
              <a:t>True*5 == 2.5*2</a:t>
            </a:r>
            <a:endParaRPr b="0" i="0" sz="125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50"/>
              <a:buFont typeface="Arial"/>
              <a:buNone/>
            </a:pPr>
            <a:r>
              <a:rPr b="0" i="0" lang="es" sz="1250" u="none" cap="none" strike="noStrike">
                <a:solidFill>
                  <a:srgbClr val="000000"/>
                </a:solidFill>
                <a:latin typeface="Helvetica Neue Light"/>
                <a:ea typeface="Helvetica Neue Light"/>
                <a:cs typeface="Helvetica Neue Light"/>
                <a:sym typeface="Helvetica Neue Light"/>
              </a:rPr>
              <a:t>]</a:t>
            </a:r>
            <a:endParaRPr b="0" i="0" sz="1450" u="none" cap="none" strike="noStrike">
              <a:solidFill>
                <a:srgbClr val="000000"/>
              </a:solidFill>
              <a:latin typeface="DM Sans"/>
              <a:ea typeface="DM Sans"/>
              <a:cs typeface="DM Sans"/>
              <a:sym typeface="DM Sans"/>
            </a:endParaRPr>
          </a:p>
        </p:txBody>
      </p:sp>
      <p:sp>
        <p:nvSpPr>
          <p:cNvPr id="629" name="Google Shape;629;p83"/>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DM Sans"/>
                <a:ea typeface="DM Sans"/>
                <a:cs typeface="DM Sans"/>
                <a:sym typeface="DM Sans"/>
              </a:rPr>
              <a:t>ACTIVIDAD EN CLASE</a:t>
            </a:r>
            <a:endParaRPr b="0" i="0" sz="1400" u="none" cap="none" strike="noStrike">
              <a:solidFill>
                <a:srgbClr val="000000"/>
              </a:solidFill>
              <a:latin typeface="DM Sans"/>
              <a:ea typeface="DM Sans"/>
              <a:cs typeface="DM Sans"/>
              <a:sym typeface="DM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4"/>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000000"/>
                </a:solidFill>
                <a:latin typeface="DM Sans"/>
                <a:ea typeface="DM Sans"/>
                <a:cs typeface="DM Sans"/>
                <a:sym typeface="DM Sans"/>
              </a:rPr>
              <a:t>Operadores lógicos</a:t>
            </a:r>
            <a:endParaRPr b="1" sz="4000">
              <a:solidFill>
                <a:srgbClr val="000000"/>
              </a:solidFill>
              <a:latin typeface="DM Sans"/>
              <a:ea typeface="DM Sans"/>
              <a:cs typeface="DM Sans"/>
              <a:sym typeface="DM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5"/>
          <p:cNvSpPr/>
          <p:nvPr/>
        </p:nvSpPr>
        <p:spPr>
          <a:xfrm>
            <a:off x="3596550" y="2822075"/>
            <a:ext cx="1950900" cy="571800"/>
          </a:xfrm>
          <a:prstGeom prst="rect">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85"/>
          <p:cNvSpPr/>
          <p:nvPr/>
        </p:nvSpPr>
        <p:spPr>
          <a:xfrm>
            <a:off x="1049225" y="2821975"/>
            <a:ext cx="1950900" cy="571800"/>
          </a:xfrm>
          <a:prstGeom prst="rect">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85"/>
          <p:cNvSpPr txBox="1"/>
          <p:nvPr/>
        </p:nvSpPr>
        <p:spPr>
          <a:xfrm>
            <a:off x="1049225" y="2361075"/>
            <a:ext cx="19509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6000"/>
              <a:buFont typeface="Arial"/>
              <a:buNone/>
            </a:pPr>
            <a:r>
              <a:rPr b="1" i="0" lang="es" sz="6000" u="none" cap="none" strike="noStrike">
                <a:solidFill>
                  <a:srgbClr val="222222"/>
                </a:solidFill>
                <a:latin typeface="DM Sans"/>
                <a:ea typeface="DM Sans"/>
                <a:cs typeface="DM Sans"/>
                <a:sym typeface="DM Sans"/>
              </a:rPr>
              <a:t>Not</a:t>
            </a:r>
            <a:endParaRPr b="1" i="0" sz="3000" u="none" cap="none" strike="noStrike">
              <a:solidFill>
                <a:srgbClr val="222222"/>
              </a:solidFill>
              <a:latin typeface="DM Sans"/>
              <a:ea typeface="DM Sans"/>
              <a:cs typeface="DM Sans"/>
              <a:sym typeface="DM Sans"/>
            </a:endParaRPr>
          </a:p>
        </p:txBody>
      </p:sp>
      <p:sp>
        <p:nvSpPr>
          <p:cNvPr id="642" name="Google Shape;642;p85"/>
          <p:cNvSpPr txBox="1"/>
          <p:nvPr/>
        </p:nvSpPr>
        <p:spPr>
          <a:xfrm>
            <a:off x="501450" y="57295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Operadores Lógicos</a:t>
            </a:r>
            <a:endParaRPr b="1" i="0" sz="4000" u="none" cap="none" strike="noStrike">
              <a:solidFill>
                <a:srgbClr val="000000"/>
              </a:solidFill>
              <a:latin typeface="DM Sans"/>
              <a:ea typeface="DM Sans"/>
              <a:cs typeface="DM Sans"/>
              <a:sym typeface="DM Sans"/>
            </a:endParaRPr>
          </a:p>
        </p:txBody>
      </p:sp>
      <p:sp>
        <p:nvSpPr>
          <p:cNvPr id="643" name="Google Shape;643;p85"/>
          <p:cNvSpPr txBox="1"/>
          <p:nvPr/>
        </p:nvSpPr>
        <p:spPr>
          <a:xfrm>
            <a:off x="1049225" y="3684900"/>
            <a:ext cx="1950900" cy="392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 (no - negación)</a:t>
            </a:r>
            <a:endParaRPr b="0" i="0" sz="1350" u="none" cap="none" strike="noStrike">
              <a:solidFill>
                <a:srgbClr val="000000"/>
              </a:solidFill>
              <a:latin typeface="DM Sans"/>
              <a:ea typeface="DM Sans"/>
              <a:cs typeface="DM Sans"/>
              <a:sym typeface="DM Sans"/>
            </a:endParaRPr>
          </a:p>
        </p:txBody>
      </p:sp>
      <p:sp>
        <p:nvSpPr>
          <p:cNvPr id="644" name="Google Shape;644;p85"/>
          <p:cNvSpPr txBox="1"/>
          <p:nvPr/>
        </p:nvSpPr>
        <p:spPr>
          <a:xfrm>
            <a:off x="3596550" y="3684900"/>
            <a:ext cx="1950900" cy="392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(o de esto o aquello)</a:t>
            </a:r>
            <a:endParaRPr b="0" i="0" sz="1350" u="none" cap="none" strike="noStrike">
              <a:solidFill>
                <a:srgbClr val="000000"/>
              </a:solidFill>
              <a:latin typeface="DM Sans"/>
              <a:ea typeface="DM Sans"/>
              <a:cs typeface="DM Sans"/>
              <a:sym typeface="DM Sans"/>
            </a:endParaRPr>
          </a:p>
        </p:txBody>
      </p:sp>
      <p:sp>
        <p:nvSpPr>
          <p:cNvPr id="645" name="Google Shape;645;p85"/>
          <p:cNvSpPr txBox="1"/>
          <p:nvPr/>
        </p:nvSpPr>
        <p:spPr>
          <a:xfrm>
            <a:off x="3596550" y="2340275"/>
            <a:ext cx="19509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6000"/>
              <a:buFont typeface="Arial"/>
              <a:buNone/>
            </a:pPr>
            <a:r>
              <a:rPr b="1" i="0" lang="es" sz="6000" u="none" cap="none" strike="noStrike">
                <a:solidFill>
                  <a:srgbClr val="222222"/>
                </a:solidFill>
                <a:latin typeface="DM Sans"/>
                <a:ea typeface="DM Sans"/>
                <a:cs typeface="DM Sans"/>
                <a:sym typeface="DM Sans"/>
              </a:rPr>
              <a:t>Or </a:t>
            </a:r>
            <a:endParaRPr b="1" i="0" sz="3000" u="none" cap="none" strike="noStrike">
              <a:solidFill>
                <a:srgbClr val="222222"/>
              </a:solidFill>
              <a:latin typeface="DM Sans"/>
              <a:ea typeface="DM Sans"/>
              <a:cs typeface="DM Sans"/>
              <a:sym typeface="DM Sans"/>
            </a:endParaRPr>
          </a:p>
        </p:txBody>
      </p:sp>
      <p:sp>
        <p:nvSpPr>
          <p:cNvPr id="646" name="Google Shape;646;p85"/>
          <p:cNvSpPr/>
          <p:nvPr/>
        </p:nvSpPr>
        <p:spPr>
          <a:xfrm>
            <a:off x="6111150" y="2822075"/>
            <a:ext cx="1950900" cy="571800"/>
          </a:xfrm>
          <a:prstGeom prst="rect">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85"/>
          <p:cNvSpPr txBox="1"/>
          <p:nvPr/>
        </p:nvSpPr>
        <p:spPr>
          <a:xfrm>
            <a:off x="6111150" y="3684900"/>
            <a:ext cx="1950900" cy="392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 (Y de esto y eso).</a:t>
            </a:r>
            <a:endParaRPr b="0" i="0" sz="1350" u="none" cap="none" strike="noStrike">
              <a:solidFill>
                <a:srgbClr val="000000"/>
              </a:solidFill>
              <a:latin typeface="DM Sans"/>
              <a:ea typeface="DM Sans"/>
              <a:cs typeface="DM Sans"/>
              <a:sym typeface="DM Sans"/>
            </a:endParaRPr>
          </a:p>
        </p:txBody>
      </p:sp>
      <p:sp>
        <p:nvSpPr>
          <p:cNvPr id="648" name="Google Shape;648;p85"/>
          <p:cNvSpPr txBox="1"/>
          <p:nvPr/>
        </p:nvSpPr>
        <p:spPr>
          <a:xfrm>
            <a:off x="6111150" y="2340275"/>
            <a:ext cx="19509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6000"/>
              <a:buFont typeface="Arial"/>
              <a:buNone/>
            </a:pPr>
            <a:r>
              <a:rPr b="1" i="0" lang="es" sz="6000" u="none" cap="none" strike="noStrike">
                <a:solidFill>
                  <a:srgbClr val="222222"/>
                </a:solidFill>
                <a:latin typeface="DM Sans"/>
                <a:ea typeface="DM Sans"/>
                <a:cs typeface="DM Sans"/>
                <a:sym typeface="DM Sans"/>
              </a:rPr>
              <a:t>And  </a:t>
            </a:r>
            <a:endParaRPr b="1" i="0" sz="3000" u="none" cap="none" strike="noStrike">
              <a:solidFill>
                <a:srgbClr val="222222"/>
              </a:solidFill>
              <a:latin typeface="DM Sans"/>
              <a:ea typeface="DM Sans"/>
              <a:cs typeface="DM Sans"/>
              <a:sym typeface="DM Sans"/>
            </a:endParaRPr>
          </a:p>
        </p:txBody>
      </p:sp>
      <p:sp>
        <p:nvSpPr>
          <p:cNvPr id="649" name="Google Shape;649;p85"/>
          <p:cNvSpPr txBox="1"/>
          <p:nvPr/>
        </p:nvSpPr>
        <p:spPr>
          <a:xfrm>
            <a:off x="473350" y="1450975"/>
            <a:ext cx="38346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Existen varios tipos de operadores lógicos en Python. Pero nos estaremos enfocando en los tres más básicos y utilizados:</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86"/>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Not</a:t>
            </a:r>
            <a:endParaRPr b="1" i="0" sz="4000" u="none" cap="none" strike="noStrike">
              <a:solidFill>
                <a:srgbClr val="000000"/>
              </a:solidFill>
              <a:latin typeface="DM Sans"/>
              <a:ea typeface="DM Sans"/>
              <a:cs typeface="DM Sans"/>
              <a:sym typeface="DM Sans"/>
            </a:endParaRPr>
          </a:p>
        </p:txBody>
      </p:sp>
      <p:sp>
        <p:nvSpPr>
          <p:cNvPr id="655" name="Google Shape;655;p86"/>
          <p:cNvSpPr txBox="1"/>
          <p:nvPr/>
        </p:nvSpPr>
        <p:spPr>
          <a:xfrm>
            <a:off x="473350" y="1908175"/>
            <a:ext cx="38346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El not es la negación o también conocida como el NO. Es un poco especial, ya que </a:t>
            </a:r>
            <a:r>
              <a:rPr lang="es" sz="1350">
                <a:latin typeface="DM Sans"/>
                <a:ea typeface="DM Sans"/>
                <a:cs typeface="DM Sans"/>
                <a:sym typeface="DM Sans"/>
              </a:rPr>
              <a:t>solo</a:t>
            </a:r>
            <a:r>
              <a:rPr b="0" i="0" lang="es" sz="1350" u="none" cap="none" strike="noStrike">
                <a:solidFill>
                  <a:srgbClr val="000000"/>
                </a:solidFill>
                <a:latin typeface="DM Sans"/>
                <a:ea typeface="DM Sans"/>
                <a:cs typeface="DM Sans"/>
                <a:sym typeface="DM Sans"/>
              </a:rPr>
              <a:t> afecta a los tipos lógicos </a:t>
            </a:r>
            <a:r>
              <a:rPr b="1" i="0" lang="es" sz="1350" u="none" cap="none" strike="noStrike">
                <a:solidFill>
                  <a:srgbClr val="000000"/>
                </a:solidFill>
                <a:latin typeface="DM Sans"/>
                <a:ea typeface="DM Sans"/>
                <a:cs typeface="DM Sans"/>
                <a:sym typeface="DM Sans"/>
              </a:rPr>
              <a:t>True</a:t>
            </a:r>
            <a:r>
              <a:rPr b="0" i="0" lang="es" sz="1350" u="none" cap="none" strike="noStrike">
                <a:solidFill>
                  <a:srgbClr val="000000"/>
                </a:solidFill>
                <a:latin typeface="DM Sans"/>
                <a:ea typeface="DM Sans"/>
                <a:cs typeface="DM Sans"/>
                <a:sym typeface="DM Sans"/>
              </a:rPr>
              <a:t> y </a:t>
            </a:r>
            <a:r>
              <a:rPr b="1" i="0" lang="es" sz="1350" u="none" cap="none" strike="noStrike">
                <a:solidFill>
                  <a:srgbClr val="000000"/>
                </a:solidFill>
                <a:latin typeface="DM Sans"/>
                <a:ea typeface="DM Sans"/>
                <a:cs typeface="DM Sans"/>
                <a:sym typeface="DM Sans"/>
              </a:rPr>
              <a:t>False</a:t>
            </a:r>
            <a:r>
              <a:rPr b="0" i="0" lang="es" sz="1350" u="none" cap="none" strike="noStrike">
                <a:solidFill>
                  <a:srgbClr val="000000"/>
                </a:solidFill>
                <a:latin typeface="DM Sans"/>
                <a:ea typeface="DM Sans"/>
                <a:cs typeface="DM Sans"/>
                <a:sym typeface="DM Sans"/>
              </a:rPr>
              <a:t>; </a:t>
            </a:r>
            <a:r>
              <a:rPr lang="es" sz="1350">
                <a:latin typeface="DM Sans"/>
                <a:ea typeface="DM Sans"/>
                <a:cs typeface="DM Sans"/>
                <a:sym typeface="DM Sans"/>
              </a:rPr>
              <a:t>solo</a:t>
            </a:r>
            <a:r>
              <a:rPr b="0" i="0" lang="es" sz="1350" u="none" cap="none" strike="noStrike">
                <a:solidFill>
                  <a:srgbClr val="000000"/>
                </a:solidFill>
                <a:latin typeface="DM Sans"/>
                <a:ea typeface="DM Sans"/>
                <a:cs typeface="DM Sans"/>
                <a:sym typeface="DM Sans"/>
              </a:rPr>
              <a:t> requiere un operando en una expresión.</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656" name="Google Shape;656;p86"/>
          <p:cNvSpPr txBox="1"/>
          <p:nvPr/>
        </p:nvSpPr>
        <p:spPr>
          <a:xfrm>
            <a:off x="4527575" y="1908175"/>
            <a:ext cx="3834600" cy="28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&gt;&gt;&gt; </a:t>
            </a:r>
            <a:r>
              <a:rPr b="0" i="0" lang="es" sz="1350" u="none" cap="none" strike="noStrike">
                <a:solidFill>
                  <a:srgbClr val="EA90FF"/>
                </a:solidFill>
                <a:latin typeface="DM Sans"/>
                <a:ea typeface="DM Sans"/>
                <a:cs typeface="DM Sans"/>
                <a:sym typeface="DM Sans"/>
              </a:rPr>
              <a:t>not </a:t>
            </a:r>
            <a:r>
              <a:rPr b="0" i="0" lang="es" sz="1350" u="none" cap="none" strike="noStrike">
                <a:solidFill>
                  <a:srgbClr val="000000"/>
                </a:solidFill>
                <a:latin typeface="DM Sans"/>
                <a:ea typeface="DM Sans"/>
                <a:cs typeface="DM Sans"/>
                <a:sym typeface="DM Sans"/>
              </a:rPr>
              <a:t>True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False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&gt;&gt;&gt; </a:t>
            </a:r>
            <a:r>
              <a:rPr b="0" i="0" lang="es" sz="1350" u="none" cap="none" strike="noStrike">
                <a:solidFill>
                  <a:srgbClr val="EA90FF"/>
                </a:solidFill>
                <a:latin typeface="DM Sans"/>
                <a:ea typeface="DM Sans"/>
                <a:cs typeface="DM Sans"/>
                <a:sym typeface="DM Sans"/>
              </a:rPr>
              <a:t>not</a:t>
            </a:r>
            <a:r>
              <a:rPr b="0" i="0" lang="es" sz="1350" u="none" cap="none" strike="noStrike">
                <a:solidFill>
                  <a:srgbClr val="000000"/>
                </a:solidFill>
                <a:latin typeface="DM Sans"/>
                <a:ea typeface="DM Sans"/>
                <a:cs typeface="DM Sans"/>
                <a:sym typeface="DM Sans"/>
              </a:rPr>
              <a:t> True == False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False</a:t>
            </a:r>
            <a:endParaRPr b="0" i="0" sz="1350" u="none" cap="none" strike="noStrike">
              <a:solidFill>
                <a:srgbClr val="000000"/>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50"/>
              <a:buFont typeface="Arial"/>
              <a:buNone/>
            </a:pPr>
            <a:br>
              <a:rPr b="0"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Negación Lógica (NO)</a:t>
            </a:r>
            <a:br>
              <a:rPr b="0" i="0" lang="es" sz="1350" u="none" cap="none" strike="noStrike">
                <a:solidFill>
                  <a:srgbClr val="000000"/>
                </a:solidFill>
                <a:latin typeface="DM Sans"/>
                <a:ea typeface="DM Sans"/>
                <a:cs typeface="DM Sans"/>
                <a:sym typeface="DM Sans"/>
              </a:rPr>
            </a:br>
            <a:endParaRPr b="0" i="0" sz="1350" u="none" cap="none" strike="noStrike">
              <a:solidFill>
                <a:srgbClr val="000000"/>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Sólo afecta a los lógicos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87"/>
          <p:cNvSpPr/>
          <p:nvPr/>
        </p:nvSpPr>
        <p:spPr>
          <a:xfrm>
            <a:off x="413263" y="695429"/>
            <a:ext cx="587100" cy="587100"/>
          </a:xfrm>
          <a:prstGeom prst="ellipse">
            <a:avLst/>
          </a:prstGeom>
          <a:solidFill>
            <a:srgbClr val="83AE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87"/>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Más operadores</a:t>
            </a:r>
            <a:endParaRPr b="1" i="0" sz="4000" u="none" cap="none" strike="noStrike">
              <a:solidFill>
                <a:srgbClr val="000000"/>
              </a:solidFill>
              <a:latin typeface="DM Sans"/>
              <a:ea typeface="DM Sans"/>
              <a:cs typeface="DM Sans"/>
              <a:sym typeface="DM Sans"/>
            </a:endParaRPr>
          </a:p>
        </p:txBody>
      </p:sp>
      <p:sp>
        <p:nvSpPr>
          <p:cNvPr id="663" name="Google Shape;663;p87"/>
          <p:cNvSpPr txBox="1"/>
          <p:nvPr/>
        </p:nvSpPr>
        <p:spPr>
          <a:xfrm>
            <a:off x="473350" y="1679575"/>
            <a:ext cx="38346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Los operadores lógicos nos permiten crear grandes expresiones, estos operadores se presentan en dos formas: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664" name="Google Shape;664;p87"/>
          <p:cNvSpPr/>
          <p:nvPr/>
        </p:nvSpPr>
        <p:spPr>
          <a:xfrm>
            <a:off x="1712725" y="3469200"/>
            <a:ext cx="5936400" cy="472800"/>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87"/>
          <p:cNvSpPr txBox="1"/>
          <p:nvPr/>
        </p:nvSpPr>
        <p:spPr>
          <a:xfrm>
            <a:off x="1712725" y="2626100"/>
            <a:ext cx="29181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Conjunción	     </a:t>
            </a:r>
            <a:endParaRPr b="1" i="0" sz="1400" u="none" cap="none" strike="noStrike">
              <a:solidFill>
                <a:srgbClr val="000000"/>
              </a:solidFill>
              <a:latin typeface="DM Sans"/>
              <a:ea typeface="DM Sans"/>
              <a:cs typeface="DM Sans"/>
              <a:sym typeface="DM Sans"/>
            </a:endParaRPr>
          </a:p>
        </p:txBody>
      </p:sp>
      <p:sp>
        <p:nvSpPr>
          <p:cNvPr id="666" name="Google Shape;666;p87"/>
          <p:cNvSpPr/>
          <p:nvPr/>
        </p:nvSpPr>
        <p:spPr>
          <a:xfrm>
            <a:off x="4915434" y="2661775"/>
            <a:ext cx="18972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87"/>
          <p:cNvSpPr txBox="1"/>
          <p:nvPr/>
        </p:nvSpPr>
        <p:spPr>
          <a:xfrm>
            <a:off x="4685175" y="2626100"/>
            <a:ext cx="29640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Disyunción</a:t>
            </a:r>
            <a:endParaRPr b="1" i="0" sz="1400" u="none" cap="none" strike="noStrike">
              <a:solidFill>
                <a:srgbClr val="000000"/>
              </a:solidFill>
              <a:latin typeface="DM Sans"/>
              <a:ea typeface="DM Sans"/>
              <a:cs typeface="DM Sans"/>
              <a:sym typeface="DM Sans"/>
            </a:endParaRPr>
          </a:p>
        </p:txBody>
      </p:sp>
      <p:sp>
        <p:nvSpPr>
          <p:cNvPr id="668" name="Google Shape;668;p87"/>
          <p:cNvSpPr txBox="1"/>
          <p:nvPr/>
        </p:nvSpPr>
        <p:spPr>
          <a:xfrm>
            <a:off x="4735538" y="29698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Viene de disyunto</a:t>
            </a:r>
            <a:endParaRPr b="0" i="0" sz="1200" u="none" cap="none" strike="noStrike">
              <a:solidFill>
                <a:srgbClr val="000000"/>
              </a:solidFill>
              <a:latin typeface="DM Sans"/>
              <a:ea typeface="DM Sans"/>
              <a:cs typeface="DM Sans"/>
              <a:sym typeface="DM Sans"/>
            </a:endParaRPr>
          </a:p>
        </p:txBody>
      </p:sp>
      <p:sp>
        <p:nvSpPr>
          <p:cNvPr id="669" name="Google Shape;669;p87"/>
          <p:cNvSpPr txBox="1"/>
          <p:nvPr/>
        </p:nvSpPr>
        <p:spPr>
          <a:xfrm>
            <a:off x="1676575" y="3525800"/>
            <a:ext cx="2670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Sinónimo de unido, contiguo</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670" name="Google Shape;670;p87"/>
          <p:cNvSpPr txBox="1"/>
          <p:nvPr/>
        </p:nvSpPr>
        <p:spPr>
          <a:xfrm>
            <a:off x="4735475" y="3525800"/>
            <a:ext cx="28704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Sinónimo de separado</a:t>
            </a:r>
            <a:endParaRPr b="0" i="0" sz="1200" u="none" cap="none" strike="noStrike">
              <a:solidFill>
                <a:srgbClr val="000000"/>
              </a:solidFill>
              <a:latin typeface="DM Sans"/>
              <a:ea typeface="DM Sans"/>
              <a:cs typeface="DM Sans"/>
              <a:sym typeface="DM Sans"/>
            </a:endParaRPr>
          </a:p>
        </p:txBody>
      </p:sp>
      <p:sp>
        <p:nvSpPr>
          <p:cNvPr id="671" name="Google Shape;671;p87"/>
          <p:cNvSpPr txBox="1"/>
          <p:nvPr/>
        </p:nvSpPr>
        <p:spPr>
          <a:xfrm>
            <a:off x="1687538" y="29698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Viene de conjunto	</a:t>
            </a:r>
            <a:endParaRPr b="0" i="0" sz="1200" u="none" cap="none" strike="noStrike">
              <a:solidFill>
                <a:srgbClr val="000000"/>
              </a:solidFill>
              <a:latin typeface="DM Sans"/>
              <a:ea typeface="DM Sans"/>
              <a:cs typeface="DM Sans"/>
              <a:sym typeface="DM Sans"/>
            </a:endParaRPr>
          </a:p>
        </p:txBody>
      </p:sp>
      <p:sp>
        <p:nvSpPr>
          <p:cNvPr id="672" name="Google Shape;672;p87"/>
          <p:cNvSpPr txBox="1"/>
          <p:nvPr/>
        </p:nvSpPr>
        <p:spPr>
          <a:xfrm>
            <a:off x="4735538" y="39604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Agrupa separando</a:t>
            </a:r>
            <a:endParaRPr b="0" i="0" sz="1200" u="none" cap="none" strike="noStrike">
              <a:solidFill>
                <a:srgbClr val="000000"/>
              </a:solidFill>
              <a:latin typeface="DM Sans"/>
              <a:ea typeface="DM Sans"/>
              <a:cs typeface="DM Sans"/>
              <a:sym typeface="DM Sans"/>
            </a:endParaRPr>
          </a:p>
        </p:txBody>
      </p:sp>
      <p:sp>
        <p:nvSpPr>
          <p:cNvPr id="673" name="Google Shape;673;p87"/>
          <p:cNvSpPr txBox="1"/>
          <p:nvPr/>
        </p:nvSpPr>
        <p:spPr>
          <a:xfrm>
            <a:off x="1687538" y="39604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Agrupa uniendo</a:t>
            </a:r>
            <a:endParaRPr b="0" i="0" sz="1200" u="none" cap="none" strike="noStrike">
              <a:solidFill>
                <a:srgbClr val="000000"/>
              </a:solidFill>
              <a:latin typeface="DM Sans"/>
              <a:ea typeface="DM Sans"/>
              <a:cs typeface="DM Sans"/>
              <a:sym typeface="DM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88"/>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And</a:t>
            </a:r>
            <a:endParaRPr b="1" i="0" sz="4000" u="none" cap="none" strike="noStrike">
              <a:solidFill>
                <a:srgbClr val="000000"/>
              </a:solidFill>
              <a:latin typeface="DM Sans"/>
              <a:ea typeface="DM Sans"/>
              <a:cs typeface="DM Sans"/>
              <a:sym typeface="DM Sans"/>
            </a:endParaRPr>
          </a:p>
        </p:txBody>
      </p:sp>
      <p:sp>
        <p:nvSpPr>
          <p:cNvPr id="679" name="Google Shape;679;p88"/>
          <p:cNvSpPr txBox="1"/>
          <p:nvPr/>
        </p:nvSpPr>
        <p:spPr>
          <a:xfrm>
            <a:off x="473350" y="1908175"/>
            <a:ext cx="38346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El operador de conjunción, es decir, el que agrupa a través de la unión, es el operador lógico </a:t>
            </a:r>
            <a:r>
              <a:rPr b="1" i="0" lang="es" sz="1350" u="none" cap="none" strike="noStrike">
                <a:solidFill>
                  <a:srgbClr val="000000"/>
                </a:solidFill>
                <a:latin typeface="DM Sans"/>
                <a:ea typeface="DM Sans"/>
                <a:cs typeface="DM Sans"/>
                <a:sym typeface="DM Sans"/>
              </a:rPr>
              <a:t>AND</a:t>
            </a:r>
            <a:r>
              <a:rPr b="0" i="0" lang="es" sz="1350" u="none" cap="none" strike="noStrike">
                <a:solidFill>
                  <a:srgbClr val="000000"/>
                </a:solidFill>
                <a:latin typeface="DM Sans"/>
                <a:ea typeface="DM Sans"/>
                <a:cs typeface="DM Sans"/>
                <a:sym typeface="DM Sans"/>
              </a:rPr>
              <a:t>, en castellano conocido como </a:t>
            </a:r>
            <a:r>
              <a:rPr b="1" i="0" lang="es" sz="1350" u="none" cap="none" strike="noStrike">
                <a:solidFill>
                  <a:srgbClr val="000000"/>
                </a:solidFill>
                <a:latin typeface="DM Sans"/>
                <a:ea typeface="DM Sans"/>
                <a:cs typeface="DM Sans"/>
                <a:sym typeface="DM Sans"/>
              </a:rPr>
              <a:t>Y</a:t>
            </a:r>
            <a:r>
              <a:rPr b="0" i="0" lang="es" sz="1350" u="none" cap="none" strike="noStrike">
                <a:solidFill>
                  <a:srgbClr val="000000"/>
                </a:solidFill>
                <a:latin typeface="DM Sans"/>
                <a:ea typeface="DM Sans"/>
                <a:cs typeface="DM Sans"/>
                <a:sym typeface="DM Sans"/>
              </a:rPr>
              <a:t>.</a:t>
            </a:r>
            <a:br>
              <a:rPr b="0" i="0" lang="es" sz="1350" u="none" cap="none" strike="noStrike">
                <a:solidFill>
                  <a:srgbClr val="000000"/>
                </a:solidFill>
                <a:latin typeface="DM Sans"/>
                <a:ea typeface="DM Sans"/>
                <a:cs typeface="DM Sans"/>
                <a:sym typeface="DM Sans"/>
              </a:rPr>
            </a:br>
            <a:br>
              <a:rPr b="0"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Pero, ¿qué es lo que une? Este operador une una o varias sentencias lógicas: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680" name="Google Shape;680;p88"/>
          <p:cNvSpPr txBox="1"/>
          <p:nvPr/>
        </p:nvSpPr>
        <p:spPr>
          <a:xfrm>
            <a:off x="4679975" y="1908175"/>
            <a:ext cx="3834600" cy="16392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rgbClr val="EA90FF"/>
              </a:buClr>
              <a:buSzPts val="1350"/>
              <a:buFont typeface="DM Sans"/>
              <a:buChar char="✔"/>
            </a:pPr>
            <a:r>
              <a:rPr b="0" i="0" lang="es" sz="1350" u="none" cap="none" strike="noStrike">
                <a:solidFill>
                  <a:srgbClr val="000000"/>
                </a:solidFill>
                <a:latin typeface="DM Sans"/>
                <a:ea typeface="DM Sans"/>
                <a:cs typeface="DM Sans"/>
                <a:sym typeface="DM Sans"/>
              </a:rPr>
              <a:t>Estoy vivo </a:t>
            </a:r>
            <a:r>
              <a:rPr b="1" i="0" lang="es" sz="1350" u="none" cap="none" strike="noStrike">
                <a:solidFill>
                  <a:srgbClr val="000000"/>
                </a:solidFill>
                <a:latin typeface="DM Sans"/>
                <a:ea typeface="DM Sans"/>
                <a:cs typeface="DM Sans"/>
                <a:sym typeface="DM Sans"/>
              </a:rPr>
              <a:t>y</a:t>
            </a:r>
            <a:r>
              <a:rPr b="0" i="0" lang="es" sz="1350" u="none" cap="none" strike="noStrike">
                <a:solidFill>
                  <a:srgbClr val="000000"/>
                </a:solidFill>
                <a:latin typeface="DM Sans"/>
                <a:ea typeface="DM Sans"/>
                <a:cs typeface="DM Sans"/>
                <a:sym typeface="DM Sans"/>
              </a:rPr>
              <a:t> estoy dando un curso.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None/>
            </a:pPr>
            <a:r>
              <a:t/>
            </a:r>
            <a:endParaRPr b="0" i="0" sz="1350" u="none" cap="none" strike="noStrike">
              <a:solidFill>
                <a:srgbClr val="000000"/>
              </a:solidFill>
              <a:latin typeface="DM Sans"/>
              <a:ea typeface="DM Sans"/>
              <a:cs typeface="DM Sans"/>
              <a:sym typeface="DM Sans"/>
            </a:endParaRPr>
          </a:p>
          <a:p>
            <a:pPr indent="0" lvl="0" marL="457200" marR="0" rtl="0" algn="l">
              <a:lnSpc>
                <a:spcPct val="100000"/>
              </a:lnSpc>
              <a:spcBef>
                <a:spcPts val="0"/>
              </a:spcBef>
              <a:spcAft>
                <a:spcPts val="0"/>
              </a:spcAft>
              <a:buNone/>
            </a:pPr>
            <a:r>
              <a:rPr b="0" i="0" lang="es" sz="1350" u="none" cap="none" strike="noStrike">
                <a:solidFill>
                  <a:srgbClr val="000000"/>
                </a:solidFill>
                <a:latin typeface="DM Sans"/>
                <a:ea typeface="DM Sans"/>
                <a:cs typeface="DM Sans"/>
                <a:sym typeface="DM Sans"/>
              </a:rPr>
              <a:t>Ambas sentencias están unidas por un </a:t>
            </a:r>
            <a:r>
              <a:rPr b="1" i="0" lang="es" sz="1350" u="none" cap="none" strike="noStrike">
                <a:solidFill>
                  <a:srgbClr val="000000"/>
                </a:solidFill>
                <a:latin typeface="DM Sans"/>
                <a:ea typeface="DM Sans"/>
                <a:cs typeface="DM Sans"/>
                <a:sym typeface="DM Sans"/>
              </a:rPr>
              <a:t>Y</a:t>
            </a:r>
            <a:r>
              <a:rPr b="0" i="0" lang="es" sz="1350" u="none" cap="none" strike="noStrike">
                <a:solidFill>
                  <a:srgbClr val="000000"/>
                </a:solidFill>
                <a:latin typeface="DM Sans"/>
                <a:ea typeface="DM Sans"/>
                <a:cs typeface="DM Sans"/>
                <a:sym typeface="DM Sans"/>
              </a:rPr>
              <a:t> y ambas son afirmaciones verdaderas. Y, ¿visto en conjunto?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None/>
            </a:pPr>
            <a:r>
              <a:t/>
            </a:r>
            <a:endParaRPr b="0" i="0" sz="1350" u="none" cap="none" strike="noStrike">
              <a:solidFill>
                <a:srgbClr val="000000"/>
              </a:solidFill>
              <a:latin typeface="DM Sans"/>
              <a:ea typeface="DM Sans"/>
              <a:cs typeface="DM Sans"/>
              <a:sym typeface="DM Sans"/>
            </a:endParaRPr>
          </a:p>
          <a:p>
            <a:pPr indent="-314325" lvl="0" marL="457200" marR="0" rtl="0" algn="l">
              <a:lnSpc>
                <a:spcPct val="100000"/>
              </a:lnSpc>
              <a:spcBef>
                <a:spcPts val="0"/>
              </a:spcBef>
              <a:spcAft>
                <a:spcPts val="0"/>
              </a:spcAft>
              <a:buClr>
                <a:srgbClr val="EA90FF"/>
              </a:buClr>
              <a:buSzPts val="1350"/>
              <a:buFont typeface="DM Sans"/>
              <a:buChar char="✔"/>
            </a:pPr>
            <a:r>
              <a:rPr b="0" i="0" lang="es" sz="1350" u="none" cap="none" strike="noStrike">
                <a:solidFill>
                  <a:srgbClr val="000000"/>
                </a:solidFill>
                <a:latin typeface="DM Sans"/>
                <a:ea typeface="DM Sans"/>
                <a:cs typeface="DM Sans"/>
                <a:sym typeface="DM Sans"/>
              </a:rPr>
              <a:t>VERDADERO y VERDADERO</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9"/>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And</a:t>
            </a:r>
            <a:endParaRPr b="1" i="0" sz="4000" u="none" cap="none" strike="noStrike">
              <a:solidFill>
                <a:srgbClr val="000000"/>
              </a:solidFill>
              <a:latin typeface="DM Sans"/>
              <a:ea typeface="DM Sans"/>
              <a:cs typeface="DM Sans"/>
              <a:sym typeface="DM Sans"/>
            </a:endParaRPr>
          </a:p>
        </p:txBody>
      </p:sp>
      <p:sp>
        <p:nvSpPr>
          <p:cNvPr id="686" name="Google Shape;686;p89"/>
          <p:cNvSpPr txBox="1"/>
          <p:nvPr/>
        </p:nvSpPr>
        <p:spPr>
          <a:xfrm>
            <a:off x="473350" y="1908175"/>
            <a:ext cx="38346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Si tenemos dos afirmaciones que son verdaderas, evidentemente estaremos diciendo la verdad. Python también puede comprender esto, es decir, si preguntamos sobre dos afirmaciones unidas por un </a:t>
            </a:r>
            <a:r>
              <a:rPr b="1" i="0" lang="es" sz="1350" u="none" cap="none" strike="noStrike">
                <a:solidFill>
                  <a:srgbClr val="000000"/>
                </a:solidFill>
                <a:latin typeface="DM Sans"/>
                <a:ea typeface="DM Sans"/>
                <a:cs typeface="DM Sans"/>
                <a:sym typeface="DM Sans"/>
              </a:rPr>
              <a:t>Y</a:t>
            </a:r>
            <a:r>
              <a:rPr b="0" i="0" lang="es" sz="1350" u="none" cap="none" strike="noStrike">
                <a:solidFill>
                  <a:srgbClr val="000000"/>
                </a:solidFill>
                <a:latin typeface="DM Sans"/>
                <a:ea typeface="DM Sans"/>
                <a:cs typeface="DM Sans"/>
                <a:sym typeface="DM Sans"/>
              </a:rPr>
              <a:t>, sabrá decir si es verdadero o falso.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687" name="Google Shape;687;p89"/>
          <p:cNvSpPr txBox="1"/>
          <p:nvPr/>
        </p:nvSpPr>
        <p:spPr>
          <a:xfrm>
            <a:off x="4679975" y="1908175"/>
            <a:ext cx="38346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2 &gt; 1 </a:t>
            </a:r>
            <a:r>
              <a:rPr b="0" i="0" lang="es" sz="1350" u="none" cap="none" strike="noStrike">
                <a:solidFill>
                  <a:srgbClr val="EA90FF"/>
                </a:solidFill>
                <a:latin typeface="DM Sans"/>
                <a:ea typeface="DM Sans"/>
                <a:cs typeface="DM Sans"/>
                <a:sym typeface="DM Sans"/>
              </a:rPr>
              <a:t>and</a:t>
            </a:r>
            <a:r>
              <a:rPr b="0" i="0" lang="es" sz="1350" u="none" cap="none" strike="noStrike">
                <a:solidFill>
                  <a:srgbClr val="000000"/>
                </a:solidFill>
                <a:latin typeface="DM Sans"/>
                <a:ea typeface="DM Sans"/>
                <a:cs typeface="DM Sans"/>
                <a:sym typeface="DM Sans"/>
              </a:rPr>
              <a:t> 5 &gt; 2</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83AEFB"/>
                </a:solidFill>
                <a:latin typeface="DM Sans"/>
                <a:ea typeface="DM Sans"/>
                <a:cs typeface="DM Sans"/>
                <a:sym typeface="DM Sans"/>
              </a:rPr>
              <a:t>True</a:t>
            </a:r>
            <a:endParaRPr b="0" i="0" sz="1350" u="none" cap="none" strike="noStrike">
              <a:solidFill>
                <a:srgbClr val="83AEFB"/>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5 &gt; 20</a:t>
            </a:r>
            <a:r>
              <a:rPr b="0" i="0" lang="es" sz="1350" u="none" cap="none" strike="noStrike">
                <a:solidFill>
                  <a:srgbClr val="EA90FF"/>
                </a:solidFill>
                <a:latin typeface="DM Sans"/>
                <a:ea typeface="DM Sans"/>
                <a:cs typeface="DM Sans"/>
                <a:sym typeface="DM Sans"/>
              </a:rPr>
              <a:t> and</a:t>
            </a:r>
            <a:r>
              <a:rPr b="0" i="0" lang="es" sz="1350" u="none" cap="none" strike="noStrike">
                <a:solidFill>
                  <a:srgbClr val="000000"/>
                </a:solidFill>
                <a:latin typeface="DM Sans"/>
                <a:ea typeface="DM Sans"/>
                <a:cs typeface="DM Sans"/>
                <a:sym typeface="DM Sans"/>
              </a:rPr>
              <a:t> 20 &lt; 1</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83AEFB"/>
                </a:solidFill>
                <a:latin typeface="DM Sans"/>
                <a:ea typeface="DM Sans"/>
                <a:cs typeface="DM Sans"/>
                <a:sym typeface="DM Sans"/>
              </a:rPr>
              <a:t>False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0"/>
          <p:cNvSpPr/>
          <p:nvPr/>
        </p:nvSpPr>
        <p:spPr>
          <a:xfrm>
            <a:off x="446775" y="980750"/>
            <a:ext cx="1285800" cy="218100"/>
          </a:xfrm>
          <a:prstGeom prst="rect">
            <a:avLst/>
          </a:prstGeom>
          <a:solidFill>
            <a:srgbClr val="83AE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90"/>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And</a:t>
            </a:r>
            <a:endParaRPr b="1" i="0" sz="4000" u="none" cap="none" strike="noStrike">
              <a:solidFill>
                <a:srgbClr val="000000"/>
              </a:solidFill>
              <a:latin typeface="DM Sans"/>
              <a:ea typeface="DM Sans"/>
              <a:cs typeface="DM Sans"/>
              <a:sym typeface="DM Sans"/>
            </a:endParaRPr>
          </a:p>
        </p:txBody>
      </p:sp>
      <p:grpSp>
        <p:nvGrpSpPr>
          <p:cNvPr id="694" name="Google Shape;694;p90"/>
          <p:cNvGrpSpPr/>
          <p:nvPr/>
        </p:nvGrpSpPr>
        <p:grpSpPr>
          <a:xfrm>
            <a:off x="8394894" y="161854"/>
            <a:ext cx="587130" cy="587130"/>
            <a:chOff x="473351" y="619523"/>
            <a:chExt cx="738900" cy="738900"/>
          </a:xfrm>
        </p:grpSpPr>
        <p:sp>
          <p:nvSpPr>
            <p:cNvPr id="695" name="Google Shape;695;p90"/>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6" name="Google Shape;696;p90"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697" name="Google Shape;697;p90"/>
          <p:cNvSpPr/>
          <p:nvPr/>
        </p:nvSpPr>
        <p:spPr>
          <a:xfrm>
            <a:off x="1701825" y="2500400"/>
            <a:ext cx="5936400" cy="472800"/>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90"/>
          <p:cNvSpPr txBox="1"/>
          <p:nvPr/>
        </p:nvSpPr>
        <p:spPr>
          <a:xfrm>
            <a:off x="1701825" y="1657300"/>
            <a:ext cx="29181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Expresión	     </a:t>
            </a:r>
            <a:endParaRPr b="1" i="0" sz="1400" u="none" cap="none" strike="noStrike">
              <a:solidFill>
                <a:srgbClr val="000000"/>
              </a:solidFill>
              <a:latin typeface="DM Sans"/>
              <a:ea typeface="DM Sans"/>
              <a:cs typeface="DM Sans"/>
              <a:sym typeface="DM Sans"/>
            </a:endParaRPr>
          </a:p>
        </p:txBody>
      </p:sp>
      <p:sp>
        <p:nvSpPr>
          <p:cNvPr id="699" name="Google Shape;699;p90"/>
          <p:cNvSpPr/>
          <p:nvPr/>
        </p:nvSpPr>
        <p:spPr>
          <a:xfrm>
            <a:off x="4904534" y="1692975"/>
            <a:ext cx="18972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90"/>
          <p:cNvSpPr txBox="1"/>
          <p:nvPr/>
        </p:nvSpPr>
        <p:spPr>
          <a:xfrm>
            <a:off x="4674275" y="1657300"/>
            <a:ext cx="29640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Resultado</a:t>
            </a:r>
            <a:endParaRPr b="1" i="0" sz="1400" u="none" cap="none" strike="noStrike">
              <a:solidFill>
                <a:srgbClr val="000000"/>
              </a:solidFill>
              <a:latin typeface="DM Sans"/>
              <a:ea typeface="DM Sans"/>
              <a:cs typeface="DM Sans"/>
              <a:sym typeface="DM Sans"/>
            </a:endParaRPr>
          </a:p>
        </p:txBody>
      </p:sp>
      <p:sp>
        <p:nvSpPr>
          <p:cNvPr id="701" name="Google Shape;701;p90"/>
          <p:cNvSpPr txBox="1"/>
          <p:nvPr/>
        </p:nvSpPr>
        <p:spPr>
          <a:xfrm>
            <a:off x="4724638" y="20010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True</a:t>
            </a:r>
            <a:endParaRPr b="0" i="0" sz="1200" u="none" cap="none" strike="noStrike">
              <a:solidFill>
                <a:srgbClr val="000000"/>
              </a:solidFill>
              <a:latin typeface="DM Sans"/>
              <a:ea typeface="DM Sans"/>
              <a:cs typeface="DM Sans"/>
              <a:sym typeface="DM Sans"/>
            </a:endParaRPr>
          </a:p>
        </p:txBody>
      </p:sp>
      <p:sp>
        <p:nvSpPr>
          <p:cNvPr id="702" name="Google Shape;702;p90"/>
          <p:cNvSpPr txBox="1"/>
          <p:nvPr/>
        </p:nvSpPr>
        <p:spPr>
          <a:xfrm>
            <a:off x="1665675" y="2557000"/>
            <a:ext cx="2670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True and False</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703" name="Google Shape;703;p90"/>
          <p:cNvSpPr txBox="1"/>
          <p:nvPr/>
        </p:nvSpPr>
        <p:spPr>
          <a:xfrm>
            <a:off x="4724575" y="2557000"/>
            <a:ext cx="28704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False</a:t>
            </a:r>
            <a:endParaRPr b="0" i="0" sz="1200" u="none" cap="none" strike="noStrike">
              <a:solidFill>
                <a:srgbClr val="000000"/>
              </a:solidFill>
              <a:latin typeface="DM Sans"/>
              <a:ea typeface="DM Sans"/>
              <a:cs typeface="DM Sans"/>
              <a:sym typeface="DM Sans"/>
            </a:endParaRPr>
          </a:p>
        </p:txBody>
      </p:sp>
      <p:sp>
        <p:nvSpPr>
          <p:cNvPr id="704" name="Google Shape;704;p90"/>
          <p:cNvSpPr txBox="1"/>
          <p:nvPr/>
        </p:nvSpPr>
        <p:spPr>
          <a:xfrm>
            <a:off x="1676638" y="20010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True and True	</a:t>
            </a:r>
            <a:endParaRPr b="0" i="0" sz="1200" u="none" cap="none" strike="noStrike">
              <a:solidFill>
                <a:srgbClr val="000000"/>
              </a:solidFill>
              <a:latin typeface="DM Sans"/>
              <a:ea typeface="DM Sans"/>
              <a:cs typeface="DM Sans"/>
              <a:sym typeface="DM Sans"/>
            </a:endParaRPr>
          </a:p>
        </p:txBody>
      </p:sp>
      <p:sp>
        <p:nvSpPr>
          <p:cNvPr id="705" name="Google Shape;705;p90"/>
          <p:cNvSpPr txBox="1"/>
          <p:nvPr/>
        </p:nvSpPr>
        <p:spPr>
          <a:xfrm>
            <a:off x="4724638" y="29916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False</a:t>
            </a:r>
            <a:endParaRPr b="0" i="0" sz="1200" u="none" cap="none" strike="noStrike">
              <a:solidFill>
                <a:srgbClr val="000000"/>
              </a:solidFill>
              <a:latin typeface="DM Sans"/>
              <a:ea typeface="DM Sans"/>
              <a:cs typeface="DM Sans"/>
              <a:sym typeface="DM Sans"/>
            </a:endParaRPr>
          </a:p>
        </p:txBody>
      </p:sp>
      <p:sp>
        <p:nvSpPr>
          <p:cNvPr id="706" name="Google Shape;706;p90"/>
          <p:cNvSpPr txBox="1"/>
          <p:nvPr/>
        </p:nvSpPr>
        <p:spPr>
          <a:xfrm>
            <a:off x="1676638" y="29916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False and True</a:t>
            </a:r>
            <a:endParaRPr b="0" i="0" sz="1200" u="none" cap="none" strike="noStrike">
              <a:solidFill>
                <a:srgbClr val="000000"/>
              </a:solidFill>
              <a:latin typeface="DM Sans"/>
              <a:ea typeface="DM Sans"/>
              <a:cs typeface="DM Sans"/>
              <a:sym typeface="DM Sans"/>
            </a:endParaRPr>
          </a:p>
        </p:txBody>
      </p:sp>
      <p:sp>
        <p:nvSpPr>
          <p:cNvPr id="707" name="Google Shape;707;p90"/>
          <p:cNvSpPr/>
          <p:nvPr/>
        </p:nvSpPr>
        <p:spPr>
          <a:xfrm>
            <a:off x="1701825" y="3414800"/>
            <a:ext cx="5936400" cy="472800"/>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90"/>
          <p:cNvSpPr txBox="1"/>
          <p:nvPr/>
        </p:nvSpPr>
        <p:spPr>
          <a:xfrm>
            <a:off x="1665675" y="3471400"/>
            <a:ext cx="2670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False and False</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709" name="Google Shape;709;p90"/>
          <p:cNvSpPr txBox="1"/>
          <p:nvPr/>
        </p:nvSpPr>
        <p:spPr>
          <a:xfrm>
            <a:off x="4724575" y="3471400"/>
            <a:ext cx="28704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False</a:t>
            </a:r>
            <a:endParaRPr b="0" i="0" sz="1200" u="none" cap="none" strike="noStrike">
              <a:solidFill>
                <a:srgbClr val="000000"/>
              </a:solidFill>
              <a:latin typeface="DM Sans"/>
              <a:ea typeface="DM Sans"/>
              <a:cs typeface="DM Sans"/>
              <a:sym typeface="DM San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91"/>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Tabla de verdad del And</a:t>
            </a:r>
            <a:endParaRPr b="1" i="0" sz="4000" u="none" cap="none" strike="noStrike">
              <a:solidFill>
                <a:srgbClr val="000000"/>
              </a:solidFill>
              <a:latin typeface="DM Sans"/>
              <a:ea typeface="DM Sans"/>
              <a:cs typeface="DM Sans"/>
              <a:sym typeface="DM Sans"/>
            </a:endParaRPr>
          </a:p>
        </p:txBody>
      </p:sp>
      <p:sp>
        <p:nvSpPr>
          <p:cNvPr id="715" name="Google Shape;715;p91"/>
          <p:cNvSpPr txBox="1"/>
          <p:nvPr/>
        </p:nvSpPr>
        <p:spPr>
          <a:xfrm>
            <a:off x="473350" y="1831975"/>
            <a:ext cx="31773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La cantidad de combinaciones entre dos proposiciones lógicas unidas por un and son cuatro y ya las hemos analizado en la tabla anterior. Eso se llama tabla de verdad</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grpSp>
        <p:nvGrpSpPr>
          <p:cNvPr id="716" name="Google Shape;716;p91"/>
          <p:cNvGrpSpPr/>
          <p:nvPr/>
        </p:nvGrpSpPr>
        <p:grpSpPr>
          <a:xfrm>
            <a:off x="8394894" y="161854"/>
            <a:ext cx="587130" cy="587130"/>
            <a:chOff x="473351" y="619523"/>
            <a:chExt cx="738900" cy="738900"/>
          </a:xfrm>
        </p:grpSpPr>
        <p:sp>
          <p:nvSpPr>
            <p:cNvPr id="717" name="Google Shape;717;p91"/>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8" name="Google Shape;718;p91"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719" name="Google Shape;719;p91"/>
          <p:cNvPicPr preferRelativeResize="0"/>
          <p:nvPr/>
        </p:nvPicPr>
        <p:blipFill rotWithShape="1">
          <a:blip r:embed="rId4">
            <a:alphaModFix/>
          </a:blip>
          <a:srcRect b="0" l="0" r="0" t="0"/>
          <a:stretch/>
        </p:blipFill>
        <p:spPr>
          <a:xfrm>
            <a:off x="6535500" y="1841250"/>
            <a:ext cx="1782825" cy="2516925"/>
          </a:xfrm>
          <a:prstGeom prst="rect">
            <a:avLst/>
          </a:prstGeom>
          <a:noFill/>
          <a:ln>
            <a:noFill/>
          </a:ln>
        </p:spPr>
      </p:pic>
      <p:pic>
        <p:nvPicPr>
          <p:cNvPr id="720" name="Google Shape;720;p91"/>
          <p:cNvPicPr preferRelativeResize="0"/>
          <p:nvPr/>
        </p:nvPicPr>
        <p:blipFill rotWithShape="1">
          <a:blip r:embed="rId5">
            <a:alphaModFix/>
          </a:blip>
          <a:srcRect b="0" l="0" r="0" t="0"/>
          <a:stretch/>
        </p:blipFill>
        <p:spPr>
          <a:xfrm>
            <a:off x="3905375" y="1841250"/>
            <a:ext cx="1686950" cy="250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Listas y Strings</a:t>
            </a:r>
            <a:endParaRPr b="1" sz="4000">
              <a:solidFill>
                <a:srgbClr val="000000"/>
              </a:solidFill>
              <a:latin typeface="DM Sans"/>
              <a:ea typeface="DM Sans"/>
              <a:cs typeface="DM Sans"/>
              <a:sym typeface="DM Sans"/>
            </a:endParaRPr>
          </a:p>
        </p:txBody>
      </p:sp>
      <p:sp>
        <p:nvSpPr>
          <p:cNvPr id="121" name="Google Shape;121;p20"/>
          <p:cNvSpPr txBox="1"/>
          <p:nvPr/>
        </p:nvSpPr>
        <p:spPr>
          <a:xfrm>
            <a:off x="457725" y="1830625"/>
            <a:ext cx="4730100" cy="28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Otro punto  en el que se parecen las listas a los strings, es que en ambos se puede concatenar, en este caso se </a:t>
            </a:r>
            <a:r>
              <a:rPr b="1" lang="es" sz="1350">
                <a:solidFill>
                  <a:srgbClr val="000000"/>
                </a:solidFill>
                <a:latin typeface="DM Sans"/>
                <a:ea typeface="DM Sans"/>
                <a:cs typeface="DM Sans"/>
                <a:sym typeface="DM Sans"/>
              </a:rPr>
              <a:t>concatenan</a:t>
            </a:r>
            <a:r>
              <a:rPr lang="es" sz="1350">
                <a:solidFill>
                  <a:srgbClr val="000000"/>
                </a:solidFill>
                <a:latin typeface="DM Sans"/>
                <a:ea typeface="DM Sans"/>
                <a:cs typeface="DM Sans"/>
                <a:sym typeface="DM Sans"/>
              </a:rPr>
              <a:t> listas.</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 = [1, -5, 123,34, ‘Una cadena’, ‘Otra cadena’]</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datos + [0, ‘Otra cadena distinta’, ‘Pepito’, -873758,123]</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[1, -5, 123,34, ‘Una cadena’, ‘Otra cadena’, 0, ‘Otra cadena distinta’, ‘Pepito’, -873758,123]</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numeros = [1,2,3,4]</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numeros + [5,6,7,8]</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[1,2,3,4,5,6,7,8]</a:t>
            </a:r>
            <a:endParaRPr b="1" sz="1350">
              <a:latin typeface="DM Sans"/>
              <a:ea typeface="DM Sans"/>
              <a:cs typeface="DM Sans"/>
              <a:sym typeface="DM Sans"/>
            </a:endParaRPr>
          </a:p>
        </p:txBody>
      </p:sp>
      <p:grpSp>
        <p:nvGrpSpPr>
          <p:cNvPr id="122" name="Google Shape;122;p20"/>
          <p:cNvGrpSpPr/>
          <p:nvPr/>
        </p:nvGrpSpPr>
        <p:grpSpPr>
          <a:xfrm>
            <a:off x="8328901" y="76198"/>
            <a:ext cx="738900" cy="738900"/>
            <a:chOff x="473351" y="619523"/>
            <a:chExt cx="738900" cy="738900"/>
          </a:xfrm>
        </p:grpSpPr>
        <p:sp>
          <p:nvSpPr>
            <p:cNvPr id="123" name="Google Shape;123;p20"/>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20"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92"/>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Or</a:t>
            </a:r>
            <a:endParaRPr b="1" i="0" sz="4000" u="none" cap="none" strike="noStrike">
              <a:solidFill>
                <a:srgbClr val="000000"/>
              </a:solidFill>
              <a:latin typeface="DM Sans"/>
              <a:ea typeface="DM Sans"/>
              <a:cs typeface="DM Sans"/>
              <a:sym typeface="DM Sans"/>
            </a:endParaRPr>
          </a:p>
        </p:txBody>
      </p:sp>
      <p:sp>
        <p:nvSpPr>
          <p:cNvPr id="726" name="Google Shape;726;p92"/>
          <p:cNvSpPr txBox="1"/>
          <p:nvPr/>
        </p:nvSpPr>
        <p:spPr>
          <a:xfrm>
            <a:off x="473350" y="1831975"/>
            <a:ext cx="31773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Ahora, veamos el operador de disyunción denominado </a:t>
            </a:r>
            <a:r>
              <a:rPr b="1" i="0" lang="es" sz="1350" u="none" cap="none" strike="noStrike">
                <a:solidFill>
                  <a:srgbClr val="000000"/>
                </a:solidFill>
                <a:latin typeface="DM Sans"/>
                <a:ea typeface="DM Sans"/>
                <a:cs typeface="DM Sans"/>
                <a:sym typeface="DM Sans"/>
              </a:rPr>
              <a:t>Or </a:t>
            </a:r>
            <a:r>
              <a:rPr b="0" i="0" lang="es" sz="1350" u="none" cap="none" strike="noStrike">
                <a:solidFill>
                  <a:srgbClr val="000000"/>
                </a:solidFill>
                <a:latin typeface="DM Sans"/>
                <a:ea typeface="DM Sans"/>
                <a:cs typeface="DM Sans"/>
                <a:sym typeface="DM Sans"/>
              </a:rPr>
              <a:t>en castellano </a:t>
            </a:r>
            <a:r>
              <a:rPr b="1" i="0" lang="es" sz="1350" u="none" cap="none" strike="noStrike">
                <a:solidFill>
                  <a:srgbClr val="000000"/>
                </a:solidFill>
                <a:latin typeface="DM Sans"/>
                <a:ea typeface="DM Sans"/>
                <a:cs typeface="DM Sans"/>
                <a:sym typeface="DM Sans"/>
              </a:rPr>
              <a:t>O</a:t>
            </a:r>
            <a:r>
              <a:rPr b="0" i="0" lang="es" sz="1350" u="none" cap="none" strike="noStrike">
                <a:solidFill>
                  <a:srgbClr val="000000"/>
                </a:solidFill>
                <a:latin typeface="DM Sans"/>
                <a:ea typeface="DM Sans"/>
                <a:cs typeface="DM Sans"/>
                <a:sym typeface="DM Sans"/>
              </a:rPr>
              <a:t>.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Si el AND unía, el OR separa. Es decir, si a Python le pregunto por dos afirmaciones, y al menos una es (verdadera)True, Python me dirá que esta afirmación es </a:t>
            </a:r>
            <a:r>
              <a:rPr b="1" i="0" lang="es" sz="1350" u="none" cap="none" strike="noStrike">
                <a:solidFill>
                  <a:srgbClr val="000000"/>
                </a:solidFill>
                <a:latin typeface="DM Sans"/>
                <a:ea typeface="DM Sans"/>
                <a:cs typeface="DM Sans"/>
                <a:sym typeface="DM Sans"/>
              </a:rPr>
              <a:t>True.</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727" name="Google Shape;727;p92"/>
          <p:cNvSpPr txBox="1"/>
          <p:nvPr/>
        </p:nvSpPr>
        <p:spPr>
          <a:xfrm>
            <a:off x="4511950" y="1831975"/>
            <a:ext cx="31773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2 &gt; 1 </a:t>
            </a:r>
            <a:r>
              <a:rPr b="0" i="0" lang="es" sz="1350" u="none" cap="none" strike="noStrike">
                <a:solidFill>
                  <a:srgbClr val="EA90FF"/>
                </a:solidFill>
                <a:latin typeface="DM Sans"/>
                <a:ea typeface="DM Sans"/>
                <a:cs typeface="DM Sans"/>
                <a:sym typeface="DM Sans"/>
              </a:rPr>
              <a:t>or </a:t>
            </a:r>
            <a:r>
              <a:rPr b="0" i="0" lang="es" sz="1350" u="none" cap="none" strike="noStrike">
                <a:solidFill>
                  <a:srgbClr val="000000"/>
                </a:solidFill>
                <a:latin typeface="DM Sans"/>
                <a:ea typeface="DM Sans"/>
                <a:cs typeface="DM Sans"/>
                <a:sym typeface="DM Sans"/>
              </a:rPr>
              <a:t>5 &gt; 2</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83AEFB"/>
                </a:solidFill>
                <a:latin typeface="DM Sans"/>
                <a:ea typeface="DM Sans"/>
                <a:cs typeface="DM Sans"/>
                <a:sym typeface="DM Sans"/>
              </a:rPr>
              <a:t>True</a:t>
            </a:r>
            <a:endParaRPr b="0" i="0" sz="1350" u="none" cap="none" strike="noStrike">
              <a:solidFill>
                <a:srgbClr val="83AEFB"/>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5 &lt; 20 </a:t>
            </a:r>
            <a:r>
              <a:rPr b="0" i="0" lang="es" sz="1350" u="none" cap="none" strike="noStrike">
                <a:solidFill>
                  <a:srgbClr val="EA90FF"/>
                </a:solidFill>
                <a:latin typeface="DM Sans"/>
                <a:ea typeface="DM Sans"/>
                <a:cs typeface="DM Sans"/>
                <a:sym typeface="DM Sans"/>
              </a:rPr>
              <a:t>or</a:t>
            </a:r>
            <a:r>
              <a:rPr b="0" i="0" lang="es" sz="1350" u="none" cap="none" strike="noStrike">
                <a:solidFill>
                  <a:srgbClr val="000000"/>
                </a:solidFill>
                <a:latin typeface="DM Sans"/>
                <a:ea typeface="DM Sans"/>
                <a:cs typeface="DM Sans"/>
                <a:sym typeface="DM Sans"/>
              </a:rPr>
              <a:t> 20 &lt; 1</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83AEFB"/>
                </a:solidFill>
                <a:latin typeface="DM Sans"/>
                <a:ea typeface="DM Sans"/>
                <a:cs typeface="DM Sans"/>
                <a:sym typeface="DM Sans"/>
              </a:rPr>
              <a:t>True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93"/>
          <p:cNvSpPr/>
          <p:nvPr/>
        </p:nvSpPr>
        <p:spPr>
          <a:xfrm>
            <a:off x="446775" y="980750"/>
            <a:ext cx="1285800" cy="218100"/>
          </a:xfrm>
          <a:prstGeom prst="rect">
            <a:avLst/>
          </a:prstGeom>
          <a:solidFill>
            <a:srgbClr val="83AE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93"/>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Or</a:t>
            </a:r>
            <a:endParaRPr b="1" i="0" sz="4000" u="none" cap="none" strike="noStrike">
              <a:solidFill>
                <a:srgbClr val="000000"/>
              </a:solidFill>
              <a:latin typeface="DM Sans"/>
              <a:ea typeface="DM Sans"/>
              <a:cs typeface="DM Sans"/>
              <a:sym typeface="DM Sans"/>
            </a:endParaRPr>
          </a:p>
        </p:txBody>
      </p:sp>
      <p:grpSp>
        <p:nvGrpSpPr>
          <p:cNvPr id="734" name="Google Shape;734;p93"/>
          <p:cNvGrpSpPr/>
          <p:nvPr/>
        </p:nvGrpSpPr>
        <p:grpSpPr>
          <a:xfrm>
            <a:off x="8394894" y="161854"/>
            <a:ext cx="587130" cy="587130"/>
            <a:chOff x="473351" y="619523"/>
            <a:chExt cx="738900" cy="738900"/>
          </a:xfrm>
        </p:grpSpPr>
        <p:sp>
          <p:nvSpPr>
            <p:cNvPr id="735" name="Google Shape;735;p93"/>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36" name="Google Shape;736;p93"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
        <p:nvSpPr>
          <p:cNvPr id="737" name="Google Shape;737;p93"/>
          <p:cNvSpPr/>
          <p:nvPr/>
        </p:nvSpPr>
        <p:spPr>
          <a:xfrm>
            <a:off x="1701825" y="2500400"/>
            <a:ext cx="5936400" cy="472800"/>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93"/>
          <p:cNvSpPr txBox="1"/>
          <p:nvPr/>
        </p:nvSpPr>
        <p:spPr>
          <a:xfrm>
            <a:off x="1701825" y="1657300"/>
            <a:ext cx="29181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Expresión	     </a:t>
            </a:r>
            <a:endParaRPr b="1" i="0" sz="1400" u="none" cap="none" strike="noStrike">
              <a:solidFill>
                <a:srgbClr val="000000"/>
              </a:solidFill>
              <a:latin typeface="DM Sans"/>
              <a:ea typeface="DM Sans"/>
              <a:cs typeface="DM Sans"/>
              <a:sym typeface="DM Sans"/>
            </a:endParaRPr>
          </a:p>
        </p:txBody>
      </p:sp>
      <p:sp>
        <p:nvSpPr>
          <p:cNvPr id="739" name="Google Shape;739;p93"/>
          <p:cNvSpPr/>
          <p:nvPr/>
        </p:nvSpPr>
        <p:spPr>
          <a:xfrm>
            <a:off x="4904534" y="1692975"/>
            <a:ext cx="18972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93"/>
          <p:cNvSpPr txBox="1"/>
          <p:nvPr/>
        </p:nvSpPr>
        <p:spPr>
          <a:xfrm>
            <a:off x="4674275" y="1657300"/>
            <a:ext cx="2964000" cy="367500"/>
          </a:xfrm>
          <a:prstGeom prst="rect">
            <a:avLst/>
          </a:prstGeom>
          <a:solidFill>
            <a:srgbClr val="EAFF6A"/>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DM Sans"/>
                <a:ea typeface="DM Sans"/>
                <a:cs typeface="DM Sans"/>
                <a:sym typeface="DM Sans"/>
              </a:rPr>
              <a:t>Resultado</a:t>
            </a:r>
            <a:endParaRPr b="1" i="0" sz="1400" u="none" cap="none" strike="noStrike">
              <a:solidFill>
                <a:srgbClr val="000000"/>
              </a:solidFill>
              <a:latin typeface="DM Sans"/>
              <a:ea typeface="DM Sans"/>
              <a:cs typeface="DM Sans"/>
              <a:sym typeface="DM Sans"/>
            </a:endParaRPr>
          </a:p>
        </p:txBody>
      </p:sp>
      <p:sp>
        <p:nvSpPr>
          <p:cNvPr id="741" name="Google Shape;741;p93"/>
          <p:cNvSpPr txBox="1"/>
          <p:nvPr/>
        </p:nvSpPr>
        <p:spPr>
          <a:xfrm>
            <a:off x="4724638" y="20010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True</a:t>
            </a:r>
            <a:endParaRPr b="0" i="0" sz="1200" u="none" cap="none" strike="noStrike">
              <a:solidFill>
                <a:srgbClr val="000000"/>
              </a:solidFill>
              <a:latin typeface="DM Sans"/>
              <a:ea typeface="DM Sans"/>
              <a:cs typeface="DM Sans"/>
              <a:sym typeface="DM Sans"/>
            </a:endParaRPr>
          </a:p>
        </p:txBody>
      </p:sp>
      <p:sp>
        <p:nvSpPr>
          <p:cNvPr id="742" name="Google Shape;742;p93"/>
          <p:cNvSpPr txBox="1"/>
          <p:nvPr/>
        </p:nvSpPr>
        <p:spPr>
          <a:xfrm>
            <a:off x="1665675" y="2557000"/>
            <a:ext cx="2670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True o False</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743" name="Google Shape;743;p93"/>
          <p:cNvSpPr txBox="1"/>
          <p:nvPr/>
        </p:nvSpPr>
        <p:spPr>
          <a:xfrm>
            <a:off x="4724575" y="2557000"/>
            <a:ext cx="28704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True</a:t>
            </a:r>
            <a:endParaRPr b="0" i="0" sz="1200" u="none" cap="none" strike="noStrike">
              <a:solidFill>
                <a:srgbClr val="000000"/>
              </a:solidFill>
              <a:latin typeface="DM Sans"/>
              <a:ea typeface="DM Sans"/>
              <a:cs typeface="DM Sans"/>
              <a:sym typeface="DM Sans"/>
            </a:endParaRPr>
          </a:p>
        </p:txBody>
      </p:sp>
      <p:sp>
        <p:nvSpPr>
          <p:cNvPr id="744" name="Google Shape;744;p93"/>
          <p:cNvSpPr txBox="1"/>
          <p:nvPr/>
        </p:nvSpPr>
        <p:spPr>
          <a:xfrm>
            <a:off x="1676638" y="20010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True o True</a:t>
            </a:r>
            <a:endParaRPr b="0" i="0" sz="1200" u="none" cap="none" strike="noStrike">
              <a:solidFill>
                <a:srgbClr val="000000"/>
              </a:solidFill>
              <a:latin typeface="DM Sans"/>
              <a:ea typeface="DM Sans"/>
              <a:cs typeface="DM Sans"/>
              <a:sym typeface="DM Sans"/>
            </a:endParaRPr>
          </a:p>
        </p:txBody>
      </p:sp>
      <p:sp>
        <p:nvSpPr>
          <p:cNvPr id="745" name="Google Shape;745;p93"/>
          <p:cNvSpPr txBox="1"/>
          <p:nvPr/>
        </p:nvSpPr>
        <p:spPr>
          <a:xfrm>
            <a:off x="4724638" y="29916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True</a:t>
            </a:r>
            <a:endParaRPr b="0" i="0" sz="1200" u="none" cap="none" strike="noStrike">
              <a:solidFill>
                <a:srgbClr val="000000"/>
              </a:solidFill>
              <a:latin typeface="DM Sans"/>
              <a:ea typeface="DM Sans"/>
              <a:cs typeface="DM Sans"/>
              <a:sym typeface="DM Sans"/>
            </a:endParaRPr>
          </a:p>
        </p:txBody>
      </p:sp>
      <p:sp>
        <p:nvSpPr>
          <p:cNvPr id="746" name="Google Shape;746;p93"/>
          <p:cNvSpPr txBox="1"/>
          <p:nvPr/>
        </p:nvSpPr>
        <p:spPr>
          <a:xfrm>
            <a:off x="1676638" y="2991650"/>
            <a:ext cx="193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False o True</a:t>
            </a:r>
            <a:endParaRPr b="0" i="0" sz="1200" u="none" cap="none" strike="noStrike">
              <a:solidFill>
                <a:srgbClr val="000000"/>
              </a:solidFill>
              <a:latin typeface="DM Sans"/>
              <a:ea typeface="DM Sans"/>
              <a:cs typeface="DM Sans"/>
              <a:sym typeface="DM Sans"/>
            </a:endParaRPr>
          </a:p>
        </p:txBody>
      </p:sp>
      <p:sp>
        <p:nvSpPr>
          <p:cNvPr id="747" name="Google Shape;747;p93"/>
          <p:cNvSpPr/>
          <p:nvPr/>
        </p:nvSpPr>
        <p:spPr>
          <a:xfrm>
            <a:off x="1701825" y="3414800"/>
            <a:ext cx="5936400" cy="472800"/>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93"/>
          <p:cNvSpPr txBox="1"/>
          <p:nvPr/>
        </p:nvSpPr>
        <p:spPr>
          <a:xfrm>
            <a:off x="1665675" y="3471400"/>
            <a:ext cx="2670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False o False</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M Sans"/>
              <a:ea typeface="DM Sans"/>
              <a:cs typeface="DM Sans"/>
              <a:sym typeface="DM Sans"/>
            </a:endParaRPr>
          </a:p>
        </p:txBody>
      </p:sp>
      <p:sp>
        <p:nvSpPr>
          <p:cNvPr id="749" name="Google Shape;749;p93"/>
          <p:cNvSpPr txBox="1"/>
          <p:nvPr/>
        </p:nvSpPr>
        <p:spPr>
          <a:xfrm>
            <a:off x="4724575" y="3471400"/>
            <a:ext cx="28704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000000"/>
                </a:solidFill>
                <a:latin typeface="DM Sans"/>
                <a:ea typeface="DM Sans"/>
                <a:cs typeface="DM Sans"/>
                <a:sym typeface="DM Sans"/>
              </a:rPr>
              <a:t>False</a:t>
            </a:r>
            <a:endParaRPr b="0" i="0" sz="1200" u="none" cap="none" strike="noStrike">
              <a:solidFill>
                <a:srgbClr val="000000"/>
              </a:solidFill>
              <a:latin typeface="DM Sans"/>
              <a:ea typeface="DM Sans"/>
              <a:cs typeface="DM Sans"/>
              <a:sym typeface="DM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94"/>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Tabla de verdad del Or</a:t>
            </a:r>
            <a:endParaRPr b="1" i="0" sz="4000" u="none" cap="none" strike="noStrike">
              <a:solidFill>
                <a:srgbClr val="000000"/>
              </a:solidFill>
              <a:latin typeface="DM Sans"/>
              <a:ea typeface="DM Sans"/>
              <a:cs typeface="DM Sans"/>
              <a:sym typeface="DM Sans"/>
            </a:endParaRPr>
          </a:p>
        </p:txBody>
      </p:sp>
      <p:sp>
        <p:nvSpPr>
          <p:cNvPr id="755" name="Google Shape;755;p94"/>
          <p:cNvSpPr txBox="1"/>
          <p:nvPr/>
        </p:nvSpPr>
        <p:spPr>
          <a:xfrm>
            <a:off x="473350" y="1831975"/>
            <a:ext cx="31773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Su tabla de verdad quedaría así: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grpSp>
        <p:nvGrpSpPr>
          <p:cNvPr id="756" name="Google Shape;756;p94"/>
          <p:cNvGrpSpPr/>
          <p:nvPr/>
        </p:nvGrpSpPr>
        <p:grpSpPr>
          <a:xfrm>
            <a:off x="8394894" y="161854"/>
            <a:ext cx="587130" cy="587130"/>
            <a:chOff x="473351" y="619523"/>
            <a:chExt cx="738900" cy="738900"/>
          </a:xfrm>
        </p:grpSpPr>
        <p:sp>
          <p:nvSpPr>
            <p:cNvPr id="757" name="Google Shape;757;p94"/>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8" name="Google Shape;758;p94"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759" name="Google Shape;759;p94"/>
          <p:cNvPicPr preferRelativeResize="0"/>
          <p:nvPr/>
        </p:nvPicPr>
        <p:blipFill rotWithShape="1">
          <a:blip r:embed="rId4">
            <a:alphaModFix/>
          </a:blip>
          <a:srcRect b="0" l="0" r="0" t="0"/>
          <a:stretch/>
        </p:blipFill>
        <p:spPr>
          <a:xfrm>
            <a:off x="3452575" y="1579325"/>
            <a:ext cx="2238850" cy="31607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grpSp>
        <p:nvGrpSpPr>
          <p:cNvPr id="764" name="Google Shape;764;p95"/>
          <p:cNvGrpSpPr/>
          <p:nvPr/>
        </p:nvGrpSpPr>
        <p:grpSpPr>
          <a:xfrm>
            <a:off x="4202556" y="994173"/>
            <a:ext cx="738900" cy="738900"/>
            <a:chOff x="974706" y="2467173"/>
            <a:chExt cx="738900" cy="738900"/>
          </a:xfrm>
        </p:grpSpPr>
        <p:sp>
          <p:nvSpPr>
            <p:cNvPr id="765" name="Google Shape;765;p95"/>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6" name="Google Shape;766;p95" title="ícono de actividad en clase"/>
            <p:cNvPicPr preferRelativeResize="0"/>
            <p:nvPr/>
          </p:nvPicPr>
          <p:blipFill rotWithShape="1">
            <a:blip r:embed="rId3">
              <a:alphaModFix/>
            </a:blip>
            <a:srcRect b="0" l="0" r="0" t="0"/>
            <a:stretch/>
          </p:blipFill>
          <p:spPr>
            <a:xfrm>
              <a:off x="1109750" y="2610275"/>
              <a:ext cx="452650" cy="452650"/>
            </a:xfrm>
            <a:prstGeom prst="rect">
              <a:avLst/>
            </a:prstGeom>
            <a:noFill/>
            <a:ln>
              <a:noFill/>
            </a:ln>
          </p:spPr>
        </p:pic>
      </p:grpSp>
      <p:sp>
        <p:nvSpPr>
          <p:cNvPr id="767" name="Google Shape;767;p95"/>
          <p:cNvSpPr txBox="1"/>
          <p:nvPr/>
        </p:nvSpPr>
        <p:spPr>
          <a:xfrm>
            <a:off x="1461300" y="220862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Operadores Lógicos</a:t>
            </a:r>
            <a:endParaRPr b="1" i="0" sz="4000" u="none" cap="none" strike="noStrike">
              <a:solidFill>
                <a:srgbClr val="000000"/>
              </a:solidFill>
              <a:highlight>
                <a:srgbClr val="EAFF6A"/>
              </a:highlight>
              <a:latin typeface="DM Sans"/>
              <a:ea typeface="DM Sans"/>
              <a:cs typeface="DM Sans"/>
              <a:sym typeface="DM Sans"/>
            </a:endParaRPr>
          </a:p>
        </p:txBody>
      </p:sp>
      <p:sp>
        <p:nvSpPr>
          <p:cNvPr id="768" name="Google Shape;768;p95"/>
          <p:cNvSpPr txBox="1"/>
          <p:nvPr/>
        </p:nvSpPr>
        <p:spPr>
          <a:xfrm>
            <a:off x="987300" y="3849138"/>
            <a:ext cx="7169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83AEFB"/>
                </a:solidFill>
                <a:latin typeface="DM Sans"/>
                <a:ea typeface="DM Sans"/>
                <a:cs typeface="DM Sans"/>
                <a:sym typeface="DM Sans"/>
              </a:rPr>
              <a:t>Duración: </a:t>
            </a:r>
            <a:r>
              <a:rPr b="1" i="0" lang="es" sz="2000" u="none" cap="none" strike="noStrike">
                <a:solidFill>
                  <a:srgbClr val="83AEFB"/>
                </a:solidFill>
                <a:latin typeface="DM Sans"/>
                <a:ea typeface="DM Sans"/>
                <a:cs typeface="DM Sans"/>
                <a:sym typeface="DM Sans"/>
              </a:rPr>
              <a:t>10 minutos</a:t>
            </a:r>
            <a:endParaRPr b="1" i="0" sz="2000" u="none" cap="none" strike="noStrike">
              <a:solidFill>
                <a:srgbClr val="83AEFB"/>
              </a:solidFill>
              <a:latin typeface="DM Sans"/>
              <a:ea typeface="DM Sans"/>
              <a:cs typeface="DM Sans"/>
              <a:sym typeface="DM Sans"/>
            </a:endParaRPr>
          </a:p>
        </p:txBody>
      </p:sp>
      <p:sp>
        <p:nvSpPr>
          <p:cNvPr id="769" name="Google Shape;769;p95"/>
          <p:cNvSpPr txBox="1"/>
          <p:nvPr/>
        </p:nvSpPr>
        <p:spPr>
          <a:xfrm>
            <a:off x="987300" y="2947538"/>
            <a:ext cx="71694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999999"/>
                </a:solidFill>
                <a:latin typeface="DM Sans"/>
                <a:ea typeface="DM Sans"/>
                <a:cs typeface="DM Sans"/>
                <a:sym typeface="DM Sans"/>
              </a:rPr>
              <a:t>Calcular el resultado de cada expresión y almacenarlo en una nueva lista </a:t>
            </a:r>
            <a:endParaRPr b="0" i="0" sz="2000" u="none" cap="none" strike="noStrike">
              <a:solidFill>
                <a:srgbClr val="999999"/>
              </a:solidFill>
              <a:latin typeface="DM Sans"/>
              <a:ea typeface="DM Sans"/>
              <a:cs typeface="DM Sans"/>
              <a:sym typeface="DM Sans"/>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96"/>
          <p:cNvSpPr txBox="1"/>
          <p:nvPr/>
        </p:nvSpPr>
        <p:spPr>
          <a:xfrm>
            <a:off x="425250" y="1234150"/>
            <a:ext cx="4987200" cy="641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300"/>
              <a:buFont typeface="Arial"/>
              <a:buNone/>
            </a:pPr>
            <a:r>
              <a:rPr b="1" i="0" lang="es" sz="3300" u="none" cap="none" strike="noStrike">
                <a:solidFill>
                  <a:srgbClr val="000000"/>
                </a:solidFill>
                <a:latin typeface="DM Sans"/>
                <a:ea typeface="DM Sans"/>
                <a:cs typeface="DM Sans"/>
                <a:sym typeface="DM Sans"/>
              </a:rPr>
              <a:t>Operadores Lógicos</a:t>
            </a:r>
            <a:endParaRPr b="1" i="0" sz="3300" u="none" cap="none" strike="noStrike">
              <a:solidFill>
                <a:srgbClr val="000000"/>
              </a:solidFill>
              <a:latin typeface="DM Sans"/>
              <a:ea typeface="DM Sans"/>
              <a:cs typeface="DM Sans"/>
              <a:sym typeface="DM Sans"/>
            </a:endParaRPr>
          </a:p>
        </p:txBody>
      </p:sp>
      <p:pic>
        <p:nvPicPr>
          <p:cNvPr id="775" name="Google Shape;775;p96"/>
          <p:cNvPicPr preferRelativeResize="0"/>
          <p:nvPr/>
        </p:nvPicPr>
        <p:blipFill rotWithShape="1">
          <a:blip r:embed="rId3">
            <a:alphaModFix/>
          </a:blip>
          <a:srcRect b="0" l="26550" r="24319" t="0"/>
          <a:stretch/>
        </p:blipFill>
        <p:spPr>
          <a:xfrm>
            <a:off x="4988675" y="50"/>
            <a:ext cx="4206350" cy="5143500"/>
          </a:xfrm>
          <a:prstGeom prst="rect">
            <a:avLst/>
          </a:prstGeom>
          <a:noFill/>
          <a:ln>
            <a:noFill/>
          </a:ln>
        </p:spPr>
      </p:pic>
      <p:grpSp>
        <p:nvGrpSpPr>
          <p:cNvPr id="776" name="Google Shape;776;p96"/>
          <p:cNvGrpSpPr/>
          <p:nvPr/>
        </p:nvGrpSpPr>
        <p:grpSpPr>
          <a:xfrm>
            <a:off x="457347" y="468298"/>
            <a:ext cx="431074" cy="431074"/>
            <a:chOff x="974706" y="2467173"/>
            <a:chExt cx="738900" cy="738900"/>
          </a:xfrm>
        </p:grpSpPr>
        <p:sp>
          <p:nvSpPr>
            <p:cNvPr id="777" name="Google Shape;777;p96"/>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78" name="Google Shape;778;p96" title="ícono de actividad en clase"/>
            <p:cNvPicPr preferRelativeResize="0"/>
            <p:nvPr/>
          </p:nvPicPr>
          <p:blipFill rotWithShape="1">
            <a:blip r:embed="rId4">
              <a:alphaModFix/>
            </a:blip>
            <a:srcRect b="0" l="0" r="0" t="0"/>
            <a:stretch/>
          </p:blipFill>
          <p:spPr>
            <a:xfrm>
              <a:off x="1109750" y="2610275"/>
              <a:ext cx="452650" cy="452650"/>
            </a:xfrm>
            <a:prstGeom prst="rect">
              <a:avLst/>
            </a:prstGeom>
            <a:noFill/>
            <a:ln>
              <a:noFill/>
            </a:ln>
          </p:spPr>
        </p:pic>
      </p:grpSp>
      <p:sp>
        <p:nvSpPr>
          <p:cNvPr id="779" name="Google Shape;779;p96"/>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DM Sans"/>
                <a:ea typeface="DM Sans"/>
                <a:cs typeface="DM Sans"/>
                <a:sym typeface="DM Sans"/>
              </a:rPr>
              <a:t>ACTIVIDAD EN CLASE</a:t>
            </a:r>
            <a:endParaRPr b="0" i="0" sz="1400" u="none" cap="none" strike="noStrike">
              <a:solidFill>
                <a:srgbClr val="000000"/>
              </a:solidFill>
              <a:latin typeface="DM Sans"/>
              <a:ea typeface="DM Sans"/>
              <a:cs typeface="DM Sans"/>
              <a:sym typeface="DM Sans"/>
            </a:endParaRPr>
          </a:p>
        </p:txBody>
      </p:sp>
      <p:sp>
        <p:nvSpPr>
          <p:cNvPr id="780" name="Google Shape;780;p96"/>
          <p:cNvSpPr txBox="1"/>
          <p:nvPr/>
        </p:nvSpPr>
        <p:spPr>
          <a:xfrm>
            <a:off x="397125" y="1948950"/>
            <a:ext cx="4206300" cy="1439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DM Sans"/>
              <a:buAutoNum type="arabicPeriod"/>
            </a:pPr>
            <a:r>
              <a:rPr b="0" i="0" lang="es" sz="1350" u="none" cap="none" strike="noStrike">
                <a:solidFill>
                  <a:srgbClr val="000000"/>
                </a:solidFill>
                <a:latin typeface="DM Sans"/>
                <a:ea typeface="DM Sans"/>
                <a:cs typeface="DM Sans"/>
                <a:sym typeface="DM Sans"/>
              </a:rPr>
              <a:t>En una lista encontraremos diferentes operaciones lógicas. Calcular mentalmente el resultado de cada expresión y almacenarlo en una nueva lista la cual contendrá únicamente valores lógicos </a:t>
            </a:r>
            <a:r>
              <a:rPr b="1" i="0" lang="es" sz="1350" u="none" cap="none" strike="noStrike">
                <a:solidFill>
                  <a:srgbClr val="000000"/>
                </a:solidFill>
                <a:latin typeface="DM Sans"/>
                <a:ea typeface="DM Sans"/>
                <a:cs typeface="DM Sans"/>
                <a:sym typeface="DM Sans"/>
              </a:rPr>
              <a:t>True </a:t>
            </a:r>
            <a:r>
              <a:rPr b="0" i="0" lang="es" sz="1350" u="none" cap="none" strike="noStrike">
                <a:solidFill>
                  <a:srgbClr val="000000"/>
                </a:solidFill>
                <a:latin typeface="DM Sans"/>
                <a:ea typeface="DM Sans"/>
                <a:cs typeface="DM Sans"/>
                <a:sym typeface="DM Sans"/>
              </a:rPr>
              <a:t>y </a:t>
            </a:r>
            <a:r>
              <a:rPr b="1" i="0" lang="es" sz="1350" u="none" cap="none" strike="noStrike">
                <a:solidFill>
                  <a:srgbClr val="000000"/>
                </a:solidFill>
                <a:latin typeface="DM Sans"/>
                <a:ea typeface="DM Sans"/>
                <a:cs typeface="DM Sans"/>
                <a:sym typeface="DM Sans"/>
              </a:rPr>
              <a:t>False</a:t>
            </a:r>
            <a:r>
              <a:rPr b="0" i="0" lang="es" sz="1350" u="none" cap="none" strike="noStrike">
                <a:solidFill>
                  <a:srgbClr val="000000"/>
                </a:solidFill>
                <a:latin typeface="DM Sans"/>
                <a:ea typeface="DM Sans"/>
                <a:cs typeface="DM Sans"/>
                <a:sym typeface="DM Sans"/>
              </a:rPr>
              <a:t>. </a:t>
            </a:r>
            <a:endParaRPr b="1" i="0" sz="1150" u="none" cap="none" strike="noStrike">
              <a:solidFill>
                <a:srgbClr val="000000"/>
              </a:solidFill>
              <a:latin typeface="DM Sans"/>
              <a:ea typeface="DM Sans"/>
              <a:cs typeface="DM Sans"/>
              <a:sym typeface="DM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97"/>
          <p:cNvSpPr txBox="1"/>
          <p:nvPr/>
        </p:nvSpPr>
        <p:spPr>
          <a:xfrm>
            <a:off x="425250" y="1234150"/>
            <a:ext cx="4987200" cy="641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300"/>
              <a:buFont typeface="Arial"/>
              <a:buNone/>
            </a:pPr>
            <a:r>
              <a:rPr b="1" i="0" lang="es" sz="3300" u="none" cap="none" strike="noStrike">
                <a:solidFill>
                  <a:srgbClr val="000000"/>
                </a:solidFill>
                <a:latin typeface="DM Sans"/>
                <a:ea typeface="DM Sans"/>
                <a:cs typeface="DM Sans"/>
                <a:sym typeface="DM Sans"/>
              </a:rPr>
              <a:t>Operadores Lógicos</a:t>
            </a:r>
            <a:endParaRPr b="1" i="0" sz="3300" u="none" cap="none" strike="noStrike">
              <a:solidFill>
                <a:srgbClr val="000000"/>
              </a:solidFill>
              <a:latin typeface="DM Sans"/>
              <a:ea typeface="DM Sans"/>
              <a:cs typeface="DM Sans"/>
              <a:sym typeface="DM Sans"/>
            </a:endParaRPr>
          </a:p>
        </p:txBody>
      </p:sp>
      <p:pic>
        <p:nvPicPr>
          <p:cNvPr id="786" name="Google Shape;786;p97"/>
          <p:cNvPicPr preferRelativeResize="0"/>
          <p:nvPr/>
        </p:nvPicPr>
        <p:blipFill rotWithShape="1">
          <a:blip r:embed="rId3">
            <a:alphaModFix/>
          </a:blip>
          <a:srcRect b="0" l="26550" r="24319" t="0"/>
          <a:stretch/>
        </p:blipFill>
        <p:spPr>
          <a:xfrm>
            <a:off x="4988675" y="50"/>
            <a:ext cx="4206350" cy="5143500"/>
          </a:xfrm>
          <a:prstGeom prst="rect">
            <a:avLst/>
          </a:prstGeom>
          <a:noFill/>
          <a:ln>
            <a:noFill/>
          </a:ln>
        </p:spPr>
      </p:pic>
      <p:grpSp>
        <p:nvGrpSpPr>
          <p:cNvPr id="787" name="Google Shape;787;p97"/>
          <p:cNvGrpSpPr/>
          <p:nvPr/>
        </p:nvGrpSpPr>
        <p:grpSpPr>
          <a:xfrm>
            <a:off x="457347" y="468298"/>
            <a:ext cx="431074" cy="431074"/>
            <a:chOff x="974706" y="2467173"/>
            <a:chExt cx="738900" cy="738900"/>
          </a:xfrm>
        </p:grpSpPr>
        <p:sp>
          <p:nvSpPr>
            <p:cNvPr id="788" name="Google Shape;788;p97"/>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9" name="Google Shape;789;p97" title="ícono de actividad en clase"/>
            <p:cNvPicPr preferRelativeResize="0"/>
            <p:nvPr/>
          </p:nvPicPr>
          <p:blipFill rotWithShape="1">
            <a:blip r:embed="rId4">
              <a:alphaModFix/>
            </a:blip>
            <a:srcRect b="0" l="0" r="0" t="0"/>
            <a:stretch/>
          </p:blipFill>
          <p:spPr>
            <a:xfrm>
              <a:off x="1109750" y="2610275"/>
              <a:ext cx="452650" cy="452650"/>
            </a:xfrm>
            <a:prstGeom prst="rect">
              <a:avLst/>
            </a:prstGeom>
            <a:noFill/>
            <a:ln>
              <a:noFill/>
            </a:ln>
          </p:spPr>
        </p:pic>
      </p:grpSp>
      <p:sp>
        <p:nvSpPr>
          <p:cNvPr id="790" name="Google Shape;790;p97"/>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DM Sans"/>
                <a:ea typeface="DM Sans"/>
                <a:cs typeface="DM Sans"/>
                <a:sym typeface="DM Sans"/>
              </a:rPr>
              <a:t>ACTIVIDAD EN CLASE</a:t>
            </a:r>
            <a:endParaRPr b="0" i="0" sz="1400" u="none" cap="none" strike="noStrike">
              <a:solidFill>
                <a:srgbClr val="000000"/>
              </a:solidFill>
              <a:latin typeface="DM Sans"/>
              <a:ea typeface="DM Sans"/>
              <a:cs typeface="DM Sans"/>
              <a:sym typeface="DM Sans"/>
            </a:endParaRPr>
          </a:p>
        </p:txBody>
      </p:sp>
      <p:sp>
        <p:nvSpPr>
          <p:cNvPr id="791" name="Google Shape;791;p97"/>
          <p:cNvSpPr txBox="1"/>
          <p:nvPr/>
        </p:nvSpPr>
        <p:spPr>
          <a:xfrm>
            <a:off x="397125" y="1948950"/>
            <a:ext cx="4206300" cy="228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s" sz="1350" u="none" cap="none" strike="noStrike">
                <a:solidFill>
                  <a:srgbClr val="000000"/>
                </a:solidFill>
                <a:latin typeface="DM Sans"/>
                <a:ea typeface="DM Sans"/>
                <a:cs typeface="DM Sans"/>
                <a:sym typeface="DM Sans"/>
              </a:rPr>
              <a:t>Sugerencia:</a:t>
            </a:r>
            <a:r>
              <a:rPr b="0" i="0" lang="es" sz="1350" u="none" cap="none" strike="noStrike">
                <a:solidFill>
                  <a:srgbClr val="000000"/>
                </a:solidFill>
                <a:latin typeface="DM Sans"/>
                <a:ea typeface="DM Sans"/>
                <a:cs typeface="DM Sans"/>
                <a:sym typeface="DM Sans"/>
              </a:rPr>
              <a:t> si necesitas ayuda, </a:t>
            </a:r>
            <a:r>
              <a:rPr lang="es" sz="1350">
                <a:latin typeface="DM Sans"/>
                <a:ea typeface="DM Sans"/>
                <a:cs typeface="DM Sans"/>
                <a:sym typeface="DM Sans"/>
              </a:rPr>
              <a:t>deja </a:t>
            </a:r>
            <a:r>
              <a:rPr b="0" i="0" lang="es" sz="1350" u="none" cap="none" strike="noStrike">
                <a:solidFill>
                  <a:srgbClr val="000000"/>
                </a:solidFill>
                <a:latin typeface="DM Sans"/>
                <a:ea typeface="DM Sans"/>
                <a:cs typeface="DM Sans"/>
                <a:sym typeface="DM Sans"/>
              </a:rPr>
              <a:t>que </a:t>
            </a:r>
            <a:r>
              <a:rPr lang="es" sz="1350">
                <a:latin typeface="DM Sans"/>
                <a:ea typeface="DM Sans"/>
                <a:cs typeface="DM Sans"/>
                <a:sym typeface="DM Sans"/>
              </a:rPr>
              <a:t>Python</a:t>
            </a:r>
            <a:r>
              <a:rPr b="0" i="0" lang="es" sz="1350" u="none" cap="none" strike="noStrike">
                <a:solidFill>
                  <a:srgbClr val="000000"/>
                </a:solidFill>
                <a:latin typeface="DM Sans"/>
                <a:ea typeface="DM Sans"/>
                <a:cs typeface="DM Sans"/>
                <a:sym typeface="DM Sans"/>
              </a:rPr>
              <a:t> calcule estas expresiones por </a:t>
            </a:r>
            <a:r>
              <a:rPr lang="es" sz="1350">
                <a:latin typeface="DM Sans"/>
                <a:ea typeface="DM Sans"/>
                <a:cs typeface="DM Sans"/>
                <a:sym typeface="DM Sans"/>
              </a:rPr>
              <a:t>ti</a:t>
            </a:r>
            <a:r>
              <a:rPr b="0" i="0" lang="es" sz="1350" u="none" cap="none" strike="noStrike">
                <a:solidFill>
                  <a:srgbClr val="000000"/>
                </a:solidFill>
                <a:latin typeface="DM Sans"/>
                <a:ea typeface="DM Sans"/>
                <a:cs typeface="DM Sans"/>
                <a:sym typeface="DM Sans"/>
              </a:rPr>
              <a:t>!	</a:t>
            </a:r>
            <a:br>
              <a:rPr b="0"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None/>
            </a:pPr>
            <a:r>
              <a:rPr lang="es" sz="1150">
                <a:latin typeface="DM Sans"/>
                <a:ea typeface="DM Sans"/>
                <a:cs typeface="DM Sans"/>
                <a:sym typeface="DM Sans"/>
              </a:rPr>
              <a:t>                     </a:t>
            </a:r>
            <a:r>
              <a:rPr lang="es" sz="1200">
                <a:latin typeface="DM Sans"/>
                <a:ea typeface="DM Sans"/>
                <a:cs typeface="DM Sans"/>
                <a:sym typeface="DM Sans"/>
              </a:rPr>
              <a:t>       </a:t>
            </a:r>
            <a:r>
              <a:rPr b="0" i="0" lang="es" sz="1200" u="none" cap="none" strike="noStrike">
                <a:solidFill>
                  <a:srgbClr val="000000"/>
                </a:solidFill>
                <a:latin typeface="DM Sans"/>
                <a:ea typeface="DM Sans"/>
                <a:cs typeface="DM Sans"/>
                <a:sym typeface="DM Sans"/>
              </a:rPr>
              <a:t>expresiones = [</a:t>
            </a:r>
            <a:endParaRPr b="0" i="0" sz="1200" u="none" cap="none" strike="noStrike">
              <a:solidFill>
                <a:srgbClr val="000000"/>
              </a:solidFill>
              <a:latin typeface="DM Sans"/>
              <a:ea typeface="DM Sans"/>
              <a:cs typeface="DM Sans"/>
              <a:sym typeface="DM Sans"/>
            </a:endParaRPr>
          </a:p>
          <a:p>
            <a:pPr indent="-304800" lvl="2" marL="1371600" marR="0" rtl="0" algn="l">
              <a:lnSpc>
                <a:spcPct val="100000"/>
              </a:lnSpc>
              <a:spcBef>
                <a:spcPts val="0"/>
              </a:spcBef>
              <a:spcAft>
                <a:spcPts val="0"/>
              </a:spcAft>
              <a:buClr>
                <a:srgbClr val="000000"/>
              </a:buClr>
              <a:buSzPts val="1200"/>
              <a:buFont typeface="DM Sans"/>
              <a:buAutoNum type="romanLcPeriod"/>
            </a:pPr>
            <a:r>
              <a:rPr b="0" i="0" lang="es" sz="1200" u="none" cap="none" strike="noStrike">
                <a:solidFill>
                  <a:srgbClr val="000000"/>
                </a:solidFill>
                <a:latin typeface="DM Sans"/>
                <a:ea typeface="DM Sans"/>
                <a:cs typeface="DM Sans"/>
                <a:sym typeface="DM Sans"/>
              </a:rPr>
              <a:t>not False,</a:t>
            </a:r>
            <a:endParaRPr b="0" i="0" sz="1200" u="none" cap="none" strike="noStrike">
              <a:solidFill>
                <a:srgbClr val="000000"/>
              </a:solidFill>
              <a:latin typeface="DM Sans"/>
              <a:ea typeface="DM Sans"/>
              <a:cs typeface="DM Sans"/>
              <a:sym typeface="DM Sans"/>
            </a:endParaRPr>
          </a:p>
          <a:p>
            <a:pPr indent="-304800" lvl="2" marL="1371600" marR="0" rtl="0" algn="l">
              <a:lnSpc>
                <a:spcPct val="100000"/>
              </a:lnSpc>
              <a:spcBef>
                <a:spcPts val="0"/>
              </a:spcBef>
              <a:spcAft>
                <a:spcPts val="0"/>
              </a:spcAft>
              <a:buClr>
                <a:srgbClr val="000000"/>
              </a:buClr>
              <a:buSzPts val="1200"/>
              <a:buFont typeface="DM Sans"/>
              <a:buAutoNum type="romanLcPeriod"/>
            </a:pPr>
            <a:r>
              <a:rPr b="0" i="0" lang="es" sz="1200" u="none" cap="none" strike="noStrike">
                <a:solidFill>
                  <a:srgbClr val="000000"/>
                </a:solidFill>
                <a:latin typeface="DM Sans"/>
                <a:ea typeface="DM Sans"/>
                <a:cs typeface="DM Sans"/>
                <a:sym typeface="DM Sans"/>
              </a:rPr>
              <a:t>not 3 == 5,</a:t>
            </a:r>
            <a:endParaRPr b="0" i="0" sz="1200" u="none" cap="none" strike="noStrike">
              <a:solidFill>
                <a:srgbClr val="000000"/>
              </a:solidFill>
              <a:latin typeface="DM Sans"/>
              <a:ea typeface="DM Sans"/>
              <a:cs typeface="DM Sans"/>
              <a:sym typeface="DM Sans"/>
            </a:endParaRPr>
          </a:p>
          <a:p>
            <a:pPr indent="-304800" lvl="2" marL="1371600" marR="0" rtl="0" algn="l">
              <a:lnSpc>
                <a:spcPct val="100000"/>
              </a:lnSpc>
              <a:spcBef>
                <a:spcPts val="0"/>
              </a:spcBef>
              <a:spcAft>
                <a:spcPts val="0"/>
              </a:spcAft>
              <a:buClr>
                <a:srgbClr val="000000"/>
              </a:buClr>
              <a:buSzPts val="1200"/>
              <a:buFont typeface="DM Sans"/>
              <a:buAutoNum type="romanLcPeriod"/>
            </a:pPr>
            <a:r>
              <a:rPr b="0" i="0" lang="es" sz="1200" u="none" cap="none" strike="noStrike">
                <a:solidFill>
                  <a:srgbClr val="000000"/>
                </a:solidFill>
                <a:latin typeface="DM Sans"/>
                <a:ea typeface="DM Sans"/>
                <a:cs typeface="DM Sans"/>
                <a:sym typeface="DM Sans"/>
              </a:rPr>
              <a:t>33/3 == 11 and 5 &gt; 2,</a:t>
            </a:r>
            <a:endParaRPr b="0" i="0" sz="1200" u="none" cap="none" strike="noStrike">
              <a:solidFill>
                <a:srgbClr val="000000"/>
              </a:solidFill>
              <a:latin typeface="DM Sans"/>
              <a:ea typeface="DM Sans"/>
              <a:cs typeface="DM Sans"/>
              <a:sym typeface="DM Sans"/>
            </a:endParaRPr>
          </a:p>
          <a:p>
            <a:pPr indent="-304800" lvl="2" marL="1371600" marR="0" rtl="0" algn="l">
              <a:lnSpc>
                <a:spcPct val="100000"/>
              </a:lnSpc>
              <a:spcBef>
                <a:spcPts val="0"/>
              </a:spcBef>
              <a:spcAft>
                <a:spcPts val="0"/>
              </a:spcAft>
              <a:buClr>
                <a:srgbClr val="000000"/>
              </a:buClr>
              <a:buSzPts val="1200"/>
              <a:buFont typeface="DM Sans"/>
              <a:buAutoNum type="romanLcPeriod"/>
            </a:pPr>
            <a:r>
              <a:rPr b="0" i="0" lang="es" sz="1200" u="none" cap="none" strike="noStrike">
                <a:solidFill>
                  <a:srgbClr val="000000"/>
                </a:solidFill>
                <a:latin typeface="DM Sans"/>
                <a:ea typeface="DM Sans"/>
                <a:cs typeface="DM Sans"/>
                <a:sym typeface="DM Sans"/>
              </a:rPr>
              <a:t>True or False,</a:t>
            </a:r>
            <a:endParaRPr b="0" i="0" sz="1200" u="none" cap="none" strike="noStrike">
              <a:solidFill>
                <a:srgbClr val="000000"/>
              </a:solidFill>
              <a:latin typeface="DM Sans"/>
              <a:ea typeface="DM Sans"/>
              <a:cs typeface="DM Sans"/>
              <a:sym typeface="DM Sans"/>
            </a:endParaRPr>
          </a:p>
          <a:p>
            <a:pPr indent="-304800" lvl="2" marL="1371600" marR="0" rtl="0" algn="l">
              <a:lnSpc>
                <a:spcPct val="100000"/>
              </a:lnSpc>
              <a:spcBef>
                <a:spcPts val="0"/>
              </a:spcBef>
              <a:spcAft>
                <a:spcPts val="0"/>
              </a:spcAft>
              <a:buClr>
                <a:srgbClr val="000000"/>
              </a:buClr>
              <a:buSzPts val="1200"/>
              <a:buFont typeface="DM Sans"/>
              <a:buAutoNum type="romanLcPeriod"/>
            </a:pPr>
            <a:r>
              <a:rPr b="0" i="0" lang="es" sz="1200" u="none" cap="none" strike="noStrike">
                <a:solidFill>
                  <a:srgbClr val="000000"/>
                </a:solidFill>
                <a:latin typeface="DM Sans"/>
                <a:ea typeface="DM Sans"/>
                <a:cs typeface="DM Sans"/>
                <a:sym typeface="DM Sans"/>
              </a:rPr>
              <a:t>True*5 == 2.5*2 or 123 &gt;= 23,</a:t>
            </a:r>
            <a:endParaRPr b="0" i="0" sz="1200" u="none" cap="none" strike="noStrike">
              <a:solidFill>
                <a:srgbClr val="000000"/>
              </a:solidFill>
              <a:latin typeface="DM Sans"/>
              <a:ea typeface="DM Sans"/>
              <a:cs typeface="DM Sans"/>
              <a:sym typeface="DM Sans"/>
            </a:endParaRPr>
          </a:p>
          <a:p>
            <a:pPr indent="-304800" lvl="2" marL="1371600" marR="0" rtl="0" algn="l">
              <a:lnSpc>
                <a:spcPct val="100000"/>
              </a:lnSpc>
              <a:spcBef>
                <a:spcPts val="0"/>
              </a:spcBef>
              <a:spcAft>
                <a:spcPts val="0"/>
              </a:spcAft>
              <a:buClr>
                <a:srgbClr val="000000"/>
              </a:buClr>
              <a:buSzPts val="1200"/>
              <a:buFont typeface="DM Sans"/>
              <a:buAutoNum type="romanLcPeriod"/>
            </a:pPr>
            <a:r>
              <a:rPr b="0" i="0" lang="es" sz="1200" u="none" cap="none" strike="noStrike">
                <a:solidFill>
                  <a:srgbClr val="000000"/>
                </a:solidFill>
                <a:latin typeface="DM Sans"/>
                <a:ea typeface="DM Sans"/>
                <a:cs typeface="DM Sans"/>
                <a:sym typeface="DM Sans"/>
              </a:rPr>
              <a:t>12 &gt; 7 and True &lt; False</a:t>
            </a:r>
            <a:endParaRPr b="0" i="0" sz="1200" u="none" cap="none" strike="noStrike">
              <a:solidFill>
                <a:srgbClr val="000000"/>
              </a:solidFill>
              <a:latin typeface="DM Sans"/>
              <a:ea typeface="DM Sans"/>
              <a:cs typeface="DM Sans"/>
              <a:sym typeface="DM Sans"/>
            </a:endParaRPr>
          </a:p>
          <a:p>
            <a:pPr indent="0" lvl="0" marL="914400" marR="0" rtl="0" algn="l">
              <a:lnSpc>
                <a:spcPct val="100000"/>
              </a:lnSpc>
              <a:spcBef>
                <a:spcPts val="0"/>
              </a:spcBef>
              <a:spcAft>
                <a:spcPts val="0"/>
              </a:spcAft>
              <a:buClr>
                <a:srgbClr val="000000"/>
              </a:buClr>
              <a:buSzPts val="1150"/>
              <a:buFont typeface="Arial"/>
              <a:buNone/>
            </a:pPr>
            <a:r>
              <a:rPr b="0" i="0" lang="es" sz="1200" u="none" cap="none" strike="noStrike">
                <a:solidFill>
                  <a:srgbClr val="000000"/>
                </a:solidFill>
                <a:latin typeface="DM Sans"/>
                <a:ea typeface="DM Sans"/>
                <a:cs typeface="DM Sans"/>
                <a:sym typeface="DM Sans"/>
              </a:rPr>
              <a:t>]</a:t>
            </a:r>
            <a:endParaRPr b="1" i="0" sz="1200" u="none" cap="none" strike="noStrike">
              <a:solidFill>
                <a:srgbClr val="000000"/>
              </a:solidFill>
              <a:latin typeface="DM Sans"/>
              <a:ea typeface="DM Sans"/>
              <a:cs typeface="DM Sans"/>
              <a:sym typeface="DM San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98"/>
          <p:cNvSpPr txBox="1"/>
          <p:nvPr/>
        </p:nvSpPr>
        <p:spPr>
          <a:xfrm>
            <a:off x="1404863" y="19413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Expresiones</a:t>
            </a:r>
            <a:endParaRPr b="1" sz="40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rgbClr val="EA90FF"/>
                </a:solidFill>
                <a:latin typeface="DM Sans"/>
                <a:ea typeface="DM Sans"/>
                <a:cs typeface="DM Sans"/>
                <a:sym typeface="DM Sans"/>
              </a:rPr>
              <a:t>anidadas</a:t>
            </a:r>
            <a:endParaRPr b="1" sz="4000">
              <a:solidFill>
                <a:srgbClr val="EA90FF"/>
              </a:solidFill>
              <a:latin typeface="DM Sans"/>
              <a:ea typeface="DM Sans"/>
              <a:cs typeface="DM Sans"/>
              <a:sym typeface="DM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99"/>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000000"/>
                </a:solidFill>
                <a:latin typeface="DM Sans"/>
                <a:ea typeface="DM Sans"/>
                <a:cs typeface="DM Sans"/>
                <a:sym typeface="DM Sans"/>
              </a:rPr>
              <a:t>Expresiones anidadas</a:t>
            </a:r>
            <a:endParaRPr b="1" sz="4000">
              <a:solidFill>
                <a:srgbClr val="000000"/>
              </a:solidFill>
              <a:latin typeface="DM Sans"/>
              <a:ea typeface="DM Sans"/>
              <a:cs typeface="DM Sans"/>
              <a:sym typeface="DM Sans"/>
            </a:endParaRPr>
          </a:p>
        </p:txBody>
      </p:sp>
      <p:sp>
        <p:nvSpPr>
          <p:cNvPr id="802" name="Google Shape;802;p99"/>
          <p:cNvSpPr txBox="1"/>
          <p:nvPr/>
        </p:nvSpPr>
        <p:spPr>
          <a:xfrm>
            <a:off x="473350" y="1908175"/>
            <a:ext cx="3834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Hemos visto que existen un montón de expresiones distintas y como pueden suponer, es posible </a:t>
            </a:r>
            <a:r>
              <a:rPr lang="es" sz="1350">
                <a:highlight>
                  <a:srgbClr val="EA90FF"/>
                </a:highlight>
                <a:latin typeface="DM Sans"/>
                <a:ea typeface="DM Sans"/>
                <a:cs typeface="DM Sans"/>
                <a:sym typeface="DM Sans"/>
              </a:rPr>
              <a:t>crear combinaciones</a:t>
            </a:r>
            <a:r>
              <a:rPr lang="es" sz="1350">
                <a:latin typeface="DM Sans"/>
                <a:ea typeface="DM Sans"/>
                <a:cs typeface="DM Sans"/>
                <a:sym typeface="DM Sans"/>
              </a:rPr>
              <a:t> entre estas.</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A esto, se lo denomina </a:t>
            </a:r>
            <a:r>
              <a:rPr b="1" lang="es" sz="1350">
                <a:latin typeface="DM Sans"/>
                <a:ea typeface="DM Sans"/>
                <a:cs typeface="DM Sans"/>
                <a:sym typeface="DM Sans"/>
              </a:rPr>
              <a:t>expresiones anidadas</a:t>
            </a:r>
            <a:r>
              <a:rPr lang="es" sz="1350">
                <a:latin typeface="DM Sans"/>
                <a:ea typeface="DM Sans"/>
                <a:cs typeface="DM Sans"/>
                <a:sym typeface="DM Sans"/>
              </a:rPr>
              <a:t>. </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p:txBody>
      </p:sp>
      <p:sp>
        <p:nvSpPr>
          <p:cNvPr id="803" name="Google Shape;803;p99"/>
          <p:cNvSpPr txBox="1"/>
          <p:nvPr/>
        </p:nvSpPr>
        <p:spPr>
          <a:xfrm>
            <a:off x="4527575" y="1908175"/>
            <a:ext cx="38346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El problema es que se pueden definir grandes expresiones con multitud de operadores y operandos, y si no sabemos como Python las  interpreta a la hora de resolverlas, podríamos causar algunos errores sin querer.</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00"/>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000000"/>
                </a:solidFill>
                <a:latin typeface="DM Sans"/>
                <a:ea typeface="DM Sans"/>
                <a:cs typeface="DM Sans"/>
                <a:sym typeface="DM Sans"/>
              </a:rPr>
              <a:t>Normas de precedencia</a:t>
            </a:r>
            <a:endParaRPr b="1" sz="4000">
              <a:solidFill>
                <a:srgbClr val="000000"/>
              </a:solidFill>
              <a:latin typeface="DM Sans"/>
              <a:ea typeface="DM Sans"/>
              <a:cs typeface="DM Sans"/>
              <a:sym typeface="DM Sans"/>
            </a:endParaRPr>
          </a:p>
        </p:txBody>
      </p:sp>
      <p:sp>
        <p:nvSpPr>
          <p:cNvPr id="809" name="Google Shape;809;p100"/>
          <p:cNvSpPr txBox="1"/>
          <p:nvPr/>
        </p:nvSpPr>
        <p:spPr>
          <a:xfrm>
            <a:off x="473350" y="1908175"/>
            <a:ext cx="3834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Ya que equivocarse es el pan de cada día, usaremos esta sección para poder aprender las normas de precedencia y aprenderemos como Python resuelve las expresiones complejas con los distintos tipos de operadores.</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p:txBody>
      </p:sp>
      <p:sp>
        <p:nvSpPr>
          <p:cNvPr id="810" name="Google Shape;810;p100"/>
          <p:cNvSpPr txBox="1"/>
          <p:nvPr/>
        </p:nvSpPr>
        <p:spPr>
          <a:xfrm>
            <a:off x="4527575" y="1908175"/>
            <a:ext cx="3834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Si recuerdan, en la clase 1 vimos las procedencias de operadores numéricos:</a:t>
            </a:r>
            <a:endParaRPr sz="1350">
              <a:latin typeface="DM Sans"/>
              <a:ea typeface="DM Sans"/>
              <a:cs typeface="DM Sans"/>
              <a:sym typeface="DM Sans"/>
            </a:endParaRPr>
          </a:p>
          <a:p>
            <a:pPr indent="0" lvl="0" marL="457200" rtl="0" algn="l">
              <a:spcBef>
                <a:spcPts val="0"/>
              </a:spcBef>
              <a:spcAft>
                <a:spcPts val="0"/>
              </a:spcAft>
              <a:buNone/>
            </a:pPr>
            <a:r>
              <a:t/>
            </a:r>
            <a:endParaRPr sz="1350">
              <a:latin typeface="DM Sans"/>
              <a:ea typeface="DM Sans"/>
              <a:cs typeface="DM Sans"/>
              <a:sym typeface="DM Sans"/>
            </a:endParaRPr>
          </a:p>
          <a:p>
            <a:pPr indent="-314325" lvl="0" marL="457200" rtl="0" algn="l">
              <a:spcBef>
                <a:spcPts val="0"/>
              </a:spcBef>
              <a:spcAft>
                <a:spcPts val="0"/>
              </a:spcAft>
              <a:buClr>
                <a:srgbClr val="EA90FF"/>
              </a:buClr>
              <a:buSzPts val="1350"/>
              <a:buFont typeface="DM Sans"/>
              <a:buChar char="✔"/>
            </a:pPr>
            <a:r>
              <a:rPr lang="es" sz="1350">
                <a:latin typeface="DM Sans"/>
                <a:ea typeface="DM Sans"/>
                <a:cs typeface="DM Sans"/>
                <a:sym typeface="DM Sans"/>
              </a:rPr>
              <a:t>Términos entre paréntesis.</a:t>
            </a:r>
            <a:endParaRPr sz="1350">
              <a:latin typeface="DM Sans"/>
              <a:ea typeface="DM Sans"/>
              <a:cs typeface="DM Sans"/>
              <a:sym typeface="DM Sans"/>
            </a:endParaRPr>
          </a:p>
          <a:p>
            <a:pPr indent="-314325" lvl="0" marL="457200" rtl="0" algn="l">
              <a:spcBef>
                <a:spcPts val="0"/>
              </a:spcBef>
              <a:spcAft>
                <a:spcPts val="0"/>
              </a:spcAft>
              <a:buClr>
                <a:srgbClr val="EA90FF"/>
              </a:buClr>
              <a:buSzPts val="1350"/>
              <a:buFont typeface="DM Sans"/>
              <a:buChar char="✔"/>
            </a:pPr>
            <a:r>
              <a:rPr lang="es" sz="1350">
                <a:latin typeface="DM Sans"/>
                <a:ea typeface="DM Sans"/>
                <a:cs typeface="DM Sans"/>
                <a:sym typeface="DM Sans"/>
              </a:rPr>
              <a:t>Potenciación y raíces.</a:t>
            </a:r>
            <a:endParaRPr sz="1350">
              <a:latin typeface="DM Sans"/>
              <a:ea typeface="DM Sans"/>
              <a:cs typeface="DM Sans"/>
              <a:sym typeface="DM Sans"/>
            </a:endParaRPr>
          </a:p>
          <a:p>
            <a:pPr indent="-314325" lvl="0" marL="457200" rtl="0" algn="l">
              <a:spcBef>
                <a:spcPts val="0"/>
              </a:spcBef>
              <a:spcAft>
                <a:spcPts val="0"/>
              </a:spcAft>
              <a:buClr>
                <a:srgbClr val="EA90FF"/>
              </a:buClr>
              <a:buSzPts val="1350"/>
              <a:buFont typeface="DM Sans"/>
              <a:buChar char="✔"/>
            </a:pPr>
            <a:r>
              <a:rPr lang="es" sz="1350">
                <a:latin typeface="DM Sans"/>
                <a:ea typeface="DM Sans"/>
                <a:cs typeface="DM Sans"/>
                <a:sym typeface="DM Sans"/>
              </a:rPr>
              <a:t>Multiplicación y división.</a:t>
            </a:r>
            <a:endParaRPr sz="1350">
              <a:latin typeface="DM Sans"/>
              <a:ea typeface="DM Sans"/>
              <a:cs typeface="DM Sans"/>
              <a:sym typeface="DM Sans"/>
            </a:endParaRPr>
          </a:p>
          <a:p>
            <a:pPr indent="-314325" lvl="0" marL="457200" rtl="0" algn="l">
              <a:spcBef>
                <a:spcPts val="0"/>
              </a:spcBef>
              <a:spcAft>
                <a:spcPts val="0"/>
              </a:spcAft>
              <a:buClr>
                <a:srgbClr val="EA90FF"/>
              </a:buClr>
              <a:buSzPts val="1350"/>
              <a:buFont typeface="DM Sans"/>
              <a:buChar char="✔"/>
            </a:pPr>
            <a:r>
              <a:rPr lang="es" sz="1350">
                <a:latin typeface="DM Sans"/>
                <a:ea typeface="DM Sans"/>
                <a:cs typeface="DM Sans"/>
                <a:sym typeface="DM Sans"/>
              </a:rPr>
              <a:t>Suma y resta.</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01"/>
          <p:cNvSpPr txBox="1"/>
          <p:nvPr/>
        </p:nvSpPr>
        <p:spPr>
          <a:xfrm>
            <a:off x="473350" y="1908175"/>
            <a:ext cx="38346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Nos sirven para cuando tengamos que trabajar con expresiones anidadas que sean demasiado grandes.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816" name="Google Shape;816;p101"/>
          <p:cNvSpPr txBox="1"/>
          <p:nvPr/>
        </p:nvSpPr>
        <p:spPr>
          <a:xfrm>
            <a:off x="4679975" y="1908175"/>
            <a:ext cx="38346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Ejemplo: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a = 15</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b = 12</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&gt;&gt;&gt; a ** b / 3**a / a * b &gt;= 15 and not (a%b**2) != 0</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83AEFB"/>
                </a:solidFill>
                <a:highlight>
                  <a:srgbClr val="FFFFFF"/>
                </a:highlight>
                <a:latin typeface="DM Sans"/>
                <a:ea typeface="DM Sans"/>
                <a:cs typeface="DM Sans"/>
                <a:sym typeface="DM Sans"/>
              </a:rPr>
              <a:t>False</a:t>
            </a:r>
            <a:br>
              <a:rPr b="0" i="0" lang="es" sz="1350" u="none" cap="none" strike="noStrike">
                <a:solidFill>
                  <a:srgbClr val="83AEFB"/>
                </a:solidFill>
                <a:highlight>
                  <a:srgbClr val="EA90FF"/>
                </a:highlight>
                <a:latin typeface="DM Sans"/>
                <a:ea typeface="DM Sans"/>
                <a:cs typeface="DM Sans"/>
                <a:sym typeface="DM Sans"/>
              </a:rPr>
            </a:br>
            <a:br>
              <a:rPr b="0" i="0" lang="es" sz="1350" u="none" cap="none" strike="noStrike">
                <a:solidFill>
                  <a:srgbClr val="83AEFB"/>
                </a:solidFill>
                <a:highlight>
                  <a:srgbClr val="EA90FF"/>
                </a:highlight>
                <a:latin typeface="DM Sans"/>
                <a:ea typeface="DM Sans"/>
                <a:cs typeface="DM Sans"/>
                <a:sym typeface="DM Sans"/>
              </a:rPr>
            </a:br>
            <a:r>
              <a:rPr b="0" i="0" lang="es" sz="1350" u="none" cap="none" strike="noStrike">
                <a:solidFill>
                  <a:srgbClr val="000000"/>
                </a:solidFill>
                <a:highlight>
                  <a:srgbClr val="EA90FF"/>
                </a:highlight>
                <a:latin typeface="DM Sans"/>
                <a:ea typeface="DM Sans"/>
                <a:cs typeface="DM Sans"/>
                <a:sym typeface="DM Sans"/>
              </a:rPr>
              <a:t>Nota: En la práctica nunca, o casi nunca, trabajaríamos con una expresión de este estilo, es por mero ejemplo.</a:t>
            </a:r>
            <a:endParaRPr b="0" i="0" sz="1350" u="none" cap="none" strike="noStrike">
              <a:solidFill>
                <a:srgbClr val="000000"/>
              </a:solidFill>
              <a:highlight>
                <a:srgbClr val="EA90FF"/>
              </a:highlight>
              <a:latin typeface="DM Sans"/>
              <a:ea typeface="DM Sans"/>
              <a:cs typeface="DM Sans"/>
              <a:sym typeface="DM Sans"/>
            </a:endParaRPr>
          </a:p>
        </p:txBody>
      </p:sp>
      <p:sp>
        <p:nvSpPr>
          <p:cNvPr id="817" name="Google Shape;817;p101"/>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000000"/>
                </a:solidFill>
                <a:latin typeface="DM Sans"/>
                <a:ea typeface="DM Sans"/>
                <a:cs typeface="DM Sans"/>
                <a:sym typeface="DM Sans"/>
              </a:rPr>
              <a:t>Normas de precedencia</a:t>
            </a:r>
            <a:endParaRPr b="1" sz="4000">
              <a:solidFill>
                <a:srgbClr val="000000"/>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es" sz="4000">
                <a:solidFill>
                  <a:srgbClr val="000000"/>
                </a:solidFill>
                <a:latin typeface="DM Sans"/>
                <a:ea typeface="DM Sans"/>
                <a:cs typeface="DM Sans"/>
                <a:sym typeface="DM Sans"/>
              </a:rPr>
              <a:t>Listas y Strings</a:t>
            </a:r>
            <a:endParaRPr b="1" i="0" sz="4000" u="none" cap="none" strike="noStrike">
              <a:solidFill>
                <a:srgbClr val="000000"/>
              </a:solidFill>
              <a:latin typeface="DM Sans"/>
              <a:ea typeface="DM Sans"/>
              <a:cs typeface="DM Sans"/>
              <a:sym typeface="DM Sans"/>
            </a:endParaRPr>
          </a:p>
        </p:txBody>
      </p:sp>
      <p:sp>
        <p:nvSpPr>
          <p:cNvPr id="130" name="Google Shape;130;p21"/>
          <p:cNvSpPr txBox="1"/>
          <p:nvPr/>
        </p:nvSpPr>
        <p:spPr>
          <a:xfrm>
            <a:off x="457725" y="2211625"/>
            <a:ext cx="47301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Sin embargo, hay una diferencia entre listas y string, los strings son </a:t>
            </a:r>
            <a:r>
              <a:rPr b="1" lang="es" sz="1350">
                <a:solidFill>
                  <a:srgbClr val="000000"/>
                </a:solidFill>
                <a:latin typeface="DM Sans"/>
                <a:ea typeface="DM Sans"/>
                <a:cs typeface="DM Sans"/>
                <a:sym typeface="DM Sans"/>
              </a:rPr>
              <a:t>inmutables</a:t>
            </a:r>
            <a:r>
              <a:rPr lang="es" sz="1350">
                <a:solidFill>
                  <a:srgbClr val="000000"/>
                </a:solidFill>
                <a:latin typeface="DM Sans"/>
                <a:ea typeface="DM Sans"/>
                <a:cs typeface="DM Sans"/>
                <a:sym typeface="DM Sans"/>
              </a:rPr>
              <a:t>, pero, las listas son </a:t>
            </a:r>
            <a:r>
              <a:rPr b="1" lang="es" sz="1350">
                <a:solidFill>
                  <a:srgbClr val="000000"/>
                </a:solidFill>
                <a:latin typeface="DM Sans"/>
                <a:ea typeface="DM Sans"/>
                <a:cs typeface="DM Sans"/>
                <a:sym typeface="DM Sans"/>
              </a:rPr>
              <a:t>mutables</a:t>
            </a:r>
            <a:r>
              <a:rPr lang="es" sz="1350">
                <a:solidFill>
                  <a:srgbClr val="000000"/>
                </a:solidFill>
                <a:latin typeface="DM Sans"/>
                <a:ea typeface="DM Sans"/>
                <a:cs typeface="DM Sans"/>
                <a:sym typeface="DM Sans"/>
              </a:rPr>
              <a:t>, esto significa que si podemos reasignar sus ítems haciendo referencia con el índice.</a:t>
            </a:r>
            <a:br>
              <a:rPr lang="es" sz="1350">
                <a:solidFill>
                  <a:srgbClr val="000000"/>
                </a:solidFill>
                <a:latin typeface="DM Sans"/>
                <a:ea typeface="DM Sans"/>
                <a:cs typeface="DM Sans"/>
                <a:sym typeface="DM Sans"/>
              </a:rPr>
            </a:b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t/>
            </a:r>
            <a:endParaRPr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pares =  [0,2,4,5,8,10]</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&gt;&gt;&gt; pares[3] = 6</a:t>
            </a:r>
            <a:endParaRPr b="1" sz="1350">
              <a:solidFill>
                <a:srgbClr val="000000"/>
              </a:solidFill>
              <a:latin typeface="DM Sans"/>
              <a:ea typeface="DM Sans"/>
              <a:cs typeface="DM Sans"/>
              <a:sym typeface="DM Sans"/>
            </a:endParaRPr>
          </a:p>
          <a:p>
            <a:pPr indent="0" lvl="0" marL="0" rtl="0" algn="l">
              <a:spcBef>
                <a:spcPts val="0"/>
              </a:spcBef>
              <a:spcAft>
                <a:spcPts val="0"/>
              </a:spcAft>
              <a:buClr>
                <a:srgbClr val="000000"/>
              </a:buClr>
              <a:buSzPts val="1350"/>
              <a:buFont typeface="Arial"/>
              <a:buNone/>
            </a:pPr>
            <a:r>
              <a:rPr b="1" lang="es" sz="1350">
                <a:solidFill>
                  <a:srgbClr val="000000"/>
                </a:solidFill>
                <a:latin typeface="DM Sans"/>
                <a:ea typeface="DM Sans"/>
                <a:cs typeface="DM Sans"/>
                <a:sym typeface="DM Sans"/>
              </a:rPr>
              <a:t>[0,2,4,6,8,10]</a:t>
            </a:r>
            <a:endParaRPr b="1" sz="1350">
              <a:latin typeface="DM Sans"/>
              <a:ea typeface="DM Sans"/>
              <a:cs typeface="DM Sans"/>
              <a:sym typeface="DM Sans"/>
            </a:endParaRPr>
          </a:p>
        </p:txBody>
      </p:sp>
      <p:grpSp>
        <p:nvGrpSpPr>
          <p:cNvPr id="131" name="Google Shape;131;p21"/>
          <p:cNvGrpSpPr/>
          <p:nvPr/>
        </p:nvGrpSpPr>
        <p:grpSpPr>
          <a:xfrm>
            <a:off x="8328901" y="76198"/>
            <a:ext cx="738900" cy="738900"/>
            <a:chOff x="473351" y="619523"/>
            <a:chExt cx="738900" cy="738900"/>
          </a:xfrm>
        </p:grpSpPr>
        <p:sp>
          <p:nvSpPr>
            <p:cNvPr id="132" name="Google Shape;132;p21"/>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21"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grpSp>
        <p:nvGrpSpPr>
          <p:cNvPr id="822" name="Google Shape;822;p102"/>
          <p:cNvGrpSpPr/>
          <p:nvPr/>
        </p:nvGrpSpPr>
        <p:grpSpPr>
          <a:xfrm>
            <a:off x="2172088" y="1852650"/>
            <a:ext cx="197100" cy="197100"/>
            <a:chOff x="2172088" y="1852650"/>
            <a:chExt cx="197100" cy="197100"/>
          </a:xfrm>
        </p:grpSpPr>
        <p:sp>
          <p:nvSpPr>
            <p:cNvPr id="823" name="Google Shape;823;p102"/>
            <p:cNvSpPr/>
            <p:nvPr/>
          </p:nvSpPr>
          <p:spPr>
            <a:xfrm>
              <a:off x="2172088" y="1852650"/>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02"/>
            <p:cNvSpPr/>
            <p:nvPr/>
          </p:nvSpPr>
          <p:spPr>
            <a:xfrm>
              <a:off x="2227138" y="1907700"/>
              <a:ext cx="87000" cy="87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102"/>
          <p:cNvGrpSpPr/>
          <p:nvPr/>
        </p:nvGrpSpPr>
        <p:grpSpPr>
          <a:xfrm>
            <a:off x="2172088" y="2455775"/>
            <a:ext cx="197100" cy="197100"/>
            <a:chOff x="2172088" y="2455775"/>
            <a:chExt cx="197100" cy="197100"/>
          </a:xfrm>
        </p:grpSpPr>
        <p:sp>
          <p:nvSpPr>
            <p:cNvPr id="826" name="Google Shape;826;p102"/>
            <p:cNvSpPr/>
            <p:nvPr/>
          </p:nvSpPr>
          <p:spPr>
            <a:xfrm>
              <a:off x="2172088" y="2455775"/>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02"/>
            <p:cNvSpPr/>
            <p:nvPr/>
          </p:nvSpPr>
          <p:spPr>
            <a:xfrm>
              <a:off x="2227138" y="2510825"/>
              <a:ext cx="87000" cy="87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28" name="Google Shape;828;p102"/>
          <p:cNvCxnSpPr>
            <a:endCxn id="826" idx="0"/>
          </p:cNvCxnSpPr>
          <p:nvPr/>
        </p:nvCxnSpPr>
        <p:spPr>
          <a:xfrm>
            <a:off x="2270638" y="2049875"/>
            <a:ext cx="0" cy="405900"/>
          </a:xfrm>
          <a:prstGeom prst="straightConnector1">
            <a:avLst/>
          </a:prstGeom>
          <a:noFill/>
          <a:ln cap="flat" cmpd="sng" w="9525">
            <a:solidFill>
              <a:srgbClr val="DEFC52"/>
            </a:solidFill>
            <a:prstDash val="solid"/>
            <a:round/>
            <a:headEnd len="sm" w="sm" type="none"/>
            <a:tailEnd len="sm" w="sm" type="none"/>
          </a:ln>
        </p:spPr>
      </p:cxnSp>
      <p:sp>
        <p:nvSpPr>
          <p:cNvPr id="829" name="Google Shape;829;p102"/>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¿Por qué nos dio False?</a:t>
            </a:r>
            <a:endParaRPr b="1" i="0" sz="4000" u="none" cap="none" strike="noStrike">
              <a:solidFill>
                <a:srgbClr val="000000"/>
              </a:solidFill>
              <a:latin typeface="DM Sans"/>
              <a:ea typeface="DM Sans"/>
              <a:cs typeface="DM Sans"/>
              <a:sym typeface="DM Sans"/>
            </a:endParaRPr>
          </a:p>
        </p:txBody>
      </p:sp>
      <p:sp>
        <p:nvSpPr>
          <p:cNvPr id="830" name="Google Shape;830;p102"/>
          <p:cNvSpPr txBox="1"/>
          <p:nvPr/>
        </p:nvSpPr>
        <p:spPr>
          <a:xfrm>
            <a:off x="2690573" y="1731413"/>
            <a:ext cx="42813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Expresiones de cualquier tipo entre paréntesis.</a:t>
            </a:r>
            <a:endParaRPr b="0" i="0" sz="1350" u="none" cap="none" strike="noStrike">
              <a:solidFill>
                <a:srgbClr val="000000"/>
              </a:solidFill>
              <a:latin typeface="DM Sans"/>
              <a:ea typeface="DM Sans"/>
              <a:cs typeface="DM Sans"/>
              <a:sym typeface="DM Sans"/>
            </a:endParaRPr>
          </a:p>
        </p:txBody>
      </p:sp>
      <p:sp>
        <p:nvSpPr>
          <p:cNvPr id="831" name="Google Shape;831;p102"/>
          <p:cNvSpPr txBox="1"/>
          <p:nvPr/>
        </p:nvSpPr>
        <p:spPr>
          <a:xfrm>
            <a:off x="2690573" y="2334538"/>
            <a:ext cx="42813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Expresiones aritméticas por </a:t>
            </a:r>
            <a:r>
              <a:rPr lang="es" sz="1350">
                <a:solidFill>
                  <a:srgbClr val="000000"/>
                </a:solidFill>
                <a:latin typeface="DM Sans"/>
                <a:ea typeface="DM Sans"/>
                <a:cs typeface="DM Sans"/>
                <a:sym typeface="DM Sans"/>
              </a:rPr>
              <a:t>sus propias</a:t>
            </a:r>
            <a:r>
              <a:rPr b="0" i="0" lang="es" sz="1350" u="none" cap="none" strike="noStrike">
                <a:solidFill>
                  <a:srgbClr val="000000"/>
                </a:solidFill>
                <a:latin typeface="DM Sans"/>
                <a:ea typeface="DM Sans"/>
                <a:cs typeface="DM Sans"/>
                <a:sym typeface="DM Sans"/>
              </a:rPr>
              <a:t> reglas.</a:t>
            </a:r>
            <a:endParaRPr b="0" i="0" sz="1350" u="none" cap="none" strike="noStrike">
              <a:solidFill>
                <a:srgbClr val="000000"/>
              </a:solidFill>
              <a:latin typeface="DM Sans"/>
              <a:ea typeface="DM Sans"/>
              <a:cs typeface="DM Sans"/>
              <a:sym typeface="DM Sans"/>
            </a:endParaRPr>
          </a:p>
        </p:txBody>
      </p:sp>
      <p:grpSp>
        <p:nvGrpSpPr>
          <p:cNvPr id="832" name="Google Shape;832;p102"/>
          <p:cNvGrpSpPr/>
          <p:nvPr/>
        </p:nvGrpSpPr>
        <p:grpSpPr>
          <a:xfrm>
            <a:off x="2172088" y="3082350"/>
            <a:ext cx="197100" cy="197100"/>
            <a:chOff x="2172088" y="3058775"/>
            <a:chExt cx="197100" cy="197100"/>
          </a:xfrm>
        </p:grpSpPr>
        <p:sp>
          <p:nvSpPr>
            <p:cNvPr id="833" name="Google Shape;833;p102"/>
            <p:cNvSpPr/>
            <p:nvPr/>
          </p:nvSpPr>
          <p:spPr>
            <a:xfrm>
              <a:off x="2172088" y="3058775"/>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02"/>
            <p:cNvSpPr/>
            <p:nvPr/>
          </p:nvSpPr>
          <p:spPr>
            <a:xfrm>
              <a:off x="2227138" y="3113825"/>
              <a:ext cx="87000" cy="87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35" name="Google Shape;835;p102"/>
          <p:cNvCxnSpPr>
            <a:endCxn id="833" idx="0"/>
          </p:cNvCxnSpPr>
          <p:nvPr/>
        </p:nvCxnSpPr>
        <p:spPr>
          <a:xfrm>
            <a:off x="2270638" y="2676450"/>
            <a:ext cx="0" cy="405900"/>
          </a:xfrm>
          <a:prstGeom prst="straightConnector1">
            <a:avLst/>
          </a:prstGeom>
          <a:noFill/>
          <a:ln cap="flat" cmpd="sng" w="9525">
            <a:solidFill>
              <a:srgbClr val="DEFC52"/>
            </a:solidFill>
            <a:prstDash val="solid"/>
            <a:round/>
            <a:headEnd len="sm" w="sm" type="none"/>
            <a:tailEnd len="sm" w="sm" type="none"/>
          </a:ln>
        </p:spPr>
      </p:cxnSp>
      <p:grpSp>
        <p:nvGrpSpPr>
          <p:cNvPr id="836" name="Google Shape;836;p102"/>
          <p:cNvGrpSpPr/>
          <p:nvPr/>
        </p:nvGrpSpPr>
        <p:grpSpPr>
          <a:xfrm>
            <a:off x="2172088" y="3685475"/>
            <a:ext cx="197100" cy="197100"/>
            <a:chOff x="2172088" y="3661775"/>
            <a:chExt cx="197100" cy="197100"/>
          </a:xfrm>
        </p:grpSpPr>
        <p:sp>
          <p:nvSpPr>
            <p:cNvPr id="837" name="Google Shape;837;p102"/>
            <p:cNvSpPr/>
            <p:nvPr/>
          </p:nvSpPr>
          <p:spPr>
            <a:xfrm>
              <a:off x="2172088" y="3661775"/>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02"/>
            <p:cNvSpPr/>
            <p:nvPr/>
          </p:nvSpPr>
          <p:spPr>
            <a:xfrm>
              <a:off x="2227138" y="3716825"/>
              <a:ext cx="87000" cy="87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39" name="Google Shape;839;p102"/>
          <p:cNvCxnSpPr>
            <a:endCxn id="837" idx="0"/>
          </p:cNvCxnSpPr>
          <p:nvPr/>
        </p:nvCxnSpPr>
        <p:spPr>
          <a:xfrm>
            <a:off x="2270638" y="3279575"/>
            <a:ext cx="0" cy="405900"/>
          </a:xfrm>
          <a:prstGeom prst="straightConnector1">
            <a:avLst/>
          </a:prstGeom>
          <a:noFill/>
          <a:ln cap="flat" cmpd="sng" w="9525">
            <a:solidFill>
              <a:srgbClr val="DEFC52"/>
            </a:solidFill>
            <a:prstDash val="solid"/>
            <a:round/>
            <a:headEnd len="sm" w="sm" type="none"/>
            <a:tailEnd len="sm" w="sm" type="none"/>
          </a:ln>
        </p:spPr>
      </p:cxnSp>
      <p:sp>
        <p:nvSpPr>
          <p:cNvPr id="840" name="Google Shape;840;p102"/>
          <p:cNvSpPr txBox="1"/>
          <p:nvPr/>
        </p:nvSpPr>
        <p:spPr>
          <a:xfrm>
            <a:off x="2690573" y="2984688"/>
            <a:ext cx="42813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Expresiones relacionales de izquierda a derecha.</a:t>
            </a:r>
            <a:endParaRPr b="0" i="0" sz="1350" u="none" cap="none" strike="noStrike">
              <a:solidFill>
                <a:srgbClr val="000000"/>
              </a:solidFill>
              <a:latin typeface="DM Sans"/>
              <a:ea typeface="DM Sans"/>
              <a:cs typeface="DM Sans"/>
              <a:sym typeface="DM Sans"/>
            </a:endParaRPr>
          </a:p>
        </p:txBody>
      </p:sp>
      <p:sp>
        <p:nvSpPr>
          <p:cNvPr id="841" name="Google Shape;841;p102"/>
          <p:cNvSpPr txBox="1"/>
          <p:nvPr/>
        </p:nvSpPr>
        <p:spPr>
          <a:xfrm>
            <a:off x="2690573" y="3587813"/>
            <a:ext cx="42813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Operadores lógicos (not tiene </a:t>
            </a:r>
            <a:r>
              <a:rPr lang="es" sz="1350">
                <a:solidFill>
                  <a:srgbClr val="000000"/>
                </a:solidFill>
                <a:latin typeface="DM Sans"/>
                <a:ea typeface="DM Sans"/>
                <a:cs typeface="DM Sans"/>
                <a:sym typeface="DM Sans"/>
              </a:rPr>
              <a:t>prioridad, ya que</a:t>
            </a:r>
            <a:r>
              <a:rPr b="0" i="0" lang="es" sz="1350" u="none" cap="none" strike="noStrike">
                <a:solidFill>
                  <a:srgbClr val="000000"/>
                </a:solidFill>
                <a:latin typeface="DM Sans"/>
                <a:ea typeface="DM Sans"/>
                <a:cs typeface="DM Sans"/>
                <a:sym typeface="DM Sans"/>
              </a:rPr>
              <a:t> afecta al operando).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grpSp>
        <p:nvGrpSpPr>
          <p:cNvPr id="846" name="Google Shape;846;p103"/>
          <p:cNvGrpSpPr/>
          <p:nvPr/>
        </p:nvGrpSpPr>
        <p:grpSpPr>
          <a:xfrm>
            <a:off x="4202556" y="994173"/>
            <a:ext cx="738900" cy="738900"/>
            <a:chOff x="974706" y="2467173"/>
            <a:chExt cx="738900" cy="738900"/>
          </a:xfrm>
        </p:grpSpPr>
        <p:sp>
          <p:nvSpPr>
            <p:cNvPr id="847" name="Google Shape;847;p103"/>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8" name="Google Shape;848;p103" title="ícono de actividad en clase"/>
            <p:cNvPicPr preferRelativeResize="0"/>
            <p:nvPr/>
          </p:nvPicPr>
          <p:blipFill rotWithShape="1">
            <a:blip r:embed="rId3">
              <a:alphaModFix/>
            </a:blip>
            <a:srcRect b="0" l="0" r="0" t="0"/>
            <a:stretch/>
          </p:blipFill>
          <p:spPr>
            <a:xfrm>
              <a:off x="1109750" y="2610275"/>
              <a:ext cx="452650" cy="452650"/>
            </a:xfrm>
            <a:prstGeom prst="rect">
              <a:avLst/>
            </a:prstGeom>
            <a:noFill/>
            <a:ln>
              <a:noFill/>
            </a:ln>
          </p:spPr>
        </p:pic>
      </p:grpSp>
      <p:sp>
        <p:nvSpPr>
          <p:cNvPr id="849" name="Google Shape;849;p103"/>
          <p:cNvSpPr txBox="1"/>
          <p:nvPr/>
        </p:nvSpPr>
        <p:spPr>
          <a:xfrm>
            <a:off x="1461300" y="2208625"/>
            <a:ext cx="6221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Expresiones anidadas</a:t>
            </a:r>
            <a:endParaRPr b="1" i="0" sz="4000" u="none" cap="none" strike="noStrike">
              <a:solidFill>
                <a:srgbClr val="000000"/>
              </a:solidFill>
              <a:highlight>
                <a:srgbClr val="EAFF6A"/>
              </a:highlight>
              <a:latin typeface="DM Sans"/>
              <a:ea typeface="DM Sans"/>
              <a:cs typeface="DM Sans"/>
              <a:sym typeface="DM Sans"/>
            </a:endParaRPr>
          </a:p>
        </p:txBody>
      </p:sp>
      <p:sp>
        <p:nvSpPr>
          <p:cNvPr id="850" name="Google Shape;850;p103"/>
          <p:cNvSpPr txBox="1"/>
          <p:nvPr/>
        </p:nvSpPr>
        <p:spPr>
          <a:xfrm>
            <a:off x="987300" y="3849138"/>
            <a:ext cx="7169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83AEFB"/>
                </a:solidFill>
                <a:latin typeface="DM Sans"/>
                <a:ea typeface="DM Sans"/>
                <a:cs typeface="DM Sans"/>
                <a:sym typeface="DM Sans"/>
              </a:rPr>
              <a:t>Duración: </a:t>
            </a:r>
            <a:r>
              <a:rPr b="1" i="0" lang="es" sz="2000" u="none" cap="none" strike="noStrike">
                <a:solidFill>
                  <a:srgbClr val="83AEFB"/>
                </a:solidFill>
                <a:latin typeface="DM Sans"/>
                <a:ea typeface="DM Sans"/>
                <a:cs typeface="DM Sans"/>
                <a:sym typeface="DM Sans"/>
              </a:rPr>
              <a:t>10 minutos</a:t>
            </a:r>
            <a:endParaRPr b="1" i="0" sz="2000" u="none" cap="none" strike="noStrike">
              <a:solidFill>
                <a:srgbClr val="83AEFB"/>
              </a:solidFill>
              <a:latin typeface="DM Sans"/>
              <a:ea typeface="DM Sans"/>
              <a:cs typeface="DM Sans"/>
              <a:sym typeface="DM Sans"/>
            </a:endParaRPr>
          </a:p>
        </p:txBody>
      </p:sp>
      <p:sp>
        <p:nvSpPr>
          <p:cNvPr id="851" name="Google Shape;851;p103"/>
          <p:cNvSpPr txBox="1"/>
          <p:nvPr/>
        </p:nvSpPr>
        <p:spPr>
          <a:xfrm>
            <a:off x="987300" y="2947538"/>
            <a:ext cx="71694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999999"/>
                </a:solidFill>
                <a:latin typeface="DM Sans"/>
                <a:ea typeface="DM Sans"/>
                <a:cs typeface="DM Sans"/>
                <a:sym typeface="DM Sans"/>
              </a:rPr>
              <a:t>Crear una variable que almacene si se cumplen </a:t>
            </a:r>
            <a:r>
              <a:rPr b="1" i="0" lang="es" sz="2000" u="none" cap="none" strike="noStrike">
                <a:solidFill>
                  <a:srgbClr val="999999"/>
                </a:solidFill>
                <a:latin typeface="DM Sans"/>
                <a:ea typeface="DM Sans"/>
                <a:cs typeface="DM Sans"/>
                <a:sym typeface="DM Sans"/>
              </a:rPr>
              <a:t>todas</a:t>
            </a:r>
            <a:r>
              <a:rPr b="0" i="0" lang="es" sz="2000" u="none" cap="none" strike="noStrike">
                <a:solidFill>
                  <a:srgbClr val="999999"/>
                </a:solidFill>
                <a:latin typeface="DM Sans"/>
                <a:ea typeface="DM Sans"/>
                <a:cs typeface="DM Sans"/>
                <a:sym typeface="DM Sans"/>
              </a:rPr>
              <a:t> las condiciones</a:t>
            </a:r>
            <a:endParaRPr b="0" i="0" sz="2000" u="none" cap="none" strike="noStrike">
              <a:solidFill>
                <a:srgbClr val="999999"/>
              </a:solidFill>
              <a:latin typeface="DM Sans"/>
              <a:ea typeface="DM Sans"/>
              <a:cs typeface="DM Sans"/>
              <a:sym typeface="DM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grpSp>
        <p:nvGrpSpPr>
          <p:cNvPr id="856" name="Google Shape;856;p104"/>
          <p:cNvGrpSpPr/>
          <p:nvPr/>
        </p:nvGrpSpPr>
        <p:grpSpPr>
          <a:xfrm>
            <a:off x="457347" y="468298"/>
            <a:ext cx="431074" cy="431074"/>
            <a:chOff x="974706" y="2467173"/>
            <a:chExt cx="738900" cy="738900"/>
          </a:xfrm>
        </p:grpSpPr>
        <p:sp>
          <p:nvSpPr>
            <p:cNvPr id="857" name="Google Shape;857;p104"/>
            <p:cNvSpPr/>
            <p:nvPr/>
          </p:nvSpPr>
          <p:spPr>
            <a:xfrm>
              <a:off x="974706" y="2467173"/>
              <a:ext cx="738900" cy="738900"/>
            </a:xfrm>
            <a:prstGeom prst="ellipse">
              <a:avLst/>
            </a:prstGeom>
            <a:solidFill>
              <a:srgbClr val="EA9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58" name="Google Shape;858;p104" title="ícono de actividad en clase"/>
            <p:cNvPicPr preferRelativeResize="0"/>
            <p:nvPr/>
          </p:nvPicPr>
          <p:blipFill rotWithShape="1">
            <a:blip r:embed="rId3">
              <a:alphaModFix/>
            </a:blip>
            <a:srcRect b="0" l="0" r="0" t="0"/>
            <a:stretch/>
          </p:blipFill>
          <p:spPr>
            <a:xfrm>
              <a:off x="1109750" y="2610275"/>
              <a:ext cx="452650" cy="452650"/>
            </a:xfrm>
            <a:prstGeom prst="rect">
              <a:avLst/>
            </a:prstGeom>
            <a:noFill/>
            <a:ln>
              <a:noFill/>
            </a:ln>
          </p:spPr>
        </p:pic>
      </p:grpSp>
      <p:sp>
        <p:nvSpPr>
          <p:cNvPr id="859" name="Google Shape;859;p104"/>
          <p:cNvSpPr txBox="1"/>
          <p:nvPr/>
        </p:nvSpPr>
        <p:spPr>
          <a:xfrm>
            <a:off x="501450" y="1081750"/>
            <a:ext cx="4987200" cy="641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300"/>
              <a:buFont typeface="Arial"/>
              <a:buNone/>
            </a:pPr>
            <a:r>
              <a:rPr b="1" i="0" lang="es" sz="3300" u="none" cap="none" strike="noStrike">
                <a:solidFill>
                  <a:srgbClr val="000000"/>
                </a:solidFill>
                <a:latin typeface="DM Sans"/>
                <a:ea typeface="DM Sans"/>
                <a:cs typeface="DM Sans"/>
                <a:sym typeface="DM Sans"/>
              </a:rPr>
              <a:t>Expresiones anidadas</a:t>
            </a:r>
            <a:endParaRPr b="1" i="0" sz="3300" u="none" cap="none" strike="noStrike">
              <a:solidFill>
                <a:srgbClr val="000000"/>
              </a:solidFill>
              <a:latin typeface="DM Sans"/>
              <a:ea typeface="DM Sans"/>
              <a:cs typeface="DM Sans"/>
              <a:sym typeface="DM Sans"/>
            </a:endParaRPr>
          </a:p>
        </p:txBody>
      </p:sp>
      <p:sp>
        <p:nvSpPr>
          <p:cNvPr id="860" name="Google Shape;860;p104"/>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DM Sans"/>
                <a:ea typeface="DM Sans"/>
                <a:cs typeface="DM Sans"/>
                <a:sym typeface="DM Sans"/>
              </a:rPr>
              <a:t>ACTIVIDAD EN CLASE</a:t>
            </a:r>
            <a:endParaRPr b="0" i="0" sz="1400" u="none" cap="none" strike="noStrike">
              <a:solidFill>
                <a:srgbClr val="000000"/>
              </a:solidFill>
              <a:latin typeface="DM Sans"/>
              <a:ea typeface="DM Sans"/>
              <a:cs typeface="DM Sans"/>
              <a:sym typeface="DM Sans"/>
            </a:endParaRPr>
          </a:p>
        </p:txBody>
      </p:sp>
      <p:sp>
        <p:nvSpPr>
          <p:cNvPr id="861" name="Google Shape;861;p104"/>
          <p:cNvSpPr txBox="1"/>
          <p:nvPr/>
        </p:nvSpPr>
        <p:spPr>
          <a:xfrm>
            <a:off x="590675" y="2006375"/>
            <a:ext cx="43434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50"/>
              <a:buFont typeface="Arial"/>
              <a:buNone/>
            </a:pPr>
            <a:r>
              <a:rPr b="0" i="0" lang="es" sz="1250" u="none" cap="none" strike="noStrike">
                <a:solidFill>
                  <a:srgbClr val="000000"/>
                </a:solidFill>
                <a:latin typeface="DM Sans"/>
                <a:ea typeface="DM Sans"/>
                <a:cs typeface="DM Sans"/>
                <a:sym typeface="DM Sans"/>
              </a:rPr>
              <a:t>A partir de dos variables llamadas </a:t>
            </a:r>
            <a:r>
              <a:rPr b="1" i="0" lang="es" sz="1250" u="none" cap="none" strike="noStrike">
                <a:solidFill>
                  <a:srgbClr val="000000"/>
                </a:solidFill>
                <a:latin typeface="DM Sans"/>
                <a:ea typeface="DM Sans"/>
                <a:cs typeface="DM Sans"/>
                <a:sym typeface="DM Sans"/>
              </a:rPr>
              <a:t>NOMBRE </a:t>
            </a:r>
            <a:r>
              <a:rPr b="0" i="0" lang="es" sz="1250" u="none" cap="none" strike="noStrike">
                <a:solidFill>
                  <a:srgbClr val="000000"/>
                </a:solidFill>
                <a:latin typeface="DM Sans"/>
                <a:ea typeface="DM Sans"/>
                <a:cs typeface="DM Sans"/>
                <a:sym typeface="DM Sans"/>
              </a:rPr>
              <a:t>y </a:t>
            </a:r>
            <a:r>
              <a:rPr b="1" i="0" lang="es" sz="1250" u="none" cap="none" strike="noStrike">
                <a:solidFill>
                  <a:srgbClr val="000000"/>
                </a:solidFill>
                <a:latin typeface="DM Sans"/>
                <a:ea typeface="DM Sans"/>
                <a:cs typeface="DM Sans"/>
                <a:sym typeface="DM Sans"/>
              </a:rPr>
              <a:t>EDAD</a:t>
            </a:r>
            <a:r>
              <a:rPr b="0" i="0" lang="es" sz="1250" u="none" cap="none" strike="noStrike">
                <a:solidFill>
                  <a:srgbClr val="000000"/>
                </a:solidFill>
                <a:latin typeface="DM Sans"/>
                <a:ea typeface="DM Sans"/>
                <a:cs typeface="DM Sans"/>
                <a:sym typeface="DM Sans"/>
              </a:rPr>
              <a:t>, debes crear una variable que almacene si se cumplen todas las siguientes condiciones, encadenando operadores lógicos en una sola línea:</a:t>
            </a:r>
            <a:endParaRPr b="0"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t/>
            </a:r>
            <a:endParaRPr sz="1250">
              <a:latin typeface="DM Sans"/>
              <a:ea typeface="DM Sans"/>
              <a:cs typeface="DM Sans"/>
              <a:sym typeface="DM Sans"/>
            </a:endParaRPr>
          </a:p>
          <a:p>
            <a:pPr indent="-307975" lvl="0" marL="457200" marR="0" rtl="0" algn="l">
              <a:lnSpc>
                <a:spcPct val="100000"/>
              </a:lnSpc>
              <a:spcBef>
                <a:spcPts val="0"/>
              </a:spcBef>
              <a:spcAft>
                <a:spcPts val="0"/>
              </a:spcAft>
              <a:buClr>
                <a:srgbClr val="EA90FF"/>
              </a:buClr>
              <a:buSzPts val="1250"/>
              <a:buFont typeface="DM Sans"/>
              <a:buChar char="✔"/>
            </a:pPr>
            <a:r>
              <a:rPr b="1" i="0" lang="es" sz="1250" u="none" cap="none" strike="noStrike">
                <a:solidFill>
                  <a:srgbClr val="000000"/>
                </a:solidFill>
                <a:latin typeface="DM Sans"/>
                <a:ea typeface="DM Sans"/>
                <a:cs typeface="DM Sans"/>
                <a:sym typeface="DM Sans"/>
              </a:rPr>
              <a:t>NOMBRE </a:t>
            </a:r>
            <a:r>
              <a:rPr b="0" i="0" lang="es" sz="1250" u="none" cap="none" strike="noStrike">
                <a:solidFill>
                  <a:srgbClr val="000000"/>
                </a:solidFill>
                <a:latin typeface="DM Sans"/>
                <a:ea typeface="DM Sans"/>
                <a:cs typeface="DM Sans"/>
                <a:sym typeface="DM Sans"/>
              </a:rPr>
              <a:t>sea diferente de cuatro asteriscos “****”</a:t>
            </a:r>
            <a:endParaRPr b="0" i="0" sz="1250" u="none" cap="none" strike="noStrike">
              <a:solidFill>
                <a:srgbClr val="000000"/>
              </a:solidFill>
              <a:latin typeface="DM Sans"/>
              <a:ea typeface="DM Sans"/>
              <a:cs typeface="DM Sans"/>
              <a:sym typeface="DM Sans"/>
            </a:endParaRPr>
          </a:p>
          <a:p>
            <a:pPr indent="-307975" lvl="0" marL="457200" marR="0" rtl="0" algn="l">
              <a:lnSpc>
                <a:spcPct val="100000"/>
              </a:lnSpc>
              <a:spcBef>
                <a:spcPts val="0"/>
              </a:spcBef>
              <a:spcAft>
                <a:spcPts val="0"/>
              </a:spcAft>
              <a:buClr>
                <a:srgbClr val="EA90FF"/>
              </a:buClr>
              <a:buSzPts val="1250"/>
              <a:buFont typeface="DM Sans"/>
              <a:buChar char="✔"/>
            </a:pPr>
            <a:r>
              <a:rPr b="1" i="0" lang="es" sz="1250" u="none" cap="none" strike="noStrike">
                <a:solidFill>
                  <a:srgbClr val="000000"/>
                </a:solidFill>
                <a:latin typeface="DM Sans"/>
                <a:ea typeface="DM Sans"/>
                <a:cs typeface="DM Sans"/>
                <a:sym typeface="DM Sans"/>
              </a:rPr>
              <a:t>EDAD </a:t>
            </a:r>
            <a:r>
              <a:rPr b="0" i="0" lang="es" sz="1250" u="none" cap="none" strike="noStrike">
                <a:solidFill>
                  <a:srgbClr val="000000"/>
                </a:solidFill>
                <a:latin typeface="DM Sans"/>
                <a:ea typeface="DM Sans"/>
                <a:cs typeface="DM Sans"/>
                <a:sym typeface="DM Sans"/>
              </a:rPr>
              <a:t>sea mayor que </a:t>
            </a:r>
            <a:r>
              <a:rPr lang="es" sz="1250">
                <a:latin typeface="DM Sans"/>
                <a:ea typeface="DM Sans"/>
                <a:cs typeface="DM Sans"/>
                <a:sym typeface="DM Sans"/>
              </a:rPr>
              <a:t>5 </a:t>
            </a:r>
            <a:r>
              <a:rPr b="0" i="0" lang="es" sz="1250" u="none" cap="none" strike="noStrike">
                <a:solidFill>
                  <a:srgbClr val="000000"/>
                </a:solidFill>
                <a:latin typeface="DM Sans"/>
                <a:ea typeface="DM Sans"/>
                <a:cs typeface="DM Sans"/>
                <a:sym typeface="DM Sans"/>
              </a:rPr>
              <a:t>y a su vez menor que </a:t>
            </a:r>
            <a:r>
              <a:rPr lang="es" sz="1250">
                <a:latin typeface="DM Sans"/>
                <a:ea typeface="DM Sans"/>
                <a:cs typeface="DM Sans"/>
                <a:sym typeface="DM Sans"/>
              </a:rPr>
              <a:t>20</a:t>
            </a:r>
            <a:endParaRPr b="0" i="0" sz="1250" u="none" cap="none" strike="noStrike">
              <a:solidFill>
                <a:srgbClr val="000000"/>
              </a:solidFill>
              <a:latin typeface="DM Sans"/>
              <a:ea typeface="DM Sans"/>
              <a:cs typeface="DM Sans"/>
              <a:sym typeface="DM Sans"/>
            </a:endParaRPr>
          </a:p>
          <a:p>
            <a:pPr indent="-307975" lvl="0" marL="457200" marR="0" rtl="0" algn="l">
              <a:lnSpc>
                <a:spcPct val="100000"/>
              </a:lnSpc>
              <a:spcBef>
                <a:spcPts val="0"/>
              </a:spcBef>
              <a:spcAft>
                <a:spcPts val="0"/>
              </a:spcAft>
              <a:buClr>
                <a:srgbClr val="EA90FF"/>
              </a:buClr>
              <a:buSzPts val="1250"/>
              <a:buFont typeface="DM Sans"/>
              <a:buChar char="✔"/>
            </a:pPr>
            <a:r>
              <a:rPr b="0" i="0" lang="es" sz="1250" u="none" cap="none" strike="noStrike">
                <a:solidFill>
                  <a:srgbClr val="000000"/>
                </a:solidFill>
                <a:latin typeface="DM Sans"/>
                <a:ea typeface="DM Sans"/>
                <a:cs typeface="DM Sans"/>
                <a:sym typeface="DM Sans"/>
              </a:rPr>
              <a:t>Que la </a:t>
            </a:r>
            <a:r>
              <a:rPr b="1" i="0" lang="es" sz="1250" u="none" cap="none" strike="noStrike">
                <a:solidFill>
                  <a:srgbClr val="000000"/>
                </a:solidFill>
                <a:latin typeface="DM Sans"/>
                <a:ea typeface="DM Sans"/>
                <a:cs typeface="DM Sans"/>
                <a:sym typeface="DM Sans"/>
              </a:rPr>
              <a:t>longitud </a:t>
            </a:r>
            <a:r>
              <a:rPr b="0" i="0" lang="es" sz="1250" u="none" cap="none" strike="noStrike">
                <a:solidFill>
                  <a:srgbClr val="000000"/>
                </a:solidFill>
                <a:latin typeface="DM Sans"/>
                <a:ea typeface="DM Sans"/>
                <a:cs typeface="DM Sans"/>
                <a:sym typeface="DM Sans"/>
              </a:rPr>
              <a:t>de NOMBRE sea mayor o igual a </a:t>
            </a:r>
            <a:r>
              <a:rPr lang="es" sz="1250">
                <a:latin typeface="DM Sans"/>
                <a:ea typeface="DM Sans"/>
                <a:cs typeface="DM Sans"/>
                <a:sym typeface="DM Sans"/>
              </a:rPr>
              <a:t>4 </a:t>
            </a:r>
            <a:r>
              <a:rPr b="0" i="0" lang="es" sz="1250" u="none" cap="none" strike="noStrike">
                <a:solidFill>
                  <a:srgbClr val="000000"/>
                </a:solidFill>
                <a:latin typeface="DM Sans"/>
                <a:ea typeface="DM Sans"/>
                <a:cs typeface="DM Sans"/>
                <a:sym typeface="DM Sans"/>
              </a:rPr>
              <a:t> pero a la vez menor que </a:t>
            </a:r>
            <a:r>
              <a:rPr lang="es" sz="1250">
                <a:latin typeface="DM Sans"/>
                <a:ea typeface="DM Sans"/>
                <a:cs typeface="DM Sans"/>
                <a:sym typeface="DM Sans"/>
              </a:rPr>
              <a:t>8</a:t>
            </a:r>
            <a:endParaRPr b="0" i="0" sz="1250" u="none" cap="none" strike="noStrike">
              <a:solidFill>
                <a:srgbClr val="000000"/>
              </a:solidFill>
              <a:latin typeface="DM Sans"/>
              <a:ea typeface="DM Sans"/>
              <a:cs typeface="DM Sans"/>
              <a:sym typeface="DM Sans"/>
            </a:endParaRPr>
          </a:p>
          <a:p>
            <a:pPr indent="-307975" lvl="0" marL="457200" marR="0" rtl="0" algn="l">
              <a:lnSpc>
                <a:spcPct val="100000"/>
              </a:lnSpc>
              <a:spcBef>
                <a:spcPts val="0"/>
              </a:spcBef>
              <a:spcAft>
                <a:spcPts val="0"/>
              </a:spcAft>
              <a:buClr>
                <a:srgbClr val="EA90FF"/>
              </a:buClr>
              <a:buSzPts val="1250"/>
              <a:buFont typeface="DM Sans"/>
              <a:buChar char="✔"/>
            </a:pPr>
            <a:r>
              <a:rPr b="1" i="0" lang="es" sz="1250" u="none" cap="none" strike="noStrike">
                <a:solidFill>
                  <a:srgbClr val="000000"/>
                </a:solidFill>
                <a:latin typeface="DM Sans"/>
                <a:ea typeface="DM Sans"/>
                <a:cs typeface="DM Sans"/>
                <a:sym typeface="DM Sans"/>
              </a:rPr>
              <a:t>EDAD </a:t>
            </a:r>
            <a:r>
              <a:rPr b="0" i="0" lang="es" sz="1250" u="none" cap="none" strike="noStrike">
                <a:solidFill>
                  <a:srgbClr val="000000"/>
                </a:solidFill>
                <a:latin typeface="DM Sans"/>
                <a:ea typeface="DM Sans"/>
                <a:cs typeface="DM Sans"/>
                <a:sym typeface="DM Sans"/>
              </a:rPr>
              <a:t>multiplicada por </a:t>
            </a:r>
            <a:r>
              <a:rPr lang="es" sz="1250">
                <a:latin typeface="DM Sans"/>
                <a:ea typeface="DM Sans"/>
                <a:cs typeface="DM Sans"/>
                <a:sym typeface="DM Sans"/>
              </a:rPr>
              <a:t>3</a:t>
            </a:r>
            <a:r>
              <a:rPr b="0" i="0" lang="es" sz="1250" u="none" cap="none" strike="noStrike">
                <a:solidFill>
                  <a:srgbClr val="000000"/>
                </a:solidFill>
                <a:latin typeface="DM Sans"/>
                <a:ea typeface="DM Sans"/>
                <a:cs typeface="DM Sans"/>
                <a:sym typeface="DM Sans"/>
              </a:rPr>
              <a:t> sea mayor que </a:t>
            </a:r>
            <a:r>
              <a:rPr lang="es" sz="1250">
                <a:latin typeface="DM Sans"/>
                <a:ea typeface="DM Sans"/>
                <a:cs typeface="DM Sans"/>
                <a:sym typeface="DM Sans"/>
              </a:rPr>
              <a:t>35</a:t>
            </a:r>
            <a:br>
              <a:rPr b="0" i="0" lang="es" sz="1250" u="none" cap="none" strike="noStrike">
                <a:solidFill>
                  <a:srgbClr val="000000"/>
                </a:solidFill>
                <a:latin typeface="DM Sans"/>
                <a:ea typeface="DM Sans"/>
                <a:cs typeface="DM Sans"/>
                <a:sym typeface="DM Sans"/>
              </a:rPr>
            </a:br>
            <a:endParaRPr b="0"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rPr b="0" i="0" lang="es" sz="1250" u="none" cap="none" strike="noStrike">
                <a:solidFill>
                  <a:srgbClr val="000000"/>
                </a:solidFill>
                <a:latin typeface="DM Sans"/>
                <a:ea typeface="DM Sans"/>
                <a:cs typeface="DM Sans"/>
                <a:sym typeface="DM Sans"/>
              </a:rPr>
              <a:t>Desde un input conseguir las variables:</a:t>
            </a:r>
            <a:endParaRPr b="0"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rPr b="0" i="0" lang="es" sz="1250" u="none" cap="none" strike="noStrike">
                <a:solidFill>
                  <a:srgbClr val="000000"/>
                </a:solidFill>
                <a:latin typeface="DM Sans"/>
                <a:ea typeface="DM Sans"/>
                <a:cs typeface="DM Sans"/>
                <a:sym typeface="DM Sans"/>
              </a:rPr>
              <a:t>nombre = INPUT!!!</a:t>
            </a:r>
            <a:endParaRPr b="0"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rPr b="0" i="0" lang="es" sz="1250" u="none" cap="none" strike="noStrike">
                <a:solidFill>
                  <a:srgbClr val="000000"/>
                </a:solidFill>
                <a:latin typeface="DM Sans"/>
                <a:ea typeface="DM Sans"/>
                <a:cs typeface="DM Sans"/>
                <a:sym typeface="DM Sans"/>
              </a:rPr>
              <a:t>edad = INPUT!!!!</a:t>
            </a:r>
            <a:endParaRPr b="0" i="0" sz="1250" u="none" cap="none" strike="noStrike">
              <a:solidFill>
                <a:srgbClr val="000000"/>
              </a:solidFill>
              <a:latin typeface="DM Sans"/>
              <a:ea typeface="DM Sans"/>
              <a:cs typeface="DM Sans"/>
              <a:sym typeface="DM Sans"/>
            </a:endParaRPr>
          </a:p>
        </p:txBody>
      </p:sp>
      <p:pic>
        <p:nvPicPr>
          <p:cNvPr id="862" name="Google Shape;862;p104"/>
          <p:cNvPicPr preferRelativeResize="0"/>
          <p:nvPr/>
        </p:nvPicPr>
        <p:blipFill rotWithShape="1">
          <a:blip r:embed="rId4">
            <a:alphaModFix/>
          </a:blip>
          <a:srcRect b="0" l="21692" r="8308" t="0"/>
          <a:stretch/>
        </p:blipFill>
        <p:spPr>
          <a:xfrm>
            <a:off x="5525225" y="1265375"/>
            <a:ext cx="3040324" cy="28927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05"/>
          <p:cNvSpPr txBox="1"/>
          <p:nvPr/>
        </p:nvSpPr>
        <p:spPr>
          <a:xfrm>
            <a:off x="1461300" y="220230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000000"/>
                </a:solidFill>
                <a:latin typeface="DM Sans"/>
                <a:ea typeface="DM Sans"/>
                <a:cs typeface="DM Sans"/>
                <a:sym typeface="DM Sans"/>
              </a:rPr>
              <a:t>Operadores de asignación</a:t>
            </a:r>
            <a:endParaRPr b="1" sz="4000">
              <a:solidFill>
                <a:srgbClr val="000000"/>
              </a:solidFill>
              <a:latin typeface="DM Sans"/>
              <a:ea typeface="DM Sans"/>
              <a:cs typeface="DM Sans"/>
              <a:sym typeface="DM Sans"/>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06"/>
          <p:cNvSpPr txBox="1"/>
          <p:nvPr/>
        </p:nvSpPr>
        <p:spPr>
          <a:xfrm>
            <a:off x="457725" y="1071050"/>
            <a:ext cx="4730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Operadores de asignación</a:t>
            </a:r>
            <a:endParaRPr b="1" i="0" sz="4000" u="none" cap="none" strike="noStrike">
              <a:solidFill>
                <a:srgbClr val="000000"/>
              </a:solidFill>
              <a:latin typeface="DM Sans"/>
              <a:ea typeface="DM Sans"/>
              <a:cs typeface="DM Sans"/>
              <a:sym typeface="DM Sans"/>
            </a:endParaRPr>
          </a:p>
        </p:txBody>
      </p:sp>
      <p:sp>
        <p:nvSpPr>
          <p:cNvPr id="873" name="Google Shape;873;p106"/>
          <p:cNvSpPr txBox="1"/>
          <p:nvPr/>
        </p:nvSpPr>
        <p:spPr>
          <a:xfrm>
            <a:off x="457725" y="2516425"/>
            <a:ext cx="47301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Va</a:t>
            </a:r>
            <a:r>
              <a:rPr b="0" i="0" lang="es" sz="1350" u="none" cap="none" strike="noStrike">
                <a:solidFill>
                  <a:srgbClr val="000000"/>
                </a:solidFill>
                <a:latin typeface="DM Sans"/>
                <a:ea typeface="DM Sans"/>
                <a:cs typeface="DM Sans"/>
                <a:sym typeface="DM Sans"/>
              </a:rPr>
              <a:t>mos a ver unos tipos de operadores aritméticos que actúan directamente sobre la variable actual modificando su valor.</a:t>
            </a:r>
            <a:r>
              <a:rPr lang="es" sz="1350">
                <a:latin typeface="DM Sans"/>
                <a:ea typeface="DM Sans"/>
                <a:cs typeface="DM Sans"/>
                <a:sym typeface="DM Sans"/>
              </a:rPr>
              <a:t> </a:t>
            </a:r>
            <a:r>
              <a:rPr b="0" i="0" lang="es" sz="1350" u="none" cap="none" strike="noStrike">
                <a:solidFill>
                  <a:srgbClr val="000000"/>
                </a:solidFill>
                <a:latin typeface="DM Sans"/>
                <a:ea typeface="DM Sans"/>
                <a:cs typeface="DM Sans"/>
                <a:sym typeface="DM Sans"/>
              </a:rPr>
              <a:t>Es decir, no necesitan dos operandos, solamente necesitan una variable numérica.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Por eso, se les llama operadores de asignación.</a:t>
            </a:r>
            <a:endParaRPr b="0" i="0" sz="1350" u="none" cap="none" strike="noStrike">
              <a:solidFill>
                <a:srgbClr val="000000"/>
              </a:solidFill>
              <a:latin typeface="DM Sans"/>
              <a:ea typeface="DM Sans"/>
              <a:cs typeface="DM Sans"/>
              <a:sym typeface="DM Sans"/>
            </a:endParaRPr>
          </a:p>
        </p:txBody>
      </p:sp>
      <p:pic>
        <p:nvPicPr>
          <p:cNvPr id="874" name="Google Shape;874;p106"/>
          <p:cNvPicPr preferRelativeResize="0"/>
          <p:nvPr/>
        </p:nvPicPr>
        <p:blipFill rotWithShape="1">
          <a:blip r:embed="rId3">
            <a:alphaModFix/>
          </a:blip>
          <a:srcRect b="0" l="0" r="0" t="0"/>
          <a:stretch/>
        </p:blipFill>
        <p:spPr>
          <a:xfrm>
            <a:off x="5710725" y="2031225"/>
            <a:ext cx="2124401" cy="212439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07"/>
          <p:cNvSpPr txBox="1"/>
          <p:nvPr/>
        </p:nvSpPr>
        <p:spPr>
          <a:xfrm>
            <a:off x="457725" y="1602025"/>
            <a:ext cx="4730100" cy="24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El operador de asignación más utilizado y el cual hemos utilizado hasta ahora es el signo =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Este operador asigna un valor a una variable: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número = 15</a:t>
            </a:r>
            <a:br>
              <a:rPr b="0" i="0" lang="es" sz="1350" u="none" cap="none" strike="noStrike">
                <a:solidFill>
                  <a:srgbClr val="000000"/>
                </a:solidFill>
                <a:latin typeface="DM Sans"/>
                <a:ea typeface="DM Sans"/>
                <a:cs typeface="DM Sans"/>
                <a:sym typeface="DM Sans"/>
              </a:rPr>
            </a:b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Además de este operador, existen otros operadores de asignación compuestos, que realizan una operación aritmética básica sobre la variable.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p:txBody>
      </p:sp>
      <p:sp>
        <p:nvSpPr>
          <p:cNvPr id="880" name="Google Shape;880;p107"/>
          <p:cNvSpPr txBox="1"/>
          <p:nvPr/>
        </p:nvSpPr>
        <p:spPr>
          <a:xfrm>
            <a:off x="473350" y="544475"/>
            <a:ext cx="4332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DM Sans"/>
                <a:ea typeface="DM Sans"/>
                <a:cs typeface="DM Sans"/>
                <a:sym typeface="DM Sans"/>
              </a:rPr>
              <a:t>OPERADORES DE ASIGNACIÓN</a:t>
            </a:r>
            <a:endParaRPr b="0" i="0" sz="1400" u="none" cap="none" strike="noStrike">
              <a:solidFill>
                <a:srgbClr val="000000"/>
              </a:solidFill>
              <a:latin typeface="DM Sans"/>
              <a:ea typeface="DM Sans"/>
              <a:cs typeface="DM Sans"/>
              <a:sym typeface="DM San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08"/>
          <p:cNvSpPr/>
          <p:nvPr/>
        </p:nvSpPr>
        <p:spPr>
          <a:xfrm>
            <a:off x="413263" y="69542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08"/>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Suma en asignación</a:t>
            </a:r>
            <a:endParaRPr b="1" i="0" sz="4000" u="none" cap="none" strike="noStrike">
              <a:solidFill>
                <a:srgbClr val="000000"/>
              </a:solidFill>
              <a:latin typeface="DM Sans"/>
              <a:ea typeface="DM Sans"/>
              <a:cs typeface="DM Sans"/>
              <a:sym typeface="DM Sans"/>
            </a:endParaRPr>
          </a:p>
        </p:txBody>
      </p:sp>
      <p:sp>
        <p:nvSpPr>
          <p:cNvPr id="887" name="Google Shape;887;p108"/>
          <p:cNvSpPr txBox="1"/>
          <p:nvPr/>
        </p:nvSpPr>
        <p:spPr>
          <a:xfrm>
            <a:off x="473350" y="1908175"/>
            <a:ext cx="38346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Teniendo ya declarada una variable, podemos directamente sumarle un valor, </a:t>
            </a:r>
            <a:br>
              <a:rPr b="0" i="0" lang="es" sz="1350" u="none" cap="none" strike="noStrike">
                <a:solidFill>
                  <a:srgbClr val="000000"/>
                </a:solidFill>
                <a:latin typeface="DM Sans"/>
                <a:ea typeface="DM Sans"/>
                <a:cs typeface="DM Sans"/>
                <a:sym typeface="DM Sans"/>
              </a:rPr>
            </a:br>
            <a:br>
              <a:rPr b="0"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Por ejemplo 1:</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a = 0</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a += 1</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1</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Ahora, cada vez que yo haga a+=1 se incrementará el valor de a en 1</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888" name="Google Shape;888;p108"/>
          <p:cNvSpPr txBox="1"/>
          <p:nvPr/>
        </p:nvSpPr>
        <p:spPr>
          <a:xfrm>
            <a:off x="4527575" y="1908175"/>
            <a:ext cx="38346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Para poder aplicar cualquier operador en asignación se debe tener una variable previamente declarada, de lo contrario nos devolverá un error</a:t>
            </a:r>
            <a:endParaRPr b="0" i="0" sz="1350" u="none" cap="none" strike="noStrike">
              <a:solidFill>
                <a:srgbClr val="000000"/>
              </a:solidFill>
              <a:highlight>
                <a:srgbClr val="EAFF6A"/>
              </a:highlight>
              <a:latin typeface="DM Sans"/>
              <a:ea typeface="DM Sans"/>
              <a:cs typeface="DM Sans"/>
              <a:sym typeface="DM Sans"/>
            </a:endParaRPr>
          </a:p>
        </p:txBody>
      </p:sp>
      <p:grpSp>
        <p:nvGrpSpPr>
          <p:cNvPr id="889" name="Google Shape;889;p108"/>
          <p:cNvGrpSpPr/>
          <p:nvPr/>
        </p:nvGrpSpPr>
        <p:grpSpPr>
          <a:xfrm>
            <a:off x="8394894" y="161854"/>
            <a:ext cx="587130" cy="587130"/>
            <a:chOff x="473351" y="619523"/>
            <a:chExt cx="738900" cy="738900"/>
          </a:xfrm>
        </p:grpSpPr>
        <p:sp>
          <p:nvSpPr>
            <p:cNvPr id="890" name="Google Shape;890;p108"/>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1" name="Google Shape;891;p108"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09"/>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Resta en asignación</a:t>
            </a:r>
            <a:endParaRPr b="1" i="0" sz="4000" u="none" cap="none" strike="noStrike">
              <a:solidFill>
                <a:srgbClr val="000000"/>
              </a:solidFill>
              <a:latin typeface="DM Sans"/>
              <a:ea typeface="DM Sans"/>
              <a:cs typeface="DM Sans"/>
              <a:sym typeface="DM Sans"/>
            </a:endParaRPr>
          </a:p>
        </p:txBody>
      </p:sp>
      <p:sp>
        <p:nvSpPr>
          <p:cNvPr id="897" name="Google Shape;897;p109"/>
          <p:cNvSpPr txBox="1"/>
          <p:nvPr/>
        </p:nvSpPr>
        <p:spPr>
          <a:xfrm>
            <a:off x="473350" y="1908175"/>
            <a:ext cx="38346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También podemos directamente restarle un valor</a:t>
            </a:r>
            <a:br>
              <a:rPr b="0" i="0" lang="es" sz="1350" u="none" cap="none" strike="noStrike">
                <a:solidFill>
                  <a:srgbClr val="000000"/>
                </a:solidFill>
                <a:latin typeface="DM Sans"/>
                <a:ea typeface="DM Sans"/>
                <a:cs typeface="DM Sans"/>
                <a:sym typeface="DM Sans"/>
              </a:rPr>
            </a:br>
            <a:br>
              <a:rPr b="0"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Por ejemplo 5:</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a = 50</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a -= 5</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45</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Ahora, cada vez que yo haga a-=5 a se disminuirá el valor de a en 5</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pic>
        <p:nvPicPr>
          <p:cNvPr id="898" name="Google Shape;898;p109"/>
          <p:cNvPicPr preferRelativeResize="0"/>
          <p:nvPr/>
        </p:nvPicPr>
        <p:blipFill rotWithShape="1">
          <a:blip r:embed="rId3">
            <a:alphaModFix/>
          </a:blip>
          <a:srcRect b="0" l="0" r="0" t="0"/>
          <a:stretch/>
        </p:blipFill>
        <p:spPr>
          <a:xfrm>
            <a:off x="4482150" y="2196100"/>
            <a:ext cx="3734375" cy="210225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10"/>
          <p:cNvSpPr/>
          <p:nvPr/>
        </p:nvSpPr>
        <p:spPr>
          <a:xfrm>
            <a:off x="413263" y="69542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10"/>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Producto en asignación</a:t>
            </a:r>
            <a:endParaRPr b="1" i="0" sz="4000" u="none" cap="none" strike="noStrike">
              <a:solidFill>
                <a:srgbClr val="000000"/>
              </a:solidFill>
              <a:latin typeface="DM Sans"/>
              <a:ea typeface="DM Sans"/>
              <a:cs typeface="DM Sans"/>
              <a:sym typeface="DM Sans"/>
            </a:endParaRPr>
          </a:p>
        </p:txBody>
      </p:sp>
      <p:sp>
        <p:nvSpPr>
          <p:cNvPr id="905" name="Google Shape;905;p110"/>
          <p:cNvSpPr txBox="1"/>
          <p:nvPr/>
        </p:nvSpPr>
        <p:spPr>
          <a:xfrm>
            <a:off x="473350" y="1908175"/>
            <a:ext cx="38346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También podemos directamente hacer un producto a un valor.</a:t>
            </a:r>
            <a:br>
              <a:rPr b="0" i="0" lang="es" sz="1350" u="none" cap="none" strike="noStrike">
                <a:solidFill>
                  <a:srgbClr val="000000"/>
                </a:solidFill>
                <a:latin typeface="DM Sans"/>
                <a:ea typeface="DM Sans"/>
                <a:cs typeface="DM Sans"/>
                <a:sym typeface="DM Sans"/>
              </a:rPr>
            </a:br>
            <a:r>
              <a:rPr b="0" i="0" lang="es" sz="1350" u="none" cap="none" strike="noStrike">
                <a:solidFill>
                  <a:srgbClr val="000000"/>
                </a:solidFill>
                <a:latin typeface="DM Sans"/>
                <a:ea typeface="DM Sans"/>
                <a:cs typeface="DM Sans"/>
                <a:sym typeface="DM Sans"/>
              </a:rPr>
              <a:t>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0" i="0" lang="es" sz="1350" u="none" cap="none" strike="noStrike">
                <a:solidFill>
                  <a:srgbClr val="000000"/>
                </a:solidFill>
                <a:latin typeface="DM Sans"/>
                <a:ea typeface="DM Sans"/>
                <a:cs typeface="DM Sans"/>
                <a:sym typeface="DM Sans"/>
              </a:rPr>
              <a:t>Por ejemplo 10:</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a = 5</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&gt;&gt;&gt; a *= 10</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rPr b="1" i="0" lang="es" sz="1350" u="none" cap="none" strike="noStrike">
                <a:solidFill>
                  <a:srgbClr val="000000"/>
                </a:solidFill>
                <a:latin typeface="DM Sans"/>
                <a:ea typeface="DM Sans"/>
                <a:cs typeface="DM Sans"/>
                <a:sym typeface="DM Sans"/>
              </a:rPr>
              <a:t>50</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10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906" name="Google Shape;906;p110"/>
          <p:cNvSpPr txBox="1"/>
          <p:nvPr/>
        </p:nvSpPr>
        <p:spPr>
          <a:xfrm>
            <a:off x="4527575" y="1908175"/>
            <a:ext cx="38346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Ahora, cada vez que hagamos a*=10 se multiplicará el valor de a en 10</a:t>
            </a:r>
            <a:endParaRPr b="0" i="0" sz="1350" u="none" cap="none" strike="noStrike">
              <a:solidFill>
                <a:srgbClr val="000000"/>
              </a:solidFill>
              <a:highlight>
                <a:srgbClr val="EAFF6A"/>
              </a:highlight>
              <a:latin typeface="DM Sans"/>
              <a:ea typeface="DM Sans"/>
              <a:cs typeface="DM Sans"/>
              <a:sym typeface="DM Sans"/>
            </a:endParaRPr>
          </a:p>
        </p:txBody>
      </p:sp>
      <p:grpSp>
        <p:nvGrpSpPr>
          <p:cNvPr id="907" name="Google Shape;907;p110"/>
          <p:cNvGrpSpPr/>
          <p:nvPr/>
        </p:nvGrpSpPr>
        <p:grpSpPr>
          <a:xfrm>
            <a:off x="8394894" y="161854"/>
            <a:ext cx="587130" cy="587130"/>
            <a:chOff x="473351" y="619523"/>
            <a:chExt cx="738900" cy="738900"/>
          </a:xfrm>
        </p:grpSpPr>
        <p:sp>
          <p:nvSpPr>
            <p:cNvPr id="908" name="Google Shape;908;p110"/>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09" name="Google Shape;909;p110"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11"/>
          <p:cNvSpPr/>
          <p:nvPr/>
        </p:nvSpPr>
        <p:spPr>
          <a:xfrm>
            <a:off x="413263" y="69542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11"/>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000000"/>
                </a:solidFill>
                <a:latin typeface="DM Sans"/>
                <a:ea typeface="DM Sans"/>
                <a:cs typeface="DM Sans"/>
                <a:sym typeface="DM Sans"/>
              </a:rPr>
              <a:t>División en asignación</a:t>
            </a:r>
            <a:endParaRPr b="1" i="0" sz="4000" u="none" cap="none" strike="noStrike">
              <a:solidFill>
                <a:srgbClr val="000000"/>
              </a:solidFill>
              <a:latin typeface="DM Sans"/>
              <a:ea typeface="DM Sans"/>
              <a:cs typeface="DM Sans"/>
              <a:sym typeface="DM Sans"/>
            </a:endParaRPr>
          </a:p>
        </p:txBody>
      </p:sp>
      <p:sp>
        <p:nvSpPr>
          <p:cNvPr id="916" name="Google Shape;916;p111"/>
          <p:cNvSpPr txBox="1"/>
          <p:nvPr/>
        </p:nvSpPr>
        <p:spPr>
          <a:xfrm>
            <a:off x="473350" y="1908175"/>
            <a:ext cx="3834600" cy="24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También podemos directamente hacer una división a un valor. </a:t>
            </a:r>
            <a:br>
              <a:rPr b="0" i="0" lang="es" sz="1350" u="none" cap="none" strike="noStrike">
                <a:solidFill>
                  <a:srgbClr val="000000"/>
                </a:solidFill>
                <a:latin typeface="DM Sans"/>
                <a:ea typeface="DM Sans"/>
                <a:cs typeface="DM Sans"/>
                <a:sym typeface="DM Sans"/>
              </a:rPr>
            </a:b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Por ejemplo 2:</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&gt;&gt;&gt; a = 10</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&gt;&gt;&gt; a /= 2</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5</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917" name="Google Shape;917;p111"/>
          <p:cNvSpPr txBox="1"/>
          <p:nvPr/>
        </p:nvSpPr>
        <p:spPr>
          <a:xfrm>
            <a:off x="4527575" y="1908175"/>
            <a:ext cx="38346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Ahora, cada vez que hagamos a/=2 se dividirá el valor de a en 2</a:t>
            </a:r>
            <a:endParaRPr b="0" i="0" sz="1350" u="none" cap="none" strike="noStrike">
              <a:solidFill>
                <a:srgbClr val="000000"/>
              </a:solidFill>
              <a:highlight>
                <a:srgbClr val="EAFF6A"/>
              </a:highlight>
              <a:latin typeface="DM Sans"/>
              <a:ea typeface="DM Sans"/>
              <a:cs typeface="DM Sans"/>
              <a:sym typeface="DM Sans"/>
            </a:endParaRPr>
          </a:p>
        </p:txBody>
      </p:sp>
      <p:grpSp>
        <p:nvGrpSpPr>
          <p:cNvPr id="918" name="Google Shape;918;p111"/>
          <p:cNvGrpSpPr/>
          <p:nvPr/>
        </p:nvGrpSpPr>
        <p:grpSpPr>
          <a:xfrm>
            <a:off x="8394894" y="161854"/>
            <a:ext cx="587130" cy="587130"/>
            <a:chOff x="473351" y="619523"/>
            <a:chExt cx="738900" cy="738900"/>
          </a:xfrm>
        </p:grpSpPr>
        <p:sp>
          <p:nvSpPr>
            <p:cNvPr id="919" name="Google Shape;919;p111"/>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0" name="Google Shape;920;p111"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