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58"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Lst>
  <p:sldSz cx="9144000" cy="5143500" type="screen16x9"/>
  <p:notesSz cx="6858000" cy="9144000"/>
  <p:embeddedFontLst>
    <p:embeddedFont>
      <p:font typeface="DM Sans" panose="020B0604020202020204" charset="0"/>
      <p:regular r:id="rId106"/>
      <p:bold r:id="rId107"/>
      <p:italic r:id="rId108"/>
      <p:boldItalic r:id="rId109"/>
    </p:embeddedFont>
    <p:embeddedFont>
      <p:font typeface="Helvetica Neue Light" panose="020B060402020202020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98b9e41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98b9e41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98b9e41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98b9e41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98b9e4191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98b9e4191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198b9e4191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198b9e4191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198b9e4191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198b9e4191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198b9e4191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198b9e4191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98b9e41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98b9e41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98b9e419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98b9e41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98b9e419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98b9e419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98b9e41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98b9e41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98b9e41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98b9e41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98b9e41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98b9e41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8b9e419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8b9e419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98b9e419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98b9e419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8b9e419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8b9e419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8b9e41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8b9e41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98b9e419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98b9e419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98b9e419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98b9e419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98b9e419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98b9e419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98b9e419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98b9e419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98b9e419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98b9e419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98b9e419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98b9e419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98b9e4191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98b9e419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98b9e419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98b9e419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198b9e419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198b9e419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98b9e419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98b9e419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8b9e419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98b9e419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98b9e4191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98b9e419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98b9e419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98b9e419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98b9e419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98b9e419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98b9e4191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98b9e419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98b9e419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98b9e419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98b9e419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98b9e419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98b9e419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98b9e419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8b9e4191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8b9e419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98b9e419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98b9e419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98b9e4191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98b9e419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98b9e419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98b9e419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98b9e419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98b9e419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98b9e419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98b9e419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98b9e419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98b9e419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198b9e419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198b9e419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98b9e419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98b9e419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98b9e419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98b9e419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98b9e419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98b9e419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98b9e419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98b9e419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49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98b9e4191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98b9e419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8b9e41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8b9e41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98b9e419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98b9e419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198b9e419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198b9e419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198b9e419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198b9e419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198b9e4191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198b9e4191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198b9e4191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198b9e4191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198b9e4191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198b9e419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98b9e419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98b9e419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198b9e419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198b9e41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198b9e4191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198b9e4191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98b9e4191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98b9e419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8b9e419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98b9e419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98b9e419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98b9e419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98b9e419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98b9e419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98b9e4191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98b9e419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198b9e4191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198b9e4191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98b9e4191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98b9e419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198b9e4191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198b9e4191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98b9e4191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98b9e4191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198b9e4191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198b9e419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198b9e419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198b9e4191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198b9e419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198b9e419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98b9e41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98b9e41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198b9e419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198b9e419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198b9e419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198b9e419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198b9e4191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198b9e4191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198b9e4191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198b9e4191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198b9e419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198b9e419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198b9e4191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198b9e419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198b9e419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198b9e41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198b9e4191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198b9e4191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198b9e4191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198b9e4191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198b9e4191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198b9e4191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98b9e41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98b9e41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198b9e419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198b9e41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198b9e4191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198b9e419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198b9e4191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198b9e4191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198b9e419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198b9e419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198b9e419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198b9e419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198b9e419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198b9e419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198b9e419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198b9e419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198b9e4191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198b9e4191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198b9e419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198b9e419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198b9e4191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198b9e4191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98b9e419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98b9e419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198b9e4191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198b9e4191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198b9e4191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198b9e4191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198b9e419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198b9e419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198b9e4191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198b9e4191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198b9e4191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198b9e4191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198b9e4191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198b9e4191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98b9e419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98b9e419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198b9e4191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198b9e419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198b9e4191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198b9e4191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198b9e419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198b9e419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461300" y="22529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 y tuplas</a:t>
            </a:r>
            <a:endParaRPr sz="4000" b="1" i="0" u="none" strike="noStrike" cap="none">
              <a:solidFill>
                <a:srgbClr val="EAFF6A"/>
              </a:solidFill>
              <a:latin typeface="DM Sans"/>
              <a:ea typeface="DM Sans"/>
              <a:cs typeface="DM Sans"/>
              <a:sym typeface="DM Sans"/>
            </a:endParaRPr>
          </a:p>
        </p:txBody>
      </p:sp>
      <p:sp>
        <p:nvSpPr>
          <p:cNvPr id="55" name="Google Shape;55;p13"/>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sz="1600" b="0"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Asignación por slicing</a:t>
            </a:r>
            <a:endParaRPr sz="4000" b="1">
              <a:solidFill>
                <a:srgbClr val="000000"/>
              </a:solidFill>
              <a:latin typeface="DM Sans"/>
              <a:ea typeface="DM Sans"/>
              <a:cs typeface="DM Sans"/>
              <a:sym typeface="DM Sans"/>
            </a:endParaRPr>
          </a:p>
        </p:txBody>
      </p:sp>
      <p:sp>
        <p:nvSpPr>
          <p:cNvPr id="139" name="Google Shape;139;p22"/>
          <p:cNvSpPr txBox="1"/>
          <p:nvPr/>
        </p:nvSpPr>
        <p:spPr>
          <a:xfrm>
            <a:off x="457725" y="19830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Como vimos,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por lo cual, podemos hacer algo que en python se denomina </a:t>
            </a:r>
            <a:r>
              <a:rPr lang="es" sz="1350" b="1">
                <a:solidFill>
                  <a:srgbClr val="000000"/>
                </a:solidFill>
                <a:latin typeface="DM Sans"/>
                <a:ea typeface="DM Sans"/>
                <a:cs typeface="DM Sans"/>
                <a:sym typeface="DM Sans"/>
              </a:rPr>
              <a:t>asignación por slicing</a:t>
            </a:r>
            <a:r>
              <a:rPr lang="es" sz="1350">
                <a:solidFill>
                  <a:srgbClr val="000000"/>
                </a:solidFill>
                <a:latin typeface="DM Sans"/>
                <a:ea typeface="DM Sans"/>
                <a:cs typeface="DM Sans"/>
                <a:sym typeface="DM Sans"/>
              </a:rPr>
              <a:t>. Esto se logra cuando modificamos cierta parte de la lista, y le damos otro valor.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 = ['a', 'b', 'c', 'd', 'e', 'f']</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letras[:3] = ['A', 'B', 'C']</a:t>
            </a:r>
            <a:endParaRPr sz="1350" b="1">
              <a:latin typeface="DM Sans"/>
              <a:ea typeface="DM Sans"/>
              <a:cs typeface="DM Sans"/>
              <a:sym typeface="DM Sans"/>
            </a:endParaRPr>
          </a:p>
        </p:txBody>
      </p:sp>
      <p:grpSp>
        <p:nvGrpSpPr>
          <p:cNvPr id="140" name="Google Shape;140;p22"/>
          <p:cNvGrpSpPr/>
          <p:nvPr/>
        </p:nvGrpSpPr>
        <p:grpSpPr>
          <a:xfrm>
            <a:off x="8328901" y="76198"/>
            <a:ext cx="738900" cy="738900"/>
            <a:chOff x="473351" y="619523"/>
            <a:chExt cx="738900" cy="738900"/>
          </a:xfrm>
        </p:grpSpPr>
        <p:sp>
          <p:nvSpPr>
            <p:cNvPr id="141" name="Google Shape;141;p2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p2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11"/>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1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División en asignación</a:t>
            </a:r>
            <a:endParaRPr sz="4000" b="1" i="0" u="none" strike="noStrike" cap="none">
              <a:solidFill>
                <a:srgbClr val="000000"/>
              </a:solidFill>
              <a:latin typeface="DM Sans"/>
              <a:ea typeface="DM Sans"/>
              <a:cs typeface="DM Sans"/>
              <a:sym typeface="DM Sans"/>
            </a:endParaRPr>
          </a:p>
        </p:txBody>
      </p:sp>
      <p:sp>
        <p:nvSpPr>
          <p:cNvPr id="916" name="Google Shape;916;p111"/>
          <p:cNvSpPr txBox="1"/>
          <p:nvPr/>
        </p:nvSpPr>
        <p:spPr>
          <a:xfrm>
            <a:off x="473350" y="1908175"/>
            <a:ext cx="38346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división a un valor.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17" name="Google Shape;917;p111"/>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dividirá el valor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18" name="Google Shape;918;p111"/>
          <p:cNvGrpSpPr/>
          <p:nvPr/>
        </p:nvGrpSpPr>
        <p:grpSpPr>
          <a:xfrm>
            <a:off x="8394894" y="161854"/>
            <a:ext cx="587130" cy="587130"/>
            <a:chOff x="473351" y="619523"/>
            <a:chExt cx="738900" cy="738900"/>
          </a:xfrm>
        </p:grpSpPr>
        <p:sp>
          <p:nvSpPr>
            <p:cNvPr id="919" name="Google Shape;919;p11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0" name="Google Shape;920;p11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2"/>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1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Módulo en asignación</a:t>
            </a:r>
            <a:endParaRPr sz="4000" b="1" i="0" u="none" strike="noStrike" cap="none">
              <a:solidFill>
                <a:srgbClr val="000000"/>
              </a:solidFill>
              <a:latin typeface="DM Sans"/>
              <a:ea typeface="DM Sans"/>
              <a:cs typeface="DM Sans"/>
              <a:sym typeface="DM Sans"/>
            </a:endParaRPr>
          </a:p>
        </p:txBody>
      </p:sp>
      <p:sp>
        <p:nvSpPr>
          <p:cNvPr id="927" name="Google Shape;927;p112"/>
          <p:cNvSpPr txBox="1"/>
          <p:nvPr/>
        </p:nvSpPr>
        <p:spPr>
          <a:xfrm>
            <a:off x="473350"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 módulo a un valor.</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28" name="Google Shape;928;p112"/>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el módulo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29" name="Google Shape;929;p112"/>
          <p:cNvGrpSpPr/>
          <p:nvPr/>
        </p:nvGrpSpPr>
        <p:grpSpPr>
          <a:xfrm>
            <a:off x="8394894" y="161854"/>
            <a:ext cx="587130" cy="587130"/>
            <a:chOff x="473351" y="619523"/>
            <a:chExt cx="738900" cy="738900"/>
          </a:xfrm>
        </p:grpSpPr>
        <p:sp>
          <p:nvSpPr>
            <p:cNvPr id="930" name="Google Shape;930;p11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1" name="Google Shape;931;p11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1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Potencia en asignación</a:t>
            </a:r>
            <a:endParaRPr sz="4000" b="1" i="0" u="none" strike="noStrike" cap="none">
              <a:solidFill>
                <a:srgbClr val="000000"/>
              </a:solidFill>
              <a:latin typeface="DM Sans"/>
              <a:ea typeface="DM Sans"/>
              <a:cs typeface="DM Sans"/>
              <a:sym typeface="DM Sans"/>
            </a:endParaRPr>
          </a:p>
        </p:txBody>
      </p:sp>
      <p:sp>
        <p:nvSpPr>
          <p:cNvPr id="938" name="Google Shape;938;p113"/>
          <p:cNvSpPr txBox="1"/>
          <p:nvPr/>
        </p:nvSpPr>
        <p:spPr>
          <a:xfrm>
            <a:off x="473350" y="1908175"/>
            <a:ext cx="38346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potencia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39" name="Google Shape;939;p113"/>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una potencia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40" name="Google Shape;940;p113"/>
          <p:cNvGrpSpPr/>
          <p:nvPr/>
        </p:nvGrpSpPr>
        <p:grpSpPr>
          <a:xfrm>
            <a:off x="8394894" y="161854"/>
            <a:ext cx="587130" cy="587130"/>
            <a:chOff x="473351" y="619523"/>
            <a:chExt cx="738900" cy="738900"/>
          </a:xfrm>
        </p:grpSpPr>
        <p:sp>
          <p:nvSpPr>
            <p:cNvPr id="941" name="Google Shape;941;p11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2" name="Google Shape;942;p11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4"/>
          <p:cNvSpPr txBox="1"/>
          <p:nvPr/>
        </p:nvSpPr>
        <p:spPr>
          <a:xfrm>
            <a:off x="35163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48" name="Google Shape;948;p114"/>
          <p:cNvSpPr/>
          <p:nvPr/>
        </p:nvSpPr>
        <p:spPr>
          <a:xfrm>
            <a:off x="493525" y="3850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14"/>
          <p:cNvSpPr/>
          <p:nvPr/>
        </p:nvSpPr>
        <p:spPr>
          <a:xfrm>
            <a:off x="493525" y="28596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14"/>
          <p:cNvSpPr/>
          <p:nvPr/>
        </p:nvSpPr>
        <p:spPr>
          <a:xfrm>
            <a:off x="493525" y="1945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14"/>
          <p:cNvSpPr/>
          <p:nvPr/>
        </p:nvSpPr>
        <p:spPr>
          <a:xfrm>
            <a:off x="484935"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14"/>
          <p:cNvSpPr txBox="1"/>
          <p:nvPr/>
        </p:nvSpPr>
        <p:spPr>
          <a:xfrm>
            <a:off x="4935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Operador</a:t>
            </a:r>
            <a:endParaRPr sz="1400" b="1" i="0" u="none" strike="noStrike" cap="none">
              <a:solidFill>
                <a:srgbClr val="000000"/>
              </a:solidFill>
              <a:latin typeface="DM Sans"/>
              <a:ea typeface="DM Sans"/>
              <a:cs typeface="DM Sans"/>
              <a:sym typeface="DM Sans"/>
            </a:endParaRPr>
          </a:p>
        </p:txBody>
      </p:sp>
      <p:sp>
        <p:nvSpPr>
          <p:cNvPr id="953" name="Google Shape;953;p114"/>
          <p:cNvSpPr/>
          <p:nvPr/>
        </p:nvSpPr>
        <p:spPr>
          <a:xfrm>
            <a:off x="3696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14"/>
          <p:cNvSpPr/>
          <p:nvPr/>
        </p:nvSpPr>
        <p:spPr>
          <a:xfrm>
            <a:off x="6744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14"/>
          <p:cNvSpPr txBox="1"/>
          <p:nvPr/>
        </p:nvSpPr>
        <p:spPr>
          <a:xfrm>
            <a:off x="63357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s" sz="1400" b="0" i="0" u="none" strike="noStrike" cap="none">
                <a:solidFill>
                  <a:srgbClr val="000000"/>
                </a:solidFill>
                <a:latin typeface="DM Sans"/>
                <a:ea typeface="DM Sans"/>
                <a:cs typeface="DM Sans"/>
                <a:sym typeface="DM Sans"/>
              </a:rPr>
              <a:t>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56" name="Google Shape;956;p114"/>
          <p:cNvSpPr txBox="1"/>
          <p:nvPr/>
        </p:nvSpPr>
        <p:spPr>
          <a:xfrm>
            <a:off x="32367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Ejemplo</a:t>
            </a:r>
            <a:endParaRPr sz="1400" b="1" i="0" u="none" strike="noStrike" cap="none">
              <a:solidFill>
                <a:srgbClr val="000000"/>
              </a:solidFill>
              <a:latin typeface="DM Sans"/>
              <a:ea typeface="DM Sans"/>
              <a:cs typeface="DM Sans"/>
              <a:sym typeface="DM Sans"/>
            </a:endParaRPr>
          </a:p>
        </p:txBody>
      </p:sp>
      <p:sp>
        <p:nvSpPr>
          <p:cNvPr id="957" name="Google Shape;957;p114"/>
          <p:cNvSpPr txBox="1"/>
          <p:nvPr/>
        </p:nvSpPr>
        <p:spPr>
          <a:xfrm>
            <a:off x="59799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Equivalente </a:t>
            </a:r>
            <a:endParaRPr sz="1400" b="1" i="0" u="none" strike="noStrike" cap="none">
              <a:solidFill>
                <a:srgbClr val="000000"/>
              </a:solidFill>
              <a:latin typeface="DM Sans"/>
              <a:ea typeface="DM Sans"/>
              <a:cs typeface="DM Sans"/>
              <a:sym typeface="DM Sans"/>
            </a:endParaRPr>
          </a:p>
        </p:txBody>
      </p:sp>
      <p:sp>
        <p:nvSpPr>
          <p:cNvPr id="958" name="Google Shape;958;p114"/>
          <p:cNvSpPr/>
          <p:nvPr/>
        </p:nvSpPr>
        <p:spPr>
          <a:xfrm>
            <a:off x="473350" y="719150"/>
            <a:ext cx="31668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14"/>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
        <p:nvSpPr>
          <p:cNvPr id="960" name="Google Shape;960;p114"/>
          <p:cNvSpPr txBox="1"/>
          <p:nvPr/>
        </p:nvSpPr>
        <p:spPr>
          <a:xfrm>
            <a:off x="457439"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1" name="Google Shape;961;p114"/>
          <p:cNvSpPr txBox="1"/>
          <p:nvPr/>
        </p:nvSpPr>
        <p:spPr>
          <a:xfrm>
            <a:off x="457439"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2" name="Google Shape;962;p114"/>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3" name="Google Shape;963;p114"/>
          <p:cNvSpPr txBox="1"/>
          <p:nvPr/>
        </p:nvSpPr>
        <p:spPr>
          <a:xfrm>
            <a:off x="457439"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4" name="Google Shape;964;p114"/>
          <p:cNvSpPr txBox="1"/>
          <p:nvPr/>
        </p:nvSpPr>
        <p:spPr>
          <a:xfrm>
            <a:off x="457439"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5" name="Google Shape;965;p114"/>
          <p:cNvSpPr txBox="1"/>
          <p:nvPr/>
        </p:nvSpPr>
        <p:spPr>
          <a:xfrm>
            <a:off x="457439" y="38080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6" name="Google Shape;966;p114"/>
          <p:cNvSpPr txBox="1"/>
          <p:nvPr/>
        </p:nvSpPr>
        <p:spPr>
          <a:xfrm>
            <a:off x="457439"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7" name="Google Shape;967;p114"/>
          <p:cNvSpPr txBox="1"/>
          <p:nvPr/>
        </p:nvSpPr>
        <p:spPr>
          <a:xfrm>
            <a:off x="35163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8" name="Google Shape;968;p114"/>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9" name="Google Shape;969;p114"/>
          <p:cNvSpPr txBox="1"/>
          <p:nvPr/>
        </p:nvSpPr>
        <p:spPr>
          <a:xfrm>
            <a:off x="35163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0" name="Google Shape;970;p114"/>
          <p:cNvSpPr txBox="1"/>
          <p:nvPr/>
        </p:nvSpPr>
        <p:spPr>
          <a:xfrm>
            <a:off x="35163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14"/>
          <p:cNvSpPr txBox="1"/>
          <p:nvPr/>
        </p:nvSpPr>
        <p:spPr>
          <a:xfrm>
            <a:off x="35163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14"/>
          <p:cNvSpPr txBox="1"/>
          <p:nvPr/>
        </p:nvSpPr>
        <p:spPr>
          <a:xfrm>
            <a:off x="35163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3" name="Google Shape;973;p114"/>
          <p:cNvSpPr txBox="1"/>
          <p:nvPr/>
        </p:nvSpPr>
        <p:spPr>
          <a:xfrm>
            <a:off x="63357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4" name="Google Shape;974;p114"/>
          <p:cNvSpPr txBox="1"/>
          <p:nvPr/>
        </p:nvSpPr>
        <p:spPr>
          <a:xfrm>
            <a:off x="63357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5" name="Google Shape;975;p114"/>
          <p:cNvSpPr txBox="1"/>
          <p:nvPr/>
        </p:nvSpPr>
        <p:spPr>
          <a:xfrm>
            <a:off x="63357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6" name="Google Shape;976;p114"/>
          <p:cNvSpPr txBox="1"/>
          <p:nvPr/>
        </p:nvSpPr>
        <p:spPr>
          <a:xfrm>
            <a:off x="63357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7" name="Google Shape;977;p114"/>
          <p:cNvSpPr txBox="1"/>
          <p:nvPr/>
        </p:nvSpPr>
        <p:spPr>
          <a:xfrm>
            <a:off x="63357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8" name="Google Shape;978;p114"/>
          <p:cNvSpPr txBox="1"/>
          <p:nvPr/>
        </p:nvSpPr>
        <p:spPr>
          <a:xfrm>
            <a:off x="63357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457200" lvl="0" indent="0" algn="ctr" rtl="0">
              <a:lnSpc>
                <a:spcPct val="90000"/>
              </a:lnSpc>
              <a:spcBef>
                <a:spcPts val="0"/>
              </a:spcBef>
              <a:spcAft>
                <a:spcPts val="0"/>
              </a:spcAft>
              <a:buNone/>
            </a:pPr>
            <a:r>
              <a:rPr lang="es" sz="3500" b="1">
                <a:solidFill>
                  <a:srgbClr val="000000"/>
                </a:solidFill>
                <a:latin typeface="DM Sans"/>
                <a:ea typeface="DM Sans"/>
                <a:cs typeface="DM Sans"/>
                <a:sym typeface="DM Sans"/>
              </a:rPr>
              <a:t>Borrar valores por Slicing</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832100" y="1352100"/>
            <a:ext cx="56535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Otra funcionalidad que podemos utilizar gracias a la mutabilidad de las listas y al slicing es borrar los ítems que queramos de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letras[:3] =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 esta forma le decimos que </a:t>
            </a:r>
            <a:r>
              <a:rPr lang="es" sz="1350" b="1" i="0" u="none" strike="noStrike" cap="none">
                <a:solidFill>
                  <a:srgbClr val="000000"/>
                </a:solidFill>
                <a:latin typeface="DM Sans"/>
                <a:ea typeface="DM Sans"/>
                <a:cs typeface="DM Sans"/>
                <a:sym typeface="DM Sans"/>
              </a:rPr>
              <a:t>los 3 primeros valores son una lista vacía, entonces lo “borra”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53" name="Google Shape;153;p24"/>
          <p:cNvGrpSpPr/>
          <p:nvPr/>
        </p:nvGrpSpPr>
        <p:grpSpPr>
          <a:xfrm>
            <a:off x="8328901" y="76198"/>
            <a:ext cx="738900" cy="738900"/>
            <a:chOff x="473351" y="619523"/>
            <a:chExt cx="738900" cy="738900"/>
          </a:xfrm>
        </p:grpSpPr>
        <p:sp>
          <p:nvSpPr>
            <p:cNvPr id="154" name="Google Shape;154;p2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2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56" name="Google Shape;156;p2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 por slicing</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¿Y si quisiéramos borrar todos los valores de una lista? En python podemos hacerlo de una forma muy sencilla, la cual sería </a:t>
            </a:r>
            <a:r>
              <a:rPr lang="es" sz="1350" b="1" i="0" u="none" strike="noStrike" cap="none">
                <a:solidFill>
                  <a:srgbClr val="000000"/>
                </a:solidFill>
                <a:latin typeface="DM Sans"/>
                <a:ea typeface="DM Sans"/>
                <a:cs typeface="DM Sans"/>
                <a:sym typeface="DM Sans"/>
              </a:rPr>
              <a:t>re asignar los ítems de dicha lista a una lista vacía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a:t>
            </a:r>
            <a:r>
              <a:rPr lang="es" sz="1350" b="1" i="1" u="none" strike="noStrike" cap="none">
                <a:solidFill>
                  <a:srgbClr val="000000"/>
                </a:solidFill>
                <a:latin typeface="DM Sans"/>
                <a:ea typeface="DM Sans"/>
                <a:cs typeface="DM Sans"/>
                <a:sym typeface="DM Sans"/>
              </a:rPr>
              <a:t> letras = [  ]</a:t>
            </a:r>
            <a:endParaRPr sz="1350" b="1" i="1"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62" name="Google Shape;162;p25"/>
          <p:cNvGrpSpPr/>
          <p:nvPr/>
        </p:nvGrpSpPr>
        <p:grpSpPr>
          <a:xfrm>
            <a:off x="8328901" y="76198"/>
            <a:ext cx="738900" cy="738900"/>
            <a:chOff x="473351" y="619523"/>
            <a:chExt cx="738900" cy="738900"/>
          </a:xfrm>
        </p:grpSpPr>
        <p:sp>
          <p:nvSpPr>
            <p:cNvPr id="163" name="Google Shape;163;p2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2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65" name="Google Shape;165;p2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Funciones de </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lista</a:t>
            </a:r>
            <a:endParaRPr sz="4000" b="1">
              <a:solidFill>
                <a:srgbClr val="EA90FF"/>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¿Qué son?</a:t>
            </a:r>
            <a:endParaRPr sz="4000" b="1">
              <a:solidFill>
                <a:srgbClr val="000000"/>
              </a:solidFill>
              <a:latin typeface="DM Sans"/>
              <a:ea typeface="DM Sans"/>
              <a:cs typeface="DM Sans"/>
              <a:sym typeface="DM Sans"/>
            </a:endParaRPr>
          </a:p>
        </p:txBody>
      </p:sp>
      <p:sp>
        <p:nvSpPr>
          <p:cNvPr id="176" name="Google Shape;176;p27"/>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En las listas, hay funciones que son muy interesantes e importantes, las </a:t>
            </a:r>
            <a:r>
              <a:rPr lang="es" sz="1350" b="1">
                <a:latin typeface="DM Sans"/>
                <a:ea typeface="DM Sans"/>
                <a:cs typeface="DM Sans"/>
                <a:sym typeface="DM Sans"/>
              </a:rPr>
              <a:t>funciones integradas</a:t>
            </a:r>
            <a:r>
              <a:rPr lang="es" sz="1350">
                <a:latin typeface="DM Sans"/>
                <a:ea typeface="DM Sans"/>
                <a:cs typeface="DM Sans"/>
                <a:sym typeface="DM Sans"/>
              </a:rPr>
              <a:t>. Las listas en Python tienen muchas funciones para utilizar, entre todas ellas vamos a nombrar las más importantes.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177" name="Google Shape;177;p27"/>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Hablaremos de las funciones en Python en próximas clases.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APPEND</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745250" y="171655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 primera función de las listas de la que estaremos hablando es APPEND. Esta función permite agregar un nuevo ítem al </a:t>
            </a:r>
            <a:r>
              <a:rPr lang="es" sz="1350" b="1">
                <a:solidFill>
                  <a:srgbClr val="000000"/>
                </a:solidFill>
                <a:latin typeface="DM Sans"/>
                <a:ea typeface="DM Sans"/>
                <a:cs typeface="DM Sans"/>
                <a:sym typeface="DM Sans"/>
              </a:rPr>
              <a:t>final</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de una lista. La misma se escribe mi_lista</a:t>
            </a:r>
            <a:r>
              <a:rPr lang="es" sz="1350" b="1">
                <a:solidFill>
                  <a:srgbClr val="000000"/>
                </a:solidFill>
                <a:latin typeface="DM Sans"/>
                <a:ea typeface="DM Sans"/>
                <a:cs typeface="DM Sans"/>
                <a:sym typeface="DM Sans"/>
              </a:rPr>
              <a:t>.append</a:t>
            </a:r>
            <a:r>
              <a:rPr lang="es" sz="1350">
                <a:solidFill>
                  <a:srgbClr val="000000"/>
                </a:solidFill>
                <a:latin typeface="DM Sans"/>
                <a:ea typeface="DM Sans"/>
                <a:cs typeface="DM Sans"/>
                <a:sym typeface="DM Sans"/>
              </a:rPr>
              <a:t>(ítem_a_agregar)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a:t>
            </a:r>
            <a:r>
              <a:rPr lang="es" sz="1350">
                <a:solidFill>
                  <a:srgbClr val="000000"/>
                </a:solidFill>
                <a:latin typeface="DM Sans"/>
                <a:ea typeface="DM Sans"/>
                <a:cs typeface="DM Sans"/>
                <a:sym typeface="DM Sans"/>
              </a:rPr>
              <a:t>sería la lista a la que se le desee agregar el ítem, e </a:t>
            </a:r>
            <a:r>
              <a:rPr lang="es" sz="1350" b="1">
                <a:solidFill>
                  <a:srgbClr val="000000"/>
                </a:solidFill>
                <a:latin typeface="DM Sans"/>
                <a:ea typeface="DM Sans"/>
                <a:cs typeface="DM Sans"/>
                <a:sym typeface="DM Sans"/>
              </a:rPr>
              <a:t>ítem_a_agregar</a:t>
            </a:r>
            <a:r>
              <a:rPr lang="es" sz="1350">
                <a:solidFill>
                  <a:srgbClr val="000000"/>
                </a:solidFill>
                <a:latin typeface="DM Sans"/>
                <a:ea typeface="DM Sans"/>
                <a:cs typeface="DM Sans"/>
                <a:sym typeface="DM Sans"/>
              </a:rPr>
              <a:t> sería el ítem que deseemos agregar a la lista.</a:t>
            </a:r>
            <a:endParaRPr sz="1350">
              <a:latin typeface="DM Sans"/>
              <a:ea typeface="DM Sans"/>
              <a:cs typeface="DM Sans"/>
              <a:sym typeface="DM Sans"/>
            </a:endParaRPr>
          </a:p>
        </p:txBody>
      </p:sp>
      <p:grpSp>
        <p:nvGrpSpPr>
          <p:cNvPr id="188" name="Google Shape;188;p29"/>
          <p:cNvGrpSpPr/>
          <p:nvPr/>
        </p:nvGrpSpPr>
        <p:grpSpPr>
          <a:xfrm>
            <a:off x="8328901" y="76198"/>
            <a:ext cx="738900" cy="738900"/>
            <a:chOff x="473351" y="619523"/>
            <a:chExt cx="738900" cy="738900"/>
          </a:xfrm>
        </p:grpSpPr>
        <p:sp>
          <p:nvSpPr>
            <p:cNvPr id="189" name="Google Shape;189;p2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0" name="Google Shape;190;p2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91" name="Google Shape;191;p2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 sólo acaba ahí. En la función append también podemos </a:t>
            </a:r>
            <a:r>
              <a:rPr lang="es" sz="1350" b="1">
                <a:solidFill>
                  <a:srgbClr val="000000"/>
                </a:solidFill>
                <a:latin typeface="DM Sans"/>
                <a:ea typeface="DM Sans"/>
                <a:cs typeface="DM Sans"/>
                <a:sym typeface="DM Sans"/>
              </a:rPr>
              <a:t>realizar operaciones aritméticas en nuestro ítem.</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numeros.append(3**2+1-12+5*)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[1,2,3,4,6,13]</a:t>
            </a:r>
            <a:endParaRPr sz="1350" b="1">
              <a:solidFill>
                <a:srgbClr val="000000"/>
              </a:solidFill>
              <a:latin typeface="DM Sans"/>
              <a:ea typeface="DM Sans"/>
              <a:cs typeface="DM Sans"/>
              <a:sym typeface="DM Sans"/>
            </a:endParaRPr>
          </a:p>
        </p:txBody>
      </p:sp>
      <p:grpSp>
        <p:nvGrpSpPr>
          <p:cNvPr id="197" name="Google Shape;197;p30"/>
          <p:cNvGrpSpPr/>
          <p:nvPr/>
        </p:nvGrpSpPr>
        <p:grpSpPr>
          <a:xfrm>
            <a:off x="8328901" y="76198"/>
            <a:ext cx="738900" cy="738900"/>
            <a:chOff x="473351" y="619523"/>
            <a:chExt cx="738900" cy="738900"/>
          </a:xfrm>
        </p:grpSpPr>
        <p:sp>
          <p:nvSpPr>
            <p:cNvPr id="198" name="Google Shape;198;p3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 name="Google Shape;199;p3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0" name="Google Shape;200;p3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¿Se acuerdan cuando hablamos de </a:t>
            </a:r>
            <a:r>
              <a:rPr lang="es" sz="1350" b="1" i="0" u="none" strike="noStrike" cap="none">
                <a:solidFill>
                  <a:srgbClr val="000000"/>
                </a:solidFill>
                <a:latin typeface="DM Sans"/>
                <a:ea typeface="DM Sans"/>
                <a:cs typeface="DM Sans"/>
                <a:sym typeface="DM Sans"/>
              </a:rPr>
              <a:t>len</a:t>
            </a:r>
            <a:r>
              <a:rPr lang="es" sz="1350" b="0" i="0" u="none" strike="noStrike" cap="none">
                <a:solidFill>
                  <a:srgbClr val="000000"/>
                </a:solidFill>
                <a:latin typeface="DM Sans"/>
                <a:ea typeface="DM Sans"/>
                <a:cs typeface="DM Sans"/>
                <a:sym typeface="DM Sans"/>
              </a:rPr>
              <a:t> en string? En listas, se puede usar exactamente la misma función para poder saber la longitud de una lista, es decir, la cantidad de ítems dentro de la misma.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len(numeros)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p:txBody>
      </p:sp>
      <p:grpSp>
        <p:nvGrpSpPr>
          <p:cNvPr id="206" name="Google Shape;206;p31"/>
          <p:cNvGrpSpPr/>
          <p:nvPr/>
        </p:nvGrpSpPr>
        <p:grpSpPr>
          <a:xfrm>
            <a:off x="8328901" y="76198"/>
            <a:ext cx="738900" cy="738900"/>
            <a:chOff x="473351" y="619523"/>
            <a:chExt cx="738900" cy="738900"/>
          </a:xfrm>
        </p:grpSpPr>
        <p:sp>
          <p:nvSpPr>
            <p:cNvPr id="207" name="Google Shape;207;p3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3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9" name="Google Shape;209;p3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Longitud de la lista</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61" name="Google Shape;61;p14"/>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62" name="Google Shape;62;p14"/>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qué es una Lista</a:t>
            </a:r>
            <a:endParaRPr sz="1350" b="0" i="0" u="none" strike="noStrike" cap="none">
              <a:solidFill>
                <a:schemeClr val="dk1"/>
              </a:solidFill>
              <a:latin typeface="DM Sans"/>
              <a:ea typeface="DM Sans"/>
              <a:cs typeface="DM Sans"/>
              <a:sym typeface="DM Sans"/>
            </a:endParaRPr>
          </a:p>
        </p:txBody>
      </p:sp>
      <p:pic>
        <p:nvPicPr>
          <p:cNvPr id="63" name="Google Shape;63;p14"/>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64" name="Google Shape;64;p14"/>
          <p:cNvSpPr txBox="1"/>
          <p:nvPr/>
        </p:nvSpPr>
        <p:spPr>
          <a:xfrm>
            <a:off x="2690561" y="20547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Analizar </a:t>
            </a:r>
            <a:r>
              <a:rPr lang="es" sz="1350">
                <a:solidFill>
                  <a:schemeClr val="dk1"/>
                </a:solidFill>
                <a:latin typeface="DM Sans"/>
                <a:ea typeface="DM Sans"/>
                <a:cs typeface="DM Sans"/>
                <a:sym typeface="DM Sans"/>
              </a:rPr>
              <a:t>similitud y diferencias de listas con string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5" name="Google Shape;65;p14"/>
          <p:cNvPicPr preferRelativeResize="0"/>
          <p:nvPr/>
        </p:nvPicPr>
        <p:blipFill rotWithShape="1">
          <a:blip r:embed="rId3">
            <a:alphaModFix/>
          </a:blip>
          <a:srcRect/>
          <a:stretch/>
        </p:blipFill>
        <p:spPr>
          <a:xfrm>
            <a:off x="2172138" y="2776313"/>
            <a:ext cx="196975" cy="196975"/>
          </a:xfrm>
          <a:prstGeom prst="rect">
            <a:avLst/>
          </a:prstGeom>
          <a:noFill/>
          <a:ln>
            <a:noFill/>
          </a:ln>
        </p:spPr>
      </p:pic>
      <p:sp>
        <p:nvSpPr>
          <p:cNvPr id="66" name="Google Shape;66;p14"/>
          <p:cNvSpPr txBox="1"/>
          <p:nvPr/>
        </p:nvSpPr>
        <p:spPr>
          <a:xfrm>
            <a:off x="2690561" y="2727050"/>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Comprender</a:t>
            </a:r>
            <a:r>
              <a:rPr lang="es" sz="1350">
                <a:solidFill>
                  <a:schemeClr val="dk1"/>
                </a:solidFill>
                <a:latin typeface="DM Sans"/>
                <a:ea typeface="DM Sans"/>
                <a:cs typeface="DM Sans"/>
                <a:sym typeface="DM Sans"/>
              </a:rPr>
              <a:t> cómo asignar por slicing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7" name="Google Shape;67;p14"/>
          <p:cNvPicPr preferRelativeResize="0"/>
          <p:nvPr/>
        </p:nvPicPr>
        <p:blipFill rotWithShape="1">
          <a:blip r:embed="rId3">
            <a:alphaModFix/>
          </a:blip>
          <a:srcRect/>
          <a:stretch/>
        </p:blipFill>
        <p:spPr>
          <a:xfrm>
            <a:off x="2172138" y="3531163"/>
            <a:ext cx="196975" cy="196975"/>
          </a:xfrm>
          <a:prstGeom prst="rect">
            <a:avLst/>
          </a:prstGeom>
          <a:noFill/>
          <a:ln>
            <a:noFill/>
          </a:ln>
        </p:spPr>
      </p:pic>
      <p:sp>
        <p:nvSpPr>
          <p:cNvPr id="68" name="Google Shape;68;p14"/>
          <p:cNvSpPr txBox="1"/>
          <p:nvPr/>
        </p:nvSpPr>
        <p:spPr>
          <a:xfrm>
            <a:off x="2690550" y="34755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Iniciar </a:t>
            </a:r>
            <a:r>
              <a:rPr lang="es" sz="1350">
                <a:solidFill>
                  <a:schemeClr val="dk1"/>
                </a:solidFill>
                <a:latin typeface="DM Sans"/>
                <a:ea typeface="DM Sans"/>
                <a:cs typeface="DM Sans"/>
                <a:sym typeface="DM Sans"/>
              </a:rPr>
              <a:t>los primeros pasos con funciones de listas</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cxnSp>
        <p:nvCxnSpPr>
          <p:cNvPr id="69" name="Google Shape;69;p14"/>
          <p:cNvCxnSpPr>
            <a:stCxn id="61" idx="2"/>
            <a:endCxn id="63"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70" name="Google Shape;70;p14"/>
          <p:cNvCxnSpPr>
            <a:stCxn id="63" idx="2"/>
            <a:endCxn id="65" idx="0"/>
          </p:cNvCxnSpPr>
          <p:nvPr/>
        </p:nvCxnSpPr>
        <p:spPr>
          <a:xfrm rot="-5400000" flipH="1">
            <a:off x="2070675" y="2575638"/>
            <a:ext cx="400500" cy="600"/>
          </a:xfrm>
          <a:prstGeom prst="bentConnector3">
            <a:avLst>
              <a:gd name="adj1" fmla="val 50016"/>
            </a:avLst>
          </a:prstGeom>
          <a:noFill/>
          <a:ln w="9525" cap="flat" cmpd="sng">
            <a:solidFill>
              <a:srgbClr val="EAFF6A"/>
            </a:solidFill>
            <a:prstDash val="solid"/>
            <a:round/>
            <a:headEnd type="none" w="sm" len="sm"/>
            <a:tailEnd type="none" w="sm" len="sm"/>
          </a:ln>
        </p:spPr>
      </p:cxnSp>
      <p:cxnSp>
        <p:nvCxnSpPr>
          <p:cNvPr id="71" name="Google Shape;71;p14"/>
          <p:cNvCxnSpPr>
            <a:stCxn id="65" idx="2"/>
            <a:endCxn id="67" idx="0"/>
          </p:cNvCxnSpPr>
          <p:nvPr/>
        </p:nvCxnSpPr>
        <p:spPr>
          <a:xfrm rot="-5400000" flipH="1">
            <a:off x="1991925" y="3251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cxnSp>
        <p:nvCxnSpPr>
          <p:cNvPr id="72" name="Google Shape;72;p14"/>
          <p:cNvCxnSpPr/>
          <p:nvPr/>
        </p:nvCxnSpPr>
        <p:spPr>
          <a:xfrm rot="-5400000" flipH="1">
            <a:off x="1991925" y="4013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pic>
        <p:nvPicPr>
          <p:cNvPr id="73" name="Google Shape;73;p14"/>
          <p:cNvPicPr preferRelativeResize="0"/>
          <p:nvPr/>
        </p:nvPicPr>
        <p:blipFill rotWithShape="1">
          <a:blip r:embed="rId3">
            <a:alphaModFix/>
          </a:blip>
          <a:srcRect/>
          <a:stretch/>
        </p:blipFill>
        <p:spPr>
          <a:xfrm>
            <a:off x="2172138" y="4293163"/>
            <a:ext cx="196975" cy="196975"/>
          </a:xfrm>
          <a:prstGeom prst="rect">
            <a:avLst/>
          </a:prstGeom>
          <a:noFill/>
          <a:ln>
            <a:noFill/>
          </a:ln>
        </p:spPr>
      </p:pic>
      <p:sp>
        <p:nvSpPr>
          <p:cNvPr id="74" name="Google Shape;74;p14"/>
          <p:cNvSpPr txBox="1"/>
          <p:nvPr/>
        </p:nvSpPr>
        <p:spPr>
          <a:xfrm>
            <a:off x="2728525" y="4097750"/>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Definir </a:t>
            </a:r>
            <a:r>
              <a:rPr lang="es" sz="1350">
                <a:solidFill>
                  <a:schemeClr val="dk1"/>
                </a:solidFill>
                <a:latin typeface="DM Sans"/>
                <a:ea typeface="DM Sans"/>
                <a:cs typeface="DM Sans"/>
                <a:sym typeface="DM Sans"/>
              </a:rPr>
              <a:t>y trabajar con  Tuplas</a:t>
            </a:r>
            <a:endParaRPr sz="1350">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Pop</a:t>
            </a:r>
            <a:endParaRPr sz="4000" b="1"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1745250" y="1487950"/>
            <a:ext cx="56535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append permite agregar un ítem al final de una lista, </a:t>
            </a:r>
            <a:r>
              <a:rPr lang="es" sz="1350" b="1">
                <a:solidFill>
                  <a:srgbClr val="000000"/>
                </a:solidFill>
                <a:latin typeface="DM Sans"/>
                <a:ea typeface="DM Sans"/>
                <a:cs typeface="DM Sans"/>
                <a:sym typeface="DM Sans"/>
              </a:rPr>
              <a:t>pop hace todo lo contrario</a:t>
            </a:r>
            <a:r>
              <a:rPr lang="es" sz="1350">
                <a:solidFill>
                  <a:srgbClr val="000000"/>
                </a:solidFill>
                <a:latin typeface="DM Sans"/>
                <a:ea typeface="DM Sans"/>
                <a:cs typeface="DM Sans"/>
                <a:sym typeface="DM Sans"/>
              </a:rPr>
              <a:t>, elimina el último ítem de una lista, sin modificar el resto de la lista.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Se escribe como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a:t>
            </a:r>
            <a:endParaRPr sz="1350" b="1">
              <a:solidFill>
                <a:srgbClr val="000000"/>
              </a:solidFill>
              <a:latin typeface="DM Sans"/>
              <a:ea typeface="DM Sans"/>
              <a:cs typeface="DM Sans"/>
              <a:sym typeface="DM Sans"/>
            </a:endParaRPr>
          </a:p>
        </p:txBody>
      </p:sp>
      <p:grpSp>
        <p:nvGrpSpPr>
          <p:cNvPr id="220" name="Google Shape;220;p33"/>
          <p:cNvGrpSpPr/>
          <p:nvPr/>
        </p:nvGrpSpPr>
        <p:grpSpPr>
          <a:xfrm>
            <a:off x="8328901" y="76198"/>
            <a:ext cx="738900" cy="738900"/>
            <a:chOff x="473351" y="619523"/>
            <a:chExt cx="738900" cy="738900"/>
          </a:xfrm>
        </p:grpSpPr>
        <p:sp>
          <p:nvSpPr>
            <p:cNvPr id="221" name="Google Shape;221;p3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p3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23" name="Google Shape;223;p3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p:nvPr/>
        </p:nvSpPr>
        <p:spPr>
          <a:xfrm>
            <a:off x="1745250" y="14879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especificamos algo entre el paréntesis al decir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algo</a:t>
            </a:r>
            <a:r>
              <a:rPr lang="es" sz="1350" b="1">
                <a:solidFill>
                  <a:srgbClr val="000000"/>
                </a:solidFill>
                <a:latin typeface="DM Sans"/>
                <a:ea typeface="DM Sans"/>
                <a:cs typeface="DM Sans"/>
                <a:sym typeface="DM Sans"/>
              </a:rPr>
              <a:t>)</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Pop eliminará el ítem ubicado en dicha posición.</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print(datos)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 34,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p:txBody>
      </p:sp>
      <p:grpSp>
        <p:nvGrpSpPr>
          <p:cNvPr id="229" name="Google Shape;229;p34"/>
          <p:cNvGrpSpPr/>
          <p:nvPr/>
        </p:nvGrpSpPr>
        <p:grpSpPr>
          <a:xfrm>
            <a:off x="8328901" y="76198"/>
            <a:ext cx="738900" cy="738900"/>
            <a:chOff x="473351" y="619523"/>
            <a:chExt cx="738900" cy="738900"/>
          </a:xfrm>
        </p:grpSpPr>
        <p:sp>
          <p:nvSpPr>
            <p:cNvPr id="230" name="Google Shape;230;p3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3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32" name="Google Shape;232;p3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Count+Index</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1745250" y="1820350"/>
            <a:ext cx="56535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count</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Esta función cuenta el número de veces que nuestro ítem se repite en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[1,2,1,3,1,4,1]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&gt;&gt;&gt;numeros.count(1)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p:txBody>
      </p:sp>
      <p:grpSp>
        <p:nvGrpSpPr>
          <p:cNvPr id="243" name="Google Shape;243;p36"/>
          <p:cNvGrpSpPr/>
          <p:nvPr/>
        </p:nvGrpSpPr>
        <p:grpSpPr>
          <a:xfrm>
            <a:off x="8328901" y="76198"/>
            <a:ext cx="738900" cy="738900"/>
            <a:chOff x="473351" y="619523"/>
            <a:chExt cx="738900" cy="738900"/>
          </a:xfrm>
        </p:grpSpPr>
        <p:sp>
          <p:nvSpPr>
            <p:cNvPr id="244" name="Google Shape;244;p3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5" name="Google Shape;245;p3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46" name="Google Shape;246;p3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37"/>
          <p:cNvGrpSpPr/>
          <p:nvPr/>
        </p:nvGrpSpPr>
        <p:grpSpPr>
          <a:xfrm>
            <a:off x="8328901" y="76198"/>
            <a:ext cx="738900" cy="738900"/>
            <a:chOff x="473351" y="619523"/>
            <a:chExt cx="738900" cy="738900"/>
          </a:xfrm>
        </p:grpSpPr>
        <p:sp>
          <p:nvSpPr>
            <p:cNvPr id="252" name="Google Shape;252;p3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p3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54" name="Google Shape;254;p3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255" name="Google Shape;255;p37"/>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index</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Esta función busca nuestro ítem y nos dice en qué índice se encuentra.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 =  [1,2,1,3,1,4,1,5]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numeros.index(5)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7</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se intenta buscar un valor fuera de la lista, devolverá un error y que no se encontró el valor</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Traceback (most recent call last):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  File "&lt;stdin&gt;", line 1, in &lt;module&gt;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ValueError: list.index(x): x not in list</a:t>
            </a:r>
            <a:endParaRPr sz="1350" b="0" i="0" u="none" strike="noStrike" cap="none">
              <a:solidFill>
                <a:srgbClr val="FF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38"/>
          <p:cNvGrpSpPr/>
          <p:nvPr/>
        </p:nvGrpSpPr>
        <p:grpSpPr>
          <a:xfrm>
            <a:off x="4202556" y="994173"/>
            <a:ext cx="738900" cy="738900"/>
            <a:chOff x="974706" y="2467173"/>
            <a:chExt cx="738900" cy="738900"/>
          </a:xfrm>
        </p:grpSpPr>
        <p:sp>
          <p:nvSpPr>
            <p:cNvPr id="261" name="Google Shape;261;p3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2" name="Google Shape;262;p3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63" name="Google Shape;263;p38"/>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highlight>
                <a:srgbClr val="EAFF6A"/>
              </a:highlight>
              <a:latin typeface="DM Sans"/>
              <a:ea typeface="DM Sans"/>
              <a:cs typeface="DM Sans"/>
              <a:sym typeface="DM Sans"/>
            </a:endParaRPr>
          </a:p>
        </p:txBody>
      </p:sp>
      <p:sp>
        <p:nvSpPr>
          <p:cNvPr id="264" name="Google Shape;264;p38"/>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39"/>
          <p:cNvGrpSpPr/>
          <p:nvPr/>
        </p:nvGrpSpPr>
        <p:grpSpPr>
          <a:xfrm>
            <a:off x="457347" y="468298"/>
            <a:ext cx="431074" cy="431074"/>
            <a:chOff x="974706" y="2467173"/>
            <a:chExt cx="738900" cy="738900"/>
          </a:xfrm>
        </p:grpSpPr>
        <p:sp>
          <p:nvSpPr>
            <p:cNvPr id="270" name="Google Shape;270;p3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1" name="Google Shape;271;p3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72" name="Google Shape;272;p39"/>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latin typeface="DM Sans"/>
              <a:ea typeface="DM Sans"/>
              <a:cs typeface="DM Sans"/>
              <a:sym typeface="DM Sans"/>
            </a:endParaRPr>
          </a:p>
        </p:txBody>
      </p:sp>
      <p:sp>
        <p:nvSpPr>
          <p:cNvPr id="273" name="Google Shape;273;p39"/>
          <p:cNvSpPr txBox="1"/>
          <p:nvPr/>
        </p:nvSpPr>
        <p:spPr>
          <a:xfrm>
            <a:off x="549524" y="2253750"/>
            <a:ext cx="7802100" cy="25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Descripción de la actividad. </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dirty="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En esta actividad, podrás poner en </a:t>
            </a:r>
            <a:r>
              <a:rPr lang="es" sz="1350" b="1" dirty="0">
                <a:latin typeface="DM Sans"/>
                <a:ea typeface="DM Sans"/>
                <a:cs typeface="DM Sans"/>
                <a:sym typeface="DM Sans"/>
              </a:rPr>
              <a:t>práctica</a:t>
            </a:r>
            <a:r>
              <a:rPr lang="es" sz="1350" b="1" i="0" u="none" strike="noStrike" cap="none" dirty="0">
                <a:solidFill>
                  <a:srgbClr val="000000"/>
                </a:solidFill>
                <a:latin typeface="DM Sans"/>
                <a:ea typeface="DM Sans"/>
                <a:cs typeface="DM Sans"/>
                <a:sym typeface="DM Sans"/>
              </a:rPr>
              <a:t> todo lo aprendido durante la sesión.  </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dirty="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r>
              <a:rPr lang="es" sz="1150" b="0" i="0" u="none" strike="noStrike" cap="none" dirty="0">
                <a:solidFill>
                  <a:srgbClr val="000000"/>
                </a:solidFill>
                <a:latin typeface="DM Sans"/>
                <a:ea typeface="DM Sans"/>
                <a:cs typeface="DM Sans"/>
                <a:sym typeface="DM Sans"/>
              </a:rPr>
              <a:t>Dadas dos listas LISTA1 y LISTA2 debes realizar las siguientes tareas:</a:t>
            </a:r>
            <a:endParaRPr sz="11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dirty="0">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dirty="0">
                <a:solidFill>
                  <a:srgbClr val="000000"/>
                </a:solidFill>
                <a:latin typeface="DM Sans"/>
                <a:ea typeface="DM Sans"/>
                <a:cs typeface="DM Sans"/>
                <a:sym typeface="DM Sans"/>
              </a:rPr>
              <a:t>Añade a la LISTA1 el int 456789 y luego el string “Hola Mundo”</a:t>
            </a:r>
            <a:endParaRPr sz="1150" b="0" i="0" u="none" strike="noStrike" cap="none" dirty="0">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dirty="0">
                <a:solidFill>
                  <a:srgbClr val="000000"/>
                </a:solidFill>
                <a:latin typeface="DM Sans"/>
                <a:ea typeface="DM Sans"/>
                <a:cs typeface="DM Sans"/>
                <a:sym typeface="DM Sans"/>
              </a:rPr>
              <a:t>Luego añade a la LISTA2 el string “Hola y Adios” y luego el int 5555</a:t>
            </a:r>
            <a:endParaRPr sz="1150" b="0" i="0" u="none" strike="noStrike" cap="none" dirty="0">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dirty="0">
                <a:solidFill>
                  <a:srgbClr val="000000"/>
                </a:solidFill>
                <a:latin typeface="DM Sans"/>
                <a:ea typeface="DM Sans"/>
                <a:cs typeface="DM Sans"/>
                <a:sym typeface="DM Sans"/>
              </a:rPr>
              <a:t>Genera una LISTA3 con todos los elementos de la LISTA1 sin considerar el último elemento</a:t>
            </a:r>
            <a:endParaRPr sz="1150" b="0" i="0" u="none" strike="noStrike" cap="none" dirty="0">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dirty="0">
                <a:solidFill>
                  <a:srgbClr val="000000"/>
                </a:solidFill>
                <a:latin typeface="DM Sans"/>
                <a:ea typeface="DM Sans"/>
                <a:cs typeface="DM Sans"/>
                <a:sym typeface="DM Sans"/>
              </a:rPr>
              <a:t>Genera una LISTA4 con todos los elementos de la LISTA2 menos el primero y el último elemento</a:t>
            </a:r>
            <a:endParaRPr sz="1150" b="0" i="0" u="none" strike="noStrike" cap="none" dirty="0">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dirty="0">
                <a:solidFill>
                  <a:srgbClr val="000000"/>
                </a:solidFill>
                <a:latin typeface="DM Sans"/>
                <a:ea typeface="DM Sans"/>
                <a:cs typeface="DM Sans"/>
                <a:sym typeface="DM Sans"/>
              </a:rPr>
              <a:t>Finalmente, genera una LISTA5 con los elementos de la LISTA4 y de la LISTA3</a:t>
            </a:r>
            <a:endParaRPr dirty="0"/>
          </a:p>
          <a:p>
            <a:pPr marL="457200" marR="0" lvl="0" indent="-228600" algn="l" rtl="0">
              <a:lnSpc>
                <a:spcPct val="100000"/>
              </a:lnSpc>
              <a:spcBef>
                <a:spcPts val="0"/>
              </a:spcBef>
              <a:spcAft>
                <a:spcPts val="0"/>
              </a:spcAft>
              <a:buClr>
                <a:srgbClr val="000000"/>
              </a:buClr>
              <a:buSzPts val="1150"/>
              <a:buFont typeface="DM Sans"/>
              <a:buNone/>
            </a:pPr>
            <a:endParaRPr sz="1150" b="0" i="0" u="none" strike="noStrike" cap="none" dirty="0">
              <a:solidFill>
                <a:srgbClr val="000000"/>
              </a:solidFill>
              <a:latin typeface="DM Sans"/>
              <a:ea typeface="DM Sans"/>
              <a:cs typeface="DM Sans"/>
              <a:sym typeface="DM Sans"/>
            </a:endParaRPr>
          </a:p>
          <a:p>
            <a:pPr marL="155575" marR="0" lvl="0" indent="0" algn="l" rtl="0">
              <a:lnSpc>
                <a:spcPct val="100000"/>
              </a:lnSpc>
              <a:spcBef>
                <a:spcPts val="0"/>
              </a:spcBef>
              <a:spcAft>
                <a:spcPts val="0"/>
              </a:spcAft>
              <a:buNone/>
            </a:pPr>
            <a:endParaRPr sz="1150" b="0" i="0" u="none" strike="noStrike" cap="none" dirty="0">
              <a:solidFill>
                <a:srgbClr val="000000"/>
              </a:solidFill>
              <a:latin typeface="DM Sans"/>
              <a:ea typeface="DM Sans"/>
              <a:cs typeface="DM Sans"/>
              <a:sym typeface="DM Sans"/>
            </a:endParaRPr>
          </a:p>
        </p:txBody>
      </p:sp>
      <p:sp>
        <p:nvSpPr>
          <p:cNvPr id="274" name="Google Shape;274;p3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83AEFB"/>
                </a:solidFill>
                <a:latin typeface="DM Sans"/>
                <a:ea typeface="DM Sans"/>
                <a:cs typeface="DM Sans"/>
                <a:sym typeface="DM Sans"/>
              </a:rPr>
              <a:t>Tuplas</a:t>
            </a:r>
            <a:endParaRPr sz="4000" b="1" i="0" u="none" strike="noStrike" cap="none">
              <a:solidFill>
                <a:srgbClr val="83AEFB"/>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a:solidFill>
                <a:srgbClr val="000000"/>
              </a:solidFill>
              <a:latin typeface="DM Sans"/>
              <a:ea typeface="DM Sans"/>
              <a:cs typeface="DM Sans"/>
              <a:sym typeface="DM Sans"/>
            </a:endParaRPr>
          </a:p>
        </p:txBody>
      </p:sp>
      <p:sp>
        <p:nvSpPr>
          <p:cNvPr id="285" name="Google Shape;285;p41"/>
          <p:cNvSpPr txBox="1"/>
          <p:nvPr/>
        </p:nvSpPr>
        <p:spPr>
          <a:xfrm>
            <a:off x="457725" y="19830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tuplas son unas </a:t>
            </a:r>
            <a:r>
              <a:rPr lang="es" sz="1350" b="1">
                <a:solidFill>
                  <a:srgbClr val="000000"/>
                </a:solidFill>
                <a:latin typeface="DM Sans"/>
                <a:ea typeface="DM Sans"/>
                <a:cs typeface="DM Sans"/>
                <a:sym typeface="DM Sans"/>
              </a:rPr>
              <a:t>colecciones de datos parecidas a las listas</a:t>
            </a:r>
            <a:r>
              <a:rPr lang="es" sz="1350">
                <a:solidFill>
                  <a:srgbClr val="000000"/>
                </a:solidFill>
                <a:latin typeface="DM Sans"/>
                <a:ea typeface="DM Sans"/>
                <a:cs typeface="DM Sans"/>
                <a:sym typeface="DM Sans"/>
              </a:rPr>
              <a:t>, una de las diferencias es que estas son inmutables. Se utilizan para asegurarnos que una colección determinada de datos no se pueda modificar.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Python utiliza tuplas en algunas funciones para devolver </a:t>
            </a:r>
            <a:r>
              <a:rPr lang="es" sz="1350" b="1">
                <a:solidFill>
                  <a:srgbClr val="000000"/>
                </a:solidFill>
                <a:latin typeface="DM Sans"/>
                <a:ea typeface="DM Sans"/>
                <a:cs typeface="DM Sans"/>
                <a:sym typeface="DM Sans"/>
              </a:rPr>
              <a:t>resultados inmutables</a:t>
            </a:r>
            <a:r>
              <a:rPr lang="es" sz="1350">
                <a:solidFill>
                  <a:srgbClr val="000000"/>
                </a:solidFill>
                <a:latin typeface="DM Sans"/>
                <a:ea typeface="DM Sans"/>
                <a:cs typeface="DM Sans"/>
                <a:sym typeface="DM Sans"/>
              </a:rPr>
              <a:t>, por eso, conviene saber identificarlas. A su vez, dependiendo de lo que queramos hacer, las tuplas pueden ser más rápidas que las listas.</a:t>
            </a:r>
            <a:endParaRPr sz="1350">
              <a:solidFill>
                <a:srgbClr val="000000"/>
              </a:solidFill>
              <a:latin typeface="DM Sans"/>
              <a:ea typeface="DM Sans"/>
              <a:cs typeface="DM Sans"/>
              <a:sym typeface="DM Sans"/>
            </a:endParaRPr>
          </a:p>
        </p:txBody>
      </p:sp>
      <p:grpSp>
        <p:nvGrpSpPr>
          <p:cNvPr id="286" name="Google Shape;286;p41"/>
          <p:cNvGrpSpPr/>
          <p:nvPr/>
        </p:nvGrpSpPr>
        <p:grpSpPr>
          <a:xfrm>
            <a:off x="8328901" y="76198"/>
            <a:ext cx="738900" cy="738900"/>
            <a:chOff x="473351" y="619523"/>
            <a:chExt cx="738900" cy="738900"/>
          </a:xfrm>
        </p:grpSpPr>
        <p:sp>
          <p:nvSpPr>
            <p:cNvPr id="287" name="Google Shape;287;p4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 name="Google Shape;288;p4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a:t>
            </a:r>
            <a:endParaRPr sz="4000" b="1" i="0" u="none" strike="noStrike" cap="none">
              <a:solidFill>
                <a:srgbClr val="EAFF6A"/>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42"/>
          <p:cNvGrpSpPr/>
          <p:nvPr/>
        </p:nvGrpSpPr>
        <p:grpSpPr>
          <a:xfrm>
            <a:off x="8328901" y="76198"/>
            <a:ext cx="738900" cy="738900"/>
            <a:chOff x="473351" y="619523"/>
            <a:chExt cx="738900" cy="738900"/>
          </a:xfrm>
        </p:grpSpPr>
        <p:sp>
          <p:nvSpPr>
            <p:cNvPr id="294" name="Google Shape;294;p4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4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96" name="Google Shape;296;p42"/>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 en Python</a:t>
            </a:r>
            <a:endParaRPr sz="3500" b="1" i="0" u="none" strike="noStrike" cap="none">
              <a:solidFill>
                <a:schemeClr val="dk1"/>
              </a:solidFill>
              <a:latin typeface="DM Sans"/>
              <a:ea typeface="DM Sans"/>
              <a:cs typeface="DM Sans"/>
              <a:sym typeface="DM Sans"/>
            </a:endParaRPr>
          </a:p>
        </p:txBody>
      </p:sp>
      <p:sp>
        <p:nvSpPr>
          <p:cNvPr id="297" name="Google Shape;297;p42"/>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Una tupla se declara muy similar a una lista, con la única diferencia que utiliza paréntesis en lugar de corchetes.</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mi_tupla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otra_tupla = (“Hola”, “como”, “estas”,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Para declarar una tupla con un único valor hay que declararla de la siguiente forma:</a:t>
            </a:r>
            <a:br>
              <a:rPr lang="es" sz="1350">
                <a:solidFill>
                  <a:srgbClr val="000000"/>
                </a:solidFill>
                <a:latin typeface="DM Sans"/>
                <a:ea typeface="DM Sans"/>
                <a:cs typeface="DM Sans"/>
                <a:sym typeface="DM Sans"/>
              </a:rPr>
            </a:br>
            <a:r>
              <a:rPr lang="es" sz="1350" b="1">
                <a:solidFill>
                  <a:srgbClr val="000000"/>
                </a:solidFill>
                <a:latin typeface="DM Sans"/>
                <a:ea typeface="DM Sans"/>
                <a:cs typeface="DM Sans"/>
                <a:sym typeface="DM Sans"/>
              </a:rPr>
              <a:t>&gt;&gt;&gt; tupla_vacia =  (2,)</a:t>
            </a: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De lo contrario, tupla_vacia recibirá el valor 2 y no será una tupla, si no, </a:t>
            </a:r>
            <a:r>
              <a:rPr lang="es" sz="1350" b="1">
                <a:solidFill>
                  <a:srgbClr val="000000"/>
                </a:solidFill>
                <a:latin typeface="DM Sans"/>
                <a:ea typeface="DM Sans"/>
                <a:cs typeface="DM Sans"/>
                <a:sym typeface="DM Sans"/>
              </a:rPr>
              <a:t>un int</a:t>
            </a:r>
            <a:endParaRPr sz="1350" b="1">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43"/>
          <p:cNvGrpSpPr/>
          <p:nvPr/>
        </p:nvGrpSpPr>
        <p:grpSpPr>
          <a:xfrm>
            <a:off x="8328901" y="76198"/>
            <a:ext cx="738900" cy="738900"/>
            <a:chOff x="473351" y="619523"/>
            <a:chExt cx="738900" cy="738900"/>
          </a:xfrm>
        </p:grpSpPr>
        <p:sp>
          <p:nvSpPr>
            <p:cNvPr id="303" name="Google Shape;303;p4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4" name="Google Shape;304;p4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05" name="Google Shape;305;p4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Heterogéneas</a:t>
            </a:r>
            <a:endParaRPr sz="3500" b="1" i="0" u="none" strike="noStrike" cap="none">
              <a:solidFill>
                <a:schemeClr val="dk1"/>
              </a:solidFill>
              <a:latin typeface="DM Sans"/>
              <a:ea typeface="DM Sans"/>
              <a:cs typeface="DM Sans"/>
              <a:sym typeface="DM Sans"/>
            </a:endParaRPr>
          </a:p>
        </p:txBody>
      </p:sp>
      <p:sp>
        <p:nvSpPr>
          <p:cNvPr id="306" name="Google Shape;306;p43"/>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t>
            </a:r>
            <a:r>
              <a:rPr lang="es" sz="1350" b="1">
                <a:solidFill>
                  <a:srgbClr val="000000"/>
                </a:solidFill>
                <a:latin typeface="DM Sans"/>
                <a:ea typeface="DM Sans"/>
                <a:cs typeface="DM Sans"/>
                <a:sym typeface="DM Sans"/>
              </a:rPr>
              <a:t>as tuplas no tienen la restricción sobre el tipo de datos de los ítems</a:t>
            </a:r>
            <a:r>
              <a:rPr lang="es" sz="1350">
                <a:solidFill>
                  <a:srgbClr val="000000"/>
                </a:solidFill>
                <a:latin typeface="DM Sans"/>
                <a:ea typeface="DM Sans"/>
                <a:cs typeface="DM Sans"/>
                <a:sym typeface="DM Sans"/>
              </a:rPr>
              <a:t>. Podemos tener una tupla que contenga números, variables, strings, o incluso otras listas, u otros tipos de datos que veremos más adelante.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mi_var = ‘Una variable’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 mi_var)</a:t>
            </a:r>
            <a:endParaRPr sz="1350" b="1">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Google Shape;311;p44"/>
          <p:cNvGrpSpPr/>
          <p:nvPr/>
        </p:nvGrpSpPr>
        <p:grpSpPr>
          <a:xfrm>
            <a:off x="8328901" y="76198"/>
            <a:ext cx="738900" cy="738900"/>
            <a:chOff x="473351" y="619523"/>
            <a:chExt cx="738900" cy="738900"/>
          </a:xfrm>
        </p:grpSpPr>
        <p:sp>
          <p:nvSpPr>
            <p:cNvPr id="312" name="Google Shape;312;p4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3" name="Google Shape;313;p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14" name="Google Shape;314;p4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a:t>
            </a:r>
            <a:endParaRPr sz="3500" b="1" i="0" u="none" strike="noStrike" cap="none">
              <a:solidFill>
                <a:schemeClr val="dk1"/>
              </a:solidFill>
              <a:latin typeface="DM Sans"/>
              <a:ea typeface="DM Sans"/>
              <a:cs typeface="DM Sans"/>
              <a:sym typeface="DM Sans"/>
            </a:endParaRPr>
          </a:p>
        </p:txBody>
      </p:sp>
      <p:sp>
        <p:nvSpPr>
          <p:cNvPr id="315" name="Google Shape;315;p44"/>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las listas, las tuplas funcionan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2: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45"/>
          <p:cNvGrpSpPr/>
          <p:nvPr/>
        </p:nvGrpSpPr>
        <p:grpSpPr>
          <a:xfrm>
            <a:off x="8328901" y="76198"/>
            <a:ext cx="738900" cy="738900"/>
            <a:chOff x="473351" y="619523"/>
            <a:chExt cx="738900" cy="738900"/>
          </a:xfrm>
        </p:grpSpPr>
        <p:sp>
          <p:nvSpPr>
            <p:cNvPr id="321" name="Google Shape;321;p4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4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23" name="Google Shape;323;p4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Concatenación</a:t>
            </a:r>
            <a:endParaRPr sz="3500" b="1" i="0" u="none" strike="noStrike" cap="none">
              <a:solidFill>
                <a:schemeClr val="dk1"/>
              </a:solidFill>
              <a:latin typeface="DM Sans"/>
              <a:ea typeface="DM Sans"/>
              <a:cs typeface="DM Sans"/>
              <a:sym typeface="DM Sans"/>
            </a:endParaRPr>
          </a:p>
        </p:txBody>
      </p:sp>
      <p:sp>
        <p:nvSpPr>
          <p:cNvPr id="324" name="Google Shape;324;p45"/>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Otra cosa en la que se parecen las tuplas a las listas, es que en ambos casos se puede concatenar.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highlight>
                  <a:srgbClr val="EAFF6A"/>
                </a:highlight>
                <a:latin typeface="DM Sans"/>
                <a:ea typeface="DM Sans"/>
                <a:cs typeface="DM Sans"/>
                <a:sym typeface="DM Sans"/>
              </a:rPr>
              <a:t>Importante:  NO FUNCIONA APPEND 👀 pero puedes agregar cosas</a:t>
            </a:r>
            <a:endParaRPr sz="1350">
              <a:solidFill>
                <a:srgbClr val="000000"/>
              </a:solidFill>
              <a:highlight>
                <a:srgbClr val="EAFF6A"/>
              </a:highlight>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(1, -5, 123,34, ‘Una cadena’, ‘Otra cadena’)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 -5, 123,34, ‘Una cadena’, ‘Otra cadena’,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(5,6,7,8)</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(1,2,3,4,5,6,7,8)</a:t>
            </a: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46"/>
          <p:cNvGrpSpPr/>
          <p:nvPr/>
        </p:nvGrpSpPr>
        <p:grpSpPr>
          <a:xfrm>
            <a:off x="8328901" y="76198"/>
            <a:ext cx="738900" cy="738900"/>
            <a:chOff x="473351" y="619523"/>
            <a:chExt cx="738900" cy="738900"/>
          </a:xfrm>
        </p:grpSpPr>
        <p:sp>
          <p:nvSpPr>
            <p:cNvPr id="330" name="Google Shape;330;p4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1" name="Google Shape;331;p4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32" name="Google Shape;332;p4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Mutabilidad</a:t>
            </a:r>
            <a:endParaRPr sz="3500" b="1" i="0" u="none" strike="noStrike" cap="none">
              <a:solidFill>
                <a:schemeClr val="dk1"/>
              </a:solidFill>
              <a:latin typeface="DM Sans"/>
              <a:ea typeface="DM Sans"/>
              <a:cs typeface="DM Sans"/>
              <a:sym typeface="DM Sans"/>
            </a:endParaRPr>
          </a:p>
        </p:txBody>
      </p:sp>
      <p:sp>
        <p:nvSpPr>
          <p:cNvPr id="333" name="Google Shape;333;p46"/>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vimos, hay una diferencia entre listas y tuplas, las </a:t>
            </a:r>
            <a:r>
              <a:rPr lang="es" sz="1350" b="1">
                <a:solidFill>
                  <a:srgbClr val="000000"/>
                </a:solidFill>
                <a:latin typeface="DM Sans"/>
                <a:ea typeface="DM Sans"/>
                <a:cs typeface="DM Sans"/>
                <a:sym typeface="DM Sans"/>
              </a:rPr>
              <a:t>listas son mutables</a:t>
            </a:r>
            <a:r>
              <a:rPr lang="es" sz="1350">
                <a:solidFill>
                  <a:srgbClr val="000000"/>
                </a:solidFill>
                <a:latin typeface="DM Sans"/>
                <a:ea typeface="DM Sans"/>
                <a:cs typeface="DM Sans"/>
                <a:sym typeface="DM Sans"/>
              </a:rPr>
              <a:t> (podían reasignar sus ítems), en cambio las </a:t>
            </a:r>
            <a:r>
              <a:rPr lang="es" sz="1350" b="1">
                <a:solidFill>
                  <a:srgbClr val="000000"/>
                </a:solidFill>
                <a:latin typeface="DM Sans"/>
                <a:ea typeface="DM Sans"/>
                <a:cs typeface="DM Sans"/>
                <a:sym typeface="DM Sans"/>
              </a:rPr>
              <a:t>tuplas son inmutables</a:t>
            </a:r>
            <a:r>
              <a:rPr lang="es" sz="1350">
                <a:solidFill>
                  <a:srgbClr val="000000"/>
                </a:solidFill>
                <a:latin typeface="DM Sans"/>
                <a:ea typeface="DM Sans"/>
                <a:cs typeface="DM Sans"/>
                <a:sym typeface="DM Sans"/>
              </a:rPr>
              <a:t>, esto significa que no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&gt;&gt;&gt;mi_tupla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 mi_tupla[2] = 5</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File "&lt;pyshell#0&gt;", line 1, in &lt;module&gt;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mi_tupla[2] = 5</a:t>
            </a: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47"/>
          <p:cNvGrpSpPr/>
          <p:nvPr/>
        </p:nvGrpSpPr>
        <p:grpSpPr>
          <a:xfrm>
            <a:off x="8328901" y="76198"/>
            <a:ext cx="738900" cy="738900"/>
            <a:chOff x="473351" y="619523"/>
            <a:chExt cx="738900" cy="738900"/>
          </a:xfrm>
        </p:grpSpPr>
        <p:sp>
          <p:nvSpPr>
            <p:cNvPr id="339" name="Google Shape;339;p4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0" name="Google Shape;340;p4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41" name="Google Shape;341;p4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Borras valores en tuplas</a:t>
            </a:r>
            <a:endParaRPr sz="3500" b="1" i="0" u="none" strike="noStrike" cap="none">
              <a:solidFill>
                <a:schemeClr val="dk1"/>
              </a:solidFill>
              <a:latin typeface="DM Sans"/>
              <a:ea typeface="DM Sans"/>
              <a:cs typeface="DM Sans"/>
              <a:sym typeface="DM Sans"/>
            </a:endParaRPr>
          </a:p>
        </p:txBody>
      </p:sp>
      <p:sp>
        <p:nvSpPr>
          <p:cNvPr id="342" name="Google Shape;342;p47"/>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Igual que en las listas, podremos borrar todos los valores de una tupla simplemente indicando que la variable ahora contendrá una tupla vacía.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 ‘b’, ‘c’, ‘d’, ‘e’, ‘f’)</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Nota: Esta también es la forma de instanciar una tupla vacía en Python. </a:t>
            </a: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Funciones de tuplas</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49"/>
          <p:cNvGrpSpPr/>
          <p:nvPr/>
        </p:nvGrpSpPr>
        <p:grpSpPr>
          <a:xfrm>
            <a:off x="8328901" y="76198"/>
            <a:ext cx="738900" cy="738900"/>
            <a:chOff x="473351" y="619523"/>
            <a:chExt cx="738900" cy="738900"/>
          </a:xfrm>
        </p:grpSpPr>
        <p:sp>
          <p:nvSpPr>
            <p:cNvPr id="353" name="Google Shape;353;p4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 name="Google Shape;354;p4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55" name="Google Shape;355;p4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Longitud de la tupla</a:t>
            </a:r>
            <a:endParaRPr sz="3500" b="1" i="0" u="none" strike="noStrike" cap="none">
              <a:solidFill>
                <a:schemeClr val="dk1"/>
              </a:solidFill>
              <a:latin typeface="DM Sans"/>
              <a:ea typeface="DM Sans"/>
              <a:cs typeface="DM Sans"/>
              <a:sym typeface="DM Sans"/>
            </a:endParaRPr>
          </a:p>
        </p:txBody>
      </p:sp>
      <p:sp>
        <p:nvSpPr>
          <p:cNvPr id="356" name="Google Shape;356;p49"/>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listas, las tuplas pueden utilizar la función </a:t>
            </a:r>
            <a:r>
              <a:rPr lang="es" sz="1350" b="1">
                <a:solidFill>
                  <a:srgbClr val="000000"/>
                </a:solidFill>
                <a:latin typeface="DM Sans"/>
                <a:ea typeface="DM Sans"/>
                <a:cs typeface="DM Sans"/>
                <a:sym typeface="DM Sans"/>
              </a:rPr>
              <a:t>len</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len(numeros)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5</a:t>
            </a:r>
            <a:endParaRPr sz="135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grpSp>
        <p:nvGrpSpPr>
          <p:cNvPr id="361" name="Google Shape;361;p50"/>
          <p:cNvGrpSpPr/>
          <p:nvPr/>
        </p:nvGrpSpPr>
        <p:grpSpPr>
          <a:xfrm>
            <a:off x="8328901" y="76198"/>
            <a:ext cx="738900" cy="738900"/>
            <a:chOff x="473351" y="619523"/>
            <a:chExt cx="738900" cy="738900"/>
          </a:xfrm>
        </p:grpSpPr>
        <p:sp>
          <p:nvSpPr>
            <p:cNvPr id="362" name="Google Shape;362;p5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5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64" name="Google Shape;364;p5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
        <p:nvSpPr>
          <p:cNvPr id="365" name="Google Shape;365;p50"/>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a:t>
            </a:r>
            <a:r>
              <a:rPr lang="es" sz="1350" b="1">
                <a:solidFill>
                  <a:srgbClr val="000000"/>
                </a:solidFill>
                <a:latin typeface="DM Sans"/>
                <a:ea typeface="DM Sans"/>
                <a:cs typeface="DM Sans"/>
                <a:sym typeface="DM Sans"/>
              </a:rPr>
              <a:t>count</a:t>
            </a:r>
            <a:r>
              <a:rPr lang="es" sz="1350">
                <a:solidFill>
                  <a:srgbClr val="000000"/>
                </a:solidFill>
                <a:latin typeface="DM Sans"/>
                <a:ea typeface="DM Sans"/>
                <a:cs typeface="DM Sans"/>
                <a:sym typeface="DM Sans"/>
              </a:rPr>
              <a:t>. Esta función cuenta el número de veces que nuestro ítem se repite en una tupla.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&gt;&gt;&gt;numeros.count(1)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51"/>
          <p:cNvGrpSpPr/>
          <p:nvPr/>
        </p:nvGrpSpPr>
        <p:grpSpPr>
          <a:xfrm>
            <a:off x="8328901" y="76198"/>
            <a:ext cx="738900" cy="738900"/>
            <a:chOff x="473351" y="619523"/>
            <a:chExt cx="738900" cy="738900"/>
          </a:xfrm>
        </p:grpSpPr>
        <p:sp>
          <p:nvSpPr>
            <p:cNvPr id="371" name="Google Shape;371;p5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5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73" name="Google Shape;373;p5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374" name="Google Shape;374;p51"/>
          <p:cNvSpPr txBox="1"/>
          <p:nvPr/>
        </p:nvSpPr>
        <p:spPr>
          <a:xfrm>
            <a:off x="1832100" y="1352100"/>
            <a:ext cx="5653500" cy="319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index. Esta función busca nuestro ítem y nos dice en qué índice se encuentra.</a:t>
            </a:r>
            <a:br>
              <a:rPr lang="es" sz="1350">
                <a:solidFill>
                  <a:srgbClr val="000000"/>
                </a:solidFill>
                <a:latin typeface="DM Sans"/>
                <a:ea typeface="DM Sans"/>
                <a:cs typeface="DM Sans"/>
                <a:sym typeface="DM Sans"/>
              </a:rPr>
            </a:b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numeros.index(5)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7</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se intenta buscar un valor fuera de la tupla, devolverá un error y que no se encontró el valor.</a:t>
            </a:r>
            <a:br>
              <a:rPr lang="es" sz="1350">
                <a:solidFill>
                  <a:srgbClr val="000000"/>
                </a:solidFill>
                <a:latin typeface="DM Sans"/>
                <a:ea typeface="DM Sans"/>
                <a:cs typeface="DM Sans"/>
                <a:sym typeface="DM Sans"/>
              </a:rPr>
            </a:b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  File "&lt;stdin&gt;", line 1, in &lt;module&gt;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ValueError: tuple.index(x): x not in tuple</a:t>
            </a:r>
            <a:endParaRPr sz="1350">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i="0" u="none" strike="noStrike" cap="none">
              <a:solidFill>
                <a:srgbClr val="000000"/>
              </a:solidFill>
              <a:latin typeface="DM Sans"/>
              <a:ea typeface="DM Sans"/>
              <a:cs typeface="DM Sans"/>
              <a:sym typeface="DM Sans"/>
            </a:endParaRPr>
          </a:p>
        </p:txBody>
      </p:sp>
      <p:sp>
        <p:nvSpPr>
          <p:cNvPr id="85" name="Google Shape;85;p1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En esta segunda clase vamos a estar hablando de otro tipo de datos, llamado </a:t>
            </a:r>
            <a:r>
              <a:rPr lang="es" sz="1350" b="1">
                <a:solidFill>
                  <a:srgbClr val="000000"/>
                </a:solidFill>
                <a:latin typeface="DM Sans"/>
                <a:ea typeface="DM Sans"/>
                <a:cs typeface="DM Sans"/>
                <a:sym typeface="DM Sans"/>
              </a:rPr>
              <a:t>Lista</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Array</a:t>
            </a:r>
            <a:r>
              <a:rPr lang="es" sz="1350">
                <a:solidFill>
                  <a:srgbClr val="000000"/>
                </a:solidFill>
                <a:latin typeface="DM Sans"/>
                <a:ea typeface="DM Sans"/>
                <a:cs typeface="DM Sans"/>
                <a:sym typeface="DM Sans"/>
              </a:rPr>
              <a:t>. Python es un lenguaje muy flexible, el cual implementa multitud de tipos distintos por defecto y eso incluye también tipos compuestos de datos, los cuales se utilizan para agrupar distintos </a:t>
            </a:r>
            <a:r>
              <a:rPr lang="es" sz="1350" b="1">
                <a:solidFill>
                  <a:srgbClr val="000000"/>
                </a:solidFill>
                <a:latin typeface="DM Sans"/>
                <a:ea typeface="DM Sans"/>
                <a:cs typeface="DM Sans"/>
                <a:sym typeface="DM Sans"/>
              </a:rPr>
              <a:t>elementos</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ítems</a:t>
            </a:r>
            <a:r>
              <a:rPr lang="es" sz="1350">
                <a:solidFill>
                  <a:srgbClr val="000000"/>
                </a:solidFill>
                <a:latin typeface="DM Sans"/>
                <a:ea typeface="DM Sans"/>
                <a:cs typeface="DM Sans"/>
                <a:sym typeface="DM Sans"/>
              </a:rPr>
              <a:t>, por ejemplo variables, o valores, de una forma </a:t>
            </a:r>
            <a:r>
              <a:rPr lang="es" sz="1350" b="1">
                <a:solidFill>
                  <a:srgbClr val="000000"/>
                </a:solidFill>
                <a:latin typeface="DM Sans"/>
                <a:ea typeface="DM Sans"/>
                <a:cs typeface="DM Sans"/>
                <a:sym typeface="DM Sans"/>
              </a:rPr>
              <a:t>ordenada</a:t>
            </a:r>
            <a:r>
              <a:rPr lang="es" sz="1350">
                <a:solidFill>
                  <a:srgbClr val="000000"/>
                </a:solidFill>
                <a:latin typeface="DM Sans"/>
                <a:ea typeface="DM Sans"/>
                <a:cs typeface="DM Sans"/>
                <a:sym typeface="DM Sans"/>
              </a:rPr>
              <a:t>, es decir, mantienen el orden en el que se definieron.</a:t>
            </a:r>
            <a:endParaRPr sz="1350" i="0" u="none" strike="noStrike" cap="none">
              <a:solidFill>
                <a:srgbClr val="000000"/>
              </a:solidFill>
              <a:latin typeface="DM Sans"/>
              <a:ea typeface="DM Sans"/>
              <a:cs typeface="DM Sans"/>
              <a:sym typeface="DM Sans"/>
            </a:endParaRPr>
          </a:p>
        </p:txBody>
      </p:sp>
      <p:grpSp>
        <p:nvGrpSpPr>
          <p:cNvPr id="86" name="Google Shape;86;p16"/>
          <p:cNvGrpSpPr/>
          <p:nvPr/>
        </p:nvGrpSpPr>
        <p:grpSpPr>
          <a:xfrm>
            <a:off x="8328901" y="76198"/>
            <a:ext cx="738900" cy="738900"/>
            <a:chOff x="473351" y="619523"/>
            <a:chExt cx="738900" cy="738900"/>
          </a:xfrm>
        </p:grpSpPr>
        <p:sp>
          <p:nvSpPr>
            <p:cNvPr id="87" name="Google Shape;87;p1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Anidación</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53"/>
          <p:cNvGrpSpPr/>
          <p:nvPr/>
        </p:nvGrpSpPr>
        <p:grpSpPr>
          <a:xfrm>
            <a:off x="8328901" y="76198"/>
            <a:ext cx="738900" cy="738900"/>
            <a:chOff x="473351" y="619523"/>
            <a:chExt cx="738900" cy="738900"/>
          </a:xfrm>
        </p:grpSpPr>
        <p:sp>
          <p:nvSpPr>
            <p:cNvPr id="385" name="Google Shape;385;p5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5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87" name="Google Shape;387;p5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88" name="Google Shape;388;p53"/>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Python, una tupla y una lista pueden ser Anidadas esto significa, que pueden contener una lista o una tupla dentro de sí respectivamente.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[155,    [2,3,4]   ,     ‘Una cadena’     ,     ‘Otra cadena’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otros_datos = (2,     (5,7,8)    ,    1     ,       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lista_con_tupla = [1, (2,3,4),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tupla_con_lista = (2, [5,7,8], 1, 8)</a:t>
            </a:r>
            <a:endParaRPr sz="135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Google Shape;393;p54"/>
          <p:cNvGrpSpPr/>
          <p:nvPr/>
        </p:nvGrpSpPr>
        <p:grpSpPr>
          <a:xfrm>
            <a:off x="8328901" y="76198"/>
            <a:ext cx="738900" cy="738900"/>
            <a:chOff x="473351" y="619523"/>
            <a:chExt cx="738900" cy="738900"/>
          </a:xfrm>
        </p:grpSpPr>
        <p:sp>
          <p:nvSpPr>
            <p:cNvPr id="394" name="Google Shape;394;p5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5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96" name="Google Shape;396;p5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97" name="Google Shape;397;p54"/>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 continuación mostraremos un ejemplo de cómo acceder a los datos anidados: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a = [1,2,3]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b = [4,5,6]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c = [7,8,9]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 = [ a  ,b   ,   c]</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2, 3], [4, 5, 6], [7, 8, 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2</a:t>
            </a:r>
            <a:endParaRPr sz="1350" b="1">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11544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Transformación de colecciones</a:t>
            </a:r>
            <a:endParaRPr sz="4000" b="1">
              <a:solidFill>
                <a:srgbClr val="000000"/>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Python, podemos convertir una lista a una tupla haciendo uso de la función </a:t>
            </a:r>
            <a:r>
              <a:rPr lang="es" sz="1350" b="0" i="0" u="none" strike="noStrike" cap="none">
                <a:solidFill>
                  <a:srgbClr val="000000"/>
                </a:solidFill>
                <a:highlight>
                  <a:srgbClr val="EA90FF"/>
                </a:highlight>
                <a:latin typeface="DM Sans"/>
                <a:ea typeface="DM Sans"/>
                <a:cs typeface="DM Sans"/>
                <a:sym typeface="DM Sans"/>
              </a:rPr>
              <a:t>tuple()</a:t>
            </a:r>
            <a:r>
              <a:rPr lang="es" sz="1350" b="0" i="0" u="none" strike="noStrike" cap="none">
                <a:solidFill>
                  <a:srgbClr val="000000"/>
                </a:solidFill>
                <a:latin typeface="DM Sans"/>
                <a:ea typeface="DM Sans"/>
                <a:cs typeface="DM Sans"/>
                <a:sym typeface="DM Sans"/>
              </a:rPr>
              <a:t> y a su vez, podemos hacer lo mismo</a:t>
            </a:r>
            <a:r>
              <a:rPr lang="es" sz="1350">
                <a:latin typeface="DM Sans"/>
                <a:ea typeface="DM Sans"/>
                <a:cs typeface="DM Sans"/>
                <a:sym typeface="DM Sans"/>
              </a:rPr>
              <a:t>, pero</a:t>
            </a:r>
            <a:r>
              <a:rPr lang="es" sz="1350" b="0" i="0" u="none" strike="noStrike" cap="none">
                <a:solidFill>
                  <a:srgbClr val="000000"/>
                </a:solidFill>
                <a:latin typeface="DM Sans"/>
                <a:ea typeface="DM Sans"/>
                <a:cs typeface="DM Sans"/>
                <a:sym typeface="DM Sans"/>
              </a:rPr>
              <a:t> a la inversa, es decir, </a:t>
            </a:r>
            <a:r>
              <a:rPr lang="es" sz="1350" b="1" i="0" u="none" strike="noStrike" cap="none">
                <a:solidFill>
                  <a:srgbClr val="000000"/>
                </a:solidFill>
                <a:latin typeface="DM Sans"/>
                <a:ea typeface="DM Sans"/>
                <a:cs typeface="DM Sans"/>
                <a:sym typeface="DM Sans"/>
              </a:rPr>
              <a:t>convertir una tupla a lista usando la función list().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
            </a:r>
            <a:br>
              <a:rPr lang="es" sz="1350" b="1"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t>
            </a:r>
            <a:r>
              <a:rPr lang="es" sz="1350" b="1" i="0" u="none" strike="noStrike" cap="none">
                <a:solidFill>
                  <a:srgbClr val="000000"/>
                </a:solidFill>
                <a:highlight>
                  <a:srgbClr val="EA90FF"/>
                </a:highlight>
                <a:latin typeface="DM Sans"/>
                <a:ea typeface="DM Sans"/>
                <a:cs typeface="DM Sans"/>
                <a:sym typeface="DM Sans"/>
              </a:rPr>
              <a:t>list</a:t>
            </a:r>
            <a:r>
              <a:rPr lang="es" sz="1350" b="1" i="0" u="none" strike="noStrike" cap="none">
                <a:solidFill>
                  <a:srgbClr val="000000"/>
                </a:solidFill>
                <a:latin typeface="DM Sans"/>
                <a:ea typeface="DM Sans"/>
                <a:cs typeface="DM Sans"/>
                <a:sym typeface="DM Sans"/>
              </a:rPr>
              <a:t> (   numeros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tuple(datos)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 -5, 123,34, ‘Una cadena’, ‘Otra cadena’)</a:t>
            </a:r>
            <a:endParaRPr sz="1350" b="1" i="0" u="none" strike="noStrike" cap="none">
              <a:solidFill>
                <a:srgbClr val="000000"/>
              </a:solidFill>
              <a:latin typeface="DM Sans"/>
              <a:ea typeface="DM Sans"/>
              <a:cs typeface="DM Sans"/>
              <a:sym typeface="DM Sans"/>
            </a:endParaRPr>
          </a:p>
        </p:txBody>
      </p:sp>
      <p:grpSp>
        <p:nvGrpSpPr>
          <p:cNvPr id="408" name="Google Shape;408;p56"/>
          <p:cNvGrpSpPr/>
          <p:nvPr/>
        </p:nvGrpSpPr>
        <p:grpSpPr>
          <a:xfrm>
            <a:off x="8328901" y="76198"/>
            <a:ext cx="738900" cy="738900"/>
            <a:chOff x="473351" y="619523"/>
            <a:chExt cx="738900" cy="738900"/>
          </a:xfrm>
        </p:grpSpPr>
        <p:sp>
          <p:nvSpPr>
            <p:cNvPr id="409" name="Google Shape;409;p5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5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411" name="Google Shape;411;p56"/>
          <p:cNvSpPr txBox="1"/>
          <p:nvPr/>
        </p:nvSpPr>
        <p:spPr>
          <a:xfrm>
            <a:off x="647400" y="345975"/>
            <a:ext cx="74712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Transformar una colección a otra</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57"/>
          <p:cNvGrpSpPr/>
          <p:nvPr/>
        </p:nvGrpSpPr>
        <p:grpSpPr>
          <a:xfrm>
            <a:off x="4202556" y="994173"/>
            <a:ext cx="738900" cy="738900"/>
            <a:chOff x="974706" y="2467173"/>
            <a:chExt cx="738900" cy="738900"/>
          </a:xfrm>
        </p:grpSpPr>
        <p:sp>
          <p:nvSpPr>
            <p:cNvPr id="417" name="Google Shape;417;p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8" name="Google Shape;418;p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419" name="Google Shape;419;p57"/>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highlight>
                <a:srgbClr val="EAFF6A"/>
              </a:highlight>
              <a:latin typeface="DM Sans"/>
              <a:ea typeface="DM Sans"/>
              <a:cs typeface="DM Sans"/>
              <a:sym typeface="DM Sans"/>
            </a:endParaRPr>
          </a:p>
        </p:txBody>
      </p:sp>
      <p:sp>
        <p:nvSpPr>
          <p:cNvPr id="420" name="Google Shape;420;p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421" name="Google Shape;421;p57"/>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s" sz="2000" b="0" i="0" u="none" strike="noStrike" cap="none">
                <a:solidFill>
                  <a:srgbClr val="999999"/>
                </a:solidFill>
                <a:latin typeface="DM Sans"/>
                <a:ea typeface="DM Sans"/>
                <a:cs typeface="DM Sans"/>
                <a:sym typeface="DM Sans"/>
              </a:rPr>
              <a:t>A partir de una variable, imprimir por pantalla</a:t>
            </a:r>
            <a:endParaRPr sz="2000" b="0" i="0" u="none" strike="noStrike" cap="none">
              <a:solidFill>
                <a:srgbClr val="999999"/>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3">
            <a:alphaModFix/>
          </a:blip>
          <a:srcRect l="63624"/>
          <a:stretch/>
        </p:blipFill>
        <p:spPr>
          <a:xfrm>
            <a:off x="5846625" y="50"/>
            <a:ext cx="3297374" cy="5098000"/>
          </a:xfrm>
          <a:prstGeom prst="rect">
            <a:avLst/>
          </a:prstGeom>
          <a:noFill/>
          <a:ln>
            <a:noFill/>
          </a:ln>
        </p:spPr>
      </p:pic>
      <p:grpSp>
        <p:nvGrpSpPr>
          <p:cNvPr id="427" name="Google Shape;427;p58"/>
          <p:cNvGrpSpPr/>
          <p:nvPr/>
        </p:nvGrpSpPr>
        <p:grpSpPr>
          <a:xfrm>
            <a:off x="457347" y="468298"/>
            <a:ext cx="431074" cy="431074"/>
            <a:chOff x="974706" y="2467173"/>
            <a:chExt cx="738900" cy="738900"/>
          </a:xfrm>
        </p:grpSpPr>
        <p:sp>
          <p:nvSpPr>
            <p:cNvPr id="428" name="Google Shape;428;p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9" name="Google Shape;429;p58"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430" name="Google Shape;430;p58"/>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latin typeface="DM Sans"/>
              <a:ea typeface="DM Sans"/>
              <a:cs typeface="DM Sans"/>
              <a:sym typeface="DM Sans"/>
            </a:endParaRPr>
          </a:p>
        </p:txBody>
      </p:sp>
      <p:sp>
        <p:nvSpPr>
          <p:cNvPr id="431" name="Google Shape;431;p58"/>
          <p:cNvSpPr txBox="1"/>
          <p:nvPr/>
        </p:nvSpPr>
        <p:spPr>
          <a:xfrm>
            <a:off x="549525" y="1796538"/>
            <a:ext cx="49872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 partir de una variable llamada tupla, imprimir por pantalla de forma ordenada, lo siguiente: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1. El último ítem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 El número de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3. La posición donde se encuentra el ítem 87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4. Una lista con los últimos tres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5. Un ítem que haya en la posición 8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6. El número de veces que el ítem 7 aparece en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Copia esta tupla para iniciar el ejercicio:</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tupla = (8, 15, 4, 39, 5, 89, 87,  19, 7, -755, 88, 123, 2, 11, 15, 9, 355)</a:t>
            </a:r>
            <a:endParaRPr sz="1350" b="0" i="0" u="none" strike="noStrike" cap="none">
              <a:solidFill>
                <a:srgbClr val="000000"/>
              </a:solidFill>
              <a:latin typeface="DM Sans"/>
              <a:ea typeface="DM Sans"/>
              <a:cs typeface="DM Sans"/>
              <a:sym typeface="DM Sans"/>
            </a:endParaRPr>
          </a:p>
        </p:txBody>
      </p:sp>
      <p:sp>
        <p:nvSpPr>
          <p:cNvPr id="432" name="Google Shape;432;p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1461300" y="1598325"/>
            <a:ext cx="6221400" cy="1431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000"/>
              <a:buFont typeface="Arial"/>
              <a:buNone/>
            </a:pPr>
            <a:r>
              <a:rPr lang="es" sz="5000" b="0" i="0" u="none" strike="noStrike" cap="none">
                <a:solidFill>
                  <a:srgbClr val="E8E7E3"/>
                </a:solidFill>
                <a:latin typeface="Arial"/>
                <a:ea typeface="Arial"/>
                <a:cs typeface="Arial"/>
                <a:sym typeface="Arial"/>
              </a:rPr>
              <a:t>☕</a:t>
            </a:r>
            <a:endParaRPr sz="5000" b="0" i="0" u="none" strike="noStrike" cap="none">
              <a:solidFill>
                <a:srgbClr val="E8E7E3"/>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Break</a:t>
            </a:r>
            <a:endParaRPr sz="4000" b="1" i="0" u="none" strike="noStrike" cap="none">
              <a:solidFill>
                <a:srgbClr val="FFFFFF"/>
              </a:solidFill>
              <a:latin typeface="DM Sans"/>
              <a:ea typeface="DM Sans"/>
              <a:cs typeface="DM Sans"/>
              <a:sym typeface="DM Sans"/>
            </a:endParaRPr>
          </a:p>
        </p:txBody>
      </p:sp>
      <p:sp>
        <p:nvSpPr>
          <p:cNvPr id="438" name="Google Shape;438;p59"/>
          <p:cNvSpPr txBox="1"/>
          <p:nvPr/>
        </p:nvSpPr>
        <p:spPr>
          <a:xfrm>
            <a:off x="2998200" y="2971950"/>
            <a:ext cx="3147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¡10 minutos y volvemos!</a:t>
            </a:r>
            <a:endParaRPr sz="2000" b="0" i="0" u="none" strike="noStrike" cap="none">
              <a:solidFill>
                <a:schemeClr val="dk1"/>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1461300" y="1598325"/>
            <a:ext cx="6221400" cy="8771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000"/>
              <a:buFont typeface="Arial"/>
              <a:buNone/>
            </a:pPr>
            <a:r>
              <a:rPr lang="es" sz="5000" dirty="0" smtClean="0">
                <a:solidFill>
                  <a:srgbClr val="FF0000"/>
                </a:solidFill>
              </a:rPr>
              <a:t>VOY POR AQU</a:t>
            </a:r>
            <a:r>
              <a:rPr lang="es-ES" sz="5000" dirty="0" smtClean="0">
                <a:solidFill>
                  <a:srgbClr val="FF0000"/>
                </a:solidFill>
              </a:rPr>
              <a:t>Í</a:t>
            </a:r>
            <a:r>
              <a:rPr lang="es" sz="5000" smtClean="0">
                <a:solidFill>
                  <a:srgbClr val="FF0000"/>
                </a:solidFill>
              </a:rPr>
              <a:t>!!!!</a:t>
            </a:r>
            <a:endParaRPr sz="5000" b="0" i="0" u="none" strike="noStrike" cap="none" dirty="0">
              <a:solidFill>
                <a:srgbClr val="FF0000"/>
              </a:solidFill>
              <a:sym typeface="Arial"/>
            </a:endParaRPr>
          </a:p>
        </p:txBody>
      </p:sp>
    </p:spTree>
    <p:extLst>
      <p:ext uri="{BB962C8B-B14F-4D97-AF65-F5344CB8AC3E}">
        <p14:creationId xmlns:p14="http://schemas.microsoft.com/office/powerpoint/2010/main" val="3134218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p:nvPr/>
        </p:nvSpPr>
        <p:spPr>
          <a:xfrm>
            <a:off x="1461300" y="22529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Operadores básicos y</a:t>
            </a:r>
            <a:r>
              <a:rPr lang="es" sz="4000" b="1">
                <a:solidFill>
                  <a:srgbClr val="EAFF6A"/>
                </a:solidFill>
                <a:latin typeface="DM Sans"/>
                <a:ea typeface="DM Sans"/>
                <a:cs typeface="DM Sans"/>
                <a:sym typeface="DM Sans"/>
              </a:rPr>
              <a:t> </a:t>
            </a:r>
            <a:r>
              <a:rPr lang="es" sz="4000" b="1" i="0" u="none" strike="noStrike" cap="none">
                <a:solidFill>
                  <a:srgbClr val="EAFF6A"/>
                </a:solidFill>
                <a:latin typeface="DM Sans"/>
                <a:ea typeface="DM Sans"/>
                <a:cs typeface="DM Sans"/>
                <a:sym typeface="DM Sans"/>
              </a:rPr>
              <a:t>expresiones anidadas</a:t>
            </a:r>
            <a:endParaRPr sz="4000" b="1" i="0" u="none" strike="noStrike" cap="none">
              <a:solidFill>
                <a:srgbClr val="EAFF6A"/>
              </a:solidFill>
              <a:latin typeface="DM Sans"/>
              <a:ea typeface="DM Sans"/>
              <a:cs typeface="DM Sans"/>
              <a:sym typeface="DM Sans"/>
            </a:endParaRPr>
          </a:p>
        </p:txBody>
      </p:sp>
      <p:sp>
        <p:nvSpPr>
          <p:cNvPr id="444" name="Google Shape;444;p60"/>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PYTHON</a:t>
            </a:r>
            <a:endParaRPr sz="1600" b="0" i="0" u="none" strike="noStrike" cap="non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en Python</a:t>
            </a:r>
            <a:endParaRPr sz="4000" b="1">
              <a:solidFill>
                <a:srgbClr val="000000"/>
              </a:solidFill>
              <a:latin typeface="DM Sans"/>
              <a:ea typeface="DM Sans"/>
              <a:cs typeface="DM Sans"/>
              <a:sym typeface="DM Sans"/>
            </a:endParaRPr>
          </a:p>
        </p:txBody>
      </p:sp>
      <p:sp>
        <p:nvSpPr>
          <p:cNvPr id="94" name="Google Shape;94;p17"/>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El más versátil de los tipos compuestos, es la Lista, la cual se describe como una lista de ítems separados por coma y contenido entre dos corchetes.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  [-11,     20   ,   3,   41]</a:t>
            </a:r>
            <a:endParaRPr>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otra_lista = ['Hola', 'como', 'estas', '?']</a:t>
            </a:r>
            <a:endParaRPr sz="1350">
              <a:latin typeface="DM Sans"/>
              <a:ea typeface="DM Sans"/>
              <a:cs typeface="DM Sans"/>
              <a:sym typeface="DM Sans"/>
            </a:endParaRPr>
          </a:p>
        </p:txBody>
      </p:sp>
      <p:grpSp>
        <p:nvGrpSpPr>
          <p:cNvPr id="95" name="Google Shape;95;p17"/>
          <p:cNvGrpSpPr/>
          <p:nvPr/>
        </p:nvGrpSpPr>
        <p:grpSpPr>
          <a:xfrm>
            <a:off x="8328901" y="76198"/>
            <a:ext cx="738900" cy="738900"/>
            <a:chOff x="473351" y="619523"/>
            <a:chExt cx="738900" cy="738900"/>
          </a:xfrm>
        </p:grpSpPr>
        <p:sp>
          <p:nvSpPr>
            <p:cNvPr id="96" name="Google Shape;96;p1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1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1"/>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450" name="Google Shape;450;p61"/>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451" name="Google Shape;451;p61"/>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latin typeface="DM Sans"/>
                <a:ea typeface="DM Sans"/>
                <a:cs typeface="DM Sans"/>
                <a:sym typeface="DM Sans"/>
              </a:rPr>
              <a:t>Reconocer </a:t>
            </a:r>
            <a:r>
              <a:rPr lang="es" sz="1350" b="0" i="0" u="none" strike="noStrike" cap="none">
                <a:solidFill>
                  <a:schemeClr val="dk1"/>
                </a:solidFill>
                <a:latin typeface="DM Sans"/>
                <a:ea typeface="DM Sans"/>
                <a:cs typeface="DM Sans"/>
                <a:sym typeface="DM Sans"/>
              </a:rPr>
              <a:t>un Operador</a:t>
            </a:r>
            <a:endParaRPr sz="1350" b="0" i="0" u="none" strike="noStrike" cap="none">
              <a:solidFill>
                <a:schemeClr val="dk1"/>
              </a:solidFill>
              <a:latin typeface="DM Sans"/>
              <a:ea typeface="DM Sans"/>
              <a:cs typeface="DM Sans"/>
              <a:sym typeface="DM Sans"/>
            </a:endParaRPr>
          </a:p>
        </p:txBody>
      </p:sp>
      <p:pic>
        <p:nvPicPr>
          <p:cNvPr id="452" name="Google Shape;452;p61"/>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453" name="Google Shape;453;p61"/>
          <p:cNvSpPr txBox="1"/>
          <p:nvPr/>
        </p:nvSpPr>
        <p:spPr>
          <a:xfrm>
            <a:off x="2690547" y="2054750"/>
            <a:ext cx="55695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chemeClr val="dk1"/>
                </a:solidFill>
                <a:latin typeface="DM Sans"/>
                <a:ea typeface="DM Sans"/>
                <a:cs typeface="DM Sans"/>
                <a:sym typeface="DM Sans"/>
              </a:rPr>
              <a:t>Identificar </a:t>
            </a:r>
            <a:r>
              <a:rPr lang="es" sz="1350" b="0" i="0" u="none" strike="noStrike" cap="none">
                <a:solidFill>
                  <a:schemeClr val="dk1"/>
                </a:solidFill>
                <a:latin typeface="DM Sans"/>
                <a:ea typeface="DM Sans"/>
                <a:cs typeface="DM Sans"/>
                <a:sym typeface="DM Sans"/>
              </a:rPr>
              <a:t>similitudes y diferencias entre operador y expresión</a:t>
            </a:r>
            <a:endParaRPr sz="135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1" i="0" u="none" strike="noStrike" cap="none">
              <a:solidFill>
                <a:srgbClr val="FFFF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rgbClr val="FFFFFF"/>
              </a:solidFill>
              <a:latin typeface="DM Sans"/>
              <a:ea typeface="DM Sans"/>
              <a:cs typeface="DM Sans"/>
              <a:sym typeface="DM Sans"/>
            </a:endParaRPr>
          </a:p>
        </p:txBody>
      </p:sp>
      <p:pic>
        <p:nvPicPr>
          <p:cNvPr id="454" name="Google Shape;454;p61"/>
          <p:cNvPicPr preferRelativeResize="0"/>
          <p:nvPr/>
        </p:nvPicPr>
        <p:blipFill rotWithShape="1">
          <a:blip r:embed="rId3">
            <a:alphaModFix/>
          </a:blip>
          <a:srcRect/>
          <a:stretch/>
        </p:blipFill>
        <p:spPr>
          <a:xfrm>
            <a:off x="2172138" y="2705138"/>
            <a:ext cx="196975" cy="196975"/>
          </a:xfrm>
          <a:prstGeom prst="rect">
            <a:avLst/>
          </a:prstGeom>
          <a:noFill/>
          <a:ln>
            <a:noFill/>
          </a:ln>
        </p:spPr>
      </p:pic>
      <p:sp>
        <p:nvSpPr>
          <p:cNvPr id="455" name="Google Shape;455;p61"/>
          <p:cNvSpPr txBox="1"/>
          <p:nvPr/>
        </p:nvSpPr>
        <p:spPr>
          <a:xfrm>
            <a:off x="2690561" y="2607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highlight>
                  <a:schemeClr val="lt1"/>
                </a:highlight>
                <a:latin typeface="DM Sans"/>
                <a:ea typeface="DM Sans"/>
                <a:cs typeface="DM Sans"/>
                <a:sym typeface="DM Sans"/>
              </a:rPr>
              <a:t>Reconocer</a:t>
            </a:r>
            <a:r>
              <a:rPr lang="es" sz="1350" b="0" i="0" u="none" strike="noStrike" cap="none">
                <a:solidFill>
                  <a:schemeClr val="dk1"/>
                </a:solidFill>
                <a:highlight>
                  <a:schemeClr val="lt1"/>
                </a:highlight>
                <a:latin typeface="DM Sans"/>
                <a:ea typeface="DM Sans"/>
                <a:cs typeface="DM Sans"/>
                <a:sym typeface="DM Sans"/>
              </a:rPr>
              <a:t> expresiones.</a:t>
            </a:r>
            <a:endParaRPr sz="1350" b="0" i="0" u="none" strike="noStrike" cap="none">
              <a:solidFill>
                <a:schemeClr val="dk1"/>
              </a:solidFill>
              <a:highlight>
                <a:schemeClr val="lt1"/>
              </a:highlight>
              <a:latin typeface="DM Sans"/>
              <a:ea typeface="DM Sans"/>
              <a:cs typeface="DM Sans"/>
              <a:sym typeface="DM Sans"/>
            </a:endParaRPr>
          </a:p>
        </p:txBody>
      </p:sp>
      <p:cxnSp>
        <p:nvCxnSpPr>
          <p:cNvPr id="456" name="Google Shape;456;p61"/>
          <p:cNvCxnSpPr>
            <a:stCxn id="450" idx="2"/>
            <a:endCxn id="452"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457" name="Google Shape;457;p61"/>
          <p:cNvCxnSpPr>
            <a:stCxn id="452" idx="2"/>
          </p:cNvCxnSpPr>
          <p:nvPr/>
        </p:nvCxnSpPr>
        <p:spPr>
          <a:xfrm rot="-5400000" flipH="1">
            <a:off x="2083275" y="2563038"/>
            <a:ext cx="379800" cy="5100"/>
          </a:xfrm>
          <a:prstGeom prst="bentConnector3">
            <a:avLst>
              <a:gd name="adj1" fmla="val 50000"/>
            </a:avLst>
          </a:prstGeom>
          <a:noFill/>
          <a:ln w="9525" cap="flat" cmpd="sng">
            <a:solidFill>
              <a:srgbClr val="EAFF6A"/>
            </a:solidFill>
            <a:prstDash val="solid"/>
            <a:round/>
            <a:headEnd type="none" w="sm" len="sm"/>
            <a:tailEnd type="none" w="sm" len="sm"/>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Operadores</a:t>
            </a:r>
            <a:endParaRPr sz="4000" b="1">
              <a:solidFill>
                <a:srgbClr val="EAFF6A"/>
              </a:solidFill>
              <a:latin typeface="DM Sans"/>
              <a:ea typeface="DM Sans"/>
              <a:cs typeface="DM Sans"/>
              <a:sym typeface="DM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3"/>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¿Qué son?</a:t>
            </a:r>
            <a:endParaRPr sz="4000" b="1" i="0" u="none" strike="noStrike" cap="none">
              <a:solidFill>
                <a:srgbClr val="000000"/>
              </a:solidFill>
              <a:latin typeface="DM Sans"/>
              <a:ea typeface="DM Sans"/>
              <a:cs typeface="DM Sans"/>
              <a:sym typeface="DM Sans"/>
            </a:endParaRPr>
          </a:p>
        </p:txBody>
      </p:sp>
      <p:sp>
        <p:nvSpPr>
          <p:cNvPr id="468" name="Google Shape;468;p63"/>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Formalmente, los operadores son aplicaciones, cálculos que se llevan a cabo sobre dos argumentos conocidos como operandos.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Operando [operador] Operando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 / * +</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69" name="Google Shape;469;p63"/>
          <p:cNvPicPr preferRelativeResize="0"/>
          <p:nvPr/>
        </p:nvPicPr>
        <p:blipFill rotWithShape="1">
          <a:blip r:embed="rId3">
            <a:alphaModFix/>
          </a:blip>
          <a:srcRect/>
          <a:stretch/>
        </p:blipFill>
        <p:spPr>
          <a:xfrm>
            <a:off x="5792450" y="2107600"/>
            <a:ext cx="1603775" cy="1603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4"/>
          <p:cNvSpPr/>
          <p:nvPr/>
        </p:nvSpPr>
        <p:spPr>
          <a:xfrm>
            <a:off x="1006750" y="719150"/>
            <a:ext cx="14994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4"/>
          <p:cNvSpPr/>
          <p:nvPr/>
        </p:nvSpPr>
        <p:spPr>
          <a:xfrm>
            <a:off x="1103125" y="3926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4"/>
          <p:cNvSpPr/>
          <p:nvPr/>
        </p:nvSpPr>
        <p:spPr>
          <a:xfrm>
            <a:off x="1094535"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4"/>
          <p:cNvSpPr txBox="1"/>
          <p:nvPr/>
        </p:nvSpPr>
        <p:spPr>
          <a:xfrm>
            <a:off x="1103125" y="3083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Aritméticas</a:t>
            </a:r>
            <a:endParaRPr sz="1400" b="1" i="0" u="none" strike="noStrike" cap="none">
              <a:solidFill>
                <a:srgbClr val="000000"/>
              </a:solidFill>
              <a:latin typeface="DM Sans"/>
              <a:ea typeface="DM Sans"/>
              <a:cs typeface="DM Sans"/>
              <a:sym typeface="DM Sans"/>
            </a:endParaRPr>
          </a:p>
        </p:txBody>
      </p:sp>
      <p:sp>
        <p:nvSpPr>
          <p:cNvPr id="478" name="Google Shape;478;p64"/>
          <p:cNvSpPr txBox="1"/>
          <p:nvPr/>
        </p:nvSpPr>
        <p:spPr>
          <a:xfrm>
            <a:off x="1067039"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ambos operandos son valores literales:</a:t>
            </a:r>
            <a:endParaRPr sz="1200" b="0" i="0" u="none" strike="noStrike" cap="none">
              <a:solidFill>
                <a:srgbClr val="000000"/>
              </a:solidFill>
              <a:latin typeface="DM Sans"/>
              <a:ea typeface="DM Sans"/>
              <a:cs typeface="DM Sans"/>
              <a:sym typeface="DM Sans"/>
            </a:endParaRPr>
          </a:p>
        </p:txBody>
      </p:sp>
      <p:sp>
        <p:nvSpPr>
          <p:cNvPr id="479" name="Google Shape;479;p64"/>
          <p:cNvSpPr/>
          <p:nvPr/>
        </p:nvSpPr>
        <p:spPr>
          <a:xfrm>
            <a:off x="4305834"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64"/>
          <p:cNvSpPr txBox="1"/>
          <p:nvPr/>
        </p:nvSpPr>
        <p:spPr>
          <a:xfrm>
            <a:off x="4075575" y="3083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Algebraicas </a:t>
            </a:r>
            <a:endParaRPr sz="1400" b="1" i="0" u="none" strike="noStrike" cap="none">
              <a:solidFill>
                <a:srgbClr val="000000"/>
              </a:solidFill>
              <a:latin typeface="DM Sans"/>
              <a:ea typeface="DM Sans"/>
              <a:cs typeface="DM Sans"/>
              <a:sym typeface="DM Sans"/>
            </a:endParaRPr>
          </a:p>
        </p:txBody>
      </p:sp>
      <p:sp>
        <p:nvSpPr>
          <p:cNvPr id="481" name="Google Shape;481;p64"/>
          <p:cNvSpPr txBox="1"/>
          <p:nvPr/>
        </p:nvSpPr>
        <p:spPr>
          <a:xfrm>
            <a:off x="4125938"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al menos un operando es una variable:</a:t>
            </a:r>
            <a:endParaRPr sz="1200" b="0" i="0" u="none" strike="noStrike" cap="none">
              <a:solidFill>
                <a:srgbClr val="000000"/>
              </a:solidFill>
              <a:latin typeface="DM Sans"/>
              <a:ea typeface="DM Sans"/>
              <a:cs typeface="DM Sans"/>
              <a:sym typeface="DM Sans"/>
            </a:endParaRPr>
          </a:p>
        </p:txBody>
      </p:sp>
      <p:sp>
        <p:nvSpPr>
          <p:cNvPr id="482" name="Google Shape;482;p64"/>
          <p:cNvSpPr txBox="1"/>
          <p:nvPr/>
        </p:nvSpPr>
        <p:spPr>
          <a:xfrm>
            <a:off x="1066975" y="3983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2 + 5 	-1.4 * 54 		1/2.5</a:t>
            </a:r>
            <a:endParaRPr sz="1200" b="0" i="0" u="none" strike="noStrike" cap="none">
              <a:solidFill>
                <a:srgbClr val="000000"/>
              </a:solidFill>
              <a:latin typeface="DM Sans"/>
              <a:ea typeface="DM Sans"/>
              <a:cs typeface="DM Sans"/>
              <a:sym typeface="DM Sans"/>
            </a:endParaRPr>
          </a:p>
        </p:txBody>
      </p:sp>
      <p:sp>
        <p:nvSpPr>
          <p:cNvPr id="483" name="Google Shape;483;p64"/>
          <p:cNvSpPr txBox="1"/>
          <p:nvPr/>
        </p:nvSpPr>
        <p:spPr>
          <a:xfrm>
            <a:off x="4202075" y="3983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radio * 3.14 	(nota_1 + nota_2)/2</a:t>
            </a:r>
            <a:endParaRPr sz="1200" b="0" i="0" u="none" strike="noStrike" cap="none">
              <a:solidFill>
                <a:srgbClr val="000000"/>
              </a:solidFill>
              <a:latin typeface="DM Sans"/>
              <a:ea typeface="DM Sans"/>
              <a:cs typeface="DM Sans"/>
              <a:sym typeface="DM Sans"/>
            </a:endParaRPr>
          </a:p>
        </p:txBody>
      </p:sp>
      <p:sp>
        <p:nvSpPr>
          <p:cNvPr id="484" name="Google Shape;484;p64"/>
          <p:cNvSpPr txBox="1"/>
          <p:nvPr/>
        </p:nvSpPr>
        <p:spPr>
          <a:xfrm>
            <a:off x="1006750" y="544475"/>
            <a:ext cx="1499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EXPRESIONES</a:t>
            </a:r>
            <a:endParaRPr sz="1400" b="0" i="0" u="none" strike="noStrike" cap="none">
              <a:solidFill>
                <a:srgbClr val="000000"/>
              </a:solidFill>
              <a:latin typeface="DM Sans"/>
              <a:ea typeface="DM Sans"/>
              <a:cs typeface="DM Sans"/>
              <a:sym typeface="DM Sans"/>
            </a:endParaRPr>
          </a:p>
        </p:txBody>
      </p:sp>
      <p:sp>
        <p:nvSpPr>
          <p:cNvPr id="485" name="Google Shape;485;p64"/>
          <p:cNvSpPr txBox="1"/>
          <p:nvPr/>
        </p:nvSpPr>
        <p:spPr>
          <a:xfrm>
            <a:off x="1058600" y="1209550"/>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Se denomina expresión al conjunto que forman los operandos y la operación.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Sumar, restar, dividir o multiplicar, tienen algo en común, y es que sus operadores son operadores aritméticos que sirven para trabajar con números.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operadores aritméticos (+, -, /, *) dan lugar a expresiones de distintos tipos: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El tipo lógico</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Tipos de datos</a:t>
            </a:r>
            <a:endParaRPr sz="4000" b="1" i="0" u="none" strike="noStrike" cap="none">
              <a:solidFill>
                <a:srgbClr val="000000"/>
              </a:solidFill>
              <a:latin typeface="DM Sans"/>
              <a:ea typeface="DM Sans"/>
              <a:cs typeface="DM Sans"/>
              <a:sym typeface="DM Sans"/>
            </a:endParaRPr>
          </a:p>
        </p:txBody>
      </p:sp>
      <p:sp>
        <p:nvSpPr>
          <p:cNvPr id="496" name="Google Shape;496;p6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números, imágenes, textos, y sonidos, si algo tienen en común es que podemos percibirlos como información, pero hay un tipo de dato distinto, más básico. Es tan básico, que quizás cueste entenderlo como un tipo de dato.</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Y ese, es el </a:t>
            </a:r>
            <a:r>
              <a:rPr lang="es" sz="1350" b="0" i="0" u="none" strike="noStrike" cap="none">
                <a:solidFill>
                  <a:srgbClr val="000000"/>
                </a:solidFill>
                <a:highlight>
                  <a:srgbClr val="EA90FF"/>
                </a:highlight>
                <a:latin typeface="DM Sans"/>
                <a:ea typeface="DM Sans"/>
                <a:cs typeface="DM Sans"/>
                <a:sym typeface="DM Sans"/>
              </a:rPr>
              <a:t>tipo lógico.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97" name="Google Shape;497;p66"/>
          <p:cNvPicPr preferRelativeResize="0"/>
          <p:nvPr/>
        </p:nvPicPr>
        <p:blipFill rotWithShape="1">
          <a:blip r:embed="rId3">
            <a:alphaModFix/>
          </a:blip>
          <a:srcRect/>
          <a:stretch/>
        </p:blipFill>
        <p:spPr>
          <a:xfrm>
            <a:off x="5830900" y="2292825"/>
            <a:ext cx="1412250" cy="1412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Tipo Lógico</a:t>
            </a:r>
            <a:endParaRPr sz="4000" b="1">
              <a:solidFill>
                <a:srgbClr val="000000"/>
              </a:solidFill>
              <a:latin typeface="DM Sans"/>
              <a:ea typeface="DM Sans"/>
              <a:cs typeface="DM Sans"/>
              <a:sym typeface="DM Sans"/>
            </a:endParaRPr>
          </a:p>
        </p:txBody>
      </p:sp>
      <p:sp>
        <p:nvSpPr>
          <p:cNvPr id="503" name="Google Shape;503;p67"/>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tipo lógico es el tipo de dato más básico de la información racional, y representa únicamente dos posibilidades: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Verdadero </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Falso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También denominamos a este tipo como Booleano o Binario.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09" name="Google Shape;509;p68"/>
          <p:cNvSpPr/>
          <p:nvPr/>
        </p:nvSpPr>
        <p:spPr>
          <a:xfrm>
            <a:off x="493525" y="2935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8"/>
          <p:cNvSpPr/>
          <p:nvPr/>
        </p:nvSpPr>
        <p:spPr>
          <a:xfrm>
            <a:off x="484935"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8"/>
          <p:cNvSpPr txBox="1"/>
          <p:nvPr/>
        </p:nvSpPr>
        <p:spPr>
          <a:xfrm>
            <a:off x="493525" y="20927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Lingüístico </a:t>
            </a:r>
            <a:endParaRPr sz="1400" b="1" i="0" u="none" strike="noStrike" cap="none">
              <a:solidFill>
                <a:srgbClr val="000000"/>
              </a:solidFill>
              <a:latin typeface="DM Sans"/>
              <a:ea typeface="DM Sans"/>
              <a:cs typeface="DM Sans"/>
              <a:sym typeface="DM Sans"/>
            </a:endParaRPr>
          </a:p>
        </p:txBody>
      </p:sp>
      <p:sp>
        <p:nvSpPr>
          <p:cNvPr id="512" name="Google Shape;512;p68"/>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s" sz="1200" b="0" i="0" u="none" strike="noStrike" cap="none">
                <a:solidFill>
                  <a:srgbClr val="000000"/>
                </a:solidFill>
                <a:latin typeface="DM Sans"/>
                <a:ea typeface="DM Sans"/>
                <a:cs typeface="DM Sans"/>
                <a:sym typeface="DM Sans"/>
              </a:rPr>
              <a:t>En contexto lingüístico podríamos decir que: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3" name="Google Shape;513;p68"/>
          <p:cNvSpPr/>
          <p:nvPr/>
        </p:nvSpPr>
        <p:spPr>
          <a:xfrm>
            <a:off x="3696234"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8"/>
          <p:cNvSpPr txBox="1"/>
          <p:nvPr/>
        </p:nvSpPr>
        <p:spPr>
          <a:xfrm>
            <a:off x="3465975" y="20927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Matemático</a:t>
            </a:r>
            <a:endParaRPr sz="1400" b="1" i="0" u="none" strike="noStrike" cap="none">
              <a:solidFill>
                <a:srgbClr val="000000"/>
              </a:solidFill>
              <a:latin typeface="DM Sans"/>
              <a:ea typeface="DM Sans"/>
              <a:cs typeface="DM Sans"/>
              <a:sym typeface="DM Sans"/>
            </a:endParaRPr>
          </a:p>
        </p:txBody>
      </p:sp>
      <p:sp>
        <p:nvSpPr>
          <p:cNvPr id="515" name="Google Shape;515;p68"/>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Y en contexto matemático:</a:t>
            </a:r>
            <a:endParaRPr sz="1200" b="0" i="0" u="none" strike="noStrike" cap="none">
              <a:solidFill>
                <a:srgbClr val="000000"/>
              </a:solidFill>
              <a:latin typeface="DM Sans"/>
              <a:ea typeface="DM Sans"/>
              <a:cs typeface="DM Sans"/>
              <a:sym typeface="DM Sans"/>
            </a:endParaRPr>
          </a:p>
        </p:txBody>
      </p:sp>
      <p:sp>
        <p:nvSpPr>
          <p:cNvPr id="516" name="Google Shape;516;p68"/>
          <p:cNvSpPr txBox="1"/>
          <p:nvPr/>
        </p:nvSpPr>
        <p:spPr>
          <a:xfrm>
            <a:off x="457375" y="2992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“Estoy vivo” es Verdadero (True)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7" name="Google Shape;517;p68"/>
          <p:cNvSpPr txBox="1"/>
          <p:nvPr/>
        </p:nvSpPr>
        <p:spPr>
          <a:xfrm>
            <a:off x="3592475" y="2992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1 +1 = 3??? es Falso (False)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Negación</a:t>
            </a:r>
            <a:endParaRPr sz="4000" b="1">
              <a:solidFill>
                <a:srgbClr val="000000"/>
              </a:solidFill>
              <a:latin typeface="DM Sans"/>
              <a:ea typeface="DM Sans"/>
              <a:cs typeface="DM Sans"/>
              <a:sym typeface="DM Sans"/>
            </a:endParaRPr>
          </a:p>
        </p:txBody>
      </p:sp>
      <p:sp>
        <p:nvSpPr>
          <p:cNvPr id="523" name="Google Shape;523;p6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negamos una cosa que es verdad, esta se convierte en mentira. Por lo tanto, si negamos una cosa que es mentira, esta se convierte en verdad.</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Verdadero = Falso</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Falso = Verdadero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¿Y en la programación?</a:t>
            </a:r>
            <a:endParaRPr sz="4000" b="1">
              <a:solidFill>
                <a:srgbClr val="000000"/>
              </a:solidFill>
              <a:latin typeface="DM Sans"/>
              <a:ea typeface="DM Sans"/>
              <a:cs typeface="DM Sans"/>
              <a:sym typeface="DM Sans"/>
            </a:endParaRPr>
          </a:p>
        </p:txBody>
      </p:sp>
      <p:sp>
        <p:nvSpPr>
          <p:cNvPr id="529" name="Google Shape;529;p70"/>
          <p:cNvSpPr txBox="1"/>
          <p:nvPr/>
        </p:nvSpPr>
        <p:spPr>
          <a:xfrm>
            <a:off x="473350" y="1908175"/>
            <a:ext cx="3834600" cy="197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Por ejemplo, a un ordenador podemos preguntarle cosas matemáticas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3 False</a:t>
            </a:r>
            <a:endParaRPr sz="1350">
              <a:highlight>
                <a:srgbClr val="EA90FF"/>
              </a:highlight>
              <a:latin typeface="DM Sans"/>
              <a:ea typeface="DM Sans"/>
              <a:cs typeface="DM Sans"/>
              <a:sym typeface="DM Sans"/>
            </a:endParaRPr>
          </a:p>
          <a:p>
            <a:pPr marL="0" lvl="0" indent="0" algn="l" rtl="0">
              <a:spcBef>
                <a:spcPts val="0"/>
              </a:spcBef>
              <a:spcAft>
                <a:spcPts val="0"/>
              </a:spcAft>
              <a:buNone/>
            </a:pPr>
            <a:endParaRPr sz="1350">
              <a:highlight>
                <a:srgbClr val="EA90FF"/>
              </a:highlight>
              <a:latin typeface="DM Sans"/>
              <a:ea typeface="DM Sans"/>
              <a:cs typeface="DM Sans"/>
              <a:sym typeface="DM Sans"/>
            </a:endParaRPr>
          </a:p>
          <a:p>
            <a:pPr marL="0" lvl="0" indent="0" algn="l" rtl="0">
              <a:spcBef>
                <a:spcPts val="1000"/>
              </a:spcBef>
              <a:spcAft>
                <a:spcPts val="1000"/>
              </a:spcAft>
              <a:buClr>
                <a:srgbClr val="000000"/>
              </a:buClr>
              <a:buSzPts val="1100"/>
              <a:buFont typeface="Arial"/>
              <a:buNone/>
            </a:pPr>
            <a:r>
              <a:rPr lang="es" sz="1350">
                <a:solidFill>
                  <a:srgbClr val="000000"/>
                </a:solidFill>
                <a:latin typeface="DM Sans"/>
                <a:ea typeface="DM Sans"/>
                <a:cs typeface="DM Sans"/>
                <a:sym typeface="DM Sans"/>
              </a:rPr>
              <a:t>Aquí estamos preguntando si al sumar 1 con 1 el resultado es 3 y Python ya sabe decirnos que esto es falso (false)</a:t>
            </a:r>
            <a:endParaRPr sz="1350">
              <a:highlight>
                <a:srgbClr val="EA90FF"/>
              </a:highlight>
              <a:latin typeface="DM Sans"/>
              <a:ea typeface="DM Sans"/>
              <a:cs typeface="DM Sans"/>
              <a:sym typeface="DM Sans"/>
            </a:endParaRPr>
          </a:p>
        </p:txBody>
      </p:sp>
      <p:sp>
        <p:nvSpPr>
          <p:cNvPr id="530" name="Google Shape;530;p70"/>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 si le preguntamos si 1 + 1 es igual a 2?</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2 True</a:t>
            </a:r>
            <a:endParaRPr sz="1350">
              <a:highlight>
                <a:srgbClr val="EA90FF"/>
              </a:highlight>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Heterogéneas</a:t>
            </a:r>
            <a:endParaRPr sz="4000" b="1" i="0" u="none" strike="noStrike" cap="none">
              <a:solidFill>
                <a:srgbClr val="000000"/>
              </a:solidFill>
              <a:latin typeface="DM Sans"/>
              <a:ea typeface="DM Sans"/>
              <a:cs typeface="DM Sans"/>
              <a:sym typeface="DM Sans"/>
            </a:endParaRPr>
          </a:p>
        </p:txBody>
      </p:sp>
      <p:sp>
        <p:nvSpPr>
          <p:cNvPr id="103" name="Google Shape;103;p18"/>
          <p:cNvSpPr txBox="1"/>
          <p:nvPr/>
        </p:nvSpPr>
        <p:spPr>
          <a:xfrm>
            <a:off x="457725" y="2211625"/>
            <a:ext cx="47301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otros lenguajes, las listas tienen como restricción que permite tener un solo tipo de dato. Pero en Python, no tenemos esa restricción. Podemos tener una lista heterogénea que contenga números, variables, strings, o incluso otras listas, u otros tipos de datos que veremos más adelante.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mi_lista =  [-11,     20   ,   3,   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Font typeface="Arial"/>
              <a:buNone/>
            </a:pPr>
            <a:r>
              <a:rPr lang="es" sz="1350" b="1">
                <a:solidFill>
                  <a:srgbClr val="000000"/>
                </a:solidFill>
                <a:latin typeface="DM Sans"/>
                <a:ea typeface="DM Sans"/>
                <a:cs typeface="DM Sans"/>
                <a:sym typeface="DM Sans"/>
              </a:rPr>
              <a:t>&gt;&gt;&gt; otra_lista = ['Hola', 'como', 'estas', '?']</a:t>
            </a:r>
            <a:endParaRPr sz="1350">
              <a:latin typeface="DM Sans"/>
              <a:ea typeface="DM Sans"/>
              <a:cs typeface="DM Sans"/>
              <a:sym typeface="DM Sans"/>
            </a:endParaRPr>
          </a:p>
        </p:txBody>
      </p:sp>
      <p:grpSp>
        <p:nvGrpSpPr>
          <p:cNvPr id="104" name="Google Shape;104;p18"/>
          <p:cNvGrpSpPr/>
          <p:nvPr/>
        </p:nvGrpSpPr>
        <p:grpSpPr>
          <a:xfrm>
            <a:off x="8328901" y="76198"/>
            <a:ext cx="738900" cy="738900"/>
            <a:chOff x="473351" y="619523"/>
            <a:chExt cx="738900" cy="738900"/>
          </a:xfrm>
        </p:grpSpPr>
        <p:sp>
          <p:nvSpPr>
            <p:cNvPr id="105" name="Google Shape;105;p1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1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1"/>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2"/>
          <p:cNvSpPr txBox="1"/>
          <p:nvPr/>
        </p:nvSpPr>
        <p:spPr>
          <a:xfrm>
            <a:off x="457725" y="1071050"/>
            <a:ext cx="6287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541" name="Google Shape;541;p72"/>
          <p:cNvSpPr txBox="1"/>
          <p:nvPr/>
        </p:nvSpPr>
        <p:spPr>
          <a:xfrm>
            <a:off x="457725" y="2516425"/>
            <a:ext cx="4730100" cy="168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En programación, los operadores relacionales son </a:t>
            </a:r>
            <a:r>
              <a:rPr lang="es" sz="1350" b="0" i="0" u="none" strike="noStrike" cap="none">
                <a:solidFill>
                  <a:srgbClr val="000000"/>
                </a:solidFill>
                <a:highlight>
                  <a:srgbClr val="EA90FF"/>
                </a:highlight>
                <a:latin typeface="DM Sans"/>
                <a:ea typeface="DM Sans"/>
                <a:cs typeface="DM Sans"/>
                <a:sym typeface="DM Sans"/>
              </a:rPr>
              <a:t>símbolos que se usan para comparar dos valores</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resultado de la comparación es correcto, la expresión es considerada verdadera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en caso contrario será falsa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100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pic>
        <p:nvPicPr>
          <p:cNvPr id="542" name="Google Shape;542;p72"/>
          <p:cNvPicPr preferRelativeResize="0"/>
          <p:nvPr/>
        </p:nvPicPr>
        <p:blipFill rotWithShape="1">
          <a:blip r:embed="rId3">
            <a:alphaModFix/>
          </a:blip>
          <a:srcRect/>
          <a:stretch/>
        </p:blipFill>
        <p:spPr>
          <a:xfrm>
            <a:off x="5806900" y="1913975"/>
            <a:ext cx="1643924" cy="16439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Igualdad</a:t>
            </a:r>
            <a:endParaRPr sz="4000" b="1" i="0" u="none" strike="noStrike" cap="none">
              <a:solidFill>
                <a:srgbClr val="000000"/>
              </a:solidFill>
              <a:latin typeface="DM Sans"/>
              <a:ea typeface="DM Sans"/>
              <a:cs typeface="DM Sans"/>
              <a:sym typeface="DM Sans"/>
            </a:endParaRPr>
          </a:p>
        </p:txBody>
      </p:sp>
      <p:sp>
        <p:nvSpPr>
          <p:cNvPr id="548" name="Google Shape;548;p73"/>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igualdad sirve para preguntarle a nuestro programa si ambos operandos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son iguales,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distintos. Este operador se escribe con dos signos igual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49" name="Google Shape;549;p73"/>
          <p:cNvSpPr txBox="1"/>
          <p:nvPr/>
        </p:nvSpPr>
        <p:spPr>
          <a:xfrm>
            <a:off x="45275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highlight>
                  <a:srgbClr val="EA90FF"/>
                </a:highlight>
                <a:latin typeface="DM Sans"/>
                <a:ea typeface="DM Sans"/>
                <a:cs typeface="DM Sans"/>
                <a:sym typeface="DM Sans"/>
              </a:rPr>
              <a:t/>
            </a:r>
            <a:br>
              <a:rPr lang="es" sz="1350" b="0" i="0" u="none" strike="noStrike" cap="none">
                <a:solidFill>
                  <a:srgbClr val="000000"/>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 confundir el operador de asignación (=) con el operador de igualdad (==)</a:t>
            </a:r>
            <a:endParaRPr sz="1350" b="0" i="0" u="none" strike="noStrike" cap="non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Desigualdad</a:t>
            </a:r>
            <a:endParaRPr sz="4000" b="1" i="0" u="none" strike="noStrike" cap="none">
              <a:solidFill>
                <a:srgbClr val="000000"/>
              </a:solidFill>
              <a:latin typeface="DM Sans"/>
              <a:ea typeface="DM Sans"/>
              <a:cs typeface="DM Sans"/>
              <a:sym typeface="DM Sans"/>
            </a:endParaRPr>
          </a:p>
        </p:txBody>
      </p:sp>
      <p:sp>
        <p:nvSpPr>
          <p:cNvPr id="555" name="Google Shape;555;p74"/>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Desigualdad sirve para preguntarle a nuestro programa si ambos operandos son distintos.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son distintos,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iguales. </a:t>
            </a:r>
            <a:endParaRPr sz="1350" b="0" i="0" u="none" strike="noStrike" cap="none">
              <a:solidFill>
                <a:srgbClr val="000000"/>
              </a:solidFill>
              <a:latin typeface="DM Sans"/>
              <a:ea typeface="DM Sans"/>
              <a:cs typeface="DM Sans"/>
              <a:sym typeface="DM Sans"/>
            </a:endParaRPr>
          </a:p>
        </p:txBody>
      </p:sp>
      <p:sp>
        <p:nvSpPr>
          <p:cNvPr id="556" name="Google Shape;556;p74"/>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como un signo de exclamación y un signo igual (</a:t>
            </a:r>
            <a:r>
              <a:rPr lang="es" sz="1350" b="1" i="0" u="none" strike="noStrike" cap="none">
                <a:solidFill>
                  <a:srgbClr val="000000"/>
                </a:solidFill>
                <a:latin typeface="DM Sans"/>
                <a:ea typeface="DM Sans"/>
                <a:cs typeface="DM Sans"/>
                <a:sym typeface="DM Sans"/>
              </a:rPr>
              <a:t>!=</a:t>
            </a:r>
            <a:r>
              <a:rPr lang="es" sz="1350" b="0" i="0" u="none" strike="noStrike" cap="none">
                <a:solidFill>
                  <a:srgbClr val="000000"/>
                </a:solidFill>
                <a:latin typeface="DM Sans"/>
                <a:ea typeface="DM Sans"/>
                <a:cs typeface="DM Sans"/>
                <a:sym typeface="DM Sans"/>
              </a:rPr>
              <a:t>) como tachando al operador de igualdad.</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que</a:t>
            </a:r>
            <a:endParaRPr sz="4000" b="1" i="0" u="none" strike="noStrike" cap="none">
              <a:solidFill>
                <a:srgbClr val="000000"/>
              </a:solidFill>
              <a:latin typeface="DM Sans"/>
              <a:ea typeface="DM Sans"/>
              <a:cs typeface="DM Sans"/>
              <a:sym typeface="DM Sans"/>
            </a:endParaRPr>
          </a:p>
        </p:txBody>
      </p:sp>
      <p:sp>
        <p:nvSpPr>
          <p:cNvPr id="562" name="Google Shape;562;p75"/>
          <p:cNvSpPr txBox="1"/>
          <p:nvPr/>
        </p:nvSpPr>
        <p:spPr>
          <a:xfrm>
            <a:off x="473350" y="19081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Menor que sirve para preguntarle a nuestro programa si el primer operando es menor que el segundo operando.</a:t>
            </a:r>
            <a:endParaRPr sz="1350" b="0" i="0" u="none" strike="noStrike" cap="none">
              <a:solidFill>
                <a:srgbClr val="000000"/>
              </a:solidFill>
              <a:latin typeface="DM Sans"/>
              <a:ea typeface="DM Sans"/>
              <a:cs typeface="DM Sans"/>
              <a:sym typeface="DM Sans"/>
            </a:endParaRPr>
          </a:p>
        </p:txBody>
      </p:sp>
      <p:sp>
        <p:nvSpPr>
          <p:cNvPr id="563" name="Google Shape;563;p75"/>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Este operador se escribe con un signo de menor que (</a:t>
            </a:r>
            <a:r>
              <a:rPr lang="es" sz="1350" b="1" i="0" u="none" strike="noStrike" cap="none">
                <a:solidFill>
                  <a:srgbClr val="000000"/>
                </a:solidFill>
                <a:latin typeface="DM Sans"/>
                <a:ea typeface="DM Sans"/>
                <a:cs typeface="DM Sans"/>
                <a:sym typeface="DM Sans"/>
              </a:rPr>
              <a:t>&lt;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Igual que</a:t>
            </a:r>
            <a:endParaRPr sz="4000" b="1" i="0" u="none" strike="noStrike" cap="none">
              <a:solidFill>
                <a:srgbClr val="000000"/>
              </a:solidFill>
              <a:latin typeface="DM Sans"/>
              <a:ea typeface="DM Sans"/>
              <a:cs typeface="DM Sans"/>
              <a:sym typeface="DM Sans"/>
            </a:endParaRPr>
          </a:p>
        </p:txBody>
      </p:sp>
      <p:sp>
        <p:nvSpPr>
          <p:cNvPr id="569" name="Google Shape;569;p76"/>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a:t>
            </a:r>
            <a:r>
              <a:rPr lang="es" sz="1350" b="1" i="0" u="none" strike="noStrike" cap="none">
                <a:solidFill>
                  <a:srgbClr val="000000"/>
                </a:solidFill>
                <a:latin typeface="DM Sans"/>
                <a:ea typeface="DM Sans"/>
                <a:cs typeface="DM Sans"/>
                <a:sym typeface="DM Sans"/>
              </a:rPr>
              <a:t>r Menor igual qu</a:t>
            </a:r>
            <a:r>
              <a:rPr lang="es" sz="1350" b="0" i="0" u="none" strike="noStrike" cap="none">
                <a:solidFill>
                  <a:srgbClr val="000000"/>
                </a:solidFill>
                <a:latin typeface="DM Sans"/>
                <a:ea typeface="DM Sans"/>
                <a:cs typeface="DM Sans"/>
                <a:sym typeface="DM Sans"/>
              </a:rPr>
              <a:t>e sirve para preguntarle a nuestro programa si el primer operando es menor que el segundo operando </a:t>
            </a:r>
            <a:r>
              <a:rPr lang="es" sz="1350">
                <a:latin typeface="DM Sans"/>
                <a:ea typeface="DM Sans"/>
                <a:cs typeface="DM Sans"/>
                <a:sym typeface="DM Sans"/>
              </a:rPr>
              <a:t>o si</a:t>
            </a:r>
            <a:r>
              <a:rPr lang="es" sz="1350" b="0" i="0" u="none" strike="noStrike" cap="none">
                <a:solidFill>
                  <a:srgbClr val="000000"/>
                </a:solidFill>
                <a:latin typeface="DM Sans"/>
                <a:ea typeface="DM Sans"/>
                <a:cs typeface="DM Sans"/>
                <a:sym typeface="DM Sans"/>
              </a:rPr>
              <a:t>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0" name="Google Shape;570;p76"/>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menor que y un igual (&lt;=).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que</a:t>
            </a:r>
            <a:endParaRPr sz="4000" b="1" i="0" u="none" strike="noStrike" cap="none">
              <a:solidFill>
                <a:srgbClr val="000000"/>
              </a:solidFill>
              <a:latin typeface="DM Sans"/>
              <a:ea typeface="DM Sans"/>
              <a:cs typeface="DM Sans"/>
              <a:sym typeface="DM Sans"/>
            </a:endParaRPr>
          </a:p>
        </p:txBody>
      </p:sp>
      <p:sp>
        <p:nvSpPr>
          <p:cNvPr id="576" name="Google Shape;576;p77"/>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7" name="Google Shape;577;p77"/>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el primero es mayor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Este operador se escribe con un signo de mayor que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igual que</a:t>
            </a:r>
            <a:endParaRPr sz="4000" b="1" i="0" u="none" strike="noStrike" cap="none">
              <a:solidFill>
                <a:srgbClr val="000000"/>
              </a:solidFill>
              <a:latin typeface="DM Sans"/>
              <a:ea typeface="DM Sans"/>
              <a:cs typeface="DM Sans"/>
              <a:sym typeface="DM Sans"/>
            </a:endParaRPr>
          </a:p>
        </p:txBody>
      </p:sp>
      <p:sp>
        <p:nvSpPr>
          <p:cNvPr id="583" name="Google Shape;583;p78"/>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igual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 o si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84" name="Google Shape;584;p78"/>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mayor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mayor que y un igual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en Strings?</a:t>
            </a:r>
            <a:endParaRPr sz="4000" b="1" i="0" u="none" strike="noStrike" cap="none">
              <a:solidFill>
                <a:srgbClr val="000000"/>
              </a:solidFill>
              <a:latin typeface="DM Sans"/>
              <a:ea typeface="DM Sans"/>
              <a:cs typeface="DM Sans"/>
              <a:sym typeface="DM Sans"/>
            </a:endParaRPr>
          </a:p>
        </p:txBody>
      </p:sp>
      <p:sp>
        <p:nvSpPr>
          <p:cNvPr id="590" name="Google Shape;590;p79"/>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 sólo podemos hacer operaciones relacionales en números, también podemos hacerlas en strings.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1" name="Google Shape;591;p79"/>
          <p:cNvSpPr txBox="1"/>
          <p:nvPr/>
        </p:nvSpPr>
        <p:spPr>
          <a:xfrm>
            <a:off x="45275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'Hola' == 'Hola’</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'Hola’ </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a[0] != 'H'</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También podemos comparar en Listas, Booleanos y más tipos de datos.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97" name="Google Shape;597;p80"/>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Booleanos tienen un valor aritmético por defecto.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tiene un valor de 1 y mientras tanto </a:t>
            </a:r>
            <a:r>
              <a:rPr lang="es" sz="1350" b="1" i="0" u="none" strike="noStrike" cap="none">
                <a:solidFill>
                  <a:srgbClr val="000000"/>
                </a:solidFill>
                <a:latin typeface="DM Sans"/>
                <a:ea typeface="DM Sans"/>
                <a:cs typeface="DM Sans"/>
                <a:sym typeface="DM Sans"/>
              </a:rPr>
              <a:t>False </a:t>
            </a:r>
            <a:r>
              <a:rPr lang="es" sz="1350" b="0" i="0" u="none" strike="noStrike" cap="none">
                <a:solidFill>
                  <a:srgbClr val="000000"/>
                </a:solidFill>
                <a:latin typeface="DM Sans"/>
                <a:ea typeface="DM Sans"/>
                <a:cs typeface="DM Sans"/>
                <a:sym typeface="DM Sans"/>
              </a:rPr>
              <a:t>tiene un valor de 0. Es decir, tienen un valor binario que se utiliza para poder operar entre sí.</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8" name="Google Shape;598;p80"/>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&gt;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False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0.0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12" name="Google Shape;112;p19"/>
          <p:cNvSpPr txBox="1"/>
          <p:nvPr/>
        </p:nvSpPr>
        <p:spPr>
          <a:xfrm>
            <a:off x="457725" y="1906825"/>
            <a:ext cx="4730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listas son muy parecidas a los string, ya que funciona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datos[0]</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latin typeface="DM Sans"/>
              <a:ea typeface="DM Sans"/>
              <a:cs typeface="DM Sans"/>
              <a:sym typeface="DM Sans"/>
            </a:endParaRPr>
          </a:p>
        </p:txBody>
      </p:sp>
      <p:grpSp>
        <p:nvGrpSpPr>
          <p:cNvPr id="113" name="Google Shape;113;p19"/>
          <p:cNvGrpSpPr/>
          <p:nvPr/>
        </p:nvGrpSpPr>
        <p:grpSpPr>
          <a:xfrm>
            <a:off x="8328901" y="76198"/>
            <a:ext cx="738900" cy="738900"/>
            <a:chOff x="473351" y="619523"/>
            <a:chExt cx="738900" cy="738900"/>
          </a:xfrm>
        </p:grpSpPr>
        <p:sp>
          <p:nvSpPr>
            <p:cNvPr id="114" name="Google Shape;114;p1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115;p1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81"/>
          <p:cNvGrpSpPr/>
          <p:nvPr/>
        </p:nvGrpSpPr>
        <p:grpSpPr>
          <a:xfrm>
            <a:off x="4202556" y="994173"/>
            <a:ext cx="738900" cy="738900"/>
            <a:chOff x="974706" y="2467173"/>
            <a:chExt cx="738900" cy="738900"/>
          </a:xfrm>
        </p:grpSpPr>
        <p:sp>
          <p:nvSpPr>
            <p:cNvPr id="604" name="Google Shape;604;p81"/>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5" name="Google Shape;605;p81"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606" name="Google Shape;606;p81"/>
          <p:cNvSpPr txBox="1"/>
          <p:nvPr/>
        </p:nvSpPr>
        <p:spPr>
          <a:xfrm>
            <a:off x="1014000" y="2219525"/>
            <a:ext cx="71160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1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endParaRPr sz="4000" b="1" i="0" u="none" strike="noStrike" cap="none">
              <a:solidFill>
                <a:srgbClr val="000000"/>
              </a:solidFill>
              <a:latin typeface="DM Sans"/>
              <a:ea typeface="DM Sans"/>
              <a:cs typeface="DM Sans"/>
              <a:sym typeface="DM Sans"/>
            </a:endParaRPr>
          </a:p>
        </p:txBody>
      </p:sp>
      <p:sp>
        <p:nvSpPr>
          <p:cNvPr id="607" name="Google Shape;607;p81"/>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82"/>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13" name="Google Shape;613;p82"/>
          <p:cNvGrpSpPr/>
          <p:nvPr/>
        </p:nvGrpSpPr>
        <p:grpSpPr>
          <a:xfrm>
            <a:off x="457347" y="468298"/>
            <a:ext cx="431074" cy="431074"/>
            <a:chOff x="974706" y="2467173"/>
            <a:chExt cx="738900" cy="738900"/>
          </a:xfrm>
        </p:grpSpPr>
        <p:sp>
          <p:nvSpPr>
            <p:cNvPr id="614" name="Google Shape;614;p82"/>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5" name="Google Shape;615;p82"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16" name="Google Shape;616;p82"/>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17" name="Google Shape;617;p82"/>
          <p:cNvSpPr txBox="1"/>
          <p:nvPr/>
        </p:nvSpPr>
        <p:spPr>
          <a:xfrm>
            <a:off x="501450" y="2425200"/>
            <a:ext cx="4790100" cy="14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una lista encontraremos diferentes operaciones relacionales, calcular mentalmente el resultado de cada expresión y almacenarlo en una nueva lista que contendrá únicamente valores lógicos True y False.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450" b="0" i="0" u="none" strike="noStrike" cap="none">
              <a:solidFill>
                <a:srgbClr val="000000"/>
              </a:solidFill>
              <a:latin typeface="DM Sans"/>
              <a:ea typeface="DM Sans"/>
              <a:cs typeface="DM Sans"/>
              <a:sym typeface="DM Sans"/>
            </a:endParaRPr>
          </a:p>
        </p:txBody>
      </p:sp>
      <p:sp>
        <p:nvSpPr>
          <p:cNvPr id="618" name="Google Shape;618;p82"/>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24" name="Google Shape;624;p83"/>
          <p:cNvGrpSpPr/>
          <p:nvPr/>
        </p:nvGrpSpPr>
        <p:grpSpPr>
          <a:xfrm>
            <a:off x="457347" y="468298"/>
            <a:ext cx="431074" cy="431074"/>
            <a:chOff x="974706" y="2467173"/>
            <a:chExt cx="738900" cy="738900"/>
          </a:xfrm>
        </p:grpSpPr>
        <p:sp>
          <p:nvSpPr>
            <p:cNvPr id="625" name="Google Shape;625;p8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6" name="Google Shape;626;p83"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27" name="Google Shape;627;p83"/>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28" name="Google Shape;628;p83"/>
          <p:cNvSpPr txBox="1"/>
          <p:nvPr/>
        </p:nvSpPr>
        <p:spPr>
          <a:xfrm>
            <a:off x="549525" y="2253750"/>
            <a:ext cx="4790100" cy="2314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dej</a:t>
            </a:r>
            <a:r>
              <a:rPr lang="es" sz="1350">
                <a:latin typeface="DM Sans"/>
                <a:ea typeface="DM Sans"/>
                <a:cs typeface="DM Sans"/>
                <a:sym typeface="DM Sans"/>
              </a:rPr>
              <a:t>a</a:t>
            </a:r>
            <a:r>
              <a:rPr lang="es" sz="1350" b="0" i="0" u="none" strike="noStrike" cap="none">
                <a:solidFill>
                  <a:srgbClr val="000000"/>
                </a:solidFill>
                <a:latin typeface="DM Sans"/>
                <a:ea typeface="DM Sans"/>
                <a:cs typeface="DM Sans"/>
                <a:sym typeface="DM Sans"/>
              </a:rPr>
              <a:t> 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 [</a:t>
            </a:r>
            <a:endParaRPr sz="13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C000"/>
                </a:solidFill>
                <a:latin typeface="DM Sans"/>
                <a:ea typeface="DM Sans"/>
                <a:cs typeface="DM Sans"/>
                <a:sym typeface="DM Sans"/>
              </a:rPr>
              <a:t>False == True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0FF00"/>
                </a:solidFill>
                <a:latin typeface="DM Sans"/>
                <a:ea typeface="DM Sans"/>
                <a:cs typeface="DM Sans"/>
                <a:sym typeface="DM Sans"/>
              </a:rPr>
              <a:t>10 &gt;= 2*4</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F89D2"/>
                </a:solidFill>
                <a:latin typeface="DM Sans"/>
                <a:ea typeface="DM Sans"/>
                <a:cs typeface="DM Sans"/>
                <a:sym typeface="DM Sans"/>
              </a:rPr>
              <a:t>33/3 == 11</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0000"/>
                </a:solidFill>
                <a:latin typeface="DM Sans"/>
                <a:ea typeface="DM Sans"/>
                <a:cs typeface="DM Sans"/>
                <a:sym typeface="DM Sans"/>
              </a:rPr>
              <a:t>True &gt; False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000000"/>
                </a:solidFill>
                <a:latin typeface="DM Sans"/>
                <a:ea typeface="DM Sans"/>
                <a:cs typeface="DM Sans"/>
                <a:sym typeface="DM Sans"/>
              </a:rPr>
              <a:t>True*5 == 2.5*2</a:t>
            </a:r>
            <a:endParaRPr sz="125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50"/>
              <a:buFont typeface="Arial"/>
              <a:buNone/>
            </a:pPr>
            <a:r>
              <a:rPr lang="es" sz="1250" b="0" i="0" u="none" strike="noStrike" cap="none">
                <a:solidFill>
                  <a:srgbClr val="000000"/>
                </a:solidFill>
                <a:latin typeface="Helvetica Neue Light"/>
                <a:ea typeface="Helvetica Neue Light"/>
                <a:cs typeface="Helvetica Neue Light"/>
                <a:sym typeface="Helvetica Neue Light"/>
              </a:rPr>
              <a:t>]</a:t>
            </a:r>
            <a:endParaRPr sz="1450" b="0" i="0" u="none" strike="noStrike" cap="none">
              <a:solidFill>
                <a:srgbClr val="000000"/>
              </a:solidFill>
              <a:latin typeface="DM Sans"/>
              <a:ea typeface="DM Sans"/>
              <a:cs typeface="DM Sans"/>
              <a:sym typeface="DM Sans"/>
            </a:endParaRPr>
          </a:p>
        </p:txBody>
      </p:sp>
      <p:sp>
        <p:nvSpPr>
          <p:cNvPr id="629" name="Google Shape;629;p83"/>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4"/>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lógicos</a:t>
            </a:r>
            <a:endParaRPr sz="4000" b="1">
              <a:solidFill>
                <a:srgbClr val="000000"/>
              </a:solidFill>
              <a:latin typeface="DM Sans"/>
              <a:ea typeface="DM Sans"/>
              <a:cs typeface="DM Sans"/>
              <a:sym typeface="DM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5"/>
          <p:cNvSpPr/>
          <p:nvPr/>
        </p:nvSpPr>
        <p:spPr>
          <a:xfrm>
            <a:off x="35965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5"/>
          <p:cNvSpPr/>
          <p:nvPr/>
        </p:nvSpPr>
        <p:spPr>
          <a:xfrm>
            <a:off x="1049225" y="28219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5"/>
          <p:cNvSpPr txBox="1"/>
          <p:nvPr/>
        </p:nvSpPr>
        <p:spPr>
          <a:xfrm>
            <a:off x="1049225" y="23610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Not</a:t>
            </a:r>
            <a:endParaRPr sz="3000" b="1" i="0" u="none" strike="noStrike" cap="none">
              <a:solidFill>
                <a:srgbClr val="222222"/>
              </a:solidFill>
              <a:latin typeface="DM Sans"/>
              <a:ea typeface="DM Sans"/>
              <a:cs typeface="DM Sans"/>
              <a:sym typeface="DM Sans"/>
            </a:endParaRPr>
          </a:p>
        </p:txBody>
      </p:sp>
      <p:sp>
        <p:nvSpPr>
          <p:cNvPr id="642" name="Google Shape;642;p85"/>
          <p:cNvSpPr txBox="1"/>
          <p:nvPr/>
        </p:nvSpPr>
        <p:spPr>
          <a:xfrm>
            <a:off x="501450" y="572950"/>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latin typeface="DM Sans"/>
              <a:ea typeface="DM Sans"/>
              <a:cs typeface="DM Sans"/>
              <a:sym typeface="DM Sans"/>
            </a:endParaRPr>
          </a:p>
        </p:txBody>
      </p:sp>
      <p:sp>
        <p:nvSpPr>
          <p:cNvPr id="643" name="Google Shape;643;p85"/>
          <p:cNvSpPr txBox="1"/>
          <p:nvPr/>
        </p:nvSpPr>
        <p:spPr>
          <a:xfrm>
            <a:off x="1049225"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(no - negación)</a:t>
            </a:r>
            <a:endParaRPr sz="1350" b="0" i="0" u="none" strike="noStrike" cap="none">
              <a:solidFill>
                <a:srgbClr val="000000"/>
              </a:solidFill>
              <a:latin typeface="DM Sans"/>
              <a:ea typeface="DM Sans"/>
              <a:cs typeface="DM Sans"/>
              <a:sym typeface="DM Sans"/>
            </a:endParaRPr>
          </a:p>
        </p:txBody>
      </p:sp>
      <p:sp>
        <p:nvSpPr>
          <p:cNvPr id="644" name="Google Shape;644;p85"/>
          <p:cNvSpPr txBox="1"/>
          <p:nvPr/>
        </p:nvSpPr>
        <p:spPr>
          <a:xfrm>
            <a:off x="35965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 de esto o aquello)</a:t>
            </a:r>
            <a:endParaRPr sz="1350" b="0" i="0" u="none" strike="noStrike" cap="none">
              <a:solidFill>
                <a:srgbClr val="000000"/>
              </a:solidFill>
              <a:latin typeface="DM Sans"/>
              <a:ea typeface="DM Sans"/>
              <a:cs typeface="DM Sans"/>
              <a:sym typeface="DM Sans"/>
            </a:endParaRPr>
          </a:p>
        </p:txBody>
      </p:sp>
      <p:sp>
        <p:nvSpPr>
          <p:cNvPr id="645" name="Google Shape;645;p85"/>
          <p:cNvSpPr txBox="1"/>
          <p:nvPr/>
        </p:nvSpPr>
        <p:spPr>
          <a:xfrm>
            <a:off x="35965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Or </a:t>
            </a:r>
            <a:endParaRPr sz="3000" b="1" i="0" u="none" strike="noStrike" cap="none">
              <a:solidFill>
                <a:srgbClr val="222222"/>
              </a:solidFill>
              <a:latin typeface="DM Sans"/>
              <a:ea typeface="DM Sans"/>
              <a:cs typeface="DM Sans"/>
              <a:sym typeface="DM Sans"/>
            </a:endParaRPr>
          </a:p>
        </p:txBody>
      </p:sp>
      <p:sp>
        <p:nvSpPr>
          <p:cNvPr id="646" name="Google Shape;646;p85"/>
          <p:cNvSpPr/>
          <p:nvPr/>
        </p:nvSpPr>
        <p:spPr>
          <a:xfrm>
            <a:off x="61111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85"/>
          <p:cNvSpPr txBox="1"/>
          <p:nvPr/>
        </p:nvSpPr>
        <p:spPr>
          <a:xfrm>
            <a:off x="61111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(Y de esto y eso).</a:t>
            </a:r>
            <a:endParaRPr sz="1350" b="0" i="0" u="none" strike="noStrike" cap="none">
              <a:solidFill>
                <a:srgbClr val="000000"/>
              </a:solidFill>
              <a:latin typeface="DM Sans"/>
              <a:ea typeface="DM Sans"/>
              <a:cs typeface="DM Sans"/>
              <a:sym typeface="DM Sans"/>
            </a:endParaRPr>
          </a:p>
        </p:txBody>
      </p:sp>
      <p:sp>
        <p:nvSpPr>
          <p:cNvPr id="648" name="Google Shape;648;p85"/>
          <p:cNvSpPr txBox="1"/>
          <p:nvPr/>
        </p:nvSpPr>
        <p:spPr>
          <a:xfrm>
            <a:off x="61111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And  </a:t>
            </a:r>
            <a:endParaRPr sz="3000" b="1" i="0" u="none" strike="noStrike" cap="none">
              <a:solidFill>
                <a:srgbClr val="222222"/>
              </a:solidFill>
              <a:latin typeface="DM Sans"/>
              <a:ea typeface="DM Sans"/>
              <a:cs typeface="DM Sans"/>
              <a:sym typeface="DM Sans"/>
            </a:endParaRPr>
          </a:p>
        </p:txBody>
      </p:sp>
      <p:sp>
        <p:nvSpPr>
          <p:cNvPr id="649" name="Google Shape;649;p85"/>
          <p:cNvSpPr txBox="1"/>
          <p:nvPr/>
        </p:nvSpPr>
        <p:spPr>
          <a:xfrm>
            <a:off x="473350" y="14509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Existen varios tipos de operadores lógicos en Python. Pero nos estaremos enfocando en los tres más básicos y utilizados: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Not</a:t>
            </a:r>
            <a:endParaRPr sz="4000" b="1" i="0" u="none" strike="noStrike" cap="none">
              <a:solidFill>
                <a:srgbClr val="000000"/>
              </a:solidFill>
              <a:latin typeface="DM Sans"/>
              <a:ea typeface="DM Sans"/>
              <a:cs typeface="DM Sans"/>
              <a:sym typeface="DM Sans"/>
            </a:endParaRPr>
          </a:p>
        </p:txBody>
      </p:sp>
      <p:sp>
        <p:nvSpPr>
          <p:cNvPr id="655" name="Google Shape;655;p86"/>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not es la negación o también conocida como el NO. Es un poco especial, ya que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afecta a los tipos lógicos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requiere un operando en una expresión.</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56" name="Google Shape;656;p86"/>
          <p:cNvSpPr txBox="1"/>
          <p:nvPr/>
        </p:nvSpPr>
        <p:spPr>
          <a:xfrm>
            <a:off x="4527575"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 </a:t>
            </a:r>
            <a:r>
              <a:rPr lang="es" sz="1350" b="0" i="0" u="none" strike="noStrike" cap="none">
                <a:solidFill>
                  <a:srgbClr val="000000"/>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a:t>
            </a:r>
            <a:r>
              <a:rPr lang="es" sz="1350" b="0" i="0" u="none" strike="noStrike" cap="none">
                <a:solidFill>
                  <a:srgbClr val="000000"/>
                </a:solidFill>
                <a:latin typeface="DM Sans"/>
                <a:ea typeface="DM Sans"/>
                <a:cs typeface="DM Sans"/>
                <a:sym typeface="DM Sans"/>
              </a:rPr>
              <a:t> True ==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Negación Lógica (NO)</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Sólo afecta a los lógicos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7"/>
          <p:cNvSpPr/>
          <p:nvPr/>
        </p:nvSpPr>
        <p:spPr>
          <a:xfrm>
            <a:off x="413263" y="695429"/>
            <a:ext cx="587100" cy="587100"/>
          </a:xfrm>
          <a:prstGeom prst="ellipse">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8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Más operadores</a:t>
            </a:r>
            <a:endParaRPr sz="4000" b="1" i="0" u="none" strike="noStrike" cap="none">
              <a:solidFill>
                <a:srgbClr val="000000"/>
              </a:solidFill>
              <a:latin typeface="DM Sans"/>
              <a:ea typeface="DM Sans"/>
              <a:cs typeface="DM Sans"/>
              <a:sym typeface="DM Sans"/>
            </a:endParaRPr>
          </a:p>
        </p:txBody>
      </p:sp>
      <p:sp>
        <p:nvSpPr>
          <p:cNvPr id="663" name="Google Shape;663;p87"/>
          <p:cNvSpPr txBox="1"/>
          <p:nvPr/>
        </p:nvSpPr>
        <p:spPr>
          <a:xfrm>
            <a:off x="473350" y="16795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operadores lógicos nos permiten crear grandes expresiones, estos operadores se presentan en dos formas: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64" name="Google Shape;664;p87"/>
          <p:cNvSpPr/>
          <p:nvPr/>
        </p:nvSpPr>
        <p:spPr>
          <a:xfrm>
            <a:off x="1712725" y="34692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87"/>
          <p:cNvSpPr txBox="1"/>
          <p:nvPr/>
        </p:nvSpPr>
        <p:spPr>
          <a:xfrm>
            <a:off x="1712725" y="26261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Conjunción	     </a:t>
            </a:r>
            <a:endParaRPr sz="1400" b="1" i="0" u="none" strike="noStrike" cap="none">
              <a:solidFill>
                <a:srgbClr val="000000"/>
              </a:solidFill>
              <a:latin typeface="DM Sans"/>
              <a:ea typeface="DM Sans"/>
              <a:cs typeface="DM Sans"/>
              <a:sym typeface="DM Sans"/>
            </a:endParaRPr>
          </a:p>
        </p:txBody>
      </p:sp>
      <p:sp>
        <p:nvSpPr>
          <p:cNvPr id="666" name="Google Shape;666;p87"/>
          <p:cNvSpPr/>
          <p:nvPr/>
        </p:nvSpPr>
        <p:spPr>
          <a:xfrm>
            <a:off x="4915434" y="2661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87"/>
          <p:cNvSpPr txBox="1"/>
          <p:nvPr/>
        </p:nvSpPr>
        <p:spPr>
          <a:xfrm>
            <a:off x="4685175" y="26261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Disyunción</a:t>
            </a:r>
            <a:endParaRPr sz="1400" b="1" i="0" u="none" strike="noStrike" cap="none">
              <a:solidFill>
                <a:srgbClr val="000000"/>
              </a:solidFill>
              <a:latin typeface="DM Sans"/>
              <a:ea typeface="DM Sans"/>
              <a:cs typeface="DM Sans"/>
              <a:sym typeface="DM Sans"/>
            </a:endParaRPr>
          </a:p>
        </p:txBody>
      </p:sp>
      <p:sp>
        <p:nvSpPr>
          <p:cNvPr id="668" name="Google Shape;668;p87"/>
          <p:cNvSpPr txBox="1"/>
          <p:nvPr/>
        </p:nvSpPr>
        <p:spPr>
          <a:xfrm>
            <a:off x="4735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disyunto</a:t>
            </a:r>
            <a:endParaRPr sz="1200" b="0" i="0" u="none" strike="noStrike" cap="none">
              <a:solidFill>
                <a:srgbClr val="000000"/>
              </a:solidFill>
              <a:latin typeface="DM Sans"/>
              <a:ea typeface="DM Sans"/>
              <a:cs typeface="DM Sans"/>
              <a:sym typeface="DM Sans"/>
            </a:endParaRPr>
          </a:p>
        </p:txBody>
      </p:sp>
      <p:sp>
        <p:nvSpPr>
          <p:cNvPr id="669" name="Google Shape;669;p87"/>
          <p:cNvSpPr txBox="1"/>
          <p:nvPr/>
        </p:nvSpPr>
        <p:spPr>
          <a:xfrm>
            <a:off x="1676575" y="35258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unido, contiguo</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670" name="Google Shape;670;p87"/>
          <p:cNvSpPr txBox="1"/>
          <p:nvPr/>
        </p:nvSpPr>
        <p:spPr>
          <a:xfrm>
            <a:off x="4735475" y="35258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separado</a:t>
            </a:r>
            <a:endParaRPr sz="1200" b="0" i="0" u="none" strike="noStrike" cap="none">
              <a:solidFill>
                <a:srgbClr val="000000"/>
              </a:solidFill>
              <a:latin typeface="DM Sans"/>
              <a:ea typeface="DM Sans"/>
              <a:cs typeface="DM Sans"/>
              <a:sym typeface="DM Sans"/>
            </a:endParaRPr>
          </a:p>
        </p:txBody>
      </p:sp>
      <p:sp>
        <p:nvSpPr>
          <p:cNvPr id="671" name="Google Shape;671;p87"/>
          <p:cNvSpPr txBox="1"/>
          <p:nvPr/>
        </p:nvSpPr>
        <p:spPr>
          <a:xfrm>
            <a:off x="1687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conjunto	</a:t>
            </a:r>
            <a:endParaRPr sz="1200" b="0" i="0" u="none" strike="noStrike" cap="none">
              <a:solidFill>
                <a:srgbClr val="000000"/>
              </a:solidFill>
              <a:latin typeface="DM Sans"/>
              <a:ea typeface="DM Sans"/>
              <a:cs typeface="DM Sans"/>
              <a:sym typeface="DM Sans"/>
            </a:endParaRPr>
          </a:p>
        </p:txBody>
      </p:sp>
      <p:sp>
        <p:nvSpPr>
          <p:cNvPr id="672" name="Google Shape;672;p87"/>
          <p:cNvSpPr txBox="1"/>
          <p:nvPr/>
        </p:nvSpPr>
        <p:spPr>
          <a:xfrm>
            <a:off x="4735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separando</a:t>
            </a:r>
            <a:endParaRPr sz="1200" b="0" i="0" u="none" strike="noStrike" cap="none">
              <a:solidFill>
                <a:srgbClr val="000000"/>
              </a:solidFill>
              <a:latin typeface="DM Sans"/>
              <a:ea typeface="DM Sans"/>
              <a:cs typeface="DM Sans"/>
              <a:sym typeface="DM Sans"/>
            </a:endParaRPr>
          </a:p>
        </p:txBody>
      </p:sp>
      <p:sp>
        <p:nvSpPr>
          <p:cNvPr id="673" name="Google Shape;673;p87"/>
          <p:cNvSpPr txBox="1"/>
          <p:nvPr/>
        </p:nvSpPr>
        <p:spPr>
          <a:xfrm>
            <a:off x="1687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uniendo</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79" name="Google Shape;679;p88"/>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conjunción, es decir, el que agrupa a través de la unión, es el operador lógico </a:t>
            </a:r>
            <a:r>
              <a:rPr lang="es" sz="1350" b="1" i="0" u="none" strike="noStrike" cap="none">
                <a:solidFill>
                  <a:srgbClr val="000000"/>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en castellano conocido como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Pero, ¿qué es lo que une? Este operador une una o varias sentencias lógicas: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0" name="Google Shape;680;p88"/>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Estoy vivo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estoy dando un curso.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None/>
            </a:pPr>
            <a:r>
              <a:rPr lang="es" sz="1350" b="0" i="0" u="none" strike="noStrike" cap="none">
                <a:solidFill>
                  <a:srgbClr val="000000"/>
                </a:solidFill>
                <a:latin typeface="DM Sans"/>
                <a:ea typeface="DM Sans"/>
                <a:cs typeface="DM Sans"/>
                <a:sym typeface="DM Sans"/>
              </a:rPr>
              <a:t>Ambas sentencias están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y ambas son afirmaciones verdaderas. Y, ¿visto en conjunto?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VERDADERO y VERDADERO</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86" name="Google Shape;686;p89"/>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tenemos dos afirmaciones que son verdaderas, evidentemente estaremos diciendo la verdad. Python también puede comprender esto, es decir, si preguntamos sobre dos afirmaciones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sabrá decir si es verdadero o falso.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7" name="Google Shape;687;p89"/>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&gt; 20</a:t>
            </a:r>
            <a:r>
              <a:rPr lang="es" sz="1350" b="0" i="0" u="none" strike="noStrike" cap="none">
                <a:solidFill>
                  <a:srgbClr val="EA90FF"/>
                </a:solidFill>
                <a:latin typeface="DM Sans"/>
                <a:ea typeface="DM Sans"/>
                <a:cs typeface="DM Sans"/>
                <a:sym typeface="DM Sans"/>
              </a:rPr>
              <a:t> and</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0"/>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grpSp>
        <p:nvGrpSpPr>
          <p:cNvPr id="694" name="Google Shape;694;p90"/>
          <p:cNvGrpSpPr/>
          <p:nvPr/>
        </p:nvGrpSpPr>
        <p:grpSpPr>
          <a:xfrm>
            <a:off x="8394894" y="161854"/>
            <a:ext cx="587130" cy="587130"/>
            <a:chOff x="473351" y="619523"/>
            <a:chExt cx="738900" cy="738900"/>
          </a:xfrm>
        </p:grpSpPr>
        <p:sp>
          <p:nvSpPr>
            <p:cNvPr id="695" name="Google Shape;695;p9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6" name="Google Shape;696;p9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697" name="Google Shape;697;p90"/>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0"/>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699" name="Google Shape;699;p90"/>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0"/>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01" name="Google Shape;701;p90"/>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02" name="Google Shape;702;p90"/>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3" name="Google Shape;703;p90"/>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4" name="Google Shape;704;p90"/>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True	</a:t>
            </a:r>
            <a:endParaRPr sz="1200" b="0" i="0" u="none" strike="noStrike" cap="none">
              <a:solidFill>
                <a:srgbClr val="000000"/>
              </a:solidFill>
              <a:latin typeface="DM Sans"/>
              <a:ea typeface="DM Sans"/>
              <a:cs typeface="DM Sans"/>
              <a:sym typeface="DM Sans"/>
            </a:endParaRPr>
          </a:p>
        </p:txBody>
      </p:sp>
      <p:sp>
        <p:nvSpPr>
          <p:cNvPr id="705" name="Google Shape;705;p90"/>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6" name="Google Shape;706;p90"/>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True</a:t>
            </a:r>
            <a:endParaRPr sz="1200" b="0" i="0" u="none" strike="noStrike" cap="none">
              <a:solidFill>
                <a:srgbClr val="000000"/>
              </a:solidFill>
              <a:latin typeface="DM Sans"/>
              <a:ea typeface="DM Sans"/>
              <a:cs typeface="DM Sans"/>
              <a:sym typeface="DM Sans"/>
            </a:endParaRPr>
          </a:p>
        </p:txBody>
      </p:sp>
      <p:sp>
        <p:nvSpPr>
          <p:cNvPr id="707" name="Google Shape;707;p90"/>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90"/>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9" name="Google Shape;709;p90"/>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21" name="Google Shape;121;p20"/>
          <p:cNvSpPr txBox="1"/>
          <p:nvPr/>
        </p:nvSpPr>
        <p:spPr>
          <a:xfrm>
            <a:off x="457725" y="1830625"/>
            <a:ext cx="47301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Otro punto  en el que se parecen las listas a los strings, es que en ambos se puede concatenar, en este caso se </a:t>
            </a:r>
            <a:r>
              <a:rPr lang="es" sz="1350" b="1">
                <a:solidFill>
                  <a:srgbClr val="000000"/>
                </a:solidFill>
                <a:latin typeface="DM Sans"/>
                <a:ea typeface="DM Sans"/>
                <a:cs typeface="DM Sans"/>
                <a:sym typeface="DM Sans"/>
              </a:rPr>
              <a:t>concatenan</a:t>
            </a:r>
            <a:r>
              <a:rPr lang="es" sz="1350">
                <a:solidFill>
                  <a:srgbClr val="000000"/>
                </a:solidFill>
                <a:latin typeface="DM Sans"/>
                <a:ea typeface="DM Sans"/>
                <a:cs typeface="DM Sans"/>
                <a:sym typeface="DM Sans"/>
              </a:rPr>
              <a:t> listas.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 ‘Otra cadena’,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[5,6,7,8]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[1,2,3,4,5,6,7,8]</a:t>
            </a:r>
            <a:endParaRPr sz="1350" b="1">
              <a:latin typeface="DM Sans"/>
              <a:ea typeface="DM Sans"/>
              <a:cs typeface="DM Sans"/>
              <a:sym typeface="DM Sans"/>
            </a:endParaRPr>
          </a:p>
        </p:txBody>
      </p:sp>
      <p:grpSp>
        <p:nvGrpSpPr>
          <p:cNvPr id="122" name="Google Shape;122;p20"/>
          <p:cNvGrpSpPr/>
          <p:nvPr/>
        </p:nvGrpSpPr>
        <p:grpSpPr>
          <a:xfrm>
            <a:off x="8328901" y="76198"/>
            <a:ext cx="738900" cy="738900"/>
            <a:chOff x="473351" y="619523"/>
            <a:chExt cx="738900" cy="738900"/>
          </a:xfrm>
        </p:grpSpPr>
        <p:sp>
          <p:nvSpPr>
            <p:cNvPr id="123" name="Google Shape;123;p2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2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And</a:t>
            </a:r>
            <a:endParaRPr sz="4000" b="1" i="0" u="none" strike="noStrike" cap="none">
              <a:solidFill>
                <a:srgbClr val="000000"/>
              </a:solidFill>
              <a:latin typeface="DM Sans"/>
              <a:ea typeface="DM Sans"/>
              <a:cs typeface="DM Sans"/>
              <a:sym typeface="DM Sans"/>
            </a:endParaRPr>
          </a:p>
        </p:txBody>
      </p:sp>
      <p:sp>
        <p:nvSpPr>
          <p:cNvPr id="715" name="Google Shape;715;p91"/>
          <p:cNvSpPr txBox="1"/>
          <p:nvPr/>
        </p:nvSpPr>
        <p:spPr>
          <a:xfrm>
            <a:off x="473350" y="1831975"/>
            <a:ext cx="31773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 cantidad de combinaciones entre dos proposiciones lógicas unidas por un and son cuatro y ya las hemos analizado en la tabla anterior. Eso se llama tabla de verdad</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16" name="Google Shape;716;p91"/>
          <p:cNvGrpSpPr/>
          <p:nvPr/>
        </p:nvGrpSpPr>
        <p:grpSpPr>
          <a:xfrm>
            <a:off x="8394894" y="161854"/>
            <a:ext cx="587130" cy="587130"/>
            <a:chOff x="473351" y="619523"/>
            <a:chExt cx="738900" cy="738900"/>
          </a:xfrm>
        </p:grpSpPr>
        <p:sp>
          <p:nvSpPr>
            <p:cNvPr id="717" name="Google Shape;717;p9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8" name="Google Shape;718;p9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19" name="Google Shape;719;p91"/>
          <p:cNvPicPr preferRelativeResize="0"/>
          <p:nvPr/>
        </p:nvPicPr>
        <p:blipFill rotWithShape="1">
          <a:blip r:embed="rId4">
            <a:alphaModFix/>
          </a:blip>
          <a:srcRect/>
          <a:stretch/>
        </p:blipFill>
        <p:spPr>
          <a:xfrm>
            <a:off x="6535500" y="1841250"/>
            <a:ext cx="1782825" cy="2516925"/>
          </a:xfrm>
          <a:prstGeom prst="rect">
            <a:avLst/>
          </a:prstGeom>
          <a:noFill/>
          <a:ln>
            <a:noFill/>
          </a:ln>
        </p:spPr>
      </p:pic>
      <p:pic>
        <p:nvPicPr>
          <p:cNvPr id="720" name="Google Shape;720;p91"/>
          <p:cNvPicPr preferRelativeResize="0"/>
          <p:nvPr/>
        </p:nvPicPr>
        <p:blipFill rotWithShape="1">
          <a:blip r:embed="rId5">
            <a:alphaModFix/>
          </a:blip>
          <a:srcRect/>
          <a:stretch/>
        </p:blipFill>
        <p:spPr>
          <a:xfrm>
            <a:off x="3905375" y="1841250"/>
            <a:ext cx="1686950" cy="25024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sp>
        <p:nvSpPr>
          <p:cNvPr id="726" name="Google Shape;726;p92"/>
          <p:cNvSpPr txBox="1"/>
          <p:nvPr/>
        </p:nvSpPr>
        <p:spPr>
          <a:xfrm>
            <a:off x="473350" y="1831975"/>
            <a:ext cx="3177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veamos el operador de disyunción denominado </a:t>
            </a:r>
            <a:r>
              <a:rPr lang="es" sz="1350" b="1" i="0" u="none" strike="noStrike" cap="none">
                <a:solidFill>
                  <a:srgbClr val="000000"/>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en castellano </a:t>
            </a:r>
            <a:r>
              <a:rPr lang="es" sz="1350" b="1" i="0" u="none" strike="noStrike" cap="none">
                <a:solidFill>
                  <a:srgbClr val="000000"/>
                </a:solidFill>
                <a:latin typeface="DM Sans"/>
                <a:ea typeface="DM Sans"/>
                <a:cs typeface="DM Sans"/>
                <a:sym typeface="DM Sans"/>
              </a:rPr>
              <a:t>O</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AND unía, el OR separa. Es decir, si a Python le pregunto por dos afirmaciones, y al menos una es (verdadera)True, Python me dirá que esta afirmación es </a:t>
            </a:r>
            <a:r>
              <a:rPr lang="es" sz="1350" b="1" i="0" u="none" strike="noStrike" cap="none">
                <a:solidFill>
                  <a:srgbClr val="000000"/>
                </a:solidFill>
                <a:latin typeface="DM Sans"/>
                <a:ea typeface="DM Sans"/>
                <a:cs typeface="DM Sans"/>
                <a:sym typeface="DM Sans"/>
              </a:rPr>
              <a:t>True.</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727" name="Google Shape;727;p92"/>
          <p:cNvSpPr txBox="1"/>
          <p:nvPr/>
        </p:nvSpPr>
        <p:spPr>
          <a:xfrm>
            <a:off x="4511950" y="1831975"/>
            <a:ext cx="31773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&lt; 20 </a:t>
            </a:r>
            <a:r>
              <a:rPr lang="es" sz="1350" b="0" i="0" u="none" strike="noStrike" cap="none">
                <a:solidFill>
                  <a:srgbClr val="EA90FF"/>
                </a:solidFill>
                <a:latin typeface="DM Sans"/>
                <a:ea typeface="DM Sans"/>
                <a:cs typeface="DM Sans"/>
                <a:sym typeface="DM Sans"/>
              </a:rPr>
              <a:t>or</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3"/>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9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grpSp>
        <p:nvGrpSpPr>
          <p:cNvPr id="734" name="Google Shape;734;p93"/>
          <p:cNvGrpSpPr/>
          <p:nvPr/>
        </p:nvGrpSpPr>
        <p:grpSpPr>
          <a:xfrm>
            <a:off x="8394894" y="161854"/>
            <a:ext cx="587130" cy="587130"/>
            <a:chOff x="473351" y="619523"/>
            <a:chExt cx="738900" cy="738900"/>
          </a:xfrm>
        </p:grpSpPr>
        <p:sp>
          <p:nvSpPr>
            <p:cNvPr id="735" name="Google Shape;735;p9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6" name="Google Shape;736;p9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737" name="Google Shape;737;p93"/>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93"/>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739" name="Google Shape;739;p93"/>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93"/>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41" name="Google Shape;741;p93"/>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2" name="Google Shape;742;p93"/>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3" name="Google Shape;743;p93"/>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4" name="Google Shape;744;p93"/>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True</a:t>
            </a:r>
            <a:endParaRPr sz="1200" b="0" i="0" u="none" strike="noStrike" cap="none">
              <a:solidFill>
                <a:srgbClr val="000000"/>
              </a:solidFill>
              <a:latin typeface="DM Sans"/>
              <a:ea typeface="DM Sans"/>
              <a:cs typeface="DM Sans"/>
              <a:sym typeface="DM Sans"/>
            </a:endParaRPr>
          </a:p>
        </p:txBody>
      </p:sp>
      <p:sp>
        <p:nvSpPr>
          <p:cNvPr id="745" name="Google Shape;745;p93"/>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6" name="Google Shape;746;p93"/>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True</a:t>
            </a:r>
            <a:endParaRPr sz="1200" b="0" i="0" u="none" strike="noStrike" cap="none">
              <a:solidFill>
                <a:srgbClr val="000000"/>
              </a:solidFill>
              <a:latin typeface="DM Sans"/>
              <a:ea typeface="DM Sans"/>
              <a:cs typeface="DM Sans"/>
              <a:sym typeface="DM Sans"/>
            </a:endParaRPr>
          </a:p>
        </p:txBody>
      </p:sp>
      <p:sp>
        <p:nvSpPr>
          <p:cNvPr id="747" name="Google Shape;747;p93"/>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93"/>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9" name="Google Shape;749;p93"/>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Or</a:t>
            </a:r>
            <a:endParaRPr sz="4000" b="1" i="0" u="none" strike="noStrike" cap="none">
              <a:solidFill>
                <a:srgbClr val="000000"/>
              </a:solidFill>
              <a:latin typeface="DM Sans"/>
              <a:ea typeface="DM Sans"/>
              <a:cs typeface="DM Sans"/>
              <a:sym typeface="DM Sans"/>
            </a:endParaRPr>
          </a:p>
        </p:txBody>
      </p:sp>
      <p:sp>
        <p:nvSpPr>
          <p:cNvPr id="755" name="Google Shape;755;p94"/>
          <p:cNvSpPr txBox="1"/>
          <p:nvPr/>
        </p:nvSpPr>
        <p:spPr>
          <a:xfrm>
            <a:off x="473350" y="1831975"/>
            <a:ext cx="3177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Su tabla de verdad quedaría así: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56" name="Google Shape;756;p94"/>
          <p:cNvGrpSpPr/>
          <p:nvPr/>
        </p:nvGrpSpPr>
        <p:grpSpPr>
          <a:xfrm>
            <a:off x="8394894" y="161854"/>
            <a:ext cx="587130" cy="587130"/>
            <a:chOff x="473351" y="619523"/>
            <a:chExt cx="738900" cy="738900"/>
          </a:xfrm>
        </p:grpSpPr>
        <p:sp>
          <p:nvSpPr>
            <p:cNvPr id="757" name="Google Shape;757;p9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8" name="Google Shape;758;p9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59" name="Google Shape;759;p94"/>
          <p:cNvPicPr preferRelativeResize="0"/>
          <p:nvPr/>
        </p:nvPicPr>
        <p:blipFill rotWithShape="1">
          <a:blip r:embed="rId4">
            <a:alphaModFix/>
          </a:blip>
          <a:srcRect/>
          <a:stretch/>
        </p:blipFill>
        <p:spPr>
          <a:xfrm>
            <a:off x="3452575" y="1579325"/>
            <a:ext cx="2238850" cy="31607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95"/>
          <p:cNvGrpSpPr/>
          <p:nvPr/>
        </p:nvGrpSpPr>
        <p:grpSpPr>
          <a:xfrm>
            <a:off x="4202556" y="994173"/>
            <a:ext cx="738900" cy="738900"/>
            <a:chOff x="974706" y="2467173"/>
            <a:chExt cx="738900" cy="738900"/>
          </a:xfrm>
        </p:grpSpPr>
        <p:sp>
          <p:nvSpPr>
            <p:cNvPr id="765" name="Google Shape;765;p95"/>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6" name="Google Shape;766;p95"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767" name="Google Shape;767;p95"/>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highlight>
                <a:srgbClr val="EAFF6A"/>
              </a:highlight>
              <a:latin typeface="DM Sans"/>
              <a:ea typeface="DM Sans"/>
              <a:cs typeface="DM Sans"/>
              <a:sym typeface="DM Sans"/>
            </a:endParaRPr>
          </a:p>
        </p:txBody>
      </p:sp>
      <p:sp>
        <p:nvSpPr>
          <p:cNvPr id="768" name="Google Shape;768;p95"/>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769" name="Google Shape;769;p95"/>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Calcular el resultado de cada expresión y almacenarlo en una nueva lista </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96"/>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75" name="Google Shape;775;p96"/>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76" name="Google Shape;776;p96"/>
          <p:cNvGrpSpPr/>
          <p:nvPr/>
        </p:nvGrpSpPr>
        <p:grpSpPr>
          <a:xfrm>
            <a:off x="457347" y="468298"/>
            <a:ext cx="431074" cy="431074"/>
            <a:chOff x="974706" y="2467173"/>
            <a:chExt cx="738900" cy="738900"/>
          </a:xfrm>
        </p:grpSpPr>
        <p:sp>
          <p:nvSpPr>
            <p:cNvPr id="777" name="Google Shape;777;p96"/>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8" name="Google Shape;778;p96"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79" name="Google Shape;779;p96"/>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80" name="Google Shape;780;p96"/>
          <p:cNvSpPr txBox="1"/>
          <p:nvPr/>
        </p:nvSpPr>
        <p:spPr>
          <a:xfrm>
            <a:off x="397125" y="1948950"/>
            <a:ext cx="4206300" cy="1439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DM Sans"/>
              <a:buAutoNum type="arabicPeriod"/>
            </a:pPr>
            <a:r>
              <a:rPr lang="es" sz="1350" b="0" i="0" u="none" strike="noStrike" cap="none">
                <a:solidFill>
                  <a:srgbClr val="000000"/>
                </a:solidFill>
                <a:latin typeface="DM Sans"/>
                <a:ea typeface="DM Sans"/>
                <a:cs typeface="DM Sans"/>
                <a:sym typeface="DM Sans"/>
              </a:rPr>
              <a:t>En una lista encontraremos diferentes operaciones lógicas. Calcular mentalmente el resultado de cada expresión y almacenarlo en una nueva lista la cual contendrá únicamente valores lógicos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endParaRPr sz="1150" b="1" i="0" u="none" strike="noStrike" cap="none">
              <a:solidFill>
                <a:srgbClr val="000000"/>
              </a:solidFill>
              <a:latin typeface="DM Sans"/>
              <a:ea typeface="DM Sans"/>
              <a:cs typeface="DM Sans"/>
              <a:sym typeface="DM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7"/>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86" name="Google Shape;786;p97"/>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87" name="Google Shape;787;p97"/>
          <p:cNvGrpSpPr/>
          <p:nvPr/>
        </p:nvGrpSpPr>
        <p:grpSpPr>
          <a:xfrm>
            <a:off x="457347" y="468298"/>
            <a:ext cx="431074" cy="431074"/>
            <a:chOff x="974706" y="2467173"/>
            <a:chExt cx="738900" cy="738900"/>
          </a:xfrm>
        </p:grpSpPr>
        <p:sp>
          <p:nvSpPr>
            <p:cNvPr id="788" name="Google Shape;788;p9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9" name="Google Shape;789;p97"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90" name="Google Shape;790;p97"/>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91" name="Google Shape;791;p97"/>
          <p:cNvSpPr txBox="1"/>
          <p:nvPr/>
        </p:nvSpPr>
        <p:spPr>
          <a:xfrm>
            <a:off x="397125" y="1948950"/>
            <a:ext cx="4206300" cy="228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a:t>
            </a:r>
            <a:r>
              <a:rPr lang="es" sz="1350">
                <a:latin typeface="DM Sans"/>
                <a:ea typeface="DM Sans"/>
                <a:cs typeface="DM Sans"/>
                <a:sym typeface="DM Sans"/>
              </a:rPr>
              <a:t>deja </a:t>
            </a:r>
            <a:r>
              <a:rPr lang="es" sz="1350" b="0" i="0" u="none" strike="noStrike" cap="none">
                <a:solidFill>
                  <a:srgbClr val="000000"/>
                </a:solidFill>
                <a:latin typeface="DM Sans"/>
                <a:ea typeface="DM Sans"/>
                <a:cs typeface="DM Sans"/>
                <a:sym typeface="DM Sans"/>
              </a:rPr>
              <a:t>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r>
              <a:rPr lang="es" sz="1150">
                <a:latin typeface="DM Sans"/>
                <a:ea typeface="DM Sans"/>
                <a:cs typeface="DM Sans"/>
                <a:sym typeface="DM Sans"/>
              </a:rPr>
              <a:t>                     </a:t>
            </a:r>
            <a:r>
              <a:rPr lang="es" sz="1200">
                <a:latin typeface="DM Sans"/>
                <a:ea typeface="DM Sans"/>
                <a:cs typeface="DM Sans"/>
                <a:sym typeface="DM Sans"/>
              </a:rPr>
              <a:t>       </a:t>
            </a:r>
            <a:r>
              <a:rPr lang="es" sz="1200" b="0" i="0" u="none" strike="noStrike" cap="none">
                <a:solidFill>
                  <a:srgbClr val="000000"/>
                </a:solidFill>
                <a:latin typeface="DM Sans"/>
                <a:ea typeface="DM Sans"/>
                <a:cs typeface="DM Sans"/>
                <a:sym typeface="DM Sans"/>
              </a:rPr>
              <a:t>expresiones = [</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3 == 5,</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33/3 == 11 and 5 &gt; 2,</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 or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True*5 == 2.5*2 or 123 &gt;= 23,</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12 &gt; 7 and True &lt; False</a:t>
            </a:r>
            <a:endParaRPr sz="1200" b="0" i="0" u="none" strike="noStrike" cap="none">
              <a:solidFill>
                <a:srgbClr val="000000"/>
              </a:solidFill>
              <a:latin typeface="DM Sans"/>
              <a:ea typeface="DM Sans"/>
              <a:cs typeface="DM Sans"/>
              <a:sym typeface="DM Sans"/>
            </a:endParaRPr>
          </a:p>
          <a:p>
            <a:pPr marL="914400" marR="0" lvl="0" indent="0" algn="l" rtl="0">
              <a:lnSpc>
                <a:spcPct val="100000"/>
              </a:lnSpc>
              <a:spcBef>
                <a:spcPts val="0"/>
              </a:spcBef>
              <a:spcAft>
                <a:spcPts val="0"/>
              </a:spcAft>
              <a:buClr>
                <a:srgbClr val="000000"/>
              </a:buClr>
              <a:buSzPts val="1150"/>
              <a:buFont typeface="Arial"/>
              <a:buNone/>
            </a:pPr>
            <a:r>
              <a:rPr lang="es" sz="1200" b="0" i="0" u="none" strike="noStrike" cap="none">
                <a:solidFill>
                  <a:srgbClr val="000000"/>
                </a:solidFill>
                <a:latin typeface="DM Sans"/>
                <a:ea typeface="DM Sans"/>
                <a:cs typeface="DM Sans"/>
                <a:sym typeface="DM Sans"/>
              </a:rPr>
              <a:t>]</a:t>
            </a:r>
            <a:endParaRPr sz="1200" b="1" i="0" u="none" strike="noStrike" cap="none">
              <a:solidFill>
                <a:srgbClr val="000000"/>
              </a:solidFill>
              <a:latin typeface="DM Sans"/>
              <a:ea typeface="DM Sans"/>
              <a:cs typeface="DM Sans"/>
              <a:sym typeface="DM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8"/>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Expresiones</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anidadas</a:t>
            </a:r>
            <a:endParaRPr sz="4000" b="1">
              <a:solidFill>
                <a:srgbClr val="EA90FF"/>
              </a:solidFill>
              <a:latin typeface="DM Sans"/>
              <a:ea typeface="DM Sans"/>
              <a:cs typeface="DM Sans"/>
              <a:sym typeface="DM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Expresiones anidadas</a:t>
            </a:r>
            <a:endParaRPr sz="4000" b="1">
              <a:solidFill>
                <a:srgbClr val="000000"/>
              </a:solidFill>
              <a:latin typeface="DM Sans"/>
              <a:ea typeface="DM Sans"/>
              <a:cs typeface="DM Sans"/>
              <a:sym typeface="DM Sans"/>
            </a:endParaRPr>
          </a:p>
        </p:txBody>
      </p:sp>
      <p:sp>
        <p:nvSpPr>
          <p:cNvPr id="802" name="Google Shape;802;p9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Hemos visto que existen un montón de expresiones distintas y como pueden suponer, es posible </a:t>
            </a:r>
            <a:r>
              <a:rPr lang="es" sz="1350">
                <a:highlight>
                  <a:srgbClr val="EA90FF"/>
                </a:highlight>
                <a:latin typeface="DM Sans"/>
                <a:ea typeface="DM Sans"/>
                <a:cs typeface="DM Sans"/>
                <a:sym typeface="DM Sans"/>
              </a:rPr>
              <a:t>crear combinaciones</a:t>
            </a:r>
            <a:r>
              <a:rPr lang="es" sz="1350">
                <a:latin typeface="DM Sans"/>
                <a:ea typeface="DM Sans"/>
                <a:cs typeface="DM Sans"/>
                <a:sym typeface="DM Sans"/>
              </a:rPr>
              <a:t> entre estas.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 esto, se lo denomina </a:t>
            </a:r>
            <a:r>
              <a:rPr lang="es" sz="1350" b="1">
                <a:latin typeface="DM Sans"/>
                <a:ea typeface="DM Sans"/>
                <a:cs typeface="DM Sans"/>
                <a:sym typeface="DM Sans"/>
              </a:rPr>
              <a:t>expresiones anidadas</a:t>
            </a:r>
            <a:r>
              <a:rPr lang="es" sz="1350">
                <a:latin typeface="DM Sans"/>
                <a:ea typeface="DM Sans"/>
                <a:cs typeface="DM Sans"/>
                <a:sym typeface="DM Sans"/>
              </a:rPr>
              <a:t>.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03" name="Google Shape;803;p99"/>
          <p:cNvSpPr txBox="1"/>
          <p:nvPr/>
        </p:nvSpPr>
        <p:spPr>
          <a:xfrm>
            <a:off x="4527575"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problema es que se pueden definir grandes expresiones con multitud de operadores y operandos, y si no sabemos como Python las  interpreta a la hora de resolverlas, podríamos causar algunos errores sin querer.</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
        <p:nvSpPr>
          <p:cNvPr id="809" name="Google Shape;809;p100"/>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Ya que equivocarse es el pan de cada día, usaremos esta sección para poder aprender las normas de precedencia y aprenderemos como Python resuelve las expresiones complejas con los distintos tipos de operadores.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10" name="Google Shape;810;p100"/>
          <p:cNvSpPr txBox="1"/>
          <p:nvPr/>
        </p:nvSpPr>
        <p:spPr>
          <a:xfrm>
            <a:off x="4527575"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recuerdan, en la clase 1 vimos las procedencias de operadores numéricos:</a:t>
            </a:r>
            <a:endParaRPr sz="1350">
              <a:latin typeface="DM Sans"/>
              <a:ea typeface="DM Sans"/>
              <a:cs typeface="DM Sans"/>
              <a:sym typeface="DM Sans"/>
            </a:endParaRPr>
          </a:p>
          <a:p>
            <a:pPr marL="45720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Términos entre paréntesis.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Potenciación y raíces.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Multiplicación y división.</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Suma y resta.</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i="0" u="none" strike="noStrike" cap="none">
              <a:solidFill>
                <a:srgbClr val="000000"/>
              </a:solidFill>
              <a:latin typeface="DM Sans"/>
              <a:ea typeface="DM Sans"/>
              <a:cs typeface="DM Sans"/>
              <a:sym typeface="DM Sans"/>
            </a:endParaRPr>
          </a:p>
        </p:txBody>
      </p:sp>
      <p:sp>
        <p:nvSpPr>
          <p:cNvPr id="130" name="Google Shape;130;p21"/>
          <p:cNvSpPr txBox="1"/>
          <p:nvPr/>
        </p:nvSpPr>
        <p:spPr>
          <a:xfrm>
            <a:off x="457725" y="22116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Sin embargo, hay una diferencia entre listas y string, los strings son </a:t>
            </a:r>
            <a:r>
              <a:rPr lang="es" sz="1350" b="1">
                <a:solidFill>
                  <a:srgbClr val="000000"/>
                </a:solidFill>
                <a:latin typeface="DM Sans"/>
                <a:ea typeface="DM Sans"/>
                <a:cs typeface="DM Sans"/>
                <a:sym typeface="DM Sans"/>
              </a:rPr>
              <a:t>inmutables</a:t>
            </a:r>
            <a:r>
              <a:rPr lang="es" sz="1350">
                <a:solidFill>
                  <a:srgbClr val="000000"/>
                </a:solidFill>
                <a:latin typeface="DM Sans"/>
                <a:ea typeface="DM Sans"/>
                <a:cs typeface="DM Sans"/>
                <a:sym typeface="DM Sans"/>
              </a:rPr>
              <a:t>, pero,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esto significa que si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 =  [0,2,4,5,8,10]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pares[3] = 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[0,2,4,6,8,10]</a:t>
            </a:r>
            <a:endParaRPr sz="1350" b="1">
              <a:latin typeface="DM Sans"/>
              <a:ea typeface="DM Sans"/>
              <a:cs typeface="DM Sans"/>
              <a:sym typeface="DM Sans"/>
            </a:endParaRPr>
          </a:p>
        </p:txBody>
      </p:sp>
      <p:grpSp>
        <p:nvGrpSpPr>
          <p:cNvPr id="131" name="Google Shape;131;p21"/>
          <p:cNvGrpSpPr/>
          <p:nvPr/>
        </p:nvGrpSpPr>
        <p:grpSpPr>
          <a:xfrm>
            <a:off x="8328901" y="76198"/>
            <a:ext cx="738900" cy="738900"/>
            <a:chOff x="473351" y="619523"/>
            <a:chExt cx="738900" cy="738900"/>
          </a:xfrm>
        </p:grpSpPr>
        <p:sp>
          <p:nvSpPr>
            <p:cNvPr id="132" name="Google Shape;132;p2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2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1"/>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Nos sirven para cuando tengamos que trabajar con expresiones anidadas que sean demasiado grandes.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16" name="Google Shape;816;p101"/>
          <p:cNvSpPr txBox="1"/>
          <p:nvPr/>
        </p:nvSpPr>
        <p:spPr>
          <a:xfrm>
            <a:off x="46799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b = 12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b / 3**a / a * b &gt;= 15 and not (a%b**2) != 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83AEFB"/>
                </a:solidFill>
                <a:highlight>
                  <a:srgbClr val="FFFFFF"/>
                </a:highlight>
                <a:latin typeface="DM Sans"/>
                <a:ea typeface="DM Sans"/>
                <a:cs typeface="DM Sans"/>
                <a:sym typeface="DM Sans"/>
              </a:rPr>
              <a:t>False</a:t>
            </a: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Nota: En la práctica nunca, o casi nunca, trabajaríamos con una expresión de este estilo, es por mero ejemplo.</a:t>
            </a:r>
            <a:endParaRPr sz="1350" b="0" i="0" u="none" strike="noStrike" cap="none">
              <a:solidFill>
                <a:srgbClr val="000000"/>
              </a:solidFill>
              <a:highlight>
                <a:srgbClr val="EA90FF"/>
              </a:highlight>
              <a:latin typeface="DM Sans"/>
              <a:ea typeface="DM Sans"/>
              <a:cs typeface="DM Sans"/>
              <a:sym typeface="DM Sans"/>
            </a:endParaRPr>
          </a:p>
        </p:txBody>
      </p:sp>
      <p:sp>
        <p:nvSpPr>
          <p:cNvPr id="817" name="Google Shape;817;p10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grpSp>
        <p:nvGrpSpPr>
          <p:cNvPr id="822" name="Google Shape;822;p102"/>
          <p:cNvGrpSpPr/>
          <p:nvPr/>
        </p:nvGrpSpPr>
        <p:grpSpPr>
          <a:xfrm>
            <a:off x="2172088" y="1852650"/>
            <a:ext cx="197100" cy="197100"/>
            <a:chOff x="2172088" y="1852650"/>
            <a:chExt cx="197100" cy="197100"/>
          </a:xfrm>
        </p:grpSpPr>
        <p:sp>
          <p:nvSpPr>
            <p:cNvPr id="823" name="Google Shape;823;p102"/>
            <p:cNvSpPr/>
            <p:nvPr/>
          </p:nvSpPr>
          <p:spPr>
            <a:xfrm>
              <a:off x="2172088" y="1852650"/>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02"/>
            <p:cNvSpPr/>
            <p:nvPr/>
          </p:nvSpPr>
          <p:spPr>
            <a:xfrm>
              <a:off x="2227138" y="1907700"/>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102"/>
          <p:cNvGrpSpPr/>
          <p:nvPr/>
        </p:nvGrpSpPr>
        <p:grpSpPr>
          <a:xfrm>
            <a:off x="2172088" y="2455775"/>
            <a:ext cx="197100" cy="197100"/>
            <a:chOff x="2172088" y="2455775"/>
            <a:chExt cx="197100" cy="197100"/>
          </a:xfrm>
        </p:grpSpPr>
        <p:sp>
          <p:nvSpPr>
            <p:cNvPr id="826" name="Google Shape;826;p102"/>
            <p:cNvSpPr/>
            <p:nvPr/>
          </p:nvSpPr>
          <p:spPr>
            <a:xfrm>
              <a:off x="2172088" y="2455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02"/>
            <p:cNvSpPr/>
            <p:nvPr/>
          </p:nvSpPr>
          <p:spPr>
            <a:xfrm>
              <a:off x="2227138" y="2510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8" name="Google Shape;828;p102"/>
          <p:cNvCxnSpPr>
            <a:endCxn id="826" idx="0"/>
          </p:cNvCxnSpPr>
          <p:nvPr/>
        </p:nvCxnSpPr>
        <p:spPr>
          <a:xfrm>
            <a:off x="2270638" y="2049875"/>
            <a:ext cx="0" cy="405900"/>
          </a:xfrm>
          <a:prstGeom prst="straightConnector1">
            <a:avLst/>
          </a:prstGeom>
          <a:noFill/>
          <a:ln w="9525" cap="flat" cmpd="sng">
            <a:solidFill>
              <a:srgbClr val="DEFC52"/>
            </a:solidFill>
            <a:prstDash val="solid"/>
            <a:round/>
            <a:headEnd type="none" w="sm" len="sm"/>
            <a:tailEnd type="none" w="sm" len="sm"/>
          </a:ln>
        </p:spPr>
      </p:cxnSp>
      <p:sp>
        <p:nvSpPr>
          <p:cNvPr id="829" name="Google Shape;829;p10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¿Por qué nos dio False?</a:t>
            </a:r>
            <a:endParaRPr sz="4000" b="1" i="0" u="none" strike="noStrike" cap="none">
              <a:solidFill>
                <a:srgbClr val="000000"/>
              </a:solidFill>
              <a:latin typeface="DM Sans"/>
              <a:ea typeface="DM Sans"/>
              <a:cs typeface="DM Sans"/>
              <a:sym typeface="DM Sans"/>
            </a:endParaRPr>
          </a:p>
        </p:txBody>
      </p:sp>
      <p:sp>
        <p:nvSpPr>
          <p:cNvPr id="830" name="Google Shape;830;p102"/>
          <p:cNvSpPr txBox="1"/>
          <p:nvPr/>
        </p:nvSpPr>
        <p:spPr>
          <a:xfrm>
            <a:off x="2690573" y="1731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de cualquier tipo entre paréntesis.</a:t>
            </a:r>
            <a:endParaRPr sz="1350" b="0" i="0" u="none" strike="noStrike" cap="none">
              <a:solidFill>
                <a:srgbClr val="000000"/>
              </a:solidFill>
              <a:latin typeface="DM Sans"/>
              <a:ea typeface="DM Sans"/>
              <a:cs typeface="DM Sans"/>
              <a:sym typeface="DM Sans"/>
            </a:endParaRPr>
          </a:p>
        </p:txBody>
      </p:sp>
      <p:sp>
        <p:nvSpPr>
          <p:cNvPr id="831" name="Google Shape;831;p102"/>
          <p:cNvSpPr txBox="1"/>
          <p:nvPr/>
        </p:nvSpPr>
        <p:spPr>
          <a:xfrm>
            <a:off x="2690573" y="233453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aritméticas por </a:t>
            </a:r>
            <a:r>
              <a:rPr lang="es" sz="1350">
                <a:solidFill>
                  <a:srgbClr val="000000"/>
                </a:solidFill>
                <a:latin typeface="DM Sans"/>
                <a:ea typeface="DM Sans"/>
                <a:cs typeface="DM Sans"/>
                <a:sym typeface="DM Sans"/>
              </a:rPr>
              <a:t>sus propias</a:t>
            </a:r>
            <a:r>
              <a:rPr lang="es" sz="1350" b="0" i="0" u="none" strike="noStrike" cap="none">
                <a:solidFill>
                  <a:srgbClr val="000000"/>
                </a:solidFill>
                <a:latin typeface="DM Sans"/>
                <a:ea typeface="DM Sans"/>
                <a:cs typeface="DM Sans"/>
                <a:sym typeface="DM Sans"/>
              </a:rPr>
              <a:t> reglas.</a:t>
            </a:r>
            <a:endParaRPr sz="1350" b="0" i="0" u="none" strike="noStrike" cap="none">
              <a:solidFill>
                <a:srgbClr val="000000"/>
              </a:solidFill>
              <a:latin typeface="DM Sans"/>
              <a:ea typeface="DM Sans"/>
              <a:cs typeface="DM Sans"/>
              <a:sym typeface="DM Sans"/>
            </a:endParaRPr>
          </a:p>
        </p:txBody>
      </p:sp>
      <p:grpSp>
        <p:nvGrpSpPr>
          <p:cNvPr id="832" name="Google Shape;832;p102"/>
          <p:cNvGrpSpPr/>
          <p:nvPr/>
        </p:nvGrpSpPr>
        <p:grpSpPr>
          <a:xfrm>
            <a:off x="2172088" y="3082350"/>
            <a:ext cx="197100" cy="197100"/>
            <a:chOff x="2172088" y="3058775"/>
            <a:chExt cx="197100" cy="197100"/>
          </a:xfrm>
        </p:grpSpPr>
        <p:sp>
          <p:nvSpPr>
            <p:cNvPr id="833" name="Google Shape;833;p102"/>
            <p:cNvSpPr/>
            <p:nvPr/>
          </p:nvSpPr>
          <p:spPr>
            <a:xfrm>
              <a:off x="2172088" y="3058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02"/>
            <p:cNvSpPr/>
            <p:nvPr/>
          </p:nvSpPr>
          <p:spPr>
            <a:xfrm>
              <a:off x="2227138" y="3113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5" name="Google Shape;835;p102"/>
          <p:cNvCxnSpPr>
            <a:endCxn id="833" idx="0"/>
          </p:cNvCxnSpPr>
          <p:nvPr/>
        </p:nvCxnSpPr>
        <p:spPr>
          <a:xfrm>
            <a:off x="2270638" y="2676450"/>
            <a:ext cx="0" cy="405900"/>
          </a:xfrm>
          <a:prstGeom prst="straightConnector1">
            <a:avLst/>
          </a:prstGeom>
          <a:noFill/>
          <a:ln w="9525" cap="flat" cmpd="sng">
            <a:solidFill>
              <a:srgbClr val="DEFC52"/>
            </a:solidFill>
            <a:prstDash val="solid"/>
            <a:round/>
            <a:headEnd type="none" w="sm" len="sm"/>
            <a:tailEnd type="none" w="sm" len="sm"/>
          </a:ln>
        </p:spPr>
      </p:cxnSp>
      <p:grpSp>
        <p:nvGrpSpPr>
          <p:cNvPr id="836" name="Google Shape;836;p102"/>
          <p:cNvGrpSpPr/>
          <p:nvPr/>
        </p:nvGrpSpPr>
        <p:grpSpPr>
          <a:xfrm>
            <a:off x="2172088" y="3685475"/>
            <a:ext cx="197100" cy="197100"/>
            <a:chOff x="2172088" y="3661775"/>
            <a:chExt cx="197100" cy="197100"/>
          </a:xfrm>
        </p:grpSpPr>
        <p:sp>
          <p:nvSpPr>
            <p:cNvPr id="837" name="Google Shape;837;p102"/>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02"/>
            <p:cNvSpPr/>
            <p:nvPr/>
          </p:nvSpPr>
          <p:spPr>
            <a:xfrm>
              <a:off x="2227138" y="3716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9" name="Google Shape;839;p102"/>
          <p:cNvCxnSpPr>
            <a:endCxn id="837" idx="0"/>
          </p:cNvCxnSpPr>
          <p:nvPr/>
        </p:nvCxnSpPr>
        <p:spPr>
          <a:xfrm>
            <a:off x="2270638" y="3279575"/>
            <a:ext cx="0" cy="405900"/>
          </a:xfrm>
          <a:prstGeom prst="straightConnector1">
            <a:avLst/>
          </a:prstGeom>
          <a:noFill/>
          <a:ln w="9525" cap="flat" cmpd="sng">
            <a:solidFill>
              <a:srgbClr val="DEFC52"/>
            </a:solidFill>
            <a:prstDash val="solid"/>
            <a:round/>
            <a:headEnd type="none" w="sm" len="sm"/>
            <a:tailEnd type="none" w="sm" len="sm"/>
          </a:ln>
        </p:spPr>
      </p:cxnSp>
      <p:sp>
        <p:nvSpPr>
          <p:cNvPr id="840" name="Google Shape;840;p102"/>
          <p:cNvSpPr txBox="1"/>
          <p:nvPr/>
        </p:nvSpPr>
        <p:spPr>
          <a:xfrm>
            <a:off x="2690573" y="298468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relacionales de izquierda a derecha.</a:t>
            </a:r>
            <a:endParaRPr sz="1350" b="0" i="0" u="none" strike="noStrike" cap="none">
              <a:solidFill>
                <a:srgbClr val="000000"/>
              </a:solidFill>
              <a:latin typeface="DM Sans"/>
              <a:ea typeface="DM Sans"/>
              <a:cs typeface="DM Sans"/>
              <a:sym typeface="DM Sans"/>
            </a:endParaRPr>
          </a:p>
        </p:txBody>
      </p:sp>
      <p:sp>
        <p:nvSpPr>
          <p:cNvPr id="841" name="Google Shape;841;p102"/>
          <p:cNvSpPr txBox="1"/>
          <p:nvPr/>
        </p:nvSpPr>
        <p:spPr>
          <a:xfrm>
            <a:off x="2690573" y="3587813"/>
            <a:ext cx="4281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Operadores lógicos (not tiene </a:t>
            </a:r>
            <a:r>
              <a:rPr lang="es" sz="1350">
                <a:solidFill>
                  <a:srgbClr val="000000"/>
                </a:solidFill>
                <a:latin typeface="DM Sans"/>
                <a:ea typeface="DM Sans"/>
                <a:cs typeface="DM Sans"/>
                <a:sym typeface="DM Sans"/>
              </a:rPr>
              <a:t>prioridad, ya que</a:t>
            </a:r>
            <a:r>
              <a:rPr lang="es" sz="1350" b="0" i="0" u="none" strike="noStrike" cap="none">
                <a:solidFill>
                  <a:srgbClr val="000000"/>
                </a:solidFill>
                <a:latin typeface="DM Sans"/>
                <a:ea typeface="DM Sans"/>
                <a:cs typeface="DM Sans"/>
                <a:sym typeface="DM Sans"/>
              </a:rPr>
              <a:t> afecta al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103"/>
          <p:cNvGrpSpPr/>
          <p:nvPr/>
        </p:nvGrpSpPr>
        <p:grpSpPr>
          <a:xfrm>
            <a:off x="4202556" y="994173"/>
            <a:ext cx="738900" cy="738900"/>
            <a:chOff x="974706" y="2467173"/>
            <a:chExt cx="738900" cy="738900"/>
          </a:xfrm>
        </p:grpSpPr>
        <p:sp>
          <p:nvSpPr>
            <p:cNvPr id="847" name="Google Shape;847;p10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8" name="Google Shape;848;p103"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49" name="Google Shape;849;p103"/>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Expresiones anidadas</a:t>
            </a:r>
            <a:endParaRPr sz="4000" b="1" i="0" u="none" strike="noStrike" cap="none">
              <a:solidFill>
                <a:srgbClr val="000000"/>
              </a:solidFill>
              <a:highlight>
                <a:srgbClr val="EAFF6A"/>
              </a:highlight>
              <a:latin typeface="DM Sans"/>
              <a:ea typeface="DM Sans"/>
              <a:cs typeface="DM Sans"/>
              <a:sym typeface="DM Sans"/>
            </a:endParaRPr>
          </a:p>
        </p:txBody>
      </p:sp>
      <p:sp>
        <p:nvSpPr>
          <p:cNvPr id="850" name="Google Shape;850;p103"/>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851" name="Google Shape;851;p103"/>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Crear una variable que almacene si se cumplen </a:t>
            </a:r>
            <a:r>
              <a:rPr lang="es" sz="2000" b="1" i="0" u="none" strike="noStrike" cap="none">
                <a:solidFill>
                  <a:srgbClr val="999999"/>
                </a:solidFill>
                <a:latin typeface="DM Sans"/>
                <a:ea typeface="DM Sans"/>
                <a:cs typeface="DM Sans"/>
                <a:sym typeface="DM Sans"/>
              </a:rPr>
              <a:t>todas</a:t>
            </a:r>
            <a:r>
              <a:rPr lang="es" sz="2000" b="0" i="0" u="none" strike="noStrike" cap="none">
                <a:solidFill>
                  <a:srgbClr val="999999"/>
                </a:solidFill>
                <a:latin typeface="DM Sans"/>
                <a:ea typeface="DM Sans"/>
                <a:cs typeface="DM Sans"/>
                <a:sym typeface="DM Sans"/>
              </a:rPr>
              <a:t> las condiciones</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104"/>
          <p:cNvGrpSpPr/>
          <p:nvPr/>
        </p:nvGrpSpPr>
        <p:grpSpPr>
          <a:xfrm>
            <a:off x="457347" y="468298"/>
            <a:ext cx="431074" cy="431074"/>
            <a:chOff x="974706" y="2467173"/>
            <a:chExt cx="738900" cy="738900"/>
          </a:xfrm>
        </p:grpSpPr>
        <p:sp>
          <p:nvSpPr>
            <p:cNvPr id="857" name="Google Shape;857;p104"/>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8" name="Google Shape;858;p104"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59" name="Google Shape;859;p104"/>
          <p:cNvSpPr txBox="1"/>
          <p:nvPr/>
        </p:nvSpPr>
        <p:spPr>
          <a:xfrm>
            <a:off x="501450" y="10817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Expresiones anidadas</a:t>
            </a:r>
            <a:endParaRPr sz="3300" b="1" i="0" u="none" strike="noStrike" cap="none">
              <a:solidFill>
                <a:srgbClr val="000000"/>
              </a:solidFill>
              <a:latin typeface="DM Sans"/>
              <a:ea typeface="DM Sans"/>
              <a:cs typeface="DM Sans"/>
              <a:sym typeface="DM Sans"/>
            </a:endParaRPr>
          </a:p>
        </p:txBody>
      </p:sp>
      <p:sp>
        <p:nvSpPr>
          <p:cNvPr id="860" name="Google Shape;860;p104"/>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861" name="Google Shape;861;p104"/>
          <p:cNvSpPr txBox="1"/>
          <p:nvPr/>
        </p:nvSpPr>
        <p:spPr>
          <a:xfrm>
            <a:off x="590675" y="2006375"/>
            <a:ext cx="43434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A partir de dos variables llamadas </a:t>
            </a: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y </a:t>
            </a:r>
            <a:r>
              <a:rPr lang="es" sz="1250" b="1" i="0" u="none" strike="noStrike" cap="none">
                <a:solidFill>
                  <a:srgbClr val="000000"/>
                </a:solidFill>
                <a:latin typeface="DM Sans"/>
                <a:ea typeface="DM Sans"/>
                <a:cs typeface="DM Sans"/>
                <a:sym typeface="DM Sans"/>
              </a:rPr>
              <a:t>EDAD</a:t>
            </a:r>
            <a:r>
              <a:rPr lang="es" sz="1250" b="0" i="0" u="none" strike="noStrike" cap="none">
                <a:solidFill>
                  <a:srgbClr val="000000"/>
                </a:solidFill>
                <a:latin typeface="DM Sans"/>
                <a:ea typeface="DM Sans"/>
                <a:cs typeface="DM Sans"/>
                <a:sym typeface="DM Sans"/>
              </a:rPr>
              <a:t>, debes crear una variable que almacene si se cumplen todas las siguientes condiciones, encadenando operadores lógicos en una sola línea:</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endParaRPr sz="1250">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sea diferente de cuatro asteriscos “****”</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sea mayor que </a:t>
            </a:r>
            <a:r>
              <a:rPr lang="es" sz="1250">
                <a:latin typeface="DM Sans"/>
                <a:ea typeface="DM Sans"/>
                <a:cs typeface="DM Sans"/>
                <a:sym typeface="DM Sans"/>
              </a:rPr>
              <a:t>5 </a:t>
            </a:r>
            <a:r>
              <a:rPr lang="es" sz="1250" b="0" i="0" u="none" strike="noStrike" cap="none">
                <a:solidFill>
                  <a:srgbClr val="000000"/>
                </a:solidFill>
                <a:latin typeface="DM Sans"/>
                <a:ea typeface="DM Sans"/>
                <a:cs typeface="DM Sans"/>
                <a:sym typeface="DM Sans"/>
              </a:rPr>
              <a:t>y a su vez menor que </a:t>
            </a:r>
            <a:r>
              <a:rPr lang="es" sz="1250">
                <a:latin typeface="DM Sans"/>
                <a:ea typeface="DM Sans"/>
                <a:cs typeface="DM Sans"/>
                <a:sym typeface="DM Sans"/>
              </a:rPr>
              <a:t>20</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0" i="0" u="none" strike="noStrike" cap="none">
                <a:solidFill>
                  <a:srgbClr val="000000"/>
                </a:solidFill>
                <a:latin typeface="DM Sans"/>
                <a:ea typeface="DM Sans"/>
                <a:cs typeface="DM Sans"/>
                <a:sym typeface="DM Sans"/>
              </a:rPr>
              <a:t>Que la </a:t>
            </a:r>
            <a:r>
              <a:rPr lang="es" sz="1250" b="1" i="0" u="none" strike="noStrike" cap="none">
                <a:solidFill>
                  <a:srgbClr val="000000"/>
                </a:solidFill>
                <a:latin typeface="DM Sans"/>
                <a:ea typeface="DM Sans"/>
                <a:cs typeface="DM Sans"/>
                <a:sym typeface="DM Sans"/>
              </a:rPr>
              <a:t>longitud </a:t>
            </a:r>
            <a:r>
              <a:rPr lang="es" sz="1250" b="0" i="0" u="none" strike="noStrike" cap="none">
                <a:solidFill>
                  <a:srgbClr val="000000"/>
                </a:solidFill>
                <a:latin typeface="DM Sans"/>
                <a:ea typeface="DM Sans"/>
                <a:cs typeface="DM Sans"/>
                <a:sym typeface="DM Sans"/>
              </a:rPr>
              <a:t>de NOMBRE sea mayor o igual a </a:t>
            </a:r>
            <a:r>
              <a:rPr lang="es" sz="1250">
                <a:latin typeface="DM Sans"/>
                <a:ea typeface="DM Sans"/>
                <a:cs typeface="DM Sans"/>
                <a:sym typeface="DM Sans"/>
              </a:rPr>
              <a:t>4 </a:t>
            </a:r>
            <a:r>
              <a:rPr lang="es" sz="1250" b="0" i="0" u="none" strike="noStrike" cap="none">
                <a:solidFill>
                  <a:srgbClr val="000000"/>
                </a:solidFill>
                <a:latin typeface="DM Sans"/>
                <a:ea typeface="DM Sans"/>
                <a:cs typeface="DM Sans"/>
                <a:sym typeface="DM Sans"/>
              </a:rPr>
              <a:t> pero a la vez menor que </a:t>
            </a:r>
            <a:r>
              <a:rPr lang="es" sz="1250">
                <a:latin typeface="DM Sans"/>
                <a:ea typeface="DM Sans"/>
                <a:cs typeface="DM Sans"/>
                <a:sym typeface="DM Sans"/>
              </a:rPr>
              <a:t>8</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multiplicada por </a:t>
            </a:r>
            <a:r>
              <a:rPr lang="es" sz="1250">
                <a:latin typeface="DM Sans"/>
                <a:ea typeface="DM Sans"/>
                <a:cs typeface="DM Sans"/>
                <a:sym typeface="DM Sans"/>
              </a:rPr>
              <a:t>3</a:t>
            </a:r>
            <a:r>
              <a:rPr lang="es" sz="1250" b="0" i="0" u="none" strike="noStrike" cap="none">
                <a:solidFill>
                  <a:srgbClr val="000000"/>
                </a:solidFill>
                <a:latin typeface="DM Sans"/>
                <a:ea typeface="DM Sans"/>
                <a:cs typeface="DM Sans"/>
                <a:sym typeface="DM Sans"/>
              </a:rPr>
              <a:t> sea mayor que </a:t>
            </a:r>
            <a:r>
              <a:rPr lang="es" sz="1250">
                <a:latin typeface="DM Sans"/>
                <a:ea typeface="DM Sans"/>
                <a:cs typeface="DM Sans"/>
                <a:sym typeface="DM Sans"/>
              </a:rPr>
              <a:t>35</a:t>
            </a:r>
            <a:r>
              <a:rPr lang="es" sz="1250" b="0" i="0" u="none" strike="noStrike" cap="none">
                <a:solidFill>
                  <a:srgbClr val="000000"/>
                </a:solidFill>
                <a:latin typeface="DM Sans"/>
                <a:ea typeface="DM Sans"/>
                <a:cs typeface="DM Sans"/>
                <a:sym typeface="DM Sans"/>
              </a:rPr>
              <a:t/>
            </a:r>
            <a:br>
              <a:rPr lang="es" sz="1250" b="0" i="0" u="none" strike="noStrike" cap="none">
                <a:solidFill>
                  <a:srgbClr val="000000"/>
                </a:solidFill>
                <a:latin typeface="DM Sans"/>
                <a:ea typeface="DM Sans"/>
                <a:cs typeface="DM Sans"/>
                <a:sym typeface="DM Sans"/>
              </a:rPr>
            </a:b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Desde un input conseguir las variables:</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nombre = INPUT!!!</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edad = INPUT!!!!</a:t>
            </a:r>
            <a:endParaRPr sz="1250" b="0" i="0" u="none" strike="noStrike" cap="none">
              <a:solidFill>
                <a:srgbClr val="000000"/>
              </a:solidFill>
              <a:latin typeface="DM Sans"/>
              <a:ea typeface="DM Sans"/>
              <a:cs typeface="DM Sans"/>
              <a:sym typeface="DM Sans"/>
            </a:endParaRPr>
          </a:p>
        </p:txBody>
      </p:sp>
      <p:pic>
        <p:nvPicPr>
          <p:cNvPr id="862" name="Google Shape;862;p104"/>
          <p:cNvPicPr preferRelativeResize="0"/>
          <p:nvPr/>
        </p:nvPicPr>
        <p:blipFill rotWithShape="1">
          <a:blip r:embed="rId4">
            <a:alphaModFix/>
          </a:blip>
          <a:srcRect l="21692" r="8308"/>
          <a:stretch/>
        </p:blipFill>
        <p:spPr>
          <a:xfrm>
            <a:off x="5525225" y="1265375"/>
            <a:ext cx="3040324" cy="28927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05"/>
          <p:cNvSpPr txBox="1"/>
          <p:nvPr/>
        </p:nvSpPr>
        <p:spPr>
          <a:xfrm>
            <a:off x="1461300" y="220230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de asignación</a:t>
            </a:r>
            <a:endParaRPr sz="4000" b="1">
              <a:solidFill>
                <a:srgbClr val="000000"/>
              </a:solidFill>
              <a:latin typeface="DM Sans"/>
              <a:ea typeface="DM Sans"/>
              <a:cs typeface="DM Sans"/>
              <a:sym typeface="DM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06"/>
          <p:cNvSpPr txBox="1"/>
          <p:nvPr/>
        </p:nvSpPr>
        <p:spPr>
          <a:xfrm>
            <a:off x="457725" y="1071050"/>
            <a:ext cx="47301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de asignación</a:t>
            </a:r>
            <a:endParaRPr sz="4000" b="1" i="0" u="none" strike="noStrike" cap="none">
              <a:solidFill>
                <a:srgbClr val="000000"/>
              </a:solidFill>
              <a:latin typeface="DM Sans"/>
              <a:ea typeface="DM Sans"/>
              <a:cs typeface="DM Sans"/>
              <a:sym typeface="DM Sans"/>
            </a:endParaRPr>
          </a:p>
        </p:txBody>
      </p:sp>
      <p:sp>
        <p:nvSpPr>
          <p:cNvPr id="873" name="Google Shape;873;p106"/>
          <p:cNvSpPr txBox="1"/>
          <p:nvPr/>
        </p:nvSpPr>
        <p:spPr>
          <a:xfrm>
            <a:off x="457725" y="2516425"/>
            <a:ext cx="47301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Va</a:t>
            </a:r>
            <a:r>
              <a:rPr lang="es" sz="1350" b="0" i="0" u="none" strike="noStrike" cap="none">
                <a:solidFill>
                  <a:srgbClr val="000000"/>
                </a:solidFill>
                <a:latin typeface="DM Sans"/>
                <a:ea typeface="DM Sans"/>
                <a:cs typeface="DM Sans"/>
                <a:sym typeface="DM Sans"/>
              </a:rPr>
              <a:t>mos a ver unos tipos de operadores aritméticos que actúan directamente sobre la variable actual modificando su valor.</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Es decir, no necesitan dos operandos, solamente necesitan una variable numérica.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eso, se les llama operadores de asignación.</a:t>
            </a:r>
            <a:endParaRPr sz="1350" b="0" i="0" u="none" strike="noStrike" cap="none">
              <a:solidFill>
                <a:srgbClr val="000000"/>
              </a:solidFill>
              <a:latin typeface="DM Sans"/>
              <a:ea typeface="DM Sans"/>
              <a:cs typeface="DM Sans"/>
              <a:sym typeface="DM Sans"/>
            </a:endParaRPr>
          </a:p>
        </p:txBody>
      </p:sp>
      <p:pic>
        <p:nvPicPr>
          <p:cNvPr id="874" name="Google Shape;874;p106"/>
          <p:cNvPicPr preferRelativeResize="0"/>
          <p:nvPr/>
        </p:nvPicPr>
        <p:blipFill rotWithShape="1">
          <a:blip r:embed="rId3">
            <a:alphaModFix/>
          </a:blip>
          <a:srcRect/>
          <a:stretch/>
        </p:blipFill>
        <p:spPr>
          <a:xfrm>
            <a:off x="5710725" y="2031225"/>
            <a:ext cx="2124401" cy="21243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07"/>
          <p:cNvSpPr txBox="1"/>
          <p:nvPr/>
        </p:nvSpPr>
        <p:spPr>
          <a:xfrm>
            <a:off x="457725" y="1602025"/>
            <a:ext cx="47301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asignación más utilizado y el cual hemos utilizado hasta ahora es el signo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Este operador asigna un valor a una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número = 15</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Además de este operador, existen otros operadores de asignación compuestos, que realizan una operación aritmética básica sobre la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sp>
        <p:nvSpPr>
          <p:cNvPr id="880" name="Google Shape;880;p107"/>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8"/>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0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Suma en asignación</a:t>
            </a:r>
            <a:endParaRPr sz="4000" b="1" i="0" u="none" strike="noStrike" cap="none">
              <a:solidFill>
                <a:srgbClr val="000000"/>
              </a:solidFill>
              <a:latin typeface="DM Sans"/>
              <a:ea typeface="DM Sans"/>
              <a:cs typeface="DM Sans"/>
              <a:sym typeface="DM Sans"/>
            </a:endParaRPr>
          </a:p>
        </p:txBody>
      </p:sp>
      <p:sp>
        <p:nvSpPr>
          <p:cNvPr id="887" name="Google Shape;887;p108"/>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Teniendo ya declarada una variable, podemos directamente sumarle un valor,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a+=1 se incrementará el valor de a en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88" name="Google Shape;888;p108"/>
          <p:cNvSpPr txBox="1"/>
          <p:nvPr/>
        </p:nvSpPr>
        <p:spPr>
          <a:xfrm>
            <a:off x="4527575"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Para poder aplicar cualquier operador en asignación se debe tener una variable previamente declarada, de lo contrario nos devolverá un error</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889" name="Google Shape;889;p108"/>
          <p:cNvGrpSpPr/>
          <p:nvPr/>
        </p:nvGrpSpPr>
        <p:grpSpPr>
          <a:xfrm>
            <a:off x="8394894" y="161854"/>
            <a:ext cx="587130" cy="587130"/>
            <a:chOff x="473351" y="619523"/>
            <a:chExt cx="738900" cy="738900"/>
          </a:xfrm>
        </p:grpSpPr>
        <p:sp>
          <p:nvSpPr>
            <p:cNvPr id="890" name="Google Shape;890;p10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1" name="Google Shape;891;p10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Resta en asignación</a:t>
            </a:r>
            <a:endParaRPr sz="4000" b="1" i="0" u="none" strike="noStrike" cap="none">
              <a:solidFill>
                <a:srgbClr val="000000"/>
              </a:solidFill>
              <a:latin typeface="DM Sans"/>
              <a:ea typeface="DM Sans"/>
              <a:cs typeface="DM Sans"/>
              <a:sym typeface="DM Sans"/>
            </a:endParaRPr>
          </a:p>
        </p:txBody>
      </p:sp>
      <p:sp>
        <p:nvSpPr>
          <p:cNvPr id="897" name="Google Shape;897;p109"/>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restarle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a-=5 a se disminuirá el valor de a en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898" name="Google Shape;898;p109"/>
          <p:cNvPicPr preferRelativeResize="0"/>
          <p:nvPr/>
        </p:nvPicPr>
        <p:blipFill rotWithShape="1">
          <a:blip r:embed="rId3">
            <a:alphaModFix/>
          </a:blip>
          <a:srcRect/>
          <a:stretch/>
        </p:blipFill>
        <p:spPr>
          <a:xfrm>
            <a:off x="4482150" y="2196100"/>
            <a:ext cx="3734375" cy="2102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10"/>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1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Producto en asignación</a:t>
            </a:r>
            <a:endParaRPr sz="4000" b="1" i="0" u="none" strike="noStrike" cap="none">
              <a:solidFill>
                <a:srgbClr val="000000"/>
              </a:solidFill>
              <a:latin typeface="DM Sans"/>
              <a:ea typeface="DM Sans"/>
              <a:cs typeface="DM Sans"/>
              <a:sym typeface="DM Sans"/>
            </a:endParaRPr>
          </a:p>
        </p:txBody>
      </p:sp>
      <p:sp>
        <p:nvSpPr>
          <p:cNvPr id="905" name="Google Shape;905;p110"/>
          <p:cNvSpPr txBox="1"/>
          <p:nvPr/>
        </p:nvSpPr>
        <p:spPr>
          <a:xfrm>
            <a:off x="473350"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hacer un producto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ejemplo 10: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06" name="Google Shape;906;p110"/>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a*=10 se multiplicará el valor de a en 10</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07" name="Google Shape;907;p110"/>
          <p:cNvGrpSpPr/>
          <p:nvPr/>
        </p:nvGrpSpPr>
        <p:grpSpPr>
          <a:xfrm>
            <a:off x="8394894" y="161854"/>
            <a:ext cx="587130" cy="587130"/>
            <a:chOff x="473351" y="619523"/>
            <a:chExt cx="738900" cy="738900"/>
          </a:xfrm>
        </p:grpSpPr>
        <p:sp>
          <p:nvSpPr>
            <p:cNvPr id="908" name="Google Shape;908;p11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9" name="Google Shape;909;p11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4078</Words>
  <Application>Microsoft Office PowerPoint</Application>
  <PresentationFormat>Presentación en pantalla (16:9)</PresentationFormat>
  <Paragraphs>698</Paragraphs>
  <Slides>103</Slides>
  <Notes>103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103</vt:i4>
      </vt:variant>
    </vt:vector>
  </HeadingPairs>
  <TitlesOfParts>
    <vt:vector size="107" baseType="lpstr">
      <vt:lpstr>DM Sans</vt:lpstr>
      <vt:lpstr>Helvetica Neue Light</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David BU</cp:lastModifiedBy>
  <cp:revision>2</cp:revision>
  <dcterms:modified xsi:type="dcterms:W3CDTF">2023-07-13T02:56:15Z</dcterms:modified>
</cp:coreProperties>
</file>