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</p:sldIdLst>
  <p:sldSz cx="9144000" cy="5143500" type="screen16x9"/>
  <p:notesSz cx="6858000" cy="9144000"/>
  <p:embeddedFontLst>
    <p:embeddedFont>
      <p:font typeface="DM Sans" panose="020B0604020202020204" charset="0"/>
      <p:regular r:id="rId63"/>
      <p:bold r:id="rId64"/>
      <p:italic r:id="rId65"/>
      <p:boldItalic r:id="rId66"/>
    </p:embeddedFont>
    <p:embeddedFont>
      <p:font typeface="Didact Gothic" panose="020B0604020202020204" charset="0"/>
      <p:regular r:id="rId67"/>
    </p:embeddedFont>
    <p:embeddedFont>
      <p:font typeface="Helvetica Neue Light" panose="020B0604020202020204" charset="0"/>
      <p:regular r:id="rId68"/>
      <p:bold r:id="rId69"/>
      <p:italic r:id="rId70"/>
      <p:boldItalic r:id="rId7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453AEA3-F05F-4DB6-956D-1963E5229BB8}">
  <a:tblStyle styleId="{E453AEA3-F05F-4DB6-956D-1963E5229BB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1.fntdata"/><Relationship Id="rId68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font" Target="fonts/font4.fntdata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2.fntdata"/><Relationship Id="rId69" Type="http://schemas.openxmlformats.org/officeDocument/2006/relationships/font" Target="fonts/font7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5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70" Type="http://schemas.openxmlformats.org/officeDocument/2006/relationships/font" Target="fonts/font8.fntdata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font" Target="fonts/font3.fntdata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ddfd213ab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ddfd213ab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ddfd213ab1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ddfd213ab1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ddfd213ab1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ddfd213ab1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ddfd213ab1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ddfd213ab1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ddfd213ab1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ddfd213ab1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ddfd213ab1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ddfd213ab1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ddfd213ab1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ddfd213ab1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ddfd213ab1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ddfd213ab1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ddfd213ab1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ddfd213ab1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ddfd213ab1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ddfd213ab1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ddfd213ab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ddfd213ab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ddfd213ab1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ddfd213ab1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ddfd213ab1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ddfd213ab1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ddfd213ab1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ddfd213ab1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ddfd213ab1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ddfd213ab1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ddfd213ab1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ddfd213ab1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ddfd213ab1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ddfd213ab1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ddfd213ab1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ddfd213ab1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ddfd213ab1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ddfd213ab1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ddfd213ab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ddfd213ab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ddfd213ab1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ddfd213ab1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ddfd213ab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ddfd213ab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ddfd213ab1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ddfd213ab1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ddfd213ab1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ddfd213ab1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ddfd213ab1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ddfd213ab1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ddfd213ab1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ddfd213ab1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ddfd213ab1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ddfd213ab1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ddfd213ab1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ddfd213ab1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ddfd213ab1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ddfd213ab1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ddfd213ab1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ddfd213ab1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ddfd213ab1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1ddfd213ab1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ddfd213ab1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1ddfd213ab1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ddfd213ab1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ddfd213ab1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ddfd213ab1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ddfd213ab1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ddfd213ab1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1ddfd213ab1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ddfd213ab1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ddfd213ab1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ddfd213ab1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ddfd213ab1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1ddfd213ab1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1ddfd213ab1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ddfd213ab1_0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1ddfd213ab1_0_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1ddfd213ab1_0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1ddfd213ab1_0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1ddfd213ab1_0_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1ddfd213ab1_0_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ddfd213ab1_0_2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1ddfd213ab1_0_2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ddfd213ab1_0_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1ddfd213ab1_0_2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ddfd213ab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ddfd213ab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1ddfd213ab1_0_2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1ddfd213ab1_0_2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1ddfd213ab1_0_3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1ddfd213ab1_0_3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1ddfd213ab1_0_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1ddfd213ab1_0_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1ddfd213ab1_0_3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1ddfd213ab1_0_3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1ddfd213ab1_0_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1ddfd213ab1_0_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1ddfd213ab1_0_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1ddfd213ab1_0_3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1ddfd213ab1_0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1ddfd213ab1_0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1ddfd213ab1_0_3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1ddfd213ab1_0_3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1ddfd213ab1_0_3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1ddfd213ab1_0_3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1ddfd213ab1_0_3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1ddfd213ab1_0_3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ddfd213ab1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ddfd213ab1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1ddfd213ab1_0_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1ddfd213ab1_0_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ddfd213ab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ddfd213ab1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ddfd213ab1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ddfd213ab1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ddfd213ab1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ddfd213ab1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book/es/v1/Fundamentos-de-Git-Viendo-el-hist%C3%B3rico-de-confirmaciones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moisesdelacruz.medium.com/tutorial-b%C3%A1sico-de-git-y-github-42e46ff41194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461300" y="2252975"/>
            <a:ext cx="62214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 b="1" dirty="0">
                <a:solidFill>
                  <a:srgbClr val="0070C0"/>
                </a:solidFill>
                <a:latin typeface="DM Sans"/>
                <a:ea typeface="DM Sans"/>
                <a:cs typeface="DM Sans"/>
                <a:sym typeface="DM Sans"/>
              </a:rPr>
              <a:t>Git y Github</a:t>
            </a:r>
            <a:endParaRPr sz="4000" b="1" dirty="0">
              <a:solidFill>
                <a:srgbClr val="0070C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/>
        </p:nvSpPr>
        <p:spPr>
          <a:xfrm>
            <a:off x="473350" y="619525"/>
            <a:ext cx="8141100" cy="7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800" b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Instalación y configuración de GIT</a:t>
            </a:r>
            <a:endParaRPr sz="3800" b="1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19" name="Google Shape;119;p22"/>
          <p:cNvSpPr txBox="1"/>
          <p:nvPr/>
        </p:nvSpPr>
        <p:spPr>
          <a:xfrm>
            <a:off x="473350" y="1908175"/>
            <a:ext cx="8141100" cy="14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8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✋ </a:t>
            </a:r>
            <a:r>
              <a:rPr lang="es" sz="1800">
                <a:solidFill>
                  <a:srgbClr val="000000"/>
                </a:solidFill>
                <a:highlight>
                  <a:srgbClr val="EAFF6A"/>
                </a:highlight>
                <a:latin typeface="DM Sans"/>
                <a:ea typeface="DM Sans"/>
                <a:cs typeface="DM Sans"/>
                <a:sym typeface="DM Sans"/>
              </a:rPr>
              <a:t>Lo primero es lo primero: tienes que instalarlo</a:t>
            </a:r>
            <a:r>
              <a:rPr lang="es" sz="18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. </a:t>
            </a:r>
            <a:endParaRPr sz="180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ctr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8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Puedes obtenerlo de varias maneras; las dos principales son instalarlo desde código fuente, o instalar un paquete existente para tu plataforma.</a:t>
            </a:r>
            <a:endParaRPr sz="135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/>
        </p:nvSpPr>
        <p:spPr>
          <a:xfrm>
            <a:off x="1360250" y="2202300"/>
            <a:ext cx="62214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 b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Empecemos con GIT</a:t>
            </a:r>
            <a:endParaRPr sz="4000" b="1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/>
        </p:nvSpPr>
        <p:spPr>
          <a:xfrm>
            <a:off x="457725" y="1071050"/>
            <a:ext cx="47301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 b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Empecemos con Git</a:t>
            </a:r>
            <a:endParaRPr sz="4000" b="1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30" name="Google Shape;130;p24"/>
          <p:cNvSpPr txBox="1"/>
          <p:nvPr/>
        </p:nvSpPr>
        <p:spPr>
          <a:xfrm>
            <a:off x="457725" y="2211625"/>
            <a:ext cx="4730100" cy="8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35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Buscar en su menú el </a:t>
            </a:r>
            <a:r>
              <a:rPr lang="es" sz="1350" b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Git Bash</a:t>
            </a:r>
            <a:r>
              <a:rPr lang="es" sz="135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para abrir la terminal e iniciar con los comandos.</a:t>
            </a:r>
            <a:endParaRPr sz="1350"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131" name="Google Shape;13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9950" y="1431076"/>
            <a:ext cx="3268200" cy="2784775"/>
          </a:xfrm>
          <a:prstGeom prst="rect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/>
        </p:nvSpPr>
        <p:spPr>
          <a:xfrm>
            <a:off x="473350" y="619525"/>
            <a:ext cx="81411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 b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Verificando versión Git</a:t>
            </a:r>
            <a:endParaRPr sz="4000" b="1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37" name="Google Shape;137;p25"/>
          <p:cNvSpPr txBox="1"/>
          <p:nvPr/>
        </p:nvSpPr>
        <p:spPr>
          <a:xfrm>
            <a:off x="473350" y="1908175"/>
            <a:ext cx="58092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350">
                <a:latin typeface="DM Sans"/>
                <a:ea typeface="DM Sans"/>
                <a:cs typeface="DM Sans"/>
                <a:sym typeface="DM Sans"/>
              </a:rPr>
              <a:t>Escribir </a:t>
            </a:r>
            <a:r>
              <a:rPr lang="es" sz="1350">
                <a:highlight>
                  <a:srgbClr val="EEFF41"/>
                </a:highlight>
                <a:latin typeface="DM Sans"/>
                <a:ea typeface="DM Sans"/>
                <a:cs typeface="DM Sans"/>
                <a:sym typeface="DM Sans"/>
              </a:rPr>
              <a:t>git --version</a:t>
            </a:r>
            <a:r>
              <a:rPr lang="es" sz="1350">
                <a:latin typeface="DM Sans"/>
                <a:ea typeface="DM Sans"/>
                <a:cs typeface="DM Sans"/>
                <a:sym typeface="DM Sans"/>
              </a:rPr>
              <a:t> y presionar “Enter”.</a:t>
            </a:r>
            <a:endParaRPr sz="1350">
              <a:latin typeface="DM Sans"/>
              <a:ea typeface="DM Sans"/>
              <a:cs typeface="DM Sans"/>
              <a:sym typeface="DM Sans"/>
            </a:endParaRPr>
          </a:p>
        </p:txBody>
      </p:sp>
      <p:graphicFrame>
        <p:nvGraphicFramePr>
          <p:cNvPr id="138" name="Google Shape;138;p25"/>
          <p:cNvGraphicFramePr/>
          <p:nvPr/>
        </p:nvGraphicFramePr>
        <p:xfrm>
          <a:off x="2048050" y="2850325"/>
          <a:ext cx="5047900" cy="949960"/>
        </p:xfrm>
        <a:graphic>
          <a:graphicData uri="http://schemas.openxmlformats.org/drawingml/2006/table">
            <a:tbl>
              <a:tblPr>
                <a:noFill/>
                <a:tableStyleId>{E453AEA3-F05F-4DB6-956D-1963E5229BB8}</a:tableStyleId>
              </a:tblPr>
              <a:tblGrid>
                <a:gridCol w="5047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rgbClr val="00FF00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john@MyShopSolutions</a:t>
                      </a:r>
                      <a:r>
                        <a:rPr lang="es" sz="1800">
                          <a:solidFill>
                            <a:srgbClr val="FF00FF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: ~$</a:t>
                      </a:r>
                      <a:r>
                        <a:rPr lang="es" sz="1800">
                          <a:solidFill>
                            <a:srgbClr val="F3F3F3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git --version</a:t>
                      </a:r>
                      <a:endParaRPr sz="1800">
                        <a:solidFill>
                          <a:srgbClr val="F3F3F3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800">
                          <a:solidFill>
                            <a:srgbClr val="FFFFFF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git version 2.17.1</a:t>
                      </a:r>
                      <a:endParaRPr sz="1800">
                        <a:solidFill>
                          <a:srgbClr val="FFFFFF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800">
                          <a:solidFill>
                            <a:srgbClr val="00FF00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john@MyShopSolutions</a:t>
                      </a:r>
                      <a:r>
                        <a:rPr lang="es" sz="1800">
                          <a:solidFill>
                            <a:srgbClr val="FF00FF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: ~$</a:t>
                      </a:r>
                      <a:endParaRPr sz="1800">
                        <a:solidFill>
                          <a:srgbClr val="999999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63500" marR="63500" marT="63500" marB="6350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/>
        </p:nvSpPr>
        <p:spPr>
          <a:xfrm>
            <a:off x="473350" y="619525"/>
            <a:ext cx="81411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 b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Configurando Git por primera vez: tu identidad</a:t>
            </a:r>
            <a:endParaRPr sz="4000" b="1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44" name="Google Shape;144;p26"/>
          <p:cNvSpPr txBox="1"/>
          <p:nvPr/>
        </p:nvSpPr>
        <p:spPr>
          <a:xfrm>
            <a:off x="473350" y="1908175"/>
            <a:ext cx="5864100" cy="16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350">
                <a:latin typeface="DM Sans"/>
                <a:ea typeface="DM Sans"/>
                <a:cs typeface="DM Sans"/>
                <a:sym typeface="DM Sans"/>
              </a:rPr>
              <a:t>Lo primero que debes hacer cuando instalas Git es establecer tu </a:t>
            </a:r>
            <a:r>
              <a:rPr lang="es" sz="1350" b="1">
                <a:latin typeface="DM Sans"/>
                <a:ea typeface="DM Sans"/>
                <a:cs typeface="DM Sans"/>
                <a:sym typeface="DM Sans"/>
              </a:rPr>
              <a:t>nombre de usuario </a:t>
            </a:r>
            <a:r>
              <a:rPr lang="es" sz="1350">
                <a:latin typeface="DM Sans"/>
                <a:ea typeface="DM Sans"/>
                <a:cs typeface="DM Sans"/>
                <a:sym typeface="DM Sans"/>
              </a:rPr>
              <a:t>y</a:t>
            </a:r>
            <a:r>
              <a:rPr lang="es" sz="1350" b="1">
                <a:latin typeface="DM Sans"/>
                <a:ea typeface="DM Sans"/>
                <a:cs typeface="DM Sans"/>
                <a:sym typeface="DM Sans"/>
              </a:rPr>
              <a:t> dirección de correo electrónico</a:t>
            </a:r>
            <a:r>
              <a:rPr lang="es" sz="1350">
                <a:latin typeface="DM Sans"/>
                <a:ea typeface="DM Sans"/>
                <a:cs typeface="DM Sans"/>
                <a:sym typeface="DM Sans"/>
              </a:rPr>
              <a:t>. Esto es importante porque las confirmaciones de cambios (commits) en Git usan esta información, y es introducida de manera inmutable en los commits que envías.</a:t>
            </a:r>
            <a:endParaRPr sz="135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Google Shape;149;p27"/>
          <p:cNvGrpSpPr/>
          <p:nvPr/>
        </p:nvGrpSpPr>
        <p:grpSpPr>
          <a:xfrm>
            <a:off x="2172088" y="1852650"/>
            <a:ext cx="197100" cy="197100"/>
            <a:chOff x="2172088" y="1852650"/>
            <a:chExt cx="197100" cy="197100"/>
          </a:xfrm>
        </p:grpSpPr>
        <p:sp>
          <p:nvSpPr>
            <p:cNvPr id="150" name="Google Shape;150;p27"/>
            <p:cNvSpPr/>
            <p:nvPr/>
          </p:nvSpPr>
          <p:spPr>
            <a:xfrm>
              <a:off x="2172088" y="1852650"/>
              <a:ext cx="197100" cy="197100"/>
            </a:xfrm>
            <a:prstGeom prst="ellipse">
              <a:avLst/>
            </a:prstGeom>
            <a:solidFill>
              <a:srgbClr val="DEFC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7"/>
            <p:cNvSpPr/>
            <p:nvPr/>
          </p:nvSpPr>
          <p:spPr>
            <a:xfrm>
              <a:off x="2227138" y="1907700"/>
              <a:ext cx="87000" cy="87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2" name="Google Shape;152;p27"/>
          <p:cNvSpPr txBox="1"/>
          <p:nvPr/>
        </p:nvSpPr>
        <p:spPr>
          <a:xfrm>
            <a:off x="473350" y="619525"/>
            <a:ext cx="81411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 b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Configurando Git por primera vez</a:t>
            </a:r>
            <a:endParaRPr sz="4000" b="1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53" name="Google Shape;153;p27"/>
          <p:cNvSpPr txBox="1"/>
          <p:nvPr/>
        </p:nvSpPr>
        <p:spPr>
          <a:xfrm>
            <a:off x="2690573" y="1731413"/>
            <a:ext cx="4281300" cy="7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5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Elegir un nombre de usuario que recuerdes fácil, y el email que en la próxima clase se usará en Github. </a:t>
            </a:r>
            <a:endParaRPr sz="135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154" name="Google Shape;154;p27"/>
          <p:cNvGrpSpPr/>
          <p:nvPr/>
        </p:nvGrpSpPr>
        <p:grpSpPr>
          <a:xfrm>
            <a:off x="2172088" y="2700450"/>
            <a:ext cx="197100" cy="197100"/>
            <a:chOff x="2172088" y="3058775"/>
            <a:chExt cx="197100" cy="197100"/>
          </a:xfrm>
        </p:grpSpPr>
        <p:sp>
          <p:nvSpPr>
            <p:cNvPr id="155" name="Google Shape;155;p27"/>
            <p:cNvSpPr/>
            <p:nvPr/>
          </p:nvSpPr>
          <p:spPr>
            <a:xfrm>
              <a:off x="2172088" y="3058775"/>
              <a:ext cx="197100" cy="197100"/>
            </a:xfrm>
            <a:prstGeom prst="ellipse">
              <a:avLst/>
            </a:prstGeom>
            <a:solidFill>
              <a:srgbClr val="DEFC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7"/>
            <p:cNvSpPr/>
            <p:nvPr/>
          </p:nvSpPr>
          <p:spPr>
            <a:xfrm>
              <a:off x="2227138" y="3113825"/>
              <a:ext cx="87000" cy="87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57" name="Google Shape;157;p27"/>
          <p:cNvCxnSpPr>
            <a:stCxn id="151" idx="4"/>
            <a:endCxn id="155" idx="0"/>
          </p:cNvCxnSpPr>
          <p:nvPr/>
        </p:nvCxnSpPr>
        <p:spPr>
          <a:xfrm>
            <a:off x="2270638" y="1994700"/>
            <a:ext cx="0" cy="705900"/>
          </a:xfrm>
          <a:prstGeom prst="straightConnector1">
            <a:avLst/>
          </a:prstGeom>
          <a:noFill/>
          <a:ln w="9525" cap="flat" cmpd="sng">
            <a:solidFill>
              <a:srgbClr val="DEFC5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58" name="Google Shape;158;p27"/>
          <p:cNvGrpSpPr/>
          <p:nvPr/>
        </p:nvGrpSpPr>
        <p:grpSpPr>
          <a:xfrm>
            <a:off x="2172088" y="3685475"/>
            <a:ext cx="197100" cy="197100"/>
            <a:chOff x="2172088" y="3661775"/>
            <a:chExt cx="197100" cy="197100"/>
          </a:xfrm>
        </p:grpSpPr>
        <p:sp>
          <p:nvSpPr>
            <p:cNvPr id="159" name="Google Shape;159;p27"/>
            <p:cNvSpPr/>
            <p:nvPr/>
          </p:nvSpPr>
          <p:spPr>
            <a:xfrm>
              <a:off x="2172088" y="3661775"/>
              <a:ext cx="197100" cy="197100"/>
            </a:xfrm>
            <a:prstGeom prst="ellipse">
              <a:avLst/>
            </a:prstGeom>
            <a:solidFill>
              <a:srgbClr val="DEFC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7"/>
            <p:cNvSpPr/>
            <p:nvPr/>
          </p:nvSpPr>
          <p:spPr>
            <a:xfrm>
              <a:off x="2227138" y="3716825"/>
              <a:ext cx="87000" cy="87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61" name="Google Shape;161;p27"/>
          <p:cNvCxnSpPr>
            <a:stCxn id="156" idx="4"/>
            <a:endCxn id="159" idx="0"/>
          </p:cNvCxnSpPr>
          <p:nvPr/>
        </p:nvCxnSpPr>
        <p:spPr>
          <a:xfrm>
            <a:off x="2270638" y="2842500"/>
            <a:ext cx="0" cy="843000"/>
          </a:xfrm>
          <a:prstGeom prst="straightConnector1">
            <a:avLst/>
          </a:prstGeom>
          <a:noFill/>
          <a:ln w="9525" cap="flat" cmpd="sng">
            <a:solidFill>
              <a:srgbClr val="DEFC5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2" name="Google Shape;162;p27"/>
          <p:cNvSpPr txBox="1"/>
          <p:nvPr/>
        </p:nvSpPr>
        <p:spPr>
          <a:xfrm>
            <a:off x="2690573" y="2659613"/>
            <a:ext cx="4281300" cy="7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5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Establecer el nombre con el comando: git config --global user.name "Nombre Apellido"</a:t>
            </a:r>
            <a:endParaRPr sz="135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63" name="Google Shape;163;p27"/>
          <p:cNvSpPr txBox="1"/>
          <p:nvPr/>
        </p:nvSpPr>
        <p:spPr>
          <a:xfrm>
            <a:off x="2690573" y="3587813"/>
            <a:ext cx="4281300" cy="7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5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Establecer el correo a usar con el comando.  git config --global user.email johndoe@example.com</a:t>
            </a:r>
            <a:endParaRPr sz="135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/>
          <p:nvPr/>
        </p:nvSpPr>
        <p:spPr>
          <a:xfrm>
            <a:off x="473350" y="619525"/>
            <a:ext cx="81411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 b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Configurando Git por primera vez</a:t>
            </a:r>
            <a:endParaRPr sz="4000" b="1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69" name="Google Shape;169;p28"/>
          <p:cNvSpPr txBox="1"/>
          <p:nvPr/>
        </p:nvSpPr>
        <p:spPr>
          <a:xfrm>
            <a:off x="473350" y="1908175"/>
            <a:ext cx="58275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350">
                <a:latin typeface="DM Sans"/>
                <a:ea typeface="DM Sans"/>
                <a:cs typeface="DM Sans"/>
                <a:sym typeface="DM Sans"/>
              </a:rPr>
              <a:t>Comprobamos los pasos en nuestra consola. </a:t>
            </a:r>
            <a:endParaRPr sz="1350">
              <a:highlight>
                <a:srgbClr val="EAFF6A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latin typeface="DM Sans"/>
              <a:ea typeface="DM Sans"/>
              <a:cs typeface="DM Sans"/>
              <a:sym typeface="DM Sans"/>
            </a:endParaRPr>
          </a:p>
        </p:txBody>
      </p:sp>
      <p:graphicFrame>
        <p:nvGraphicFramePr>
          <p:cNvPr id="170" name="Google Shape;170;p28"/>
          <p:cNvGraphicFramePr/>
          <p:nvPr/>
        </p:nvGraphicFramePr>
        <p:xfrm>
          <a:off x="575013" y="2648575"/>
          <a:ext cx="7993975" cy="1224280"/>
        </p:xfrm>
        <a:graphic>
          <a:graphicData uri="http://schemas.openxmlformats.org/drawingml/2006/table">
            <a:tbl>
              <a:tblPr>
                <a:noFill/>
                <a:tableStyleId>{E453AEA3-F05F-4DB6-956D-1963E5229BB8}</a:tableStyleId>
              </a:tblPr>
              <a:tblGrid>
                <a:gridCol w="7993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800">
                          <a:solidFill>
                            <a:srgbClr val="999999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/* Paso 2*/</a:t>
                      </a:r>
                      <a:endParaRPr sz="1800">
                        <a:solidFill>
                          <a:srgbClr val="00FF00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rgbClr val="00FF00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john@MyShopSolutions</a:t>
                      </a:r>
                      <a:r>
                        <a:rPr lang="es" sz="1800">
                          <a:solidFill>
                            <a:srgbClr val="FF00FF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: ~$</a:t>
                      </a:r>
                      <a:r>
                        <a:rPr lang="es" sz="1800">
                          <a:solidFill>
                            <a:srgbClr val="F3F3F3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git config --global user.name "John Doe"</a:t>
                      </a:r>
                      <a:endParaRPr sz="1800">
                        <a:solidFill>
                          <a:srgbClr val="F3F3F3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800">
                          <a:solidFill>
                            <a:srgbClr val="999999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/* Paso 3*/</a:t>
                      </a:r>
                      <a:endParaRPr sz="1800">
                        <a:solidFill>
                          <a:srgbClr val="F3F3F3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800">
                          <a:solidFill>
                            <a:srgbClr val="00FF00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john@MyShopSolutions</a:t>
                      </a:r>
                      <a:r>
                        <a:rPr lang="es" sz="1800">
                          <a:solidFill>
                            <a:srgbClr val="FF00FF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:</a:t>
                      </a:r>
                      <a:r>
                        <a:rPr lang="es" sz="1800" b="1">
                          <a:solidFill>
                            <a:srgbClr val="FF00FF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~$</a:t>
                      </a:r>
                      <a:r>
                        <a:rPr lang="es" sz="1800">
                          <a:solidFill>
                            <a:srgbClr val="F3F3F3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git config --global user.email johndoe@example.com</a:t>
                      </a:r>
                      <a:endParaRPr sz="1800">
                        <a:solidFill>
                          <a:srgbClr val="00FFFF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63500" marR="63500" marT="63500" marB="6350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 txBox="1"/>
          <p:nvPr/>
        </p:nvSpPr>
        <p:spPr>
          <a:xfrm>
            <a:off x="473350" y="619525"/>
            <a:ext cx="81411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 b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Configurando Git por primera vez</a:t>
            </a:r>
            <a:endParaRPr sz="4000" b="1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76" name="Google Shape;176;p29"/>
          <p:cNvSpPr txBox="1"/>
          <p:nvPr/>
        </p:nvSpPr>
        <p:spPr>
          <a:xfrm>
            <a:off x="473350" y="1908175"/>
            <a:ext cx="5827500" cy="8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350">
                <a:latin typeface="DM Sans"/>
                <a:ea typeface="DM Sans"/>
                <a:cs typeface="DM Sans"/>
                <a:sym typeface="DM Sans"/>
              </a:rPr>
              <a:t>Vamos a comprobar si guardamos bien el usuario usando el comando: </a:t>
            </a:r>
            <a:endParaRPr sz="135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350">
                <a:highlight>
                  <a:srgbClr val="EAFF6A"/>
                </a:highlight>
                <a:latin typeface="DM Sans"/>
                <a:ea typeface="DM Sans"/>
                <a:cs typeface="DM Sans"/>
                <a:sym typeface="DM Sans"/>
              </a:rPr>
              <a:t>git config --list.</a:t>
            </a:r>
            <a:endParaRPr sz="1350">
              <a:highlight>
                <a:srgbClr val="EAFF6A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latin typeface="DM Sans"/>
              <a:ea typeface="DM Sans"/>
              <a:cs typeface="DM Sans"/>
              <a:sym typeface="DM Sans"/>
            </a:endParaRPr>
          </a:p>
        </p:txBody>
      </p:sp>
      <p:graphicFrame>
        <p:nvGraphicFramePr>
          <p:cNvPr id="177" name="Google Shape;177;p29"/>
          <p:cNvGraphicFramePr/>
          <p:nvPr/>
        </p:nvGraphicFramePr>
        <p:xfrm>
          <a:off x="1893763" y="2411725"/>
          <a:ext cx="5356475" cy="2321560"/>
        </p:xfrm>
        <a:graphic>
          <a:graphicData uri="http://schemas.openxmlformats.org/drawingml/2006/table">
            <a:tbl>
              <a:tblPr>
                <a:noFill/>
                <a:tableStyleId>{E453AEA3-F05F-4DB6-956D-1963E5229BB8}</a:tableStyleId>
              </a:tblPr>
              <a:tblGrid>
                <a:gridCol w="5356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4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>
                          <a:solidFill>
                            <a:srgbClr val="00FF00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john@MyShopSolutions</a:t>
                      </a:r>
                      <a:r>
                        <a:rPr lang="es" sz="1600">
                          <a:solidFill>
                            <a:srgbClr val="FF00FF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: ~$ </a:t>
                      </a:r>
                      <a:r>
                        <a:rPr lang="es" sz="1600">
                          <a:solidFill>
                            <a:srgbClr val="F3F3F3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git config --list</a:t>
                      </a:r>
                      <a:endParaRPr sz="1600">
                        <a:solidFill>
                          <a:srgbClr val="F3F3F3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>
                          <a:solidFill>
                            <a:srgbClr val="666666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/* Se puede ver el usuario, el email y otros parámetros que dependerán de cada sistema operativo */</a:t>
                      </a:r>
                      <a:endParaRPr sz="1600">
                        <a:solidFill>
                          <a:srgbClr val="666666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>
                          <a:solidFill>
                            <a:srgbClr val="F3F3F3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user.name=John Doe</a:t>
                      </a:r>
                      <a:endParaRPr sz="1600">
                        <a:solidFill>
                          <a:srgbClr val="F3F3F3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>
                          <a:solidFill>
                            <a:srgbClr val="F3F3F3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user.email=johndoe@example.com</a:t>
                      </a:r>
                      <a:endParaRPr sz="1600">
                        <a:solidFill>
                          <a:srgbClr val="F3F3F3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>
                          <a:solidFill>
                            <a:srgbClr val="F3F3F3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color.status=auto</a:t>
                      </a:r>
                      <a:endParaRPr sz="1600">
                        <a:solidFill>
                          <a:srgbClr val="F3F3F3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>
                          <a:solidFill>
                            <a:srgbClr val="F3F3F3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color.branch=auto</a:t>
                      </a:r>
                      <a:endParaRPr sz="1600">
                        <a:solidFill>
                          <a:srgbClr val="F3F3F3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>
                          <a:solidFill>
                            <a:srgbClr val="F3F3F3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color.interactive=auto</a:t>
                      </a:r>
                      <a:endParaRPr sz="1600">
                        <a:solidFill>
                          <a:srgbClr val="F3F3F3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>
                          <a:solidFill>
                            <a:srgbClr val="F3F3F3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color.diff=auto</a:t>
                      </a:r>
                      <a:endParaRPr sz="1600">
                        <a:solidFill>
                          <a:srgbClr val="F3F3F3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63500" marR="63500" marT="63500" marB="6350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0"/>
          <p:cNvSpPr txBox="1"/>
          <p:nvPr/>
        </p:nvSpPr>
        <p:spPr>
          <a:xfrm>
            <a:off x="473350" y="619525"/>
            <a:ext cx="81411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 b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Comprobando tu configuración</a:t>
            </a:r>
            <a:endParaRPr sz="4000" b="1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83" name="Google Shape;183;p30"/>
          <p:cNvSpPr txBox="1"/>
          <p:nvPr/>
        </p:nvSpPr>
        <p:spPr>
          <a:xfrm>
            <a:off x="473350" y="1908175"/>
            <a:ext cx="3834600" cy="8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350">
                <a:latin typeface="DM Sans"/>
                <a:ea typeface="DM Sans"/>
                <a:cs typeface="DM Sans"/>
                <a:sym typeface="DM Sans"/>
              </a:rPr>
              <a:t>Puedes también comprobar qué valor tiene la clave nombre en Git ejecutando: git config user.name.</a:t>
            </a:r>
            <a:endParaRPr sz="135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84" name="Google Shape;184;p30"/>
          <p:cNvSpPr txBox="1"/>
          <p:nvPr/>
        </p:nvSpPr>
        <p:spPr>
          <a:xfrm>
            <a:off x="4527575" y="1908175"/>
            <a:ext cx="38346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350">
                <a:latin typeface="DM Sans"/>
                <a:ea typeface="DM Sans"/>
                <a:cs typeface="DM Sans"/>
                <a:sym typeface="DM Sans"/>
              </a:rPr>
              <a:t>Puedes consultar de la misma manera user.email.</a:t>
            </a:r>
            <a:endParaRPr sz="1350">
              <a:latin typeface="DM Sans"/>
              <a:ea typeface="DM Sans"/>
              <a:cs typeface="DM Sans"/>
              <a:sym typeface="DM Sans"/>
            </a:endParaRPr>
          </a:p>
        </p:txBody>
      </p:sp>
      <p:graphicFrame>
        <p:nvGraphicFramePr>
          <p:cNvPr id="185" name="Google Shape;185;p30"/>
          <p:cNvGraphicFramePr/>
          <p:nvPr/>
        </p:nvGraphicFramePr>
        <p:xfrm>
          <a:off x="1706400" y="2968950"/>
          <a:ext cx="5731200" cy="675640"/>
        </p:xfrm>
        <a:graphic>
          <a:graphicData uri="http://schemas.openxmlformats.org/drawingml/2006/table">
            <a:tbl>
              <a:tblPr>
                <a:noFill/>
                <a:tableStyleId>{E453AEA3-F05F-4DB6-956D-1963E5229BB8}</a:tableStyleId>
              </a:tblPr>
              <a:tblGrid>
                <a:gridCol w="573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rgbClr val="00FF00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john@MyShopSolutions: ~</a:t>
                      </a:r>
                      <a:r>
                        <a:rPr lang="es" sz="1800">
                          <a:solidFill>
                            <a:srgbClr val="F3F3F3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$ git config user.name</a:t>
                      </a:r>
                      <a:endParaRPr sz="1800">
                        <a:solidFill>
                          <a:srgbClr val="F3F3F3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rgbClr val="F3F3F3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John Doe</a:t>
                      </a:r>
                      <a:endParaRPr sz="1800">
                        <a:solidFill>
                          <a:srgbClr val="F3F3F3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63500" marR="63500" marT="63500" marB="6350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1"/>
          <p:cNvSpPr txBox="1"/>
          <p:nvPr/>
        </p:nvSpPr>
        <p:spPr>
          <a:xfrm>
            <a:off x="473350" y="619525"/>
            <a:ext cx="81411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 b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Obteniendo ayuda</a:t>
            </a:r>
            <a:endParaRPr sz="4000" b="1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91" name="Google Shape;191;p31"/>
          <p:cNvSpPr txBox="1"/>
          <p:nvPr/>
        </p:nvSpPr>
        <p:spPr>
          <a:xfrm>
            <a:off x="473350" y="1908175"/>
            <a:ext cx="58275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350">
                <a:latin typeface="DM Sans"/>
                <a:ea typeface="DM Sans"/>
                <a:cs typeface="DM Sans"/>
                <a:sym typeface="DM Sans"/>
              </a:rPr>
              <a:t>Si alguna vez necesitas ayuda usando Git, hay tres formas de ver la página del manual (manpage) para cualquier comando de Git:</a:t>
            </a:r>
            <a:endParaRPr sz="1350">
              <a:latin typeface="DM Sans"/>
              <a:ea typeface="DM Sans"/>
              <a:cs typeface="DM Sans"/>
              <a:sym typeface="DM Sans"/>
            </a:endParaRPr>
          </a:p>
        </p:txBody>
      </p:sp>
      <p:graphicFrame>
        <p:nvGraphicFramePr>
          <p:cNvPr id="192" name="Google Shape;192;p31"/>
          <p:cNvGraphicFramePr/>
          <p:nvPr/>
        </p:nvGraphicFramePr>
        <p:xfrm>
          <a:off x="1796750" y="3031100"/>
          <a:ext cx="5731200" cy="1224280"/>
        </p:xfrm>
        <a:graphic>
          <a:graphicData uri="http://schemas.openxmlformats.org/drawingml/2006/table">
            <a:tbl>
              <a:tblPr>
                <a:noFill/>
                <a:tableStyleId>{E453AEA3-F05F-4DB6-956D-1963E5229BB8}</a:tableStyleId>
              </a:tblPr>
              <a:tblGrid>
                <a:gridCol w="573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rgbClr val="666666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/*Los tres comandos que disparan la ayuda de Git*/</a:t>
                      </a:r>
                      <a:endParaRPr sz="1800">
                        <a:solidFill>
                          <a:srgbClr val="666666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rgbClr val="00FF00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john@MyShopSolutions</a:t>
                      </a:r>
                      <a:r>
                        <a:rPr lang="es" sz="1800">
                          <a:solidFill>
                            <a:srgbClr val="FF00FF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: ~</a:t>
                      </a:r>
                      <a:r>
                        <a:rPr lang="es" sz="1800">
                          <a:solidFill>
                            <a:srgbClr val="F3F3F3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$ git help config </a:t>
                      </a:r>
                      <a:endParaRPr sz="1800">
                        <a:solidFill>
                          <a:srgbClr val="F3F3F3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rgbClr val="00FF00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john@MyShopSolutions</a:t>
                      </a:r>
                      <a:r>
                        <a:rPr lang="es" sz="1800">
                          <a:solidFill>
                            <a:srgbClr val="FF00FF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: ~</a:t>
                      </a:r>
                      <a:r>
                        <a:rPr lang="es" sz="1800">
                          <a:solidFill>
                            <a:srgbClr val="F3F3F3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$ git config --help</a:t>
                      </a:r>
                      <a:endParaRPr sz="1800">
                        <a:solidFill>
                          <a:srgbClr val="F3F3F3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rgbClr val="00FF00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john@MyShopSolutions</a:t>
                      </a:r>
                      <a:r>
                        <a:rPr lang="es" sz="1800">
                          <a:solidFill>
                            <a:srgbClr val="FF00FF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: ~</a:t>
                      </a:r>
                      <a:r>
                        <a:rPr lang="es" sz="1800">
                          <a:solidFill>
                            <a:srgbClr val="F3F3F3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$ man git-config </a:t>
                      </a:r>
                      <a:endParaRPr sz="1800">
                        <a:solidFill>
                          <a:srgbClr val="F3F3F3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63500" marR="63500" marT="63500" marB="6350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501450" y="468275"/>
            <a:ext cx="81411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 dirty="0">
                <a:solidFill>
                  <a:srgbClr val="0070C0"/>
                </a:solidFill>
                <a:latin typeface="DM Sans"/>
                <a:ea typeface="DM Sans"/>
                <a:cs typeface="DM Sans"/>
                <a:sym typeface="DM Sans"/>
              </a:rPr>
              <a:t>Objetivos de la clase</a:t>
            </a:r>
            <a:endParaRPr sz="3000" b="1" dirty="0">
              <a:solidFill>
                <a:srgbClr val="0070C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2438" y="1738938"/>
            <a:ext cx="196975" cy="19697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</p:pic>
      <p:sp>
        <p:nvSpPr>
          <p:cNvPr id="61" name="Google Shape;61;p14"/>
          <p:cNvSpPr txBox="1"/>
          <p:nvPr/>
        </p:nvSpPr>
        <p:spPr>
          <a:xfrm>
            <a:off x="2690561" y="1645238"/>
            <a:ext cx="42813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35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Analizar </a:t>
            </a: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el control de versiones líder (GIT). 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2138" y="2471250"/>
            <a:ext cx="196975" cy="19697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</p:pic>
      <p:sp>
        <p:nvSpPr>
          <p:cNvPr id="63" name="Google Shape;63;p14"/>
          <p:cNvSpPr txBox="1"/>
          <p:nvPr/>
        </p:nvSpPr>
        <p:spPr>
          <a:xfrm>
            <a:off x="2690561" y="2375538"/>
            <a:ext cx="42813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35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Crear </a:t>
            </a: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un proyecto y versiones con GIT. 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2138" y="3203563"/>
            <a:ext cx="196975" cy="19697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</p:pic>
      <p:sp>
        <p:nvSpPr>
          <p:cNvPr id="65" name="Google Shape;65;p14"/>
          <p:cNvSpPr txBox="1"/>
          <p:nvPr/>
        </p:nvSpPr>
        <p:spPr>
          <a:xfrm>
            <a:off x="2690561" y="3105838"/>
            <a:ext cx="42813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35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Utilizar </a:t>
            </a: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el repositorio GITHUB. 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cxnSp>
        <p:nvCxnSpPr>
          <p:cNvPr id="66" name="Google Shape;66;p14"/>
          <p:cNvCxnSpPr>
            <a:stCxn id="60" idx="2"/>
            <a:endCxn id="62" idx="0"/>
          </p:cNvCxnSpPr>
          <p:nvPr/>
        </p:nvCxnSpPr>
        <p:spPr>
          <a:xfrm rot="-5400000" flipH="1">
            <a:off x="2003625" y="2203212"/>
            <a:ext cx="535200" cy="600"/>
          </a:xfrm>
          <a:prstGeom prst="bentConnector3">
            <a:avLst>
              <a:gd name="adj1" fmla="val 50013"/>
            </a:avLst>
          </a:prstGeom>
          <a:noFill/>
          <a:ln w="9525" cap="flat" cmpd="sng">
            <a:solidFill>
              <a:srgbClr val="EAFF6A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" name="Google Shape;67;p14"/>
          <p:cNvCxnSpPr>
            <a:stCxn id="62" idx="2"/>
            <a:endCxn id="64" idx="0"/>
          </p:cNvCxnSpPr>
          <p:nvPr/>
        </p:nvCxnSpPr>
        <p:spPr>
          <a:xfrm rot="-5400000" flipH="1">
            <a:off x="2003325" y="2935525"/>
            <a:ext cx="535200" cy="600"/>
          </a:xfrm>
          <a:prstGeom prst="bentConnector3">
            <a:avLst>
              <a:gd name="adj1" fmla="val 50013"/>
            </a:avLst>
          </a:prstGeom>
          <a:noFill/>
          <a:ln w="9525" cap="flat" cmpd="sng">
            <a:solidFill>
              <a:srgbClr val="EAFF6A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/>
          <p:nvPr/>
        </p:nvSpPr>
        <p:spPr>
          <a:xfrm>
            <a:off x="473350" y="1324950"/>
            <a:ext cx="7169400" cy="21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Hasta el momento hemos aprendido los </a:t>
            </a:r>
            <a:r>
              <a:rPr lang="es" sz="2500">
                <a:solidFill>
                  <a:srgbClr val="EAFF6A"/>
                </a:solidFill>
                <a:latin typeface="DM Sans"/>
                <a:ea typeface="DM Sans"/>
                <a:cs typeface="DM Sans"/>
                <a:sym typeface="DM Sans"/>
              </a:rPr>
              <a:t>primeros pasos en GIT</a:t>
            </a:r>
            <a:r>
              <a:rPr lang="es" sz="25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  <a:r>
              <a:rPr lang="es" sz="2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Tenemos  funcionando en el sistema una versión de Git configurada con tu identidad. Es el momento de aprender algunos</a:t>
            </a:r>
            <a:r>
              <a:rPr lang="es" sz="25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s" sz="2500">
                <a:solidFill>
                  <a:srgbClr val="EAFF6A"/>
                </a:solidFill>
                <a:latin typeface="DM Sans"/>
                <a:ea typeface="DM Sans"/>
                <a:cs typeface="DM Sans"/>
                <a:sym typeface="DM Sans"/>
              </a:rPr>
              <a:t>fundamentos de Git</a:t>
            </a:r>
            <a:r>
              <a:rPr lang="es" sz="25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  <a:endParaRPr sz="2500" b="1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Google Shape;202;p33"/>
          <p:cNvGrpSpPr/>
          <p:nvPr/>
        </p:nvGrpSpPr>
        <p:grpSpPr>
          <a:xfrm>
            <a:off x="473370" y="619431"/>
            <a:ext cx="738905" cy="738905"/>
            <a:chOff x="575612" y="1950748"/>
            <a:chExt cx="431100" cy="431100"/>
          </a:xfrm>
        </p:grpSpPr>
        <p:sp>
          <p:nvSpPr>
            <p:cNvPr id="203" name="Google Shape;203;p33"/>
            <p:cNvSpPr/>
            <p:nvPr/>
          </p:nvSpPr>
          <p:spPr>
            <a:xfrm>
              <a:off x="575612" y="1950748"/>
              <a:ext cx="431100" cy="431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04" name="Google Shape;204;p33" title="ícono para pensar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5125" y="2030288"/>
              <a:ext cx="272000" cy="272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5" name="Google Shape;205;p33"/>
          <p:cNvSpPr txBox="1"/>
          <p:nvPr/>
        </p:nvSpPr>
        <p:spPr>
          <a:xfrm>
            <a:off x="1445150" y="688825"/>
            <a:ext cx="7169400" cy="6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 b="1">
                <a:solidFill>
                  <a:srgbClr val="EAFF6A"/>
                </a:solidFill>
                <a:latin typeface="DM Sans"/>
                <a:ea typeface="DM Sans"/>
                <a:cs typeface="DM Sans"/>
                <a:sym typeface="DM Sans"/>
              </a:rPr>
              <a:t>Para pensar</a:t>
            </a:r>
            <a:endParaRPr sz="3500" b="1">
              <a:solidFill>
                <a:srgbClr val="EAFF6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06" name="Google Shape;206;p33"/>
          <p:cNvSpPr txBox="1"/>
          <p:nvPr/>
        </p:nvSpPr>
        <p:spPr>
          <a:xfrm>
            <a:off x="473350" y="1626100"/>
            <a:ext cx="7169400" cy="13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rgbClr val="B7B7B7"/>
                </a:solidFill>
                <a:latin typeface="DM Sans"/>
                <a:ea typeface="DM Sans"/>
                <a:cs typeface="DM Sans"/>
                <a:sym typeface="DM Sans"/>
              </a:rPr>
              <a:t>Con lo visto en clase hasta ahora </a:t>
            </a:r>
            <a:endParaRPr sz="2500">
              <a:solidFill>
                <a:srgbClr val="B7B7B7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rgbClr val="B7B7B7"/>
                </a:solidFill>
                <a:latin typeface="DM Sans"/>
                <a:ea typeface="DM Sans"/>
                <a:cs typeface="DM Sans"/>
                <a:sym typeface="DM Sans"/>
              </a:rPr>
              <a:t>¿cuál podrían decir que es la diferencia principal entre GIT y GitHub?</a:t>
            </a:r>
            <a:endParaRPr sz="2500">
              <a:solidFill>
                <a:srgbClr val="B7B7B7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4"/>
          <p:cNvSpPr txBox="1"/>
          <p:nvPr/>
        </p:nvSpPr>
        <p:spPr>
          <a:xfrm>
            <a:off x="1461300" y="2202300"/>
            <a:ext cx="62214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 b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Creando repositorios</a:t>
            </a:r>
            <a:endParaRPr sz="4000" b="1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Google Shape;216;p35"/>
          <p:cNvGrpSpPr/>
          <p:nvPr/>
        </p:nvGrpSpPr>
        <p:grpSpPr>
          <a:xfrm>
            <a:off x="457338" y="468286"/>
            <a:ext cx="431100" cy="431100"/>
            <a:chOff x="4616400" y="1950761"/>
            <a:chExt cx="431100" cy="431100"/>
          </a:xfrm>
        </p:grpSpPr>
        <p:sp>
          <p:nvSpPr>
            <p:cNvPr id="217" name="Google Shape;217;p35"/>
            <p:cNvSpPr/>
            <p:nvPr/>
          </p:nvSpPr>
          <p:spPr>
            <a:xfrm>
              <a:off x="4616400" y="1950761"/>
              <a:ext cx="431100" cy="431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18" name="Google Shape;218;p35" title="ícono para recordar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99911" y="2034249"/>
              <a:ext cx="264076" cy="26407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9" name="Google Shape;219;p35"/>
          <p:cNvSpPr txBox="1"/>
          <p:nvPr/>
        </p:nvSpPr>
        <p:spPr>
          <a:xfrm>
            <a:off x="457350" y="1820575"/>
            <a:ext cx="7845600" cy="26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Un repositorio es un</a:t>
            </a:r>
            <a:r>
              <a:rPr lang="es" sz="23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s" sz="2300">
                <a:solidFill>
                  <a:srgbClr val="EAFF6A"/>
                </a:solidFill>
                <a:latin typeface="DM Sans"/>
                <a:ea typeface="DM Sans"/>
                <a:cs typeface="DM Sans"/>
                <a:sym typeface="DM Sans"/>
              </a:rPr>
              <a:t>espacio centralizado</a:t>
            </a:r>
            <a:r>
              <a:rPr lang="es" sz="23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s" sz="23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donde se almacena, organiza, mantiene y difunde información. </a:t>
            </a:r>
            <a:endParaRPr sz="23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Será</a:t>
            </a:r>
            <a:r>
              <a:rPr lang="es" sz="23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s" sz="2300">
                <a:solidFill>
                  <a:srgbClr val="EAFF6A"/>
                </a:solidFill>
                <a:latin typeface="DM Sans"/>
                <a:ea typeface="DM Sans"/>
                <a:cs typeface="DM Sans"/>
                <a:sym typeface="DM Sans"/>
              </a:rPr>
              <a:t>“la carpeta”</a:t>
            </a:r>
            <a:r>
              <a:rPr lang="es" sz="23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s" sz="23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donde guardaremos nuestro proyecto para más adelante compartirlo con el equipo a través de un repositorio en la nube (en internet, por ejemplo en Github).</a:t>
            </a:r>
            <a:endParaRPr sz="23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20" name="Google Shape;220;p35"/>
          <p:cNvSpPr txBox="1"/>
          <p:nvPr/>
        </p:nvSpPr>
        <p:spPr>
          <a:xfrm>
            <a:off x="501450" y="990513"/>
            <a:ext cx="73101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 b="1">
                <a:solidFill>
                  <a:srgbClr val="EAFF6A"/>
                </a:solidFill>
                <a:latin typeface="DM Sans"/>
                <a:ea typeface="DM Sans"/>
                <a:cs typeface="DM Sans"/>
                <a:sym typeface="DM Sans"/>
              </a:rPr>
              <a:t>¿Qué es un repositorio? </a:t>
            </a:r>
            <a:endParaRPr sz="4000" b="1">
              <a:solidFill>
                <a:srgbClr val="EAFF6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21" name="Google Shape;221;p35"/>
          <p:cNvSpPr txBox="1"/>
          <p:nvPr/>
        </p:nvSpPr>
        <p:spPr>
          <a:xfrm>
            <a:off x="930550" y="468275"/>
            <a:ext cx="29175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PARA RECORDAR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6"/>
          <p:cNvSpPr txBox="1"/>
          <p:nvPr/>
        </p:nvSpPr>
        <p:spPr>
          <a:xfrm>
            <a:off x="473350" y="619525"/>
            <a:ext cx="81411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 b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Git Init</a:t>
            </a:r>
            <a:endParaRPr sz="4000" b="1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27" name="Google Shape;227;p36"/>
          <p:cNvSpPr txBox="1"/>
          <p:nvPr/>
        </p:nvSpPr>
        <p:spPr>
          <a:xfrm>
            <a:off x="473350" y="1908175"/>
            <a:ext cx="5891700" cy="16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350">
                <a:latin typeface="DM Sans"/>
                <a:ea typeface="DM Sans"/>
                <a:cs typeface="DM Sans"/>
                <a:sym typeface="DM Sans"/>
              </a:rPr>
              <a:t>Este comando se usa para crear un nuevo repositorio en Git. Nos crea un repositorio de manera local y lo hará en la carpeta donde estamos posicionados. También se le puede pasar </a:t>
            </a:r>
            <a:r>
              <a:rPr lang="es" sz="1350" b="1">
                <a:highlight>
                  <a:srgbClr val="EAFF6A"/>
                </a:highlight>
                <a:latin typeface="DM Sans"/>
                <a:ea typeface="DM Sans"/>
                <a:cs typeface="DM Sans"/>
                <a:sym typeface="DM Sans"/>
              </a:rPr>
              <a:t>[nombre_de_la_carpeta]</a:t>
            </a:r>
            <a:r>
              <a:rPr lang="es" sz="1350">
                <a:latin typeface="DM Sans"/>
                <a:ea typeface="DM Sans"/>
                <a:cs typeface="DM Sans"/>
                <a:sym typeface="DM Sans"/>
              </a:rPr>
              <a:t> y creará una con ese nombre. </a:t>
            </a:r>
            <a:endParaRPr sz="135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350">
                <a:latin typeface="DM Sans"/>
                <a:ea typeface="DM Sans"/>
                <a:cs typeface="DM Sans"/>
                <a:sym typeface="DM Sans"/>
              </a:rPr>
              <a:t>A continuación vemos el ejemplo:</a:t>
            </a:r>
            <a:endParaRPr sz="135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7"/>
          <p:cNvSpPr txBox="1"/>
          <p:nvPr/>
        </p:nvSpPr>
        <p:spPr>
          <a:xfrm>
            <a:off x="1461300" y="345975"/>
            <a:ext cx="6221400" cy="6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Git Int</a:t>
            </a:r>
            <a:endParaRPr sz="3500" b="1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aphicFrame>
        <p:nvGraphicFramePr>
          <p:cNvPr id="233" name="Google Shape;233;p37"/>
          <p:cNvGraphicFramePr/>
          <p:nvPr/>
        </p:nvGraphicFramePr>
        <p:xfrm>
          <a:off x="700725" y="1431975"/>
          <a:ext cx="7742525" cy="2831750"/>
        </p:xfrm>
        <a:graphic>
          <a:graphicData uri="http://schemas.openxmlformats.org/drawingml/2006/table">
            <a:tbl>
              <a:tblPr>
                <a:noFill/>
                <a:tableStyleId>{E453AEA3-F05F-4DB6-956D-1963E5229BB8}</a:tableStyleId>
              </a:tblPr>
              <a:tblGrid>
                <a:gridCol w="7742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31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434343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/* Paso 1: Me ubico en la carpeta donde quiero crear mi proyecto */</a:t>
                      </a:r>
                      <a:endParaRPr>
                        <a:solidFill>
                          <a:srgbClr val="434343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00FF00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john@MyShopSolutions</a:t>
                      </a:r>
                      <a:r>
                        <a:rPr lang="es">
                          <a:solidFill>
                            <a:srgbClr val="FF00FF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:~</a:t>
                      </a:r>
                      <a:r>
                        <a:rPr lang="es">
                          <a:solidFill>
                            <a:srgbClr val="F3F3F3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$ cd Documents/Proyectos_Coder/</a:t>
                      </a:r>
                      <a:endParaRPr>
                        <a:solidFill>
                          <a:srgbClr val="F3F3F3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rgbClr val="434343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/* Paso 2: Ya dentro de la carpeta inicio el proyecto con el nombre que le asigne a mi repositorio*/</a:t>
                      </a:r>
                      <a:endParaRPr>
                        <a:solidFill>
                          <a:srgbClr val="F3F3F3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00FF00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john@MyShopSolutions</a:t>
                      </a:r>
                      <a:r>
                        <a:rPr lang="es">
                          <a:solidFill>
                            <a:srgbClr val="FF00FF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:~</a:t>
                      </a:r>
                      <a:r>
                        <a:rPr lang="es">
                          <a:solidFill>
                            <a:srgbClr val="FFFF00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/Documents/Proyectos_Coder/</a:t>
                      </a:r>
                      <a:r>
                        <a:rPr lang="es">
                          <a:solidFill>
                            <a:srgbClr val="F3F3F3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$ git init mi_repositorio</a:t>
                      </a:r>
                      <a:endParaRPr>
                        <a:solidFill>
                          <a:srgbClr val="F3F3F3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434343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/* Arrojará el siguiente mensaje */</a:t>
                      </a:r>
                      <a:endParaRPr>
                        <a:solidFill>
                          <a:srgbClr val="434343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3F3F3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Initialized empty Git repository in /home/usuario/Documents/Proyectos_Coder/mi_repositorio/.git/</a:t>
                      </a:r>
                      <a:endParaRPr>
                        <a:solidFill>
                          <a:srgbClr val="F3F3F3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rgbClr val="434343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/* Paso 3: Comprobamos que el repositorio se creó */</a:t>
                      </a:r>
                      <a:endParaRPr>
                        <a:solidFill>
                          <a:srgbClr val="434343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rgbClr val="00FF00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john@MyShopSolutions</a:t>
                      </a:r>
                      <a:r>
                        <a:rPr lang="es">
                          <a:solidFill>
                            <a:srgbClr val="FF00FF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:~</a:t>
                      </a:r>
                      <a:r>
                        <a:rPr lang="es">
                          <a:solidFill>
                            <a:srgbClr val="FFFF00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/Documents/Proyectos_Coder/</a:t>
                      </a:r>
                      <a:r>
                        <a:rPr lang="es">
                          <a:solidFill>
                            <a:srgbClr val="F3F3F3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$ dir</a:t>
                      </a:r>
                      <a:endParaRPr>
                        <a:solidFill>
                          <a:srgbClr val="F3F3F3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3F3F3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mi_repositorio</a:t>
                      </a:r>
                      <a:endParaRPr>
                        <a:solidFill>
                          <a:srgbClr val="F3F3F3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rgbClr val="434343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/* Paso 4: Me ubico en mi repositorio */</a:t>
                      </a:r>
                      <a:endParaRPr>
                        <a:solidFill>
                          <a:srgbClr val="434343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00FF00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john@MyShopSolutions</a:t>
                      </a:r>
                      <a:r>
                        <a:rPr lang="es">
                          <a:solidFill>
                            <a:srgbClr val="FF00FF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:~</a:t>
                      </a:r>
                      <a:r>
                        <a:rPr lang="es">
                          <a:solidFill>
                            <a:srgbClr val="FFFF00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/Documents/Proyectos_Coder/</a:t>
                      </a:r>
                      <a:r>
                        <a:rPr lang="es">
                          <a:solidFill>
                            <a:srgbClr val="F3F3F3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$ cd mi_repositorio</a:t>
                      </a:r>
                      <a:endParaRPr>
                        <a:solidFill>
                          <a:srgbClr val="F3F3F3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rgbClr val="00FF00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john@MyShopSolutions</a:t>
                      </a:r>
                      <a:r>
                        <a:rPr lang="es">
                          <a:solidFill>
                            <a:srgbClr val="FF00FF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:~</a:t>
                      </a:r>
                      <a:r>
                        <a:rPr lang="es">
                          <a:solidFill>
                            <a:srgbClr val="FFFF00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/Documents/Proyectos_Coder/mi_repositorio</a:t>
                      </a:r>
                      <a:r>
                        <a:rPr lang="es">
                          <a:solidFill>
                            <a:srgbClr val="F3F3F3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$ </a:t>
                      </a:r>
                      <a:endParaRPr>
                        <a:solidFill>
                          <a:srgbClr val="F3F3F3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63500" marR="63500" marT="63500" marB="6350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8"/>
          <p:cNvSpPr txBox="1"/>
          <p:nvPr/>
        </p:nvSpPr>
        <p:spPr>
          <a:xfrm>
            <a:off x="473350" y="619525"/>
            <a:ext cx="81411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 b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Git Status</a:t>
            </a:r>
            <a:endParaRPr sz="4000" b="1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39" name="Google Shape;239;p38"/>
          <p:cNvSpPr txBox="1"/>
          <p:nvPr/>
        </p:nvSpPr>
        <p:spPr>
          <a:xfrm>
            <a:off x="473350" y="1908175"/>
            <a:ext cx="5919300" cy="16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5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Ya hemos visto cómo inicializar un repositorio localmente utilizando </a:t>
            </a:r>
            <a:r>
              <a:rPr lang="es" sz="1350" i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git init</a:t>
            </a:r>
            <a:r>
              <a:rPr lang="es" sz="135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. Ahora nos toca crear los archivos que vamos a usar en este repositorio.</a:t>
            </a:r>
            <a:endParaRPr sz="135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b="1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50" b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Vamos a Sublime Text:</a:t>
            </a:r>
            <a:endParaRPr sz="1350" b="1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5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Buscamos el repositorio creado</a:t>
            </a:r>
            <a:endParaRPr sz="135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240" name="Google Shape;24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3700" y="2626823"/>
            <a:ext cx="3414575" cy="184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9"/>
          <p:cNvSpPr txBox="1"/>
          <p:nvPr/>
        </p:nvSpPr>
        <p:spPr>
          <a:xfrm>
            <a:off x="473350" y="619525"/>
            <a:ext cx="81411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 b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Git Status</a:t>
            </a:r>
            <a:endParaRPr sz="4000" b="1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46" name="Google Shape;246;p39"/>
          <p:cNvSpPr txBox="1"/>
          <p:nvPr/>
        </p:nvSpPr>
        <p:spPr>
          <a:xfrm>
            <a:off x="473350" y="1908175"/>
            <a:ext cx="59193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35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Creamos un archivo index.html que se guardará en el repositorio.</a:t>
            </a:r>
            <a:endParaRPr sz="135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247" name="Google Shape;24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4488" y="2571750"/>
            <a:ext cx="4435035" cy="208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0"/>
          <p:cNvSpPr txBox="1"/>
          <p:nvPr/>
        </p:nvSpPr>
        <p:spPr>
          <a:xfrm>
            <a:off x="473350" y="619525"/>
            <a:ext cx="81411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 b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Git Status</a:t>
            </a:r>
            <a:endParaRPr sz="4000" b="1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53" name="Google Shape;253;p40"/>
          <p:cNvSpPr txBox="1"/>
          <p:nvPr/>
        </p:nvSpPr>
        <p:spPr>
          <a:xfrm>
            <a:off x="473350" y="1908175"/>
            <a:ext cx="38346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350">
                <a:latin typeface="DM Sans"/>
                <a:ea typeface="DM Sans"/>
                <a:cs typeface="DM Sans"/>
                <a:sym typeface="DM Sans"/>
              </a:rPr>
              <a:t>Vamos a la terminal y con git status chequeamos el estado de nuestro repositorio</a:t>
            </a:r>
            <a:endParaRPr sz="1350">
              <a:latin typeface="DM Sans"/>
              <a:ea typeface="DM Sans"/>
              <a:cs typeface="DM Sans"/>
              <a:sym typeface="DM Sans"/>
            </a:endParaRPr>
          </a:p>
        </p:txBody>
      </p:sp>
      <p:graphicFrame>
        <p:nvGraphicFramePr>
          <p:cNvPr id="254" name="Google Shape;254;p40"/>
          <p:cNvGraphicFramePr/>
          <p:nvPr/>
        </p:nvGraphicFramePr>
        <p:xfrm>
          <a:off x="4579100" y="1358413"/>
          <a:ext cx="3448250" cy="3327400"/>
        </p:xfrm>
        <a:graphic>
          <a:graphicData uri="http://schemas.openxmlformats.org/drawingml/2006/table">
            <a:tbl>
              <a:tblPr>
                <a:noFill/>
                <a:tableStyleId>{E453AEA3-F05F-4DB6-956D-1963E5229BB8}</a:tableStyleId>
              </a:tblPr>
              <a:tblGrid>
                <a:gridCol w="3448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81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00FF00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john@MyShopSolutions</a:t>
                      </a:r>
                      <a:r>
                        <a:rPr lang="es">
                          <a:solidFill>
                            <a:srgbClr val="FF00FF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:~</a:t>
                      </a:r>
                      <a:r>
                        <a:rPr lang="es">
                          <a:solidFill>
                            <a:srgbClr val="FFFF00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/Documents/Proyectos_Coder/mi_repositorio</a:t>
                      </a:r>
                      <a:r>
                        <a:rPr lang="es">
                          <a:solidFill>
                            <a:srgbClr val="F3F3F3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$ git status</a:t>
                      </a:r>
                      <a:endParaRPr>
                        <a:solidFill>
                          <a:srgbClr val="F3F3F3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3F3F3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On branch master</a:t>
                      </a:r>
                      <a:endParaRPr>
                        <a:solidFill>
                          <a:srgbClr val="F3F3F3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3F3F3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3F3F3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No commits yet</a:t>
                      </a:r>
                      <a:endParaRPr>
                        <a:solidFill>
                          <a:srgbClr val="F3F3F3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3F3F3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3F3F3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Untracked files:</a:t>
                      </a:r>
                      <a:endParaRPr>
                        <a:solidFill>
                          <a:srgbClr val="F3F3F3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3F3F3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 (use "git add &lt;file&gt;..." to include in what will be committed)</a:t>
                      </a:r>
                      <a:endParaRPr>
                        <a:solidFill>
                          <a:srgbClr val="F3F3F3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3F3F3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3F3F3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       </a:t>
                      </a:r>
                      <a:r>
                        <a:rPr lang="es">
                          <a:solidFill>
                            <a:srgbClr val="FF0000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index.html</a:t>
                      </a:r>
                      <a:endParaRPr>
                        <a:solidFill>
                          <a:srgbClr val="FF0000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0000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3F3F3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nothing added to commit but untracked files present (use "git add" to track)</a:t>
                      </a:r>
                      <a:endParaRPr>
                        <a:solidFill>
                          <a:srgbClr val="F3F3F3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63500" marR="63500" marT="63500" marB="6350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1"/>
          <p:cNvSpPr txBox="1"/>
          <p:nvPr/>
        </p:nvSpPr>
        <p:spPr>
          <a:xfrm>
            <a:off x="473350" y="619525"/>
            <a:ext cx="81411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 b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GIT: ¿recuerdan los 3 estados? </a:t>
            </a:r>
            <a:endParaRPr sz="4000" b="1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260" name="Google Shape;26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5150" y="1183563"/>
            <a:ext cx="5009300" cy="3348125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41"/>
          <p:cNvSpPr txBox="1"/>
          <p:nvPr/>
        </p:nvSpPr>
        <p:spPr>
          <a:xfrm>
            <a:off x="684600" y="1478200"/>
            <a:ext cx="2647500" cy="6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50">
                <a:latin typeface="DM Sans"/>
                <a:ea typeface="DM Sans"/>
                <a:cs typeface="DM Sans"/>
                <a:sym typeface="DM Sans"/>
              </a:rPr>
              <a:t>Estamos aquí con el </a:t>
            </a:r>
            <a:r>
              <a:rPr lang="es" sz="1350">
                <a:highlight>
                  <a:srgbClr val="EAFF6A"/>
                </a:highlight>
                <a:latin typeface="DM Sans"/>
                <a:ea typeface="DM Sans"/>
                <a:cs typeface="DM Sans"/>
                <a:sym typeface="DM Sans"/>
              </a:rPr>
              <a:t>index.html</a:t>
            </a:r>
            <a:r>
              <a:rPr lang="es" sz="1350">
                <a:latin typeface="DM Sans"/>
                <a:ea typeface="DM Sans"/>
                <a:cs typeface="DM Sans"/>
                <a:sym typeface="DM Sans"/>
              </a:rPr>
              <a:t> creado</a:t>
            </a:r>
            <a:endParaRPr sz="1350">
              <a:highlight>
                <a:srgbClr val="EAFF6A"/>
              </a:highlight>
              <a:latin typeface="DM Sans"/>
              <a:ea typeface="DM Sans"/>
              <a:cs typeface="DM Sans"/>
              <a:sym typeface="DM Sans"/>
            </a:endParaRPr>
          </a:p>
        </p:txBody>
      </p:sp>
      <p:cxnSp>
        <p:nvCxnSpPr>
          <p:cNvPr id="262" name="Google Shape;262;p41"/>
          <p:cNvCxnSpPr/>
          <p:nvPr/>
        </p:nvCxnSpPr>
        <p:spPr>
          <a:xfrm>
            <a:off x="1423650" y="1901250"/>
            <a:ext cx="2268900" cy="0"/>
          </a:xfrm>
          <a:prstGeom prst="straightConnector1">
            <a:avLst/>
          </a:prstGeom>
          <a:noFill/>
          <a:ln w="19050" cap="flat" cmpd="sng">
            <a:solidFill>
              <a:srgbClr val="83AEFB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/>
        </p:nvSpPr>
        <p:spPr>
          <a:xfrm>
            <a:off x="1404863" y="1941375"/>
            <a:ext cx="62214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 b="1" dirty="0">
                <a:solidFill>
                  <a:srgbClr val="7030A0"/>
                </a:solidFill>
                <a:latin typeface="DM Sans"/>
                <a:ea typeface="DM Sans"/>
                <a:cs typeface="DM Sans"/>
                <a:sym typeface="DM Sans"/>
              </a:rPr>
              <a:t>GIT</a:t>
            </a:r>
            <a:endParaRPr sz="4000" b="1" dirty="0">
              <a:solidFill>
                <a:srgbClr val="7030A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2"/>
          <p:cNvSpPr txBox="1"/>
          <p:nvPr/>
        </p:nvSpPr>
        <p:spPr>
          <a:xfrm>
            <a:off x="473350" y="619525"/>
            <a:ext cx="81411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 b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Git Add</a:t>
            </a:r>
            <a:endParaRPr sz="4000" b="1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68" name="Google Shape;268;p42"/>
          <p:cNvSpPr txBox="1"/>
          <p:nvPr/>
        </p:nvSpPr>
        <p:spPr>
          <a:xfrm>
            <a:off x="473350" y="1908175"/>
            <a:ext cx="5882700" cy="16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350">
                <a:latin typeface="DM Sans"/>
                <a:ea typeface="DM Sans"/>
                <a:cs typeface="DM Sans"/>
                <a:sym typeface="DM Sans"/>
              </a:rPr>
              <a:t>Ahora se necesita agregar el o los archivos al </a:t>
            </a:r>
            <a:r>
              <a:rPr lang="es" sz="1350" b="1">
                <a:latin typeface="DM Sans"/>
                <a:ea typeface="DM Sans"/>
                <a:cs typeface="DM Sans"/>
                <a:sym typeface="DM Sans"/>
              </a:rPr>
              <a:t>Staging Area</a:t>
            </a:r>
            <a:r>
              <a:rPr lang="es" sz="1350">
                <a:latin typeface="DM Sans"/>
                <a:ea typeface="DM Sans"/>
                <a:cs typeface="DM Sans"/>
                <a:sym typeface="DM Sans"/>
              </a:rPr>
              <a:t>. En nuestro caso, para el index.html vamos a usar el comando </a:t>
            </a:r>
            <a:r>
              <a:rPr lang="es" sz="1350">
                <a:highlight>
                  <a:srgbClr val="EAFF6A"/>
                </a:highlight>
                <a:latin typeface="DM Sans"/>
                <a:ea typeface="DM Sans"/>
                <a:cs typeface="DM Sans"/>
                <a:sym typeface="DM Sans"/>
              </a:rPr>
              <a:t>git add + el nombre del archivo</a:t>
            </a:r>
            <a:r>
              <a:rPr lang="es" sz="1350">
                <a:latin typeface="DM Sans"/>
                <a:ea typeface="DM Sans"/>
                <a:cs typeface="DM Sans"/>
                <a:sym typeface="DM Sans"/>
              </a:rPr>
              <a:t>, lo cual permite adherir el archivo para subirlo luego al repositorio. También se puede usar git add . que adhiere todos los archivos nuevos.</a:t>
            </a:r>
            <a:endParaRPr sz="135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350">
                <a:latin typeface="DM Sans"/>
                <a:ea typeface="DM Sans"/>
                <a:cs typeface="DM Sans"/>
                <a:sym typeface="DM Sans"/>
              </a:rPr>
              <a:t>Para verificar si funciono, nuevamente utilizamos </a:t>
            </a:r>
            <a:r>
              <a:rPr lang="es" sz="1350" b="1">
                <a:latin typeface="DM Sans"/>
                <a:ea typeface="DM Sans"/>
                <a:cs typeface="DM Sans"/>
                <a:sym typeface="DM Sans"/>
              </a:rPr>
              <a:t>git status</a:t>
            </a:r>
            <a:r>
              <a:rPr lang="es" sz="1350">
                <a:latin typeface="DM Sans"/>
                <a:ea typeface="DM Sans"/>
                <a:cs typeface="DM Sans"/>
                <a:sym typeface="DM Sans"/>
              </a:rPr>
              <a:t>.</a:t>
            </a:r>
            <a:endParaRPr sz="1350"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3"/>
          <p:cNvSpPr txBox="1"/>
          <p:nvPr/>
        </p:nvSpPr>
        <p:spPr>
          <a:xfrm>
            <a:off x="1461300" y="345975"/>
            <a:ext cx="6221400" cy="6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Git Add</a:t>
            </a:r>
            <a:endParaRPr sz="3500" b="1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aphicFrame>
        <p:nvGraphicFramePr>
          <p:cNvPr id="274" name="Google Shape;274;p43"/>
          <p:cNvGraphicFramePr/>
          <p:nvPr/>
        </p:nvGraphicFramePr>
        <p:xfrm>
          <a:off x="838713" y="1641338"/>
          <a:ext cx="7466575" cy="2413000"/>
        </p:xfrm>
        <a:graphic>
          <a:graphicData uri="http://schemas.openxmlformats.org/drawingml/2006/table">
            <a:tbl>
              <a:tblPr>
                <a:noFill/>
                <a:tableStyleId>{E453AEA3-F05F-4DB6-956D-1963E5229BB8}</a:tableStyleId>
              </a:tblPr>
              <a:tblGrid>
                <a:gridCol w="7466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>
                          <a:solidFill>
                            <a:srgbClr val="00FF00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john@MyShopSolutions</a:t>
                      </a:r>
                      <a:r>
                        <a:rPr lang="es" sz="1500">
                          <a:solidFill>
                            <a:srgbClr val="FF00FF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:~</a:t>
                      </a:r>
                      <a:r>
                        <a:rPr lang="es" sz="1500">
                          <a:solidFill>
                            <a:srgbClr val="FFFF00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/Documents/Proyectos_Coder/mi_repositorio</a:t>
                      </a:r>
                      <a:r>
                        <a:rPr lang="es" sz="1500">
                          <a:solidFill>
                            <a:srgbClr val="F3F3F3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$ git add index.html</a:t>
                      </a:r>
                      <a:endParaRPr sz="1500">
                        <a:solidFill>
                          <a:srgbClr val="F3F3F3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>
                          <a:solidFill>
                            <a:srgbClr val="00FF00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john@MyShopSolutions</a:t>
                      </a:r>
                      <a:r>
                        <a:rPr lang="es" sz="1500">
                          <a:solidFill>
                            <a:srgbClr val="FF00FF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:~</a:t>
                      </a:r>
                      <a:r>
                        <a:rPr lang="es" sz="1500">
                          <a:solidFill>
                            <a:srgbClr val="FFFF00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/Documents/Proyectos_Coder/mi_repositorio</a:t>
                      </a:r>
                      <a:r>
                        <a:rPr lang="es" sz="1500">
                          <a:solidFill>
                            <a:srgbClr val="F3F3F3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$ git status</a:t>
                      </a:r>
                      <a:br>
                        <a:rPr lang="es" sz="1500">
                          <a:solidFill>
                            <a:srgbClr val="F3F3F3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</a:br>
                      <a:r>
                        <a:rPr lang="es" sz="1500">
                          <a:solidFill>
                            <a:srgbClr val="F3F3F3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On branch master</a:t>
                      </a:r>
                      <a:endParaRPr sz="1500">
                        <a:solidFill>
                          <a:srgbClr val="F3F3F3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solidFill>
                          <a:srgbClr val="F3F3F3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>
                          <a:solidFill>
                            <a:srgbClr val="F3F3F3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No commits yet</a:t>
                      </a:r>
                      <a:endParaRPr sz="1500">
                        <a:solidFill>
                          <a:srgbClr val="F3F3F3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solidFill>
                          <a:srgbClr val="F3F3F3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>
                          <a:solidFill>
                            <a:srgbClr val="F3F3F3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Changes to be committed:</a:t>
                      </a:r>
                      <a:endParaRPr sz="1500">
                        <a:solidFill>
                          <a:srgbClr val="F3F3F3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>
                          <a:solidFill>
                            <a:srgbClr val="F3F3F3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 (use "git rm --cached &lt;file&gt;..." to unstage)</a:t>
                      </a:r>
                      <a:endParaRPr sz="1500">
                        <a:solidFill>
                          <a:srgbClr val="F3F3F3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solidFill>
                          <a:srgbClr val="F3F3F3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>
                          <a:solidFill>
                            <a:srgbClr val="F3F3F3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    </a:t>
                      </a:r>
                      <a:r>
                        <a:rPr lang="es" sz="1500">
                          <a:solidFill>
                            <a:srgbClr val="6AA84F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  new file:   index.html</a:t>
                      </a:r>
                      <a:endParaRPr sz="1500">
                        <a:solidFill>
                          <a:srgbClr val="F3F3F3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63500" marR="63500" marT="63500" marB="6350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4"/>
          <p:cNvSpPr txBox="1"/>
          <p:nvPr/>
        </p:nvSpPr>
        <p:spPr>
          <a:xfrm>
            <a:off x="473350" y="619525"/>
            <a:ext cx="81411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 b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GIT: ¿recuerdan los 3 estados? </a:t>
            </a:r>
            <a:endParaRPr sz="4000" b="1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280" name="Google Shape;28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5150" y="1183563"/>
            <a:ext cx="5009300" cy="3348125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44"/>
          <p:cNvSpPr txBox="1"/>
          <p:nvPr/>
        </p:nvSpPr>
        <p:spPr>
          <a:xfrm>
            <a:off x="702975" y="2536338"/>
            <a:ext cx="2647500" cy="6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50">
                <a:latin typeface="DM Sans"/>
                <a:ea typeface="DM Sans"/>
                <a:cs typeface="DM Sans"/>
                <a:sym typeface="DM Sans"/>
              </a:rPr>
              <a:t>Estamos aquí con el </a:t>
            </a:r>
            <a:r>
              <a:rPr lang="es" sz="1350">
                <a:highlight>
                  <a:srgbClr val="EAFF6A"/>
                </a:highlight>
                <a:latin typeface="DM Sans"/>
                <a:ea typeface="DM Sans"/>
                <a:cs typeface="DM Sans"/>
                <a:sym typeface="DM Sans"/>
              </a:rPr>
              <a:t>index.html</a:t>
            </a:r>
            <a:r>
              <a:rPr lang="es" sz="1350">
                <a:latin typeface="DM Sans"/>
                <a:ea typeface="DM Sans"/>
                <a:cs typeface="DM Sans"/>
                <a:sym typeface="DM Sans"/>
              </a:rPr>
              <a:t> adherido</a:t>
            </a:r>
            <a:endParaRPr sz="1350">
              <a:highlight>
                <a:srgbClr val="EAFF6A"/>
              </a:highlight>
              <a:latin typeface="DM Sans"/>
              <a:ea typeface="DM Sans"/>
              <a:cs typeface="DM Sans"/>
              <a:sym typeface="DM Sans"/>
            </a:endParaRPr>
          </a:p>
        </p:txBody>
      </p:sp>
      <p:cxnSp>
        <p:nvCxnSpPr>
          <p:cNvPr id="282" name="Google Shape;282;p44"/>
          <p:cNvCxnSpPr/>
          <p:nvPr/>
        </p:nvCxnSpPr>
        <p:spPr>
          <a:xfrm rot="10800000" flipH="1">
            <a:off x="1671650" y="2959500"/>
            <a:ext cx="2039400" cy="7200"/>
          </a:xfrm>
          <a:prstGeom prst="straightConnector1">
            <a:avLst/>
          </a:prstGeom>
          <a:noFill/>
          <a:ln w="19050" cap="flat" cmpd="sng">
            <a:solidFill>
              <a:srgbClr val="83AEFB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5"/>
          <p:cNvSpPr txBox="1"/>
          <p:nvPr/>
        </p:nvSpPr>
        <p:spPr>
          <a:xfrm>
            <a:off x="473350" y="619525"/>
            <a:ext cx="81411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 b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Git Commit</a:t>
            </a:r>
            <a:endParaRPr sz="4000" b="1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88" name="Google Shape;288;p45"/>
          <p:cNvSpPr txBox="1"/>
          <p:nvPr/>
        </p:nvSpPr>
        <p:spPr>
          <a:xfrm>
            <a:off x="473350" y="1908175"/>
            <a:ext cx="5827500" cy="16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350">
                <a:latin typeface="DM Sans"/>
                <a:ea typeface="DM Sans"/>
                <a:cs typeface="DM Sans"/>
                <a:sym typeface="DM Sans"/>
              </a:rPr>
              <a:t>Una vez que nuestros archivos están en el </a:t>
            </a:r>
            <a:r>
              <a:rPr lang="es" sz="1350" b="1">
                <a:latin typeface="DM Sans"/>
                <a:ea typeface="DM Sans"/>
                <a:cs typeface="DM Sans"/>
                <a:sym typeface="DM Sans"/>
              </a:rPr>
              <a:t>Staging Area</a:t>
            </a:r>
            <a:r>
              <a:rPr lang="es" sz="1350">
                <a:latin typeface="DM Sans"/>
                <a:ea typeface="DM Sans"/>
                <a:cs typeface="DM Sans"/>
                <a:sym typeface="DM Sans"/>
              </a:rPr>
              <a:t> debemos pasarlos a nuestro repositorio local y para eso debemos usar el </a:t>
            </a:r>
            <a:r>
              <a:rPr lang="es" sz="1350">
                <a:highlight>
                  <a:srgbClr val="EAFF6A"/>
                </a:highlight>
                <a:latin typeface="DM Sans"/>
                <a:ea typeface="DM Sans"/>
                <a:cs typeface="DM Sans"/>
                <a:sym typeface="DM Sans"/>
              </a:rPr>
              <a:t>git commit</a:t>
            </a:r>
            <a:r>
              <a:rPr lang="es" sz="1350">
                <a:latin typeface="DM Sans"/>
                <a:ea typeface="DM Sans"/>
                <a:cs typeface="DM Sans"/>
                <a:sym typeface="DM Sans"/>
              </a:rPr>
              <a:t> que es el comando que nos va a permitir comprometer nuestros archivos.</a:t>
            </a:r>
            <a:endParaRPr sz="135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350">
                <a:latin typeface="DM Sans"/>
                <a:ea typeface="DM Sans"/>
                <a:cs typeface="DM Sans"/>
                <a:sym typeface="DM Sans"/>
              </a:rPr>
              <a:t>Es decir, que lo subirá al repositorio que se ha creado. </a:t>
            </a:r>
            <a:endParaRPr sz="135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6"/>
          <p:cNvSpPr txBox="1"/>
          <p:nvPr/>
        </p:nvSpPr>
        <p:spPr>
          <a:xfrm>
            <a:off x="473350" y="619525"/>
            <a:ext cx="81411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 b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Git Commit</a:t>
            </a:r>
            <a:endParaRPr sz="4000" b="1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94" name="Google Shape;294;p46"/>
          <p:cNvSpPr txBox="1"/>
          <p:nvPr/>
        </p:nvSpPr>
        <p:spPr>
          <a:xfrm>
            <a:off x="473350" y="1908175"/>
            <a:ext cx="5827500" cy="12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350">
                <a:latin typeface="DM Sans"/>
                <a:ea typeface="DM Sans"/>
                <a:cs typeface="DM Sans"/>
                <a:sym typeface="DM Sans"/>
              </a:rPr>
              <a:t>El comando es el siguiente: </a:t>
            </a:r>
            <a:endParaRPr sz="135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350">
                <a:highlight>
                  <a:srgbClr val="EAFF6A"/>
                </a:highlight>
                <a:latin typeface="DM Sans"/>
                <a:ea typeface="DM Sans"/>
                <a:cs typeface="DM Sans"/>
                <a:sym typeface="DM Sans"/>
              </a:rPr>
              <a:t>git commit -m “Comentario de qué se trata el commit que se está realizando”</a:t>
            </a:r>
            <a:endParaRPr sz="1350">
              <a:highlight>
                <a:srgbClr val="EAFF6A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latin typeface="DM Sans"/>
              <a:ea typeface="DM Sans"/>
              <a:cs typeface="DM Sans"/>
              <a:sym typeface="DM Sans"/>
            </a:endParaRPr>
          </a:p>
        </p:txBody>
      </p:sp>
      <p:graphicFrame>
        <p:nvGraphicFramePr>
          <p:cNvPr id="295" name="Google Shape;295;p46"/>
          <p:cNvGraphicFramePr/>
          <p:nvPr/>
        </p:nvGraphicFramePr>
        <p:xfrm>
          <a:off x="321450" y="2809588"/>
          <a:ext cx="8501075" cy="1498600"/>
        </p:xfrm>
        <a:graphic>
          <a:graphicData uri="http://schemas.openxmlformats.org/drawingml/2006/table">
            <a:tbl>
              <a:tblPr>
                <a:noFill/>
                <a:tableStyleId>{E453AEA3-F05F-4DB6-956D-1963E5229BB8}</a:tableStyleId>
              </a:tblPr>
              <a:tblGrid>
                <a:gridCol w="8501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>
                          <a:solidFill>
                            <a:srgbClr val="00FF00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john@MyShopSolutions</a:t>
                      </a:r>
                      <a:r>
                        <a:rPr lang="es" sz="1500">
                          <a:solidFill>
                            <a:srgbClr val="FF00FF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:~</a:t>
                      </a:r>
                      <a:r>
                        <a:rPr lang="es" sz="1500">
                          <a:solidFill>
                            <a:srgbClr val="FFFF00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/Documents/Proyectos_Coder/mi_repositorio</a:t>
                      </a:r>
                      <a:r>
                        <a:rPr lang="es" sz="1500">
                          <a:solidFill>
                            <a:srgbClr val="F3F3F3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$ git commit -m "Primer archivo del repositorio"</a:t>
                      </a:r>
                      <a:endParaRPr sz="1500">
                        <a:solidFill>
                          <a:srgbClr val="F3F3F3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>
                          <a:solidFill>
                            <a:srgbClr val="666666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/* Esta sería el resultado del comando */</a:t>
                      </a:r>
                      <a:endParaRPr sz="1500">
                        <a:solidFill>
                          <a:srgbClr val="666666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>
                          <a:solidFill>
                            <a:srgbClr val="F3F3F3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[master (root-commit) 1734915] nuevo archivo</a:t>
                      </a:r>
                      <a:endParaRPr sz="1500">
                        <a:solidFill>
                          <a:srgbClr val="F3F3F3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>
                          <a:solidFill>
                            <a:srgbClr val="F3F3F3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1 file changed, 0 insertions(+), 0 deletions(-)</a:t>
                      </a:r>
                      <a:endParaRPr sz="1500">
                        <a:solidFill>
                          <a:srgbClr val="F3F3F3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>
                          <a:solidFill>
                            <a:srgbClr val="F3F3F3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create mode 100644 index.html</a:t>
                      </a:r>
                      <a:endParaRPr sz="1500">
                        <a:solidFill>
                          <a:srgbClr val="F3F3F3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63500" marR="63500" marT="63500" marB="6350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7"/>
          <p:cNvSpPr txBox="1"/>
          <p:nvPr/>
        </p:nvSpPr>
        <p:spPr>
          <a:xfrm>
            <a:off x="473350" y="619525"/>
            <a:ext cx="81411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 b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GIT: ¿recuerdan los 3 estados? </a:t>
            </a:r>
            <a:endParaRPr sz="4000" b="1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301" name="Google Shape;30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5150" y="1183563"/>
            <a:ext cx="5009300" cy="3348125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47"/>
          <p:cNvSpPr txBox="1"/>
          <p:nvPr/>
        </p:nvSpPr>
        <p:spPr>
          <a:xfrm>
            <a:off x="785650" y="3647688"/>
            <a:ext cx="2647500" cy="6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50">
                <a:latin typeface="DM Sans"/>
                <a:ea typeface="DM Sans"/>
                <a:cs typeface="DM Sans"/>
                <a:sym typeface="DM Sans"/>
              </a:rPr>
              <a:t>Estamos aquí con el </a:t>
            </a:r>
            <a:r>
              <a:rPr lang="es" sz="1350">
                <a:highlight>
                  <a:srgbClr val="EAFF6A"/>
                </a:highlight>
                <a:latin typeface="DM Sans"/>
                <a:ea typeface="DM Sans"/>
                <a:cs typeface="DM Sans"/>
                <a:sym typeface="DM Sans"/>
              </a:rPr>
              <a:t>index.html</a:t>
            </a:r>
            <a:r>
              <a:rPr lang="es" sz="1350">
                <a:latin typeface="DM Sans"/>
                <a:ea typeface="DM Sans"/>
                <a:cs typeface="DM Sans"/>
                <a:sym typeface="DM Sans"/>
              </a:rPr>
              <a:t> comprometido</a:t>
            </a:r>
            <a:endParaRPr sz="135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50">
                <a:latin typeface="DM Sans"/>
                <a:ea typeface="DM Sans"/>
                <a:cs typeface="DM Sans"/>
                <a:sym typeface="DM Sans"/>
              </a:rPr>
              <a:t>para el repositorio</a:t>
            </a:r>
            <a:endParaRPr sz="1350">
              <a:latin typeface="DM Sans"/>
              <a:ea typeface="DM Sans"/>
              <a:cs typeface="DM Sans"/>
              <a:sym typeface="DM Sans"/>
            </a:endParaRPr>
          </a:p>
        </p:txBody>
      </p:sp>
      <p:cxnSp>
        <p:nvCxnSpPr>
          <p:cNvPr id="303" name="Google Shape;303;p47"/>
          <p:cNvCxnSpPr/>
          <p:nvPr/>
        </p:nvCxnSpPr>
        <p:spPr>
          <a:xfrm rot="10800000" flipH="1">
            <a:off x="2250300" y="4070850"/>
            <a:ext cx="1543500" cy="7200"/>
          </a:xfrm>
          <a:prstGeom prst="straightConnector1">
            <a:avLst/>
          </a:prstGeom>
          <a:noFill/>
          <a:ln w="19050" cap="flat" cmpd="sng">
            <a:solidFill>
              <a:srgbClr val="83AEFB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8"/>
          <p:cNvSpPr txBox="1"/>
          <p:nvPr/>
        </p:nvSpPr>
        <p:spPr>
          <a:xfrm>
            <a:off x="473350" y="619525"/>
            <a:ext cx="81411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 b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Git Log</a:t>
            </a:r>
            <a:endParaRPr sz="4000" b="1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09" name="Google Shape;309;p48"/>
          <p:cNvSpPr txBox="1"/>
          <p:nvPr/>
        </p:nvSpPr>
        <p:spPr>
          <a:xfrm>
            <a:off x="473350" y="1908175"/>
            <a:ext cx="38346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350">
                <a:latin typeface="DM Sans"/>
                <a:ea typeface="DM Sans"/>
                <a:cs typeface="DM Sans"/>
                <a:sym typeface="DM Sans"/>
              </a:rPr>
              <a:t>Los primeros pasos a seguir: </a:t>
            </a:r>
            <a:endParaRPr sz="1350">
              <a:latin typeface="DM Sans"/>
              <a:ea typeface="DM Sans"/>
              <a:cs typeface="DM Sans"/>
              <a:sym typeface="DM Sans"/>
            </a:endParaRPr>
          </a:p>
        </p:txBody>
      </p:sp>
      <p:graphicFrame>
        <p:nvGraphicFramePr>
          <p:cNvPr id="310" name="Google Shape;310;p48"/>
          <p:cNvGraphicFramePr/>
          <p:nvPr/>
        </p:nvGraphicFramePr>
        <p:xfrm>
          <a:off x="735475" y="2448850"/>
          <a:ext cx="7673025" cy="2001520"/>
        </p:xfrm>
        <a:graphic>
          <a:graphicData uri="http://schemas.openxmlformats.org/drawingml/2006/table">
            <a:tbl>
              <a:tblPr>
                <a:noFill/>
                <a:tableStyleId>{E453AEA3-F05F-4DB6-956D-1963E5229BB8}</a:tableStyleId>
              </a:tblPr>
              <a:tblGrid>
                <a:gridCol w="7673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69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>
                          <a:solidFill>
                            <a:srgbClr val="666666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/* Con git log podemos ver los logs (historial) de lo que ha pasado en el repositorio */</a:t>
                      </a:r>
                      <a:endParaRPr sz="1500">
                        <a:solidFill>
                          <a:srgbClr val="666666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>
                          <a:solidFill>
                            <a:srgbClr val="00FF00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john@MyShopSolutions</a:t>
                      </a:r>
                      <a:r>
                        <a:rPr lang="es" sz="1500">
                          <a:solidFill>
                            <a:srgbClr val="FF00FF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:~</a:t>
                      </a:r>
                      <a:r>
                        <a:rPr lang="es" sz="1500">
                          <a:solidFill>
                            <a:srgbClr val="FFFF00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/Documents/Proyectos_Coder/mi_repositorio</a:t>
                      </a:r>
                      <a:r>
                        <a:rPr lang="es" sz="1500">
                          <a:solidFill>
                            <a:srgbClr val="F3F3F3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$ git log</a:t>
                      </a:r>
                      <a:endParaRPr sz="1500">
                        <a:solidFill>
                          <a:srgbClr val="F3F3F3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>
                          <a:solidFill>
                            <a:srgbClr val="FFFF00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commit 1734915470ce9983f703b77807a68e42166b47dd</a:t>
                      </a:r>
                      <a:r>
                        <a:rPr lang="es" sz="1500">
                          <a:solidFill>
                            <a:srgbClr val="F3F3F3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</a:t>
                      </a:r>
                      <a:r>
                        <a:rPr lang="es" sz="1500">
                          <a:solidFill>
                            <a:srgbClr val="FFFF00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(</a:t>
                      </a:r>
                      <a:r>
                        <a:rPr lang="es" sz="1500">
                          <a:solidFill>
                            <a:srgbClr val="00FFFF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HEAD -&gt;</a:t>
                      </a:r>
                      <a:r>
                        <a:rPr lang="es" sz="1500">
                          <a:solidFill>
                            <a:srgbClr val="F3F3F3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</a:t>
                      </a:r>
                      <a:r>
                        <a:rPr lang="es" sz="1500">
                          <a:solidFill>
                            <a:srgbClr val="00FF00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master</a:t>
                      </a:r>
                      <a:r>
                        <a:rPr lang="es" sz="1500">
                          <a:solidFill>
                            <a:srgbClr val="FFFF00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)</a:t>
                      </a:r>
                      <a:endParaRPr sz="1500">
                        <a:solidFill>
                          <a:srgbClr val="FFFF00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>
                          <a:solidFill>
                            <a:srgbClr val="F3F3F3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Author: John Doe &lt;johndoe@example.com&gt;</a:t>
                      </a:r>
                      <a:endParaRPr sz="1500">
                        <a:solidFill>
                          <a:srgbClr val="F3F3F3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>
                          <a:solidFill>
                            <a:srgbClr val="F3F3F3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Date:   Sat May 22 18:53:24 2020 -0300</a:t>
                      </a:r>
                      <a:endParaRPr sz="1500">
                        <a:solidFill>
                          <a:srgbClr val="F3F3F3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solidFill>
                          <a:srgbClr val="F3F3F3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>
                          <a:solidFill>
                            <a:srgbClr val="F3F3F3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   Primer archivo del repositorio</a:t>
                      </a:r>
                      <a:endParaRPr sz="1500">
                        <a:solidFill>
                          <a:srgbClr val="F3F3F3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F3F3F3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63500" marR="63500" marT="63500" marB="6350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9"/>
          <p:cNvSpPr txBox="1"/>
          <p:nvPr/>
        </p:nvSpPr>
        <p:spPr>
          <a:xfrm>
            <a:off x="473350" y="619525"/>
            <a:ext cx="81411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 b="1">
                <a:solidFill>
                  <a:srgbClr val="EAFF6A"/>
                </a:solidFill>
                <a:latin typeface="DM Sans"/>
                <a:ea typeface="DM Sans"/>
                <a:cs typeface="DM Sans"/>
                <a:sym typeface="DM Sans"/>
              </a:rPr>
              <a:t>Git Log</a:t>
            </a:r>
            <a:endParaRPr sz="4000" b="1">
              <a:solidFill>
                <a:srgbClr val="EAFF6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16" name="Google Shape;316;p49"/>
          <p:cNvSpPr txBox="1"/>
          <p:nvPr/>
        </p:nvSpPr>
        <p:spPr>
          <a:xfrm>
            <a:off x="473350" y="1626100"/>
            <a:ext cx="7169400" cy="13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La documentación de git log es superextensa, por eso puedes indagar en el siguiente link </a:t>
            </a:r>
            <a:r>
              <a:rPr lang="es" sz="2500" u="sng">
                <a:solidFill>
                  <a:srgbClr val="83AEFB"/>
                </a:solid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Git-Scm</a:t>
            </a:r>
            <a:endParaRPr sz="2500" b="1">
              <a:solidFill>
                <a:srgbClr val="83AEFB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50"/>
          <p:cNvSpPr txBox="1"/>
          <p:nvPr/>
        </p:nvSpPr>
        <p:spPr>
          <a:xfrm>
            <a:off x="1461300" y="2202300"/>
            <a:ext cx="62214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 b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Ramas</a:t>
            </a:r>
            <a:endParaRPr sz="4000" b="1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51"/>
          <p:cNvSpPr txBox="1"/>
          <p:nvPr/>
        </p:nvSpPr>
        <p:spPr>
          <a:xfrm>
            <a:off x="473350" y="619525"/>
            <a:ext cx="81411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 b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Ramas</a:t>
            </a:r>
            <a:endParaRPr sz="4000" b="1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27" name="Google Shape;327;p51"/>
          <p:cNvSpPr txBox="1"/>
          <p:nvPr/>
        </p:nvSpPr>
        <p:spPr>
          <a:xfrm>
            <a:off x="473350" y="1908175"/>
            <a:ext cx="5836500" cy="18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350">
                <a:latin typeface="DM Sans"/>
                <a:ea typeface="DM Sans"/>
                <a:cs typeface="DM Sans"/>
                <a:sym typeface="DM Sans"/>
              </a:rPr>
              <a:t>Para añadir una nueva función o solucionar un error (sin importar su tamaño), generas una nueva rama para alojar estos cambios. Esto te da la oportunidad de organizarte mejor con los cambios o correcciones experimentales.</a:t>
            </a:r>
            <a:endParaRPr sz="135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350">
                <a:latin typeface="DM Sans"/>
                <a:ea typeface="DM Sans"/>
                <a:cs typeface="DM Sans"/>
                <a:sym typeface="DM Sans"/>
              </a:rPr>
              <a:t>👉Podemos crear una rama escribiendo</a:t>
            </a:r>
            <a:endParaRPr sz="135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350">
                <a:highlight>
                  <a:srgbClr val="EAFF6A"/>
                </a:highlight>
                <a:latin typeface="DM Sans"/>
                <a:ea typeface="DM Sans"/>
                <a:cs typeface="DM Sans"/>
                <a:sym typeface="DM Sans"/>
              </a:rPr>
              <a:t>“git branch mi-rama”</a:t>
            </a:r>
            <a:endParaRPr sz="1350">
              <a:highlight>
                <a:srgbClr val="EAFF6A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/>
        </p:nvSpPr>
        <p:spPr>
          <a:xfrm>
            <a:off x="1461300" y="2202300"/>
            <a:ext cx="62214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 b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¿Qué es GIT?</a:t>
            </a:r>
            <a:endParaRPr sz="4000" b="1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2"/>
          <p:cNvSpPr txBox="1"/>
          <p:nvPr/>
        </p:nvSpPr>
        <p:spPr>
          <a:xfrm>
            <a:off x="473350" y="619525"/>
            <a:ext cx="81411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 b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Ramas</a:t>
            </a:r>
            <a:endParaRPr sz="4000" b="1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333" name="Google Shape;333;p52"/>
          <p:cNvGrpSpPr/>
          <p:nvPr/>
        </p:nvGrpSpPr>
        <p:grpSpPr>
          <a:xfrm>
            <a:off x="970550" y="1497161"/>
            <a:ext cx="5344440" cy="3057276"/>
            <a:chOff x="938625" y="858975"/>
            <a:chExt cx="5991525" cy="3637450"/>
          </a:xfrm>
        </p:grpSpPr>
        <p:pic>
          <p:nvPicPr>
            <p:cNvPr id="334" name="Google Shape;334;p5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938625" y="911750"/>
              <a:ext cx="5948199" cy="35846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5" name="Google Shape;335;p52"/>
            <p:cNvSpPr/>
            <p:nvPr/>
          </p:nvSpPr>
          <p:spPr>
            <a:xfrm>
              <a:off x="5614950" y="3876661"/>
              <a:ext cx="1315200" cy="555900"/>
            </a:xfrm>
            <a:prstGeom prst="rect">
              <a:avLst/>
            </a:prstGeom>
            <a:solidFill>
              <a:srgbClr val="93C47D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000" b="1"/>
                <a:t>Gran cambio</a:t>
              </a:r>
              <a:endParaRPr sz="1000" b="1"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000" b="1"/>
                <a:t>(feature)</a:t>
              </a:r>
              <a:endParaRPr sz="1000" b="1"/>
            </a:p>
          </p:txBody>
        </p:sp>
        <p:sp>
          <p:nvSpPr>
            <p:cNvPr id="336" name="Google Shape;336;p52"/>
            <p:cNvSpPr/>
            <p:nvPr/>
          </p:nvSpPr>
          <p:spPr>
            <a:xfrm>
              <a:off x="2082825" y="858975"/>
              <a:ext cx="1315200" cy="555900"/>
            </a:xfrm>
            <a:prstGeom prst="rect">
              <a:avLst/>
            </a:prstGeom>
            <a:solidFill>
              <a:srgbClr val="9900F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000" b="1"/>
                <a:t>Pequeño Cambio (feature)</a:t>
              </a:r>
              <a:endParaRPr sz="1000" b="1"/>
            </a:p>
          </p:txBody>
        </p:sp>
        <p:sp>
          <p:nvSpPr>
            <p:cNvPr id="337" name="Google Shape;337;p52"/>
            <p:cNvSpPr/>
            <p:nvPr/>
          </p:nvSpPr>
          <p:spPr>
            <a:xfrm>
              <a:off x="4185750" y="1462025"/>
              <a:ext cx="1315200" cy="555900"/>
            </a:xfrm>
            <a:prstGeom prst="rect">
              <a:avLst/>
            </a:prstGeom>
            <a:solidFill>
              <a:srgbClr val="CFE2F3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000" b="1"/>
                <a:t>Rama Principal</a:t>
              </a:r>
              <a:endParaRPr sz="1000" b="1"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000" b="1"/>
                <a:t>(master)</a:t>
              </a:r>
              <a:endParaRPr sz="1000" b="1"/>
            </a:p>
          </p:txBody>
        </p:sp>
      </p:grpSp>
      <p:sp>
        <p:nvSpPr>
          <p:cNvPr id="338" name="Google Shape;338;p52"/>
          <p:cNvSpPr txBox="1"/>
          <p:nvPr/>
        </p:nvSpPr>
        <p:spPr>
          <a:xfrm>
            <a:off x="6393250" y="2521371"/>
            <a:ext cx="1780200" cy="7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5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👈</a:t>
            </a:r>
            <a:br>
              <a:rPr lang="es" sz="135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</a:br>
            <a:r>
              <a:rPr lang="es" sz="135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Así funciona</a:t>
            </a:r>
            <a:endParaRPr sz="1350"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3"/>
          <p:cNvSpPr txBox="1"/>
          <p:nvPr/>
        </p:nvSpPr>
        <p:spPr>
          <a:xfrm>
            <a:off x="1461300" y="345975"/>
            <a:ext cx="6221400" cy="6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Git Branch: creando ramas</a:t>
            </a:r>
            <a:endParaRPr sz="3500" b="1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44" name="Google Shape;344;p53"/>
          <p:cNvSpPr txBox="1"/>
          <p:nvPr/>
        </p:nvSpPr>
        <p:spPr>
          <a:xfrm>
            <a:off x="1461300" y="1275550"/>
            <a:ext cx="59805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350">
                <a:latin typeface="DM Sans"/>
                <a:ea typeface="DM Sans"/>
                <a:cs typeface="DM Sans"/>
                <a:sym typeface="DM Sans"/>
              </a:rPr>
              <a:t>Veamos cómo crear una rama. </a:t>
            </a:r>
            <a:endParaRPr sz="1350">
              <a:latin typeface="DM Sans"/>
              <a:ea typeface="DM Sans"/>
              <a:cs typeface="DM Sans"/>
              <a:sym typeface="DM Sans"/>
            </a:endParaRPr>
          </a:p>
        </p:txBody>
      </p:sp>
      <p:graphicFrame>
        <p:nvGraphicFramePr>
          <p:cNvPr id="345" name="Google Shape;345;p53"/>
          <p:cNvGraphicFramePr/>
          <p:nvPr/>
        </p:nvGraphicFramePr>
        <p:xfrm>
          <a:off x="1018800" y="1822550"/>
          <a:ext cx="7106400" cy="2473960"/>
        </p:xfrm>
        <a:graphic>
          <a:graphicData uri="http://schemas.openxmlformats.org/drawingml/2006/table">
            <a:tbl>
              <a:tblPr>
                <a:noFill/>
                <a:tableStyleId>{E453AEA3-F05F-4DB6-956D-1963E5229BB8}</a:tableStyleId>
              </a:tblPr>
              <a:tblGrid>
                <a:gridCol w="71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666666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/* Paso 1: Verifico en cuál rama estoy */</a:t>
                      </a:r>
                      <a:endParaRPr>
                        <a:solidFill>
                          <a:srgbClr val="666666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00FF00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john@MyShopSolutions</a:t>
                      </a:r>
                      <a:r>
                        <a:rPr lang="es">
                          <a:solidFill>
                            <a:srgbClr val="FF00FF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:~</a:t>
                      </a:r>
                      <a:r>
                        <a:rPr lang="es">
                          <a:solidFill>
                            <a:srgbClr val="FFFF00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/Documents/Proyectos_Coder/mi_repositorio</a:t>
                      </a:r>
                      <a:r>
                        <a:rPr lang="es">
                          <a:solidFill>
                            <a:srgbClr val="F3F3F3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$ git branch</a:t>
                      </a:r>
                      <a:endParaRPr>
                        <a:solidFill>
                          <a:srgbClr val="F3F3F3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00FFFF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*master</a:t>
                      </a:r>
                      <a:endParaRPr>
                        <a:solidFill>
                          <a:srgbClr val="00FFFF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434343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/* Paso 2. Creo la rama que voy a usar para el cambio */</a:t>
                      </a:r>
                      <a:r>
                        <a:rPr lang="es">
                          <a:solidFill>
                            <a:srgbClr val="00FFFF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/>
                      </a:r>
                      <a:br>
                        <a:rPr lang="es">
                          <a:solidFill>
                            <a:srgbClr val="00FFFF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</a:br>
                      <a:r>
                        <a:rPr lang="es">
                          <a:solidFill>
                            <a:srgbClr val="00FF00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john@MyShopSolutions</a:t>
                      </a:r>
                      <a:r>
                        <a:rPr lang="es">
                          <a:solidFill>
                            <a:srgbClr val="FF00FF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:~</a:t>
                      </a:r>
                      <a:r>
                        <a:rPr lang="es">
                          <a:solidFill>
                            <a:srgbClr val="FFFF00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/Documents/Proyectos_Coder/mi_repositorio</a:t>
                      </a:r>
                      <a:r>
                        <a:rPr lang="es">
                          <a:solidFill>
                            <a:srgbClr val="F3F3F3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$  git branch mi_rama</a:t>
                      </a:r>
                      <a:endParaRPr>
                        <a:solidFill>
                          <a:srgbClr val="F3F3F3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666666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/* Paso 3: Verifico que se creó la rama */</a:t>
                      </a:r>
                      <a:endParaRPr>
                        <a:solidFill>
                          <a:srgbClr val="666666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00FF00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john@MyShopSolutions</a:t>
                      </a:r>
                      <a:r>
                        <a:rPr lang="es">
                          <a:solidFill>
                            <a:srgbClr val="FF00FF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:~</a:t>
                      </a:r>
                      <a:r>
                        <a:rPr lang="es">
                          <a:solidFill>
                            <a:srgbClr val="FFFF00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/Documents/Proyectos_Coder/mi_repositorio</a:t>
                      </a:r>
                      <a:r>
                        <a:rPr lang="es">
                          <a:solidFill>
                            <a:srgbClr val="F3F3F3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$ git branch -l</a:t>
                      </a:r>
                      <a:endParaRPr>
                        <a:solidFill>
                          <a:srgbClr val="F3F3F3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00FFFF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*master</a:t>
                      </a:r>
                      <a:endParaRPr>
                        <a:solidFill>
                          <a:srgbClr val="00FFFF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mi_rama</a:t>
                      </a:r>
                      <a:endParaRPr>
                        <a:solidFill>
                          <a:srgbClr val="FFFFFF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rgbClr val="00FF00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john@MyShopSolutions</a:t>
                      </a:r>
                      <a:r>
                        <a:rPr lang="es">
                          <a:solidFill>
                            <a:srgbClr val="FF00FF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:~</a:t>
                      </a:r>
                      <a:r>
                        <a:rPr lang="es">
                          <a:solidFill>
                            <a:srgbClr val="FFFF00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/Documents/Proyectos_Coder/mi_repositorio</a:t>
                      </a:r>
                      <a:r>
                        <a:rPr lang="es">
                          <a:solidFill>
                            <a:srgbClr val="F3F3F3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$</a:t>
                      </a:r>
                      <a:endParaRPr>
                        <a:solidFill>
                          <a:srgbClr val="00FFFF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63500" marR="63500" marT="63500" marB="6350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4"/>
          <p:cNvSpPr txBox="1"/>
          <p:nvPr/>
        </p:nvSpPr>
        <p:spPr>
          <a:xfrm>
            <a:off x="647400" y="345975"/>
            <a:ext cx="7849200" cy="6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Git Branch: movernos entre ramas</a:t>
            </a:r>
            <a:endParaRPr sz="3500" b="1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51" name="Google Shape;351;p54"/>
          <p:cNvSpPr txBox="1"/>
          <p:nvPr/>
        </p:nvSpPr>
        <p:spPr>
          <a:xfrm>
            <a:off x="1461300" y="1275550"/>
            <a:ext cx="59805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350">
                <a:latin typeface="DM Sans"/>
                <a:ea typeface="DM Sans"/>
                <a:cs typeface="DM Sans"/>
                <a:sym typeface="DM Sans"/>
              </a:rPr>
              <a:t>¿Será muy complicado hacerlo? </a:t>
            </a:r>
            <a:endParaRPr sz="1350">
              <a:latin typeface="DM Sans"/>
              <a:ea typeface="DM Sans"/>
              <a:cs typeface="DM Sans"/>
              <a:sym typeface="DM Sans"/>
            </a:endParaRPr>
          </a:p>
        </p:txBody>
      </p:sp>
      <p:graphicFrame>
        <p:nvGraphicFramePr>
          <p:cNvPr id="352" name="Google Shape;352;p54"/>
          <p:cNvGraphicFramePr/>
          <p:nvPr/>
        </p:nvGraphicFramePr>
        <p:xfrm>
          <a:off x="939375" y="2054275"/>
          <a:ext cx="7265250" cy="1981200"/>
        </p:xfrm>
        <a:graphic>
          <a:graphicData uri="http://schemas.openxmlformats.org/drawingml/2006/table">
            <a:tbl>
              <a:tblPr>
                <a:noFill/>
                <a:tableStyleId>{E453AEA3-F05F-4DB6-956D-1963E5229BB8}</a:tableStyleId>
              </a:tblPr>
              <a:tblGrid>
                <a:gridCol w="7265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8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666666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/* Para moverme a la rama que cree uso el comando de git checkout */</a:t>
                      </a:r>
                      <a:endParaRPr>
                        <a:solidFill>
                          <a:srgbClr val="666666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00FF00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john@MyShopSolutions</a:t>
                      </a:r>
                      <a:r>
                        <a:rPr lang="es">
                          <a:solidFill>
                            <a:srgbClr val="FF00FF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:~</a:t>
                      </a:r>
                      <a:r>
                        <a:rPr lang="es">
                          <a:solidFill>
                            <a:srgbClr val="FFFF00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/Documents/Proyectos_Coder/mi_repositorio</a:t>
                      </a:r>
                      <a:r>
                        <a:rPr lang="es">
                          <a:solidFill>
                            <a:srgbClr val="F3F3F3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$ git checkout mi_rama</a:t>
                      </a:r>
                      <a:endParaRPr>
                        <a:solidFill>
                          <a:srgbClr val="F3F3F3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rgbClr val="F3F3F3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Switched to branch 'mi_rama'</a:t>
                      </a:r>
                      <a:endParaRPr>
                        <a:solidFill>
                          <a:srgbClr val="F3F3F3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666666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/* Verifico nuevamente que me movi de rama */</a:t>
                      </a:r>
                      <a:endParaRPr>
                        <a:solidFill>
                          <a:srgbClr val="666666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00FF00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john@MyShopSolutions</a:t>
                      </a:r>
                      <a:r>
                        <a:rPr lang="es">
                          <a:solidFill>
                            <a:srgbClr val="FF00FF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:~</a:t>
                      </a:r>
                      <a:r>
                        <a:rPr lang="es">
                          <a:solidFill>
                            <a:srgbClr val="FFFF00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/Documents/Proyectos_Coder/mi_repositorio</a:t>
                      </a:r>
                      <a:r>
                        <a:rPr lang="es">
                          <a:solidFill>
                            <a:srgbClr val="F3F3F3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$ git branch -l</a:t>
                      </a:r>
                      <a:endParaRPr>
                        <a:solidFill>
                          <a:srgbClr val="F3F3F3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master</a:t>
                      </a:r>
                      <a:endParaRPr>
                        <a:solidFill>
                          <a:srgbClr val="FFFFFF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00FFFF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*mi_rama</a:t>
                      </a:r>
                      <a:endParaRPr>
                        <a:solidFill>
                          <a:srgbClr val="00FFFF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rgbClr val="00FF00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john@MyShopSolutions</a:t>
                      </a:r>
                      <a:r>
                        <a:rPr lang="es">
                          <a:solidFill>
                            <a:srgbClr val="FF00FF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:~</a:t>
                      </a:r>
                      <a:r>
                        <a:rPr lang="es">
                          <a:solidFill>
                            <a:srgbClr val="FFFF00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/Documents/Proyectos_Coder/mi_repositorio</a:t>
                      </a:r>
                      <a:r>
                        <a:rPr lang="es">
                          <a:solidFill>
                            <a:srgbClr val="F3F3F3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$</a:t>
                      </a:r>
                      <a:endParaRPr>
                        <a:solidFill>
                          <a:srgbClr val="00FFFF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63500" marR="63500" marT="63500" marB="6350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5"/>
          <p:cNvSpPr txBox="1"/>
          <p:nvPr/>
        </p:nvSpPr>
        <p:spPr>
          <a:xfrm>
            <a:off x="647400" y="345975"/>
            <a:ext cx="7849200" cy="6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Git Branch D: borrando ramas</a:t>
            </a:r>
            <a:endParaRPr sz="3500" b="1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58" name="Google Shape;358;p55"/>
          <p:cNvSpPr txBox="1"/>
          <p:nvPr/>
        </p:nvSpPr>
        <p:spPr>
          <a:xfrm>
            <a:off x="1461300" y="1275550"/>
            <a:ext cx="5980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350">
                <a:latin typeface="DM Sans"/>
                <a:ea typeface="DM Sans"/>
                <a:cs typeface="DM Sans"/>
                <a:sym typeface="DM Sans"/>
              </a:rPr>
              <a:t>Penúltimo paso </a:t>
            </a:r>
            <a:r>
              <a:rPr lang="es"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😉</a:t>
            </a:r>
            <a:r>
              <a:rPr lang="es" sz="1350">
                <a:latin typeface="DM Sans"/>
                <a:ea typeface="DM Sans"/>
                <a:cs typeface="DM Sans"/>
                <a:sym typeface="DM Sans"/>
              </a:rPr>
              <a:t> </a:t>
            </a:r>
            <a:endParaRPr sz="1350">
              <a:latin typeface="DM Sans"/>
              <a:ea typeface="DM Sans"/>
              <a:cs typeface="DM Sans"/>
              <a:sym typeface="DM Sans"/>
            </a:endParaRPr>
          </a:p>
        </p:txBody>
      </p:sp>
      <p:graphicFrame>
        <p:nvGraphicFramePr>
          <p:cNvPr id="359" name="Google Shape;359;p55"/>
          <p:cNvGraphicFramePr/>
          <p:nvPr/>
        </p:nvGraphicFramePr>
        <p:xfrm>
          <a:off x="925875" y="1737238"/>
          <a:ext cx="7292250" cy="2687320"/>
        </p:xfrm>
        <a:graphic>
          <a:graphicData uri="http://schemas.openxmlformats.org/drawingml/2006/table">
            <a:tbl>
              <a:tblPr>
                <a:noFill/>
                <a:tableStyleId>{E453AEA3-F05F-4DB6-956D-1963E5229BB8}</a:tableStyleId>
              </a:tblPr>
              <a:tblGrid>
                <a:gridCol w="7292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43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666666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/* Paso 1: Me muevo a la rama principal “master” */</a:t>
                      </a:r>
                      <a:endParaRPr>
                        <a:solidFill>
                          <a:srgbClr val="666666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00FF00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john@MyShopSolutions</a:t>
                      </a:r>
                      <a:r>
                        <a:rPr lang="es">
                          <a:solidFill>
                            <a:srgbClr val="FF00FF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:~</a:t>
                      </a:r>
                      <a:r>
                        <a:rPr lang="es">
                          <a:solidFill>
                            <a:srgbClr val="FFFF00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/Documents/Proyectos_Coder/mi_repositorio</a:t>
                      </a:r>
                      <a:r>
                        <a:rPr lang="es">
                          <a:solidFill>
                            <a:srgbClr val="F3F3F3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$ git checkout master</a:t>
                      </a:r>
                      <a:endParaRPr>
                        <a:solidFill>
                          <a:srgbClr val="F3F3F3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666666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/* Paso 2: Verificar que se está en la rama de master */</a:t>
                      </a:r>
                      <a:endParaRPr>
                        <a:solidFill>
                          <a:srgbClr val="666666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00FF00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john@MyShopSolutions</a:t>
                      </a:r>
                      <a:r>
                        <a:rPr lang="es">
                          <a:solidFill>
                            <a:srgbClr val="FF00FF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:~</a:t>
                      </a:r>
                      <a:r>
                        <a:rPr lang="es">
                          <a:solidFill>
                            <a:srgbClr val="FFFF00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/Documents/Proyectos_Coder/mi_repositorio</a:t>
                      </a:r>
                      <a:r>
                        <a:rPr lang="es">
                          <a:solidFill>
                            <a:srgbClr val="F3F3F3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$ git branch</a:t>
                      </a:r>
                      <a:endParaRPr>
                        <a:solidFill>
                          <a:srgbClr val="F3F3F3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rgbClr val="00FFFF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*master</a:t>
                      </a:r>
                      <a:endParaRPr>
                        <a:solidFill>
                          <a:srgbClr val="00FFFF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mi_rama</a:t>
                      </a:r>
                      <a:endParaRPr>
                        <a:solidFill>
                          <a:srgbClr val="FFFFFF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666666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/* Paso 3: Procedo a borrar la rama que ya no voy a usar */</a:t>
                      </a:r>
                      <a:r>
                        <a:rPr lang="es">
                          <a:solidFill>
                            <a:srgbClr val="00FFFF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/>
                      </a:r>
                      <a:br>
                        <a:rPr lang="es">
                          <a:solidFill>
                            <a:srgbClr val="00FFFF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</a:br>
                      <a:r>
                        <a:rPr lang="es">
                          <a:solidFill>
                            <a:srgbClr val="00FF00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john@MyShopSolutions</a:t>
                      </a:r>
                      <a:r>
                        <a:rPr lang="es">
                          <a:solidFill>
                            <a:srgbClr val="FF00FF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:~</a:t>
                      </a:r>
                      <a:r>
                        <a:rPr lang="es">
                          <a:solidFill>
                            <a:srgbClr val="FFFF00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/Documents/Proyectos_Coder/mi_repositorio</a:t>
                      </a:r>
                      <a:r>
                        <a:rPr lang="es">
                          <a:solidFill>
                            <a:srgbClr val="F3F3F3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$ git branch -D mi_rama</a:t>
                      </a:r>
                      <a:endParaRPr>
                        <a:solidFill>
                          <a:srgbClr val="F3F3F3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3F3F3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Deleted branch mi_rama (was 6d6c28c)</a:t>
                      </a:r>
                      <a:endParaRPr>
                        <a:solidFill>
                          <a:srgbClr val="F3F3F3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666666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/* Paso 4: Verificar que se borró la rama*/</a:t>
                      </a:r>
                      <a:endParaRPr>
                        <a:solidFill>
                          <a:srgbClr val="666666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00FF00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john@MyShopSolutions</a:t>
                      </a:r>
                      <a:r>
                        <a:rPr lang="es">
                          <a:solidFill>
                            <a:srgbClr val="FF00FF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:~</a:t>
                      </a:r>
                      <a:r>
                        <a:rPr lang="es">
                          <a:solidFill>
                            <a:srgbClr val="FFFF00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/Documents/Proyectos_Coder/mi_repositorio</a:t>
                      </a:r>
                      <a:r>
                        <a:rPr lang="es">
                          <a:solidFill>
                            <a:srgbClr val="F3F3F3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$ git branch</a:t>
                      </a:r>
                      <a:endParaRPr>
                        <a:solidFill>
                          <a:srgbClr val="F3F3F3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rgbClr val="00FFFF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*master</a:t>
                      </a:r>
                      <a:endParaRPr>
                        <a:solidFill>
                          <a:srgbClr val="666666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63500" marR="63500" marT="63500" marB="6350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6"/>
          <p:cNvSpPr txBox="1"/>
          <p:nvPr/>
        </p:nvSpPr>
        <p:spPr>
          <a:xfrm>
            <a:off x="473350" y="619525"/>
            <a:ext cx="81411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 b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Git checkouts: listar commits</a:t>
            </a:r>
            <a:endParaRPr sz="4000" b="1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65" name="Google Shape;365;p56"/>
          <p:cNvSpPr txBox="1"/>
          <p:nvPr/>
        </p:nvSpPr>
        <p:spPr>
          <a:xfrm>
            <a:off x="473350" y="1908175"/>
            <a:ext cx="3834600" cy="14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350">
                <a:latin typeface="DM Sans"/>
                <a:ea typeface="DM Sans"/>
                <a:cs typeface="DM Sans"/>
                <a:sym typeface="DM Sans"/>
              </a:rPr>
              <a:t>Así como nos movemos entre ramas, nos podemos mover entre commits. Recuerden que al hacer cambios, adherirlos y comitearlos, se crea un historial de dichos cambios, los logs.</a:t>
            </a:r>
            <a:endParaRPr sz="135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66" name="Google Shape;366;p56"/>
          <p:cNvSpPr txBox="1"/>
          <p:nvPr/>
        </p:nvSpPr>
        <p:spPr>
          <a:xfrm>
            <a:off x="4527575" y="1908175"/>
            <a:ext cx="3834600" cy="12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35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La posibilidad de volver a un commit en específico es una ventaja de los controladores de versiones, que permiten volver a un estado anterior si se presenta un problema, error o cambio inesperado.</a:t>
            </a:r>
            <a:endParaRPr sz="1350"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367" name="Google Shape;367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3078" y="3519125"/>
            <a:ext cx="792399" cy="792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7"/>
          <p:cNvSpPr txBox="1"/>
          <p:nvPr/>
        </p:nvSpPr>
        <p:spPr>
          <a:xfrm>
            <a:off x="473350" y="619525"/>
            <a:ext cx="81411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 b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Git checkouts listar commits</a:t>
            </a:r>
            <a:endParaRPr sz="4000" b="1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73" name="Google Shape;373;p57"/>
          <p:cNvSpPr txBox="1"/>
          <p:nvPr/>
        </p:nvSpPr>
        <p:spPr>
          <a:xfrm>
            <a:off x="473350" y="1908175"/>
            <a:ext cx="58275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350">
                <a:highlight>
                  <a:srgbClr val="EAFF6A"/>
                </a:highlight>
                <a:latin typeface="DM Sans"/>
                <a:ea typeface="DM Sans"/>
                <a:cs typeface="DM Sans"/>
                <a:sym typeface="DM Sans"/>
              </a:rPr>
              <a:t>Comenzamos listando. </a:t>
            </a:r>
            <a:endParaRPr sz="1350">
              <a:highlight>
                <a:srgbClr val="EAFF6A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latin typeface="DM Sans"/>
              <a:ea typeface="DM Sans"/>
              <a:cs typeface="DM Sans"/>
              <a:sym typeface="DM Sans"/>
            </a:endParaRPr>
          </a:p>
        </p:txBody>
      </p:sp>
      <p:graphicFrame>
        <p:nvGraphicFramePr>
          <p:cNvPr id="374" name="Google Shape;374;p57"/>
          <p:cNvGraphicFramePr/>
          <p:nvPr/>
        </p:nvGraphicFramePr>
        <p:xfrm>
          <a:off x="655625" y="2431100"/>
          <a:ext cx="7649050" cy="1955800"/>
        </p:xfrm>
        <a:graphic>
          <a:graphicData uri="http://schemas.openxmlformats.org/drawingml/2006/table">
            <a:tbl>
              <a:tblPr>
                <a:noFill/>
                <a:tableStyleId>{E453AEA3-F05F-4DB6-956D-1963E5229BB8}</a:tableStyleId>
              </a:tblPr>
              <a:tblGrid>
                <a:gridCol w="7649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>
                          <a:solidFill>
                            <a:srgbClr val="999999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/* Para ver los commits realizados, los listamos con el comando git log --oneline para verlos en una sola línea*/</a:t>
                      </a:r>
                      <a:endParaRPr sz="1500">
                        <a:solidFill>
                          <a:srgbClr val="999999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>
                          <a:solidFill>
                            <a:srgbClr val="00FF00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john@MyShopSolutions</a:t>
                      </a:r>
                      <a:r>
                        <a:rPr lang="es" sz="1500">
                          <a:solidFill>
                            <a:srgbClr val="FF00FF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:~</a:t>
                      </a:r>
                      <a:r>
                        <a:rPr lang="es" sz="1500">
                          <a:solidFill>
                            <a:srgbClr val="FFFF00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/Documents/Proyectos_Coder/mi_repositorio</a:t>
                      </a:r>
                      <a:r>
                        <a:rPr lang="es" sz="1500">
                          <a:solidFill>
                            <a:srgbClr val="F3F3F3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$ git log --oneline</a:t>
                      </a:r>
                      <a:endParaRPr sz="1500">
                        <a:solidFill>
                          <a:srgbClr val="F3F3F3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500">
                          <a:solidFill>
                            <a:srgbClr val="999999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/* Se listan todos los cambios que se han realizado sobre el index.html */</a:t>
                      </a:r>
                      <a:endParaRPr sz="1500">
                        <a:solidFill>
                          <a:srgbClr val="F3F3F3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500">
                          <a:solidFill>
                            <a:srgbClr val="FFFF00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fc59b88 (</a:t>
                      </a:r>
                      <a:r>
                        <a:rPr lang="es" sz="1500">
                          <a:solidFill>
                            <a:srgbClr val="00FF00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HEAD</a:t>
                      </a:r>
                      <a:r>
                        <a:rPr lang="es" sz="1500">
                          <a:solidFill>
                            <a:srgbClr val="FFFF00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-&gt; </a:t>
                      </a:r>
                      <a:r>
                        <a:rPr lang="es" sz="1500">
                          <a:solidFill>
                            <a:srgbClr val="00FFFF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nueva_rama</a:t>
                      </a:r>
                      <a:r>
                        <a:rPr lang="es" sz="1500">
                          <a:solidFill>
                            <a:srgbClr val="FFFF00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) </a:t>
                      </a:r>
                      <a:r>
                        <a:rPr lang="es" sz="1500">
                          <a:solidFill>
                            <a:srgbClr val="FFFFFF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Ahora agregamos un título</a:t>
                      </a:r>
                      <a:endParaRPr sz="1500">
                        <a:solidFill>
                          <a:srgbClr val="FFFFFF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500">
                          <a:solidFill>
                            <a:srgbClr val="FFFF00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6bcff19 </a:t>
                      </a:r>
                      <a:r>
                        <a:rPr lang="es" sz="1500">
                          <a:solidFill>
                            <a:srgbClr val="FFFF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Agregar un texto al index.html</a:t>
                      </a:r>
                      <a:endParaRPr sz="1500">
                        <a:solidFill>
                          <a:srgbClr val="FFFF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>
                          <a:solidFill>
                            <a:srgbClr val="FFFF00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41e6121 </a:t>
                      </a:r>
                      <a:r>
                        <a:rPr lang="es" sz="1500">
                          <a:solidFill>
                            <a:srgbClr val="00FFFF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(master) </a:t>
                      </a:r>
                      <a:r>
                        <a:rPr lang="es" sz="1500">
                          <a:solidFill>
                            <a:srgbClr val="FFFFFF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Primer archivo del repositorio</a:t>
                      </a:r>
                      <a:endParaRPr sz="1500">
                        <a:solidFill>
                          <a:srgbClr val="FFFFFF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>
                          <a:solidFill>
                            <a:srgbClr val="00FF00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john@MyShopSolutions</a:t>
                      </a:r>
                      <a:r>
                        <a:rPr lang="es" sz="1500">
                          <a:solidFill>
                            <a:srgbClr val="FF00FF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:~</a:t>
                      </a:r>
                      <a:r>
                        <a:rPr lang="es" sz="1500">
                          <a:solidFill>
                            <a:srgbClr val="FFFF00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/Documents/Proyectos_Coder/mi_repositorio</a:t>
                      </a:r>
                      <a:r>
                        <a:rPr lang="es" sz="1500">
                          <a:solidFill>
                            <a:srgbClr val="F3F3F3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$ </a:t>
                      </a:r>
                      <a:endParaRPr sz="1500">
                        <a:solidFill>
                          <a:srgbClr val="999999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63500" marR="63500" marT="63500" marB="6350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8"/>
          <p:cNvSpPr txBox="1"/>
          <p:nvPr/>
        </p:nvSpPr>
        <p:spPr>
          <a:xfrm>
            <a:off x="132150" y="601150"/>
            <a:ext cx="85041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 b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Git checkout: mover a un commit</a:t>
            </a:r>
            <a:endParaRPr sz="4000" b="1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aphicFrame>
        <p:nvGraphicFramePr>
          <p:cNvPr id="380" name="Google Shape;380;p58"/>
          <p:cNvGraphicFramePr/>
          <p:nvPr/>
        </p:nvGraphicFramePr>
        <p:xfrm>
          <a:off x="713200" y="1822075"/>
          <a:ext cx="7342000" cy="2895075"/>
        </p:xfrm>
        <a:graphic>
          <a:graphicData uri="http://schemas.openxmlformats.org/drawingml/2006/table">
            <a:tbl>
              <a:tblPr>
                <a:noFill/>
                <a:tableStyleId>{E453AEA3-F05F-4DB6-956D-1963E5229BB8}</a:tableStyleId>
              </a:tblPr>
              <a:tblGrid>
                <a:gridCol w="734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95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999999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/* Supongamos que me equivoqué en agregar el título, quiero volver al punto anterior del texto, busco el número de commit y muevo hacia ese punto */</a:t>
                      </a:r>
                      <a:endParaRPr sz="1200">
                        <a:solidFill>
                          <a:srgbClr val="999999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00FF00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john@MyShopSolutions</a:t>
                      </a:r>
                      <a:r>
                        <a:rPr lang="es" sz="1200">
                          <a:solidFill>
                            <a:srgbClr val="FF00FF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:~</a:t>
                      </a:r>
                      <a:r>
                        <a:rPr lang="es" sz="1200">
                          <a:solidFill>
                            <a:srgbClr val="FFFF00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/Documents/Proyectos_Coder/mi_repositorio</a:t>
                      </a:r>
                      <a:r>
                        <a:rPr lang="es" sz="1200">
                          <a:solidFill>
                            <a:srgbClr val="F3F3F3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$ git checkout </a:t>
                      </a:r>
                      <a:r>
                        <a:rPr lang="es" sz="1200">
                          <a:solidFill>
                            <a:srgbClr val="FFFFFF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6bcff19</a:t>
                      </a:r>
                      <a:endParaRPr sz="1200">
                        <a:solidFill>
                          <a:srgbClr val="FFFFFF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F3F3F3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Note: checking out </a:t>
                      </a:r>
                      <a:r>
                        <a:rPr lang="es" sz="1200">
                          <a:solidFill>
                            <a:srgbClr val="FFFFFF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6bcff19</a:t>
                      </a:r>
                      <a:r>
                        <a:rPr lang="es" sz="1200">
                          <a:solidFill>
                            <a:srgbClr val="F3F3F3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.</a:t>
                      </a:r>
                      <a:endParaRPr sz="1200">
                        <a:solidFill>
                          <a:srgbClr val="F3F3F3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rgbClr val="F3F3F3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F3F3F3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You are in 'detached HEAD' state. You can look around, make experimental</a:t>
                      </a:r>
                      <a:endParaRPr sz="1200">
                        <a:solidFill>
                          <a:srgbClr val="F3F3F3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F3F3F3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changes and commit them, and you can discard any commits you make in this</a:t>
                      </a:r>
                      <a:endParaRPr sz="1200">
                        <a:solidFill>
                          <a:srgbClr val="F3F3F3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F3F3F3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state without impacting any branches by performing another checkout.</a:t>
                      </a:r>
                      <a:endParaRPr sz="1200">
                        <a:solidFill>
                          <a:srgbClr val="F3F3F3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rgbClr val="F3F3F3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F3F3F3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If you want to create a new branch to retain commits you create, you may</a:t>
                      </a:r>
                      <a:endParaRPr sz="1200">
                        <a:solidFill>
                          <a:srgbClr val="F3F3F3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F3F3F3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do so (now or later) by using -b with the checkout command again. Example:</a:t>
                      </a:r>
                      <a:endParaRPr sz="1200">
                        <a:solidFill>
                          <a:srgbClr val="F3F3F3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rgbClr val="F3F3F3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F3F3F3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 git checkout -b &lt;new-branch-name&gt;</a:t>
                      </a:r>
                      <a:endParaRPr sz="1200">
                        <a:solidFill>
                          <a:srgbClr val="F3F3F3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rgbClr val="F3F3F3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F3F3F3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HEAD is now at </a:t>
                      </a:r>
                      <a:r>
                        <a:rPr lang="es" sz="1200">
                          <a:solidFill>
                            <a:srgbClr val="FFFFFF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6bcff19</a:t>
                      </a:r>
                      <a:r>
                        <a:rPr lang="es" sz="1200">
                          <a:solidFill>
                            <a:srgbClr val="F3F3F3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... Agregar un texto al index.html</a:t>
                      </a:r>
                      <a:endParaRPr sz="1200">
                        <a:solidFill>
                          <a:srgbClr val="F3F3F3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63500" marR="63500" marT="63500" marB="6350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59"/>
          <p:cNvSpPr txBox="1"/>
          <p:nvPr/>
        </p:nvSpPr>
        <p:spPr>
          <a:xfrm>
            <a:off x="132150" y="601150"/>
            <a:ext cx="85041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 b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Git checkout: movernos a un commit</a:t>
            </a:r>
            <a:endParaRPr sz="4000" b="1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aphicFrame>
        <p:nvGraphicFramePr>
          <p:cNvPr id="386" name="Google Shape;386;p59"/>
          <p:cNvGraphicFramePr/>
          <p:nvPr/>
        </p:nvGraphicFramePr>
        <p:xfrm>
          <a:off x="382275" y="2097150"/>
          <a:ext cx="8379450" cy="2233950"/>
        </p:xfrm>
        <a:graphic>
          <a:graphicData uri="http://schemas.openxmlformats.org/drawingml/2006/table">
            <a:tbl>
              <a:tblPr>
                <a:noFill/>
                <a:tableStyleId>{E453AEA3-F05F-4DB6-956D-1963E5229BB8}</a:tableStyleId>
              </a:tblPr>
              <a:tblGrid>
                <a:gridCol w="8379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33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rgbClr val="999999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/* Si verifico donde estoy parado co git branch se puede observar que se está en el commit y el index.html ha cambiado*/</a:t>
                      </a:r>
                      <a:endParaRPr sz="1800">
                        <a:solidFill>
                          <a:srgbClr val="999999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rgbClr val="00FF00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john@MyShopSolutions</a:t>
                      </a:r>
                      <a:r>
                        <a:rPr lang="es" sz="1800">
                          <a:solidFill>
                            <a:srgbClr val="FF00FF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:~</a:t>
                      </a:r>
                      <a:r>
                        <a:rPr lang="es" sz="1800">
                          <a:solidFill>
                            <a:srgbClr val="FFFF00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/Documents/Proyectos_Coder/mi_repositorio</a:t>
                      </a:r>
                      <a:r>
                        <a:rPr lang="es" sz="1800">
                          <a:solidFill>
                            <a:srgbClr val="F3F3F3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$ git branch</a:t>
                      </a:r>
                      <a:endParaRPr sz="1800">
                        <a:solidFill>
                          <a:srgbClr val="F3F3F3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800">
                          <a:solidFill>
                            <a:srgbClr val="00FFFF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* (HEAD detached at 6bcff19)</a:t>
                      </a:r>
                      <a:endParaRPr sz="1800">
                        <a:solidFill>
                          <a:srgbClr val="00FFFF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800">
                          <a:solidFill>
                            <a:srgbClr val="F3F3F3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 master</a:t>
                      </a:r>
                      <a:endParaRPr sz="1800">
                        <a:solidFill>
                          <a:srgbClr val="F3F3F3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800">
                          <a:solidFill>
                            <a:srgbClr val="F3F3F3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 nueva_rama</a:t>
                      </a:r>
                      <a:endParaRPr sz="1800">
                        <a:solidFill>
                          <a:srgbClr val="F3F3F3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800">
                          <a:solidFill>
                            <a:srgbClr val="00FF00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john@MyShopSolutions</a:t>
                      </a:r>
                      <a:r>
                        <a:rPr lang="es" sz="1800">
                          <a:solidFill>
                            <a:srgbClr val="FF00FF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:~</a:t>
                      </a:r>
                      <a:r>
                        <a:rPr lang="es" sz="1800">
                          <a:solidFill>
                            <a:srgbClr val="FFFF00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/Documents/Proyectos_Coder/mi_repositorio</a:t>
                      </a:r>
                      <a:r>
                        <a:rPr lang="es" sz="1800">
                          <a:solidFill>
                            <a:srgbClr val="F3F3F3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$</a:t>
                      </a:r>
                      <a:endParaRPr sz="1800">
                        <a:solidFill>
                          <a:srgbClr val="F3F3F3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63500" marR="63500" marT="63500" marB="6350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60"/>
          <p:cNvSpPr txBox="1"/>
          <p:nvPr/>
        </p:nvSpPr>
        <p:spPr>
          <a:xfrm>
            <a:off x="473350" y="619525"/>
            <a:ext cx="81411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 b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Git: fusionar (merge)</a:t>
            </a:r>
            <a:endParaRPr sz="4000" b="1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92" name="Google Shape;392;p60"/>
          <p:cNvSpPr txBox="1"/>
          <p:nvPr/>
        </p:nvSpPr>
        <p:spPr>
          <a:xfrm>
            <a:off x="473350" y="1908175"/>
            <a:ext cx="3834600" cy="16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35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Una vez que tenemos una rama (o más), podemos experimentar características nuevas.</a:t>
            </a:r>
            <a:endParaRPr sz="135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5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Para luego </a:t>
            </a:r>
            <a:r>
              <a:rPr lang="es" sz="1350" b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FUSIONARLAS</a:t>
            </a:r>
            <a:r>
              <a:rPr lang="es" sz="135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con la rama </a:t>
            </a:r>
            <a:r>
              <a:rPr lang="es" sz="1350" b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MASTER</a:t>
            </a:r>
            <a:r>
              <a:rPr lang="es" sz="135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  <a:endParaRPr sz="135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35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 continuación veamos cómo hacerlo…</a:t>
            </a:r>
            <a:endParaRPr sz="135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393" name="Google Shape;393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313124"/>
            <a:ext cx="4220143" cy="325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61"/>
          <p:cNvSpPr txBox="1"/>
          <p:nvPr/>
        </p:nvSpPr>
        <p:spPr>
          <a:xfrm>
            <a:off x="473350" y="619525"/>
            <a:ext cx="81411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 b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Git Merge</a:t>
            </a:r>
            <a:endParaRPr sz="4000" b="1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aphicFrame>
        <p:nvGraphicFramePr>
          <p:cNvPr id="399" name="Google Shape;399;p61"/>
          <p:cNvGraphicFramePr/>
          <p:nvPr/>
        </p:nvGraphicFramePr>
        <p:xfrm>
          <a:off x="242850" y="1287263"/>
          <a:ext cx="8658275" cy="3327400"/>
        </p:xfrm>
        <a:graphic>
          <a:graphicData uri="http://schemas.openxmlformats.org/drawingml/2006/table">
            <a:tbl>
              <a:tblPr>
                <a:noFill/>
                <a:tableStyleId>{E453AEA3-F05F-4DB6-956D-1963E5229BB8}</a:tableStyleId>
              </a:tblPr>
              <a:tblGrid>
                <a:gridCol w="8658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28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>
                          <a:solidFill>
                            <a:srgbClr val="999999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/* Paso 1: Ubicarse en la rama master, que es a donde quiero fusionar los cambios usando el comando de git checkout master. */</a:t>
                      </a:r>
                      <a:endParaRPr sz="1500">
                        <a:solidFill>
                          <a:srgbClr val="999999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500">
                          <a:solidFill>
                            <a:srgbClr val="00FF00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john@MyShopSolutions</a:t>
                      </a:r>
                      <a:r>
                        <a:rPr lang="es" sz="1500">
                          <a:solidFill>
                            <a:srgbClr val="FF00FF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:~</a:t>
                      </a:r>
                      <a:r>
                        <a:rPr lang="es" sz="1500">
                          <a:solidFill>
                            <a:srgbClr val="FFFF00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/Documents/Proyectos_Coder/mi_repositorio</a:t>
                      </a:r>
                      <a:r>
                        <a:rPr lang="es" sz="1500">
                          <a:solidFill>
                            <a:srgbClr val="F3F3F3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$  git checkout master</a:t>
                      </a:r>
                      <a:endParaRPr sz="1500">
                        <a:solidFill>
                          <a:srgbClr val="999999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>
                          <a:solidFill>
                            <a:srgbClr val="999999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/* Paso 2: Verificar que estoy en master con git branch. Se puede observar en el archivo de index.html que no tiene ni título ni texto. */</a:t>
                      </a:r>
                      <a:endParaRPr sz="1500">
                        <a:solidFill>
                          <a:srgbClr val="999999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>
                          <a:solidFill>
                            <a:srgbClr val="00FF00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john@MyShopSolutions</a:t>
                      </a:r>
                      <a:r>
                        <a:rPr lang="es" sz="1500">
                          <a:solidFill>
                            <a:srgbClr val="FF00FF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:~</a:t>
                      </a:r>
                      <a:r>
                        <a:rPr lang="es" sz="1500">
                          <a:solidFill>
                            <a:srgbClr val="FFFF00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/Documents/Proyectos_Coder/mi_repositorio</a:t>
                      </a:r>
                      <a:r>
                        <a:rPr lang="es" sz="1500">
                          <a:solidFill>
                            <a:srgbClr val="F3F3F3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$  git branch</a:t>
                      </a:r>
                      <a:endParaRPr sz="1500">
                        <a:solidFill>
                          <a:srgbClr val="F3F3F3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>
                          <a:solidFill>
                            <a:srgbClr val="00FFFF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*master</a:t>
                      </a:r>
                      <a:endParaRPr sz="1500">
                        <a:solidFill>
                          <a:srgbClr val="00FFFF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>
                          <a:solidFill>
                            <a:srgbClr val="F3F3F3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Nueva_rama</a:t>
                      </a:r>
                      <a:endParaRPr sz="1500">
                        <a:solidFill>
                          <a:srgbClr val="F3F3F3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500">
                          <a:solidFill>
                            <a:srgbClr val="999999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/* Paso 3: Realizar la fusión. Hacer el merge con el comando </a:t>
                      </a:r>
                      <a:r>
                        <a:rPr lang="es" sz="1500" b="1">
                          <a:solidFill>
                            <a:srgbClr val="999999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git merge nueva_rama*/</a:t>
                      </a:r>
                      <a:endParaRPr sz="1500" b="1">
                        <a:solidFill>
                          <a:srgbClr val="999999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>
                          <a:solidFill>
                            <a:srgbClr val="00FF00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john@MyShopSolutions</a:t>
                      </a:r>
                      <a:r>
                        <a:rPr lang="es" sz="1500">
                          <a:solidFill>
                            <a:srgbClr val="FF00FF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:~</a:t>
                      </a:r>
                      <a:r>
                        <a:rPr lang="es" sz="1500">
                          <a:solidFill>
                            <a:srgbClr val="FFFF00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/Documents/Proyectos_Coder/mi_repositorio</a:t>
                      </a:r>
                      <a:r>
                        <a:rPr lang="es" sz="1500">
                          <a:solidFill>
                            <a:srgbClr val="F3F3F3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$  git merge nueva_rama</a:t>
                      </a:r>
                      <a:endParaRPr sz="1500">
                        <a:solidFill>
                          <a:srgbClr val="F3F3F3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500">
                          <a:solidFill>
                            <a:srgbClr val="F3F3F3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Updating 41e6121..fc59b88</a:t>
                      </a:r>
                      <a:endParaRPr sz="1500">
                        <a:solidFill>
                          <a:srgbClr val="F3F3F3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500">
                          <a:solidFill>
                            <a:srgbClr val="F3F3F3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Fast-forward</a:t>
                      </a:r>
                      <a:endParaRPr sz="1500">
                        <a:solidFill>
                          <a:srgbClr val="F3F3F3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500">
                          <a:solidFill>
                            <a:srgbClr val="F3F3F3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index.html | 2 ++</a:t>
                      </a:r>
                      <a:endParaRPr sz="1500">
                        <a:solidFill>
                          <a:srgbClr val="F3F3F3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>
                          <a:solidFill>
                            <a:srgbClr val="F3F3F3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1 file changed, 2 insertions(+)</a:t>
                      </a:r>
                      <a:endParaRPr sz="1500">
                        <a:solidFill>
                          <a:srgbClr val="F3F3F3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63500" marR="63500" marT="63500" marB="6350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/>
        </p:nvSpPr>
        <p:spPr>
          <a:xfrm>
            <a:off x="473350" y="619525"/>
            <a:ext cx="81411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 b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¿Qué es GIT? </a:t>
            </a:r>
            <a:endParaRPr sz="4000" b="1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3" name="Google Shape;83;p17"/>
          <p:cNvSpPr txBox="1"/>
          <p:nvPr/>
        </p:nvSpPr>
        <p:spPr>
          <a:xfrm>
            <a:off x="473350" y="1908175"/>
            <a:ext cx="5809200" cy="14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350">
                <a:latin typeface="DM Sans"/>
                <a:ea typeface="DM Sans"/>
                <a:cs typeface="DM Sans"/>
                <a:sym typeface="DM Sans"/>
              </a:rPr>
              <a:t>Git es un sistema de control de versiones gratuito y de código abierto, diseñado para manejar desde pequeños a grandes proyectos de manera rápida y eficaz. Se entiende como control de versiones a todas las herramientas que nos permiten hacer modificaciones en nuestro proyecto. Un sistema que registra los cambios realizados sobre un archivo o conjunto de archivos a lo largo del tiempo.</a:t>
            </a:r>
            <a:endParaRPr sz="1350"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5712" y="2296863"/>
            <a:ext cx="1315325" cy="54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62"/>
          <p:cNvSpPr txBox="1"/>
          <p:nvPr/>
        </p:nvSpPr>
        <p:spPr>
          <a:xfrm>
            <a:off x="1445150" y="688825"/>
            <a:ext cx="7169400" cy="6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 b="1" dirty="0">
                <a:solidFill>
                  <a:schemeClr val="accent1">
                    <a:lumMod val="75000"/>
                  </a:schemeClr>
                </a:solidFill>
                <a:latin typeface="DM Sans"/>
                <a:ea typeface="DM Sans"/>
                <a:cs typeface="DM Sans"/>
                <a:sym typeface="DM Sans"/>
              </a:rPr>
              <a:t>Repaso</a:t>
            </a:r>
            <a:endParaRPr sz="3500" b="1" dirty="0">
              <a:solidFill>
                <a:schemeClr val="accent1">
                  <a:lumMod val="75000"/>
                </a:schemeClr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405" name="Google Shape;405;p62"/>
          <p:cNvGrpSpPr/>
          <p:nvPr/>
        </p:nvGrpSpPr>
        <p:grpSpPr>
          <a:xfrm>
            <a:off x="473351" y="619523"/>
            <a:ext cx="738900" cy="738900"/>
            <a:chOff x="473351" y="619523"/>
            <a:chExt cx="738900" cy="738900"/>
          </a:xfrm>
        </p:grpSpPr>
        <p:sp>
          <p:nvSpPr>
            <p:cNvPr id="406" name="Google Shape;406;p62"/>
            <p:cNvSpPr/>
            <p:nvPr/>
          </p:nvSpPr>
          <p:spPr>
            <a:xfrm>
              <a:off x="473351" y="619523"/>
              <a:ext cx="738900" cy="738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407" name="Google Shape;407;p62" title="ícono de repaso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16475" y="762650"/>
              <a:ext cx="452650" cy="4526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08" name="Google Shape;408;p62"/>
          <p:cNvSpPr txBox="1"/>
          <p:nvPr/>
        </p:nvSpPr>
        <p:spPr>
          <a:xfrm>
            <a:off x="473350" y="1682450"/>
            <a:ext cx="6194700" cy="22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4325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EAFF6A"/>
              </a:buClr>
              <a:buSzPts val="1350"/>
              <a:buFont typeface="DM Sans"/>
              <a:buChar char="✓"/>
            </a:pPr>
            <a:r>
              <a:rPr lang="es" sz="135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Git Init:</a:t>
            </a: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indicarle que en ese directorio, donde ejecutamos este comando, será usado con GIT. 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314325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EAFF6A"/>
              </a:buClr>
              <a:buSzPts val="1350"/>
              <a:buFont typeface="DM Sans"/>
              <a:buChar char="✓"/>
            </a:pPr>
            <a:r>
              <a:rPr lang="es" sz="135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Git Add: </a:t>
            </a: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Agregar todos los archivos creados, modificados, eliminados al estado 2 (stage). 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314325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EAFF6A"/>
              </a:buClr>
              <a:buSzPts val="1350"/>
              <a:buFont typeface="DM Sans"/>
              <a:buChar char="✓"/>
            </a:pPr>
            <a:r>
              <a:rPr lang="es" sz="135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Git Commit - m “mensaje”</a:t>
            </a: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: mensaje obligatorio para mostrar que hemos cambiado, por ejemplo al estado 3. 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314325" algn="l" rtl="0">
              <a:lnSpc>
                <a:spcPct val="115000"/>
              </a:lnSpc>
              <a:spcBef>
                <a:spcPts val="1000"/>
              </a:spcBef>
              <a:spcAft>
                <a:spcPts val="800"/>
              </a:spcAft>
              <a:buClr>
                <a:srgbClr val="EAFF6A"/>
              </a:buClr>
              <a:buSzPts val="1350"/>
              <a:buFont typeface="DM Sans"/>
              <a:buChar char="✓"/>
            </a:pPr>
            <a:r>
              <a:rPr lang="es" sz="135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Git log -- online:</a:t>
            </a: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para conocer los códigos de los commits realizado</a:t>
            </a:r>
            <a:r>
              <a:rPr lang="es" sz="135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s. </a:t>
            </a:r>
            <a:endParaRPr sz="135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63"/>
          <p:cNvSpPr txBox="1"/>
          <p:nvPr/>
        </p:nvSpPr>
        <p:spPr>
          <a:xfrm>
            <a:off x="1445150" y="688825"/>
            <a:ext cx="7169400" cy="6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 b="1" dirty="0">
                <a:solidFill>
                  <a:schemeClr val="accent1">
                    <a:lumMod val="75000"/>
                  </a:schemeClr>
                </a:solidFill>
                <a:latin typeface="DM Sans"/>
                <a:ea typeface="DM Sans"/>
                <a:cs typeface="DM Sans"/>
                <a:sym typeface="DM Sans"/>
              </a:rPr>
              <a:t>Repaso</a:t>
            </a:r>
            <a:endParaRPr sz="3500" b="1" dirty="0">
              <a:solidFill>
                <a:schemeClr val="accent1">
                  <a:lumMod val="75000"/>
                </a:schemeClr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414" name="Google Shape;414;p63"/>
          <p:cNvGrpSpPr/>
          <p:nvPr/>
        </p:nvGrpSpPr>
        <p:grpSpPr>
          <a:xfrm>
            <a:off x="473351" y="619523"/>
            <a:ext cx="738900" cy="738900"/>
            <a:chOff x="473351" y="619523"/>
            <a:chExt cx="738900" cy="738900"/>
          </a:xfrm>
        </p:grpSpPr>
        <p:sp>
          <p:nvSpPr>
            <p:cNvPr id="415" name="Google Shape;415;p63"/>
            <p:cNvSpPr/>
            <p:nvPr/>
          </p:nvSpPr>
          <p:spPr>
            <a:xfrm>
              <a:off x="473351" y="619523"/>
              <a:ext cx="738900" cy="738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416" name="Google Shape;416;p63" title="ícono de repaso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16475" y="762650"/>
              <a:ext cx="452650" cy="4526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17" name="Google Shape;417;p63"/>
          <p:cNvSpPr txBox="1"/>
          <p:nvPr/>
        </p:nvSpPr>
        <p:spPr>
          <a:xfrm>
            <a:off x="473350" y="1682450"/>
            <a:ext cx="6167400" cy="16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4325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EAFF6A"/>
              </a:buClr>
              <a:buSzPts val="1350"/>
              <a:buFont typeface="DM Sans"/>
              <a:buChar char="✓"/>
            </a:pPr>
            <a:r>
              <a:rPr lang="es" sz="135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Git checkout rama:</a:t>
            </a: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para cambiar de rama e ir a un commit específico (debemos conocer su código anteriormente).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314325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EAFF6A"/>
              </a:buClr>
              <a:buSzPts val="1350"/>
              <a:buFont typeface="DM Sans"/>
              <a:buChar char="✓"/>
            </a:pPr>
            <a:r>
              <a:rPr lang="es" sz="135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Git merge rama:</a:t>
            </a: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Debemos estar en un MASTER para funcionar. 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314325" algn="l" rtl="0">
              <a:lnSpc>
                <a:spcPct val="115000"/>
              </a:lnSpc>
              <a:spcBef>
                <a:spcPts val="1000"/>
              </a:spcBef>
              <a:spcAft>
                <a:spcPts val="800"/>
              </a:spcAft>
              <a:buClr>
                <a:srgbClr val="EAFF6A"/>
              </a:buClr>
              <a:buSzPts val="1350"/>
              <a:buFont typeface="DM Sans"/>
              <a:buChar char="✓"/>
            </a:pPr>
            <a:r>
              <a:rPr lang="es" sz="135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Git branch rama</a:t>
            </a: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: creación de una rama (si queremos eliminar una rama ponemos git branch -D nombre-rama).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64"/>
          <p:cNvSpPr txBox="1"/>
          <p:nvPr/>
        </p:nvSpPr>
        <p:spPr>
          <a:xfrm>
            <a:off x="1404863" y="1941375"/>
            <a:ext cx="62214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 b="1" dirty="0">
                <a:solidFill>
                  <a:srgbClr val="7030A0"/>
                </a:solidFill>
                <a:latin typeface="DM Sans"/>
                <a:ea typeface="DM Sans"/>
                <a:cs typeface="DM Sans"/>
                <a:sym typeface="DM Sans"/>
              </a:rPr>
              <a:t>GitHub</a:t>
            </a:r>
            <a:endParaRPr sz="4000" b="1" dirty="0">
              <a:solidFill>
                <a:srgbClr val="7030A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65"/>
          <p:cNvSpPr txBox="1"/>
          <p:nvPr/>
        </p:nvSpPr>
        <p:spPr>
          <a:xfrm>
            <a:off x="1461300" y="2202300"/>
            <a:ext cx="62214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 b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¿Qué es GitHub? </a:t>
            </a:r>
            <a:endParaRPr sz="4000" b="1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66"/>
          <p:cNvSpPr txBox="1"/>
          <p:nvPr/>
        </p:nvSpPr>
        <p:spPr>
          <a:xfrm>
            <a:off x="473350" y="619525"/>
            <a:ext cx="81411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 b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Definición</a:t>
            </a:r>
            <a:endParaRPr sz="4000" b="1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33" name="Google Shape;433;p66"/>
          <p:cNvSpPr txBox="1"/>
          <p:nvPr/>
        </p:nvSpPr>
        <p:spPr>
          <a:xfrm>
            <a:off x="473350" y="1908175"/>
            <a:ext cx="3834600" cy="18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350">
                <a:latin typeface="DM Sans"/>
                <a:ea typeface="DM Sans"/>
                <a:cs typeface="DM Sans"/>
                <a:sym typeface="DM Sans"/>
              </a:rPr>
              <a:t>Por ahora todo lo que venía ocurriendo en Git era de manera local, no necesitábamos nada de internet para guardar nuestros commits y nuestro repositorio. Ahora queremos compartir nuestro trabajo con otros (compañeros de proyecto, clientes, etc.). ¡Para eso utilizamos GitHub!</a:t>
            </a:r>
            <a:endParaRPr sz="135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34" name="Google Shape;434;p66"/>
          <p:cNvSpPr txBox="1"/>
          <p:nvPr/>
        </p:nvSpPr>
        <p:spPr>
          <a:xfrm>
            <a:off x="4527575" y="1908175"/>
            <a:ext cx="38346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350" u="sng">
                <a:solidFill>
                  <a:srgbClr val="83AEFB"/>
                </a:solid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Github</a:t>
            </a:r>
            <a:r>
              <a:rPr lang="es" sz="135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es una especie de “red social” de programadores. Con este sitio podemos subir nuestros proyectos y lograr que otras personas colaboren.</a:t>
            </a:r>
            <a:endParaRPr sz="1350"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67"/>
          <p:cNvSpPr txBox="1"/>
          <p:nvPr/>
        </p:nvSpPr>
        <p:spPr>
          <a:xfrm>
            <a:off x="1461300" y="1925250"/>
            <a:ext cx="62214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 b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Crear nuestro repositorio en GitHub</a:t>
            </a:r>
            <a:endParaRPr sz="4000" b="1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68"/>
          <p:cNvSpPr txBox="1"/>
          <p:nvPr/>
        </p:nvSpPr>
        <p:spPr>
          <a:xfrm>
            <a:off x="473350" y="619525"/>
            <a:ext cx="81411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 b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Creando un repositorio</a:t>
            </a:r>
            <a:endParaRPr sz="4000" b="1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45" name="Google Shape;445;p68"/>
          <p:cNvSpPr txBox="1"/>
          <p:nvPr/>
        </p:nvSpPr>
        <p:spPr>
          <a:xfrm>
            <a:off x="473350" y="1908175"/>
            <a:ext cx="38346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350">
                <a:latin typeface="DM Sans"/>
                <a:ea typeface="DM Sans"/>
                <a:cs typeface="DM Sans"/>
                <a:sym typeface="DM Sans"/>
              </a:rPr>
              <a:t>Luego de hacer clic en el enlace de verificación, aparecerá una pantalla así, que indica que tu e-mail ha sido verificado, y permite que hagas tu primer repositorio.</a:t>
            </a:r>
            <a:endParaRPr sz="1350"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446" name="Google Shape;446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7950" y="1598124"/>
            <a:ext cx="4565901" cy="2798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69"/>
          <p:cNvSpPr txBox="1"/>
          <p:nvPr/>
        </p:nvSpPr>
        <p:spPr>
          <a:xfrm>
            <a:off x="473350" y="619525"/>
            <a:ext cx="81411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 b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Creando un repositorio</a:t>
            </a:r>
            <a:endParaRPr sz="4000" b="1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52" name="Google Shape;452;p69"/>
          <p:cNvSpPr txBox="1"/>
          <p:nvPr/>
        </p:nvSpPr>
        <p:spPr>
          <a:xfrm>
            <a:off x="473350" y="1908175"/>
            <a:ext cx="3834600" cy="8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350">
                <a:latin typeface="DM Sans"/>
                <a:ea typeface="DM Sans"/>
                <a:cs typeface="DM Sans"/>
                <a:sym typeface="DM Sans"/>
              </a:rPr>
              <a:t>Por ejemplo, podría ser llamado </a:t>
            </a:r>
            <a:r>
              <a:rPr lang="es" sz="1350" b="1">
                <a:latin typeface="DM Sans"/>
                <a:ea typeface="DM Sans"/>
                <a:cs typeface="DM Sans"/>
                <a:sym typeface="DM Sans"/>
              </a:rPr>
              <a:t>“mi_repositorio”</a:t>
            </a:r>
            <a:r>
              <a:rPr lang="es" sz="1350">
                <a:latin typeface="DM Sans"/>
                <a:ea typeface="DM Sans"/>
                <a:cs typeface="DM Sans"/>
                <a:sym typeface="DM Sans"/>
              </a:rPr>
              <a:t>, para que pruebes con los archivos que trabajaste en el desafío de GIT.</a:t>
            </a:r>
            <a:endParaRPr sz="1350"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453" name="Google Shape;453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7300" y="1614250"/>
            <a:ext cx="3977160" cy="292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70"/>
          <p:cNvSpPr txBox="1"/>
          <p:nvPr/>
        </p:nvSpPr>
        <p:spPr>
          <a:xfrm>
            <a:off x="473350" y="619525"/>
            <a:ext cx="81411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 b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Creando un repositorio</a:t>
            </a:r>
            <a:endParaRPr sz="4000" b="1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59" name="Google Shape;459;p70"/>
          <p:cNvSpPr txBox="1"/>
          <p:nvPr/>
        </p:nvSpPr>
        <p:spPr>
          <a:xfrm>
            <a:off x="473350" y="1908175"/>
            <a:ext cx="3834600" cy="12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350">
                <a:latin typeface="DM Sans"/>
                <a:ea typeface="DM Sans"/>
                <a:cs typeface="DM Sans"/>
                <a:sym typeface="DM Sans"/>
              </a:rPr>
              <a:t>Elegimos “</a:t>
            </a:r>
            <a:r>
              <a:rPr lang="es" sz="1350" b="1">
                <a:latin typeface="DM Sans"/>
                <a:ea typeface="DM Sans"/>
                <a:cs typeface="DM Sans"/>
                <a:sym typeface="DM Sans"/>
              </a:rPr>
              <a:t>público</a:t>
            </a:r>
            <a:r>
              <a:rPr lang="es" sz="1350">
                <a:latin typeface="DM Sans"/>
                <a:ea typeface="DM Sans"/>
                <a:cs typeface="DM Sans"/>
                <a:sym typeface="DM Sans"/>
              </a:rPr>
              <a:t>” o “</a:t>
            </a:r>
            <a:r>
              <a:rPr lang="es" sz="1350" b="1">
                <a:latin typeface="DM Sans"/>
                <a:ea typeface="DM Sans"/>
                <a:cs typeface="DM Sans"/>
                <a:sym typeface="DM Sans"/>
              </a:rPr>
              <a:t>privado</a:t>
            </a:r>
            <a:r>
              <a:rPr lang="es" sz="1350">
                <a:latin typeface="DM Sans"/>
                <a:ea typeface="DM Sans"/>
                <a:cs typeface="DM Sans"/>
                <a:sym typeface="DM Sans"/>
              </a:rPr>
              <a:t>”. Si bien con privado limitamos el acceso a cualquier persona, no nos permitirá mostrar nuestro código como página web, por lo que elegimos “público”.</a:t>
            </a:r>
            <a:endParaRPr sz="1350"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460" name="Google Shape;460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9600" y="1552225"/>
            <a:ext cx="4134849" cy="3037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71"/>
          <p:cNvSpPr txBox="1"/>
          <p:nvPr/>
        </p:nvSpPr>
        <p:spPr>
          <a:xfrm>
            <a:off x="473350" y="619525"/>
            <a:ext cx="81411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 b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Creando un repositorio</a:t>
            </a:r>
            <a:endParaRPr sz="4000" b="1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66" name="Google Shape;466;p71"/>
          <p:cNvSpPr txBox="1"/>
          <p:nvPr/>
        </p:nvSpPr>
        <p:spPr>
          <a:xfrm>
            <a:off x="473350" y="1908175"/>
            <a:ext cx="38346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350">
                <a:latin typeface="DM Sans"/>
                <a:ea typeface="DM Sans"/>
                <a:cs typeface="DM Sans"/>
                <a:sym typeface="DM Sans"/>
              </a:rPr>
              <a:t>Luego hacemos clic en “</a:t>
            </a:r>
            <a:r>
              <a:rPr lang="es" sz="1350" b="1">
                <a:latin typeface="DM Sans"/>
                <a:ea typeface="DM Sans"/>
                <a:cs typeface="DM Sans"/>
                <a:sym typeface="DM Sans"/>
              </a:rPr>
              <a:t>Create repository</a:t>
            </a:r>
            <a:r>
              <a:rPr lang="es" sz="1350">
                <a:latin typeface="DM Sans"/>
                <a:ea typeface="DM Sans"/>
                <a:cs typeface="DM Sans"/>
                <a:sym typeface="DM Sans"/>
              </a:rPr>
              <a:t>”</a:t>
            </a:r>
            <a:endParaRPr sz="1350"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467" name="Google Shape;467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7300" y="1614250"/>
            <a:ext cx="3977160" cy="292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/>
        </p:nvSpPr>
        <p:spPr>
          <a:xfrm>
            <a:off x="473350" y="619525"/>
            <a:ext cx="81411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 b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¿Qué es GIT? </a:t>
            </a:r>
            <a:endParaRPr sz="4000" b="1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0" name="Google Shape;90;p18"/>
          <p:cNvSpPr txBox="1"/>
          <p:nvPr/>
        </p:nvSpPr>
        <p:spPr>
          <a:xfrm>
            <a:off x="473350" y="1908175"/>
            <a:ext cx="58092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35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Con GIT, podemos ir a versiones anteriores, muy útil para errores y para la organización.</a:t>
            </a:r>
            <a:endParaRPr sz="135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138" y="2976225"/>
            <a:ext cx="3365705" cy="1540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4569" y="2976225"/>
            <a:ext cx="3858292" cy="15379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72"/>
          <p:cNvSpPr txBox="1"/>
          <p:nvPr/>
        </p:nvSpPr>
        <p:spPr>
          <a:xfrm>
            <a:off x="473350" y="619525"/>
            <a:ext cx="81411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 b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Creando un repositorio</a:t>
            </a:r>
            <a:endParaRPr sz="4000" b="1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73" name="Google Shape;473;p72"/>
          <p:cNvSpPr txBox="1"/>
          <p:nvPr/>
        </p:nvSpPr>
        <p:spPr>
          <a:xfrm>
            <a:off x="473350" y="1908175"/>
            <a:ext cx="38346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350">
                <a:latin typeface="DM Sans"/>
                <a:ea typeface="DM Sans"/>
                <a:cs typeface="DM Sans"/>
                <a:sym typeface="DM Sans"/>
              </a:rPr>
              <a:t>Repositorio creado 😎</a:t>
            </a:r>
            <a:endParaRPr sz="1350"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474" name="Google Shape;474;p72"/>
          <p:cNvPicPr preferRelativeResize="0"/>
          <p:nvPr/>
        </p:nvPicPr>
        <p:blipFill rotWithShape="1">
          <a:blip r:embed="rId3">
            <a:alphaModFix/>
          </a:blip>
          <a:srcRect t="2372"/>
          <a:stretch/>
        </p:blipFill>
        <p:spPr>
          <a:xfrm>
            <a:off x="3691850" y="1358425"/>
            <a:ext cx="4922602" cy="327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/>
        </p:nvSpPr>
        <p:spPr>
          <a:xfrm>
            <a:off x="473350" y="619525"/>
            <a:ext cx="81411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 b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GIT - Los 3 estados</a:t>
            </a:r>
            <a:endParaRPr sz="4000" b="1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5150" y="1183563"/>
            <a:ext cx="5009300" cy="334812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9"/>
          <p:cNvSpPr txBox="1"/>
          <p:nvPr/>
        </p:nvSpPr>
        <p:spPr>
          <a:xfrm>
            <a:off x="473350" y="1423075"/>
            <a:ext cx="2647500" cy="6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50" b="1">
                <a:latin typeface="DM Sans"/>
                <a:ea typeface="DM Sans"/>
                <a:cs typeface="DM Sans"/>
                <a:sym typeface="DM Sans"/>
              </a:rPr>
              <a:t>1er estado </a:t>
            </a:r>
            <a:r>
              <a:rPr lang="es" sz="1350">
                <a:latin typeface="DM Sans"/>
                <a:ea typeface="DM Sans"/>
                <a:cs typeface="DM Sans"/>
                <a:sym typeface="DM Sans"/>
              </a:rPr>
              <a:t>(comienzo del trabajo)</a:t>
            </a:r>
            <a:endParaRPr sz="135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50">
                <a:highlight>
                  <a:srgbClr val="EAFF6A"/>
                </a:highlight>
                <a:latin typeface="DM Sans"/>
                <a:ea typeface="DM Sans"/>
                <a:cs typeface="DM Sans"/>
                <a:sym typeface="DM Sans"/>
              </a:rPr>
              <a:t>“preparamos las cajas”</a:t>
            </a:r>
            <a:endParaRPr sz="1350">
              <a:highlight>
                <a:srgbClr val="EAFF6A"/>
              </a:highlight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0" name="Google Shape;100;p19"/>
          <p:cNvSpPr txBox="1"/>
          <p:nvPr/>
        </p:nvSpPr>
        <p:spPr>
          <a:xfrm>
            <a:off x="473350" y="2683300"/>
            <a:ext cx="2647500" cy="6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50" b="1">
                <a:latin typeface="DM Sans"/>
                <a:ea typeface="DM Sans"/>
                <a:cs typeface="DM Sans"/>
                <a:sym typeface="DM Sans"/>
              </a:rPr>
              <a:t>2do estado</a:t>
            </a:r>
            <a:r>
              <a:rPr lang="es" sz="1350">
                <a:latin typeface="DM Sans"/>
                <a:ea typeface="DM Sans"/>
                <a:cs typeface="DM Sans"/>
                <a:sym typeface="DM Sans"/>
              </a:rPr>
              <a:t> (archivos listos)</a:t>
            </a:r>
            <a:br>
              <a:rPr lang="es" sz="1350">
                <a:latin typeface="DM Sans"/>
                <a:ea typeface="DM Sans"/>
                <a:cs typeface="DM Sans"/>
                <a:sym typeface="DM Sans"/>
              </a:rPr>
            </a:br>
            <a:r>
              <a:rPr lang="es" sz="1350">
                <a:highlight>
                  <a:srgbClr val="EAFF6A"/>
                </a:highlight>
                <a:latin typeface="DM Sans"/>
                <a:ea typeface="DM Sans"/>
                <a:cs typeface="DM Sans"/>
                <a:sym typeface="DM Sans"/>
              </a:rPr>
              <a:t>“agregamos las cajas listas”</a:t>
            </a:r>
            <a:endParaRPr sz="1350">
              <a:highlight>
                <a:srgbClr val="EAFF6A"/>
              </a:highlight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1" name="Google Shape;101;p19"/>
          <p:cNvSpPr txBox="1"/>
          <p:nvPr/>
        </p:nvSpPr>
        <p:spPr>
          <a:xfrm>
            <a:off x="473350" y="3643175"/>
            <a:ext cx="2891400" cy="7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50" b="1">
                <a:latin typeface="DM Sans"/>
                <a:ea typeface="DM Sans"/>
                <a:cs typeface="DM Sans"/>
                <a:sym typeface="DM Sans"/>
              </a:rPr>
              <a:t>3er estado</a:t>
            </a:r>
            <a:r>
              <a:rPr lang="es" sz="1350">
                <a:latin typeface="DM Sans"/>
                <a:ea typeface="DM Sans"/>
                <a:cs typeface="DM Sans"/>
                <a:sym typeface="DM Sans"/>
              </a:rPr>
              <a:t> (registro de todos los archivos) </a:t>
            </a:r>
            <a:br>
              <a:rPr lang="es" sz="1350">
                <a:latin typeface="DM Sans"/>
                <a:ea typeface="DM Sans"/>
                <a:cs typeface="DM Sans"/>
                <a:sym typeface="DM Sans"/>
              </a:rPr>
            </a:br>
            <a:r>
              <a:rPr lang="es" sz="1350">
                <a:highlight>
                  <a:srgbClr val="EAFF6A"/>
                </a:highlight>
                <a:latin typeface="DM Sans"/>
                <a:ea typeface="DM Sans"/>
                <a:cs typeface="DM Sans"/>
                <a:sym typeface="DM Sans"/>
              </a:rPr>
              <a:t>“Lote listo”</a:t>
            </a:r>
            <a:endParaRPr sz="1350">
              <a:highlight>
                <a:srgbClr val="EAFF6A"/>
              </a:highlight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2" name="Google Shape;102;p19"/>
          <p:cNvSpPr txBox="1"/>
          <p:nvPr/>
        </p:nvSpPr>
        <p:spPr>
          <a:xfrm>
            <a:off x="464750" y="4637850"/>
            <a:ext cx="70563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100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Fuente:</a:t>
            </a:r>
            <a:r>
              <a:rPr lang="es" sz="1100">
                <a:solidFill>
                  <a:srgbClr val="83AEFB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s" sz="1100" u="sng">
                <a:solidFill>
                  <a:srgbClr val="83AEFB"/>
                </a:solid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MoisesDeLaCruz</a:t>
            </a:r>
            <a:endParaRPr sz="1100" i="1" u="sng">
              <a:solidFill>
                <a:srgbClr val="83AEFB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/>
        </p:nvSpPr>
        <p:spPr>
          <a:xfrm>
            <a:off x="473350" y="619525"/>
            <a:ext cx="81411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 b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Relación entre GIT y GITHUB</a:t>
            </a:r>
            <a:endParaRPr sz="4000" b="1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6338" y="1537903"/>
            <a:ext cx="6491314" cy="306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/>
        </p:nvSpPr>
        <p:spPr>
          <a:xfrm>
            <a:off x="473350" y="1324950"/>
            <a:ext cx="7169400" cy="24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Git es uno de los sistemas de control de versiones más populares entre los desarrolladores. Y parte de su popularidad se la debe a GitHub, un excelente </a:t>
            </a:r>
            <a:r>
              <a:rPr lang="es" sz="2500">
                <a:solidFill>
                  <a:srgbClr val="EAFF6A"/>
                </a:solidFill>
                <a:latin typeface="DM Sans"/>
                <a:ea typeface="DM Sans"/>
                <a:cs typeface="DM Sans"/>
                <a:sym typeface="DM Sans"/>
              </a:rPr>
              <a:t>servicio de alojamiento de repositorios de software con este sistema</a:t>
            </a:r>
            <a:r>
              <a:rPr lang="es" sz="25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  <a:endParaRPr sz="2500" b="1">
              <a:solidFill>
                <a:srgbClr val="EAFF6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2406</Words>
  <Application>Microsoft Office PowerPoint</Application>
  <PresentationFormat>Presentación en pantalla (16:9)</PresentationFormat>
  <Paragraphs>282</Paragraphs>
  <Slides>60</Slides>
  <Notes>60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60</vt:i4>
      </vt:variant>
    </vt:vector>
  </HeadingPairs>
  <TitlesOfParts>
    <vt:vector size="65" baseType="lpstr">
      <vt:lpstr>DM Sans</vt:lpstr>
      <vt:lpstr>Didact Gothic</vt:lpstr>
      <vt:lpstr>Helvetica Neue Light</vt:lpstr>
      <vt:lpstr>Arial</vt:lpstr>
      <vt:lpstr>Simple Light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David BU</cp:lastModifiedBy>
  <cp:revision>1</cp:revision>
  <dcterms:modified xsi:type="dcterms:W3CDTF">2023-07-03T19:39:33Z</dcterms:modified>
</cp:coreProperties>
</file>