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embeddedFontLst>
    <p:embeddedFont>
      <p:font typeface="DM Sans" panose="020B0604020202020204" charset="0"/>
      <p:regular r:id="rId63"/>
      <p:bold r:id="rId64"/>
      <p:italic r:id="rId65"/>
      <p:boldItalic r:id="rId66"/>
    </p:embeddedFont>
    <p:embeddedFont>
      <p:font typeface="Helvetica Neue Light" panose="020B0604020202020204" charset="0"/>
      <p:regular r:id="rId67"/>
      <p:bold r:id="rId68"/>
      <p:italic r:id="rId69"/>
      <p:boldItalic r:id="rId70"/>
    </p:embeddedFont>
    <p:embeddedFont>
      <p:font typeface="Didact Gothic" panose="020B0604020202020204" charset="0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53AEA3-F05F-4DB6-956D-1963E5229BB8}">
  <a:tblStyle styleId="{E453AEA3-F05F-4DB6-956D-1963E5229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fd213a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dfd213a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fd213ab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fd213ab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fd213ab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fd213ab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fd213a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fd213a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fd213ab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dfd213ab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fd213ab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dfd213ab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fd213ab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fd213ab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fd213ab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dfd213ab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fd213ab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dfd213ab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fd213ab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fd213ab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fd213a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fd213a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fd213ab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dfd213ab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dfd213ab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dfd213ab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fd213a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dfd213a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fd213a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fd213a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fd213ab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fd213ab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dfd213ab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dfd213ab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dfd213ab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dfd213ab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fd213ab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dfd213ab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fd213ab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dfd213ab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dfd213ab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dfd213ab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fd213a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fd213a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fd213ab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dfd213ab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fd213a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fd213a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dfd213ab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dfd213ab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dfd213ab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dfd213ab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dfd213ab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ddfd213ab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dfd213ab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dfd213ab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dfd213ab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dfd213ab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dfd213ab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dfd213ab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dfd213ab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dfd213ab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dfd213ab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ddfd213ab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fd213a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fd213a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dfd213ab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dfd213ab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dfd213ab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dfd213ab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dfd213ab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dfd213ab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dfd213ab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dfd213ab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dfd213ab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dfd213ab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dfd213ab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ddfd213ab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dfd213ab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ddfd213ab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dfd213ab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dfd213ab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dfd213ab1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dfd213ab1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dfd213ab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ddfd213ab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dfd213a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dfd213a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dfd213ab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ddfd213ab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dfd213ab1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dfd213ab1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fd213ab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fd213ab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ddfd213ab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ddfd213ab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ddfd213ab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ddfd213ab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dfd213ab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ddfd213ab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dfd213ab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dfd213ab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dfd213ab1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dfd213ab1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ddfd213ab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ddfd213ab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ddfd213ab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ddfd213ab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dfd213a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dfd213a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dfd213ab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dfd213ab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fd213ab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fd213ab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fd213ab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fd213ab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fd213a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fd213a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Fundamentos-de-Git-Viendo-el-hist%C3%B3rico-de-confirmacion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oisesdelacruz.medium.com/tutorial-b%C3%A1sico-de-git-y-github-42e46ff4119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Git y Github</a:t>
            </a:r>
            <a:endParaRPr sz="4000" b="1" dirty="0">
              <a:solidFill>
                <a:srgbClr val="0070C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73350" y="619525"/>
            <a:ext cx="8141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Instalación y configuración de GIT</a:t>
            </a:r>
            <a:endParaRPr sz="38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73350" y="1908175"/>
            <a:ext cx="81411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✋ </a:t>
            </a:r>
            <a:r>
              <a:rPr lang="es" sz="1800">
                <a:solidFill>
                  <a:srgbClr val="000000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Lo primero es lo primero: tienes que instalarlo</a:t>
            </a: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Puedes obtenerlo de varias maneras; las dos principales son instalarlo desde código fuente, o instalar un paquete existente para tu plataforma.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36025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Empecemos con GIT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57725" y="1071050"/>
            <a:ext cx="4730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Empecemos con Git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57725" y="2211625"/>
            <a:ext cx="47301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Buscar en su menú el </a:t>
            </a: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Bash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abrir la terminal e iniciar con los comandos.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50" y="1431076"/>
            <a:ext cx="3268200" cy="278477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Verificando versión Git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73350" y="1908175"/>
            <a:ext cx="5809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Escribir </a:t>
            </a:r>
            <a:r>
              <a:rPr lang="es" sz="1350">
                <a:highlight>
                  <a:srgbClr val="EEFF41"/>
                </a:highlight>
                <a:latin typeface="DM Sans"/>
                <a:ea typeface="DM Sans"/>
                <a:cs typeface="DM Sans"/>
                <a:sym typeface="DM Sans"/>
              </a:rPr>
              <a:t>git --version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y presionar “Enter”.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2048050" y="2850325"/>
          <a:ext cx="5047900" cy="94996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0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r>
                        <a:rPr lang="es" sz="18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--version</a:t>
                      </a:r>
                      <a:endParaRPr sz="18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version 2.17.1</a:t>
                      </a:r>
                      <a:endParaRPr sz="1800" dirty="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endParaRPr sz="1800" dirty="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vez: tu identidad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3350" y="1908175"/>
            <a:ext cx="58641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Lo primero que debes hacer cuando instalas Git es establecer tu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nombre de usuario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y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 dirección de correo electrónico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 Esto es importante porque las confirmaciones de cambios (commits) en Git usan esta información, y es introducida de manera inmutable en los commits que envías.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7"/>
          <p:cNvGrpSpPr/>
          <p:nvPr/>
        </p:nvGrpSpPr>
        <p:grpSpPr>
          <a:xfrm>
            <a:off x="2172088" y="1852650"/>
            <a:ext cx="197100" cy="197100"/>
            <a:chOff x="2172088" y="1852650"/>
            <a:chExt cx="197100" cy="197100"/>
          </a:xfrm>
        </p:grpSpPr>
        <p:sp>
          <p:nvSpPr>
            <p:cNvPr id="150" name="Google Shape;150;p27"/>
            <p:cNvSpPr/>
            <p:nvPr/>
          </p:nvSpPr>
          <p:spPr>
            <a:xfrm>
              <a:off x="2172088" y="1852650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2227138" y="1907700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7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690573" y="17314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Elegir un nombre de usuario que recuerdes fácil, y el email que en la próxima clase se usará en Github. 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2172088" y="2700450"/>
            <a:ext cx="197100" cy="197100"/>
            <a:chOff x="2172088" y="3058775"/>
            <a:chExt cx="197100" cy="197100"/>
          </a:xfrm>
        </p:grpSpPr>
        <p:sp>
          <p:nvSpPr>
            <p:cNvPr id="155" name="Google Shape;155;p27"/>
            <p:cNvSpPr/>
            <p:nvPr/>
          </p:nvSpPr>
          <p:spPr>
            <a:xfrm>
              <a:off x="2172088" y="3058775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227138" y="3113825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" name="Google Shape;157;p27"/>
          <p:cNvCxnSpPr>
            <a:stCxn id="151" idx="4"/>
            <a:endCxn id="155" idx="0"/>
          </p:cNvCxnSpPr>
          <p:nvPr/>
        </p:nvCxnSpPr>
        <p:spPr>
          <a:xfrm>
            <a:off x="2270638" y="1994700"/>
            <a:ext cx="0" cy="705900"/>
          </a:xfrm>
          <a:prstGeom prst="straightConnector1">
            <a:avLst/>
          </a:prstGeom>
          <a:noFill/>
          <a:ln w="9525" cap="flat" cmpd="sng">
            <a:solidFill>
              <a:srgbClr val="DEFC5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27"/>
          <p:cNvGrpSpPr/>
          <p:nvPr/>
        </p:nvGrpSpPr>
        <p:grpSpPr>
          <a:xfrm>
            <a:off x="2172088" y="3685475"/>
            <a:ext cx="197100" cy="197100"/>
            <a:chOff x="2172088" y="3661775"/>
            <a:chExt cx="197100" cy="197100"/>
          </a:xfrm>
        </p:grpSpPr>
        <p:sp>
          <p:nvSpPr>
            <p:cNvPr id="159" name="Google Shape;159;p27"/>
            <p:cNvSpPr/>
            <p:nvPr/>
          </p:nvSpPr>
          <p:spPr>
            <a:xfrm>
              <a:off x="2172088" y="3661775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227138" y="3716825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161;p27"/>
          <p:cNvCxnSpPr>
            <a:stCxn id="156" idx="4"/>
            <a:endCxn id="159" idx="0"/>
          </p:cNvCxnSpPr>
          <p:nvPr/>
        </p:nvCxnSpPr>
        <p:spPr>
          <a:xfrm>
            <a:off x="2270638" y="2842500"/>
            <a:ext cx="0" cy="843000"/>
          </a:xfrm>
          <a:prstGeom prst="straightConnector1">
            <a:avLst/>
          </a:prstGeom>
          <a:noFill/>
          <a:ln w="9525" cap="flat" cmpd="sng">
            <a:solidFill>
              <a:srgbClr val="DEFC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7"/>
          <p:cNvSpPr txBox="1"/>
          <p:nvPr/>
        </p:nvSpPr>
        <p:spPr>
          <a:xfrm>
            <a:off x="2690573" y="26596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Establecer el nombre con el comando: git config --global user.name "Nombre Apellido"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690573" y="35878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Establecer el correo a usar con el comando.  git config --global user.email johndoe@example.com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Comprobamos los pasos en nuestra consola. 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575013" y="2648575"/>
          <a:ext cx="7993975" cy="122428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9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dirty="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2*/</a:t>
                      </a:r>
                      <a:endParaRPr sz="1800" dirty="0">
                        <a:solidFill>
                          <a:srgbClr val="00FF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r>
                        <a:rPr lang="es" sz="18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config --global user.name "John Doe"</a:t>
                      </a:r>
                      <a:endParaRPr sz="18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dirty="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3*/</a:t>
                      </a:r>
                      <a:endParaRPr sz="18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lang="es" sz="1800" b="1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~$</a:t>
                      </a:r>
                      <a:r>
                        <a:rPr lang="es" sz="18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config --global user.email johndoe@example.com</a:t>
                      </a:r>
                      <a:endParaRPr sz="1800" dirty="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73350" y="1908175"/>
            <a:ext cx="5827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Vamos a comprobar si guardamos bien el usuario usando el comando: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config --list.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893763" y="2411725"/>
          <a:ext cx="5356475" cy="232156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3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600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 </a:t>
                      </a: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config --list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Se puede ver el usuario, el email y otros parámetros que dependerán de cada sistema operativo */</a:t>
                      </a:r>
                      <a:endParaRPr sz="1600" dirty="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user.name=John Doe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user.email=johndoe@example.com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color.status=auto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color.branch=auto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color.interactive=auto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color.diff=auto</a:t>
                      </a:r>
                      <a:endParaRPr sz="16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Comprobando tu configuración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73350" y="19081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Puedes también comprobar qué valor tiene la clave nombre en Git ejecutando: git config user.name.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527575" y="19081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Puedes consultar de la misma manera user.email.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1706400" y="2968950"/>
          <a:ext cx="5731200" cy="67564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73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john@MyShopSolutions: ~</a:t>
                      </a:r>
                      <a:r>
                        <a:rPr lang="es" sz="18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config user.name</a:t>
                      </a:r>
                      <a:endParaRPr sz="18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 Doe</a:t>
                      </a:r>
                      <a:endParaRPr sz="1800"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Obteniendo ayuda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Si alguna vez necesitas ayuda usando Git, hay tres formas de ver la página del manual (manpage) para cualquier comando de Git: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1796750" y="3031100"/>
          <a:ext cx="5731200" cy="122428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73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/*Los tres comandos que disparan la ayuda de Git*/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help config 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config --help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man git-config 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Objetivos de la clase</a:t>
            </a:r>
            <a:endParaRPr sz="3000" b="1" dirty="0">
              <a:solidFill>
                <a:srgbClr val="0070C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1738938"/>
            <a:ext cx="196975" cy="196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1" name="Google Shape;61;p14"/>
          <p:cNvSpPr txBox="1"/>
          <p:nvPr/>
        </p:nvSpPr>
        <p:spPr>
          <a:xfrm>
            <a:off x="2690561" y="16452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Analizar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control de versiones líder (GIT).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2471250"/>
            <a:ext cx="196975" cy="196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3" name="Google Shape;63;p14"/>
          <p:cNvSpPr txBox="1"/>
          <p:nvPr/>
        </p:nvSpPr>
        <p:spPr>
          <a:xfrm>
            <a:off x="2690561" y="23755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proyecto y versiones con GIT.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3203563"/>
            <a:ext cx="196975" cy="196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5" name="Google Shape;65;p14"/>
          <p:cNvSpPr txBox="1"/>
          <p:nvPr/>
        </p:nvSpPr>
        <p:spPr>
          <a:xfrm>
            <a:off x="2690561" y="31058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repositorio GITHUB.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6" name="Google Shape;66;p14"/>
          <p:cNvCxnSpPr>
            <a:stCxn id="60" idx="2"/>
            <a:endCxn id="62" idx="0"/>
          </p:cNvCxnSpPr>
          <p:nvPr/>
        </p:nvCxnSpPr>
        <p:spPr>
          <a:xfrm rot="-5400000" flipH="1">
            <a:off x="2003625" y="2203212"/>
            <a:ext cx="5352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>
            <a:stCxn id="62" idx="2"/>
            <a:endCxn id="64" idx="0"/>
          </p:cNvCxnSpPr>
          <p:nvPr/>
        </p:nvCxnSpPr>
        <p:spPr>
          <a:xfrm rot="-5400000" flipH="1">
            <a:off x="2003325" y="2935525"/>
            <a:ext cx="5352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473350" y="1324950"/>
            <a:ext cx="71694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Hasta el momento hemos aprendido los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primeros pasos en GIT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Tenemos  funcionando en el sistema una versión de Git configurada con tu identidad. Es el momento de aprender algunos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fundamentos de Git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3"/>
          <p:cNvGrpSpPr/>
          <p:nvPr/>
        </p:nvGrpSpPr>
        <p:grpSpPr>
          <a:xfrm>
            <a:off x="473370" y="619431"/>
            <a:ext cx="738905" cy="738905"/>
            <a:chOff x="575612" y="1950748"/>
            <a:chExt cx="431100" cy="431100"/>
          </a:xfrm>
        </p:grpSpPr>
        <p:sp>
          <p:nvSpPr>
            <p:cNvPr id="203" name="Google Shape;203;p33"/>
            <p:cNvSpPr/>
            <p:nvPr/>
          </p:nvSpPr>
          <p:spPr>
            <a:xfrm>
              <a:off x="575612" y="1950748"/>
              <a:ext cx="431100" cy="43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4" name="Google Shape;204;p33" title="ícono para pensar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125" y="2030288"/>
              <a:ext cx="272000" cy="27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33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Para pensar</a:t>
            </a:r>
            <a:endParaRPr sz="35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Con lo visto en clase hasta ahora </a:t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¿cuál podrían decir que es la diferencia principal entre GIT y GitHub?</a:t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repositorios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5"/>
          <p:cNvGrpSpPr/>
          <p:nvPr/>
        </p:nvGrpSpPr>
        <p:grpSpPr>
          <a:xfrm>
            <a:off x="457338" y="468286"/>
            <a:ext cx="431100" cy="431100"/>
            <a:chOff x="4616400" y="1950761"/>
            <a:chExt cx="431100" cy="431100"/>
          </a:xfrm>
        </p:grpSpPr>
        <p:sp>
          <p:nvSpPr>
            <p:cNvPr id="217" name="Google Shape;217;p35"/>
            <p:cNvSpPr/>
            <p:nvPr/>
          </p:nvSpPr>
          <p:spPr>
            <a:xfrm>
              <a:off x="4616400" y="1950761"/>
              <a:ext cx="431100" cy="43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8" name="Google Shape;218;p35" title="ícono para recordar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9911" y="2034249"/>
              <a:ext cx="264076" cy="264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35"/>
          <p:cNvSpPr txBox="1"/>
          <p:nvPr/>
        </p:nvSpPr>
        <p:spPr>
          <a:xfrm>
            <a:off x="457350" y="1820575"/>
            <a:ext cx="7845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repositorio es un</a:t>
            </a:r>
            <a:r>
              <a:rPr lang="es" sz="2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espacio centralizado</a:t>
            </a:r>
            <a:r>
              <a:rPr lang="es" sz="2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donde se almacena, organiza, mantiene y difunde información. </a:t>
            </a:r>
            <a:endParaRPr sz="2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Será</a:t>
            </a:r>
            <a:r>
              <a:rPr lang="es" sz="2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“la carpeta”</a:t>
            </a:r>
            <a:r>
              <a:rPr lang="es" sz="2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donde guardaremos nuestro proyecto para más adelante compartirlo con el equipo a través de un repositorio en la nube (en internet, por ejemplo en Github).</a:t>
            </a:r>
            <a:endParaRPr sz="23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01450" y="990513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¿Qué es un repositorio? </a:t>
            </a:r>
            <a:endParaRPr sz="40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930550" y="468275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RECORDAR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Init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73350" y="1908175"/>
            <a:ext cx="5891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Este comando se usa para crear un nuevo repositorio en Git. Nos crea un repositorio de manera local y lo hará en la carpeta donde estamos posicionados. También se le puede pasar </a:t>
            </a:r>
            <a:r>
              <a:rPr lang="es" sz="1350" b="1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[nombre_de_la_carpeta]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y creará una con ese nombre.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 continuación vemos el ejemplo: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Int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33" name="Google Shape;233;p37"/>
          <p:cNvGraphicFramePr/>
          <p:nvPr/>
        </p:nvGraphicFramePr>
        <p:xfrm>
          <a:off x="700725" y="1431975"/>
          <a:ext cx="7742525" cy="283175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74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Me ubico en la carpeta donde quiero crear mi proyecto */</a:t>
                      </a:r>
                      <a:endParaRPr dirty="0"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cd Documents/Proyectos_Coder/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Ya dentro de la carpeta inicio el proyecto con el nombre que le asigne a mi repositorio*/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dirty="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init mi_repositorio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Arrojará el siguiente mensaje */</a:t>
                      </a:r>
                      <a:endParaRPr dirty="0"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Initialized empty Git repository in /home/usuario/Documents/Proyectos_Coder/mi_repositorio/.git/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Comprobamos que el repositorio se creó */</a:t>
                      </a:r>
                      <a:endParaRPr dirty="0"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dirty="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dir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mi_repositorio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4: Me ubico en mi repositorio */</a:t>
                      </a:r>
                      <a:endParaRPr dirty="0"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dirty="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cd mi_repositorio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dirty="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dirty="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dirty="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</a:t>
                      </a:r>
                      <a:endParaRPr dirty="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73350" y="1908175"/>
            <a:ext cx="59193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Ya hemos visto cómo inicializar un repositorio localmente utilizando </a:t>
            </a:r>
            <a:r>
              <a:rPr lang="es" sz="1350" i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init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Ahora nos toca crear los archivos que vamos a usar en este repositorio.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Vamos a Sublime Text:</a:t>
            </a:r>
            <a:endParaRPr sz="135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Buscamos el repositorio creado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00" y="2626823"/>
            <a:ext cx="3414575" cy="18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73350" y="1908175"/>
            <a:ext cx="5919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Creamos un archivo index.html que se guardará en el repositorio.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88" y="2571750"/>
            <a:ext cx="4435035" cy="2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73350" y="19081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Vamos a la terminal y con git status chequeamos el estado de nuestro repositorio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54" name="Google Shape;254;p40"/>
          <p:cNvGraphicFramePr/>
          <p:nvPr/>
        </p:nvGraphicFramePr>
        <p:xfrm>
          <a:off x="4579100" y="1358413"/>
          <a:ext cx="3448250" cy="33274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34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status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 branch master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commits yet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Untracked files: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(use "git add &lt;file&gt;..." to include in what will be committed)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s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index.html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nothing added to commit but untracked files present (use "git add" to track)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/>
        </p:nvSpPr>
        <p:spPr>
          <a:xfrm>
            <a:off x="684600" y="1478200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creado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2" name="Google Shape;262;p41"/>
          <p:cNvCxnSpPr/>
          <p:nvPr/>
        </p:nvCxnSpPr>
        <p:spPr>
          <a:xfrm>
            <a:off x="1423650" y="1901250"/>
            <a:ext cx="2268900" cy="0"/>
          </a:xfrm>
          <a:prstGeom prst="straightConnector1">
            <a:avLst/>
          </a:prstGeom>
          <a:noFill/>
          <a:ln w="19050" cap="flat" cmpd="sng">
            <a:solidFill>
              <a:srgbClr val="83AEF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7030A0"/>
                </a:solidFill>
                <a:latin typeface="DM Sans"/>
                <a:ea typeface="DM Sans"/>
                <a:cs typeface="DM Sans"/>
                <a:sym typeface="DM Sans"/>
              </a:rPr>
              <a:t>GIT</a:t>
            </a:r>
            <a:endParaRPr sz="4000" b="1" dirty="0">
              <a:solidFill>
                <a:srgbClr val="7030A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Add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473350" y="1908175"/>
            <a:ext cx="5882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Ahora se necesita agregar el o los archivos al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Staging Area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 En nuestro caso, para el index.html vamos a usar el comando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add + el nombre del archivo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lo cual permite adherir el archivo para subirlo luego al repositorio. También se puede usar git add . que adhiere todos los archivos nuevos.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verificar si funciono, nuevamente utilizamos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git status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Add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74" name="Google Shape;274;p43"/>
          <p:cNvGraphicFramePr/>
          <p:nvPr/>
        </p:nvGraphicFramePr>
        <p:xfrm>
          <a:off x="838713" y="1641338"/>
          <a:ext cx="7466575" cy="2413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46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add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status</a:t>
                      </a:r>
                      <a:b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 branch master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commits yet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Changes to be committed: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(use "git rm --cached &lt;file&gt;..." to unstage)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</a:t>
                      </a:r>
                      <a:r>
                        <a:rPr lang="es" sz="1500">
                          <a:solidFill>
                            <a:srgbClr val="6AA84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new file:  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/>
        </p:nvSpPr>
        <p:spPr>
          <a:xfrm>
            <a:off x="702975" y="2536338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adherido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2" name="Google Shape;282;p44"/>
          <p:cNvCxnSpPr/>
          <p:nvPr/>
        </p:nvCxnSpPr>
        <p:spPr>
          <a:xfrm rot="10800000" flipH="1">
            <a:off x="1671650" y="2959500"/>
            <a:ext cx="2039400" cy="7200"/>
          </a:xfrm>
          <a:prstGeom prst="straightConnector1">
            <a:avLst/>
          </a:prstGeom>
          <a:noFill/>
          <a:ln w="19050" cap="flat" cmpd="sng">
            <a:solidFill>
              <a:srgbClr val="83AEF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473350" y="1908175"/>
            <a:ext cx="58275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Una vez que nuestros archivos están en el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Staging Area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debemos pasarlos a nuestro repositorio local y para eso debemos usar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commit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que es el comando que nos va a permitir comprometer nuestros archivos.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 decir, que lo subirá al repositorio que se ha creado.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473350" y="1908175"/>
            <a:ext cx="58275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El comando es el siguiente: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commit -m “Comentario de qué se trata el commit que se está realizando”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95" name="Google Shape;295;p46"/>
          <p:cNvGraphicFramePr/>
          <p:nvPr/>
        </p:nvGraphicFramePr>
        <p:xfrm>
          <a:off x="321450" y="2809588"/>
          <a:ext cx="8501075" cy="14986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50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commit -m "Primer archivo del repositorio"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Esta sería el resultado del comando */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[master (root-commit) 1734915] nuevo archivo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 file changed, 0 insertions(+), 0 deletions(-)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create mode 100644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785650" y="3647688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comprometido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el repositorio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03" name="Google Shape;303;p47"/>
          <p:cNvCxnSpPr/>
          <p:nvPr/>
        </p:nvCxnSpPr>
        <p:spPr>
          <a:xfrm rot="10800000" flipH="1">
            <a:off x="2250300" y="4070850"/>
            <a:ext cx="1543500" cy="7200"/>
          </a:xfrm>
          <a:prstGeom prst="straightConnector1">
            <a:avLst/>
          </a:prstGeom>
          <a:noFill/>
          <a:ln w="19050" cap="flat" cmpd="sng">
            <a:solidFill>
              <a:srgbClr val="83AEF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Log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Los primeros pasos a seguir: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10" name="Google Shape;310;p48"/>
          <p:cNvGraphicFramePr/>
          <p:nvPr/>
        </p:nvGraphicFramePr>
        <p:xfrm>
          <a:off x="735475" y="2448850"/>
          <a:ext cx="7673025" cy="200152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67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Con git log podemos ver los logs (historial) de lo que ha pasado en el repositorio */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log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commit 1734915470ce9983f703b77807a68e42166b47dd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 -&gt;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master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50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Author: John Doe &lt;johndoe@example.com&gt;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Date:   Sat May 22 18:53:24 2020 -0300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Primer archivo del repositorio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Git Log</a:t>
            </a:r>
            <a:endParaRPr sz="40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 git log es superextensa, por eso puedes indagar en el siguiente link </a:t>
            </a:r>
            <a:r>
              <a:rPr lang="es" sz="25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Git-Scm</a:t>
            </a:r>
            <a:endParaRPr sz="2500" b="1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473350" y="1908175"/>
            <a:ext cx="5836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añadir una nueva función o solucionar un error (sin importar su tamaño), generas una nueva rama para alojar estos cambios. Esto te da la oportunidad de organizarte mejor con los cambios o correcciones experimentales.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👉Podemos crear una rama escribiendo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“git branch mi-rama”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33" name="Google Shape;333;p52"/>
          <p:cNvGrpSpPr/>
          <p:nvPr/>
        </p:nvGrpSpPr>
        <p:grpSpPr>
          <a:xfrm>
            <a:off x="970550" y="1497161"/>
            <a:ext cx="5344440" cy="3057276"/>
            <a:chOff x="938625" y="858975"/>
            <a:chExt cx="5991525" cy="3637450"/>
          </a:xfrm>
        </p:grpSpPr>
        <p:pic>
          <p:nvPicPr>
            <p:cNvPr id="334" name="Google Shape;33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625" y="911750"/>
              <a:ext cx="5948199" cy="358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52"/>
            <p:cNvSpPr/>
            <p:nvPr/>
          </p:nvSpPr>
          <p:spPr>
            <a:xfrm>
              <a:off x="5614950" y="3876661"/>
              <a:ext cx="1315200" cy="5559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Gran cambio</a:t>
              </a:r>
              <a:endParaRPr sz="10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(feature)</a:t>
              </a:r>
              <a:endParaRPr sz="1000" b="1"/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2082825" y="858975"/>
              <a:ext cx="1315200" cy="555900"/>
            </a:xfrm>
            <a:prstGeom prst="rect">
              <a:avLst/>
            </a:prstGeom>
            <a:solidFill>
              <a:srgbClr val="9900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Pequeño Cambio (feature)</a:t>
              </a:r>
              <a:endParaRPr sz="1000" b="1"/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4185750" y="1462025"/>
              <a:ext cx="1315200" cy="5559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Rama Principal</a:t>
              </a:r>
              <a:endParaRPr sz="10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(master)</a:t>
              </a:r>
              <a:endParaRPr sz="1000" b="1"/>
            </a:p>
          </p:txBody>
        </p:sp>
      </p:grpSp>
      <p:sp>
        <p:nvSpPr>
          <p:cNvPr id="338" name="Google Shape;338;p52"/>
          <p:cNvSpPr txBox="1"/>
          <p:nvPr/>
        </p:nvSpPr>
        <p:spPr>
          <a:xfrm>
            <a:off x="6393250" y="2521371"/>
            <a:ext cx="17802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👈</a:t>
            </a:r>
            <a:b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Así funciona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Branch: creando ramas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1461300" y="1275550"/>
            <a:ext cx="598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Veamos cómo crear una rama.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45" name="Google Shape;345;p53"/>
          <p:cNvGraphicFramePr/>
          <p:nvPr/>
        </p:nvGraphicFramePr>
        <p:xfrm>
          <a:off x="1018800" y="1822550"/>
          <a:ext cx="7106400" cy="247396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1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Verifico en cuál rama estoy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2. Creo la rama que voy a usar para el cambio */</a:t>
                      </a: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/>
                      </a:r>
                      <a:b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branch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Verifico que se creó la rama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-l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mi_rama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647400" y="345975"/>
            <a:ext cx="784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Branch: movernos entre ramas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1461300" y="1275550"/>
            <a:ext cx="598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¿Será muy complicado hacerlo?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2" name="Google Shape;352;p54"/>
          <p:cNvGraphicFramePr/>
          <p:nvPr/>
        </p:nvGraphicFramePr>
        <p:xfrm>
          <a:off x="939375" y="2054275"/>
          <a:ext cx="7265250" cy="19812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2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Para moverme a la rama que cree uso el comando de git checkout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Switched to branch 'mi_rama'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Verifico nuevamente que me movi de rama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-l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master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*mi_rama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647400" y="345975"/>
            <a:ext cx="784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 D: borrando ramas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1461300" y="1275550"/>
            <a:ext cx="59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Penúltimo paso </a:t>
            </a: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😉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9" name="Google Shape;359;p55"/>
          <p:cNvGraphicFramePr/>
          <p:nvPr/>
        </p:nvGraphicFramePr>
        <p:xfrm>
          <a:off x="925875" y="1737238"/>
          <a:ext cx="7292250" cy="268732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2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Me muevo a la rama principal “master”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master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Verificar que se está en la rama de master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mi_rama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Procedo a borrar la rama que ya no voy a usar */</a:t>
                      </a: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/>
                      </a:r>
                      <a:b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-D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Deleted branch mi_rama (was 6d6c28c)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4: Verificar que se borró la rama*/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checkouts: listar commits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5" name="Google Shape;365;p56"/>
          <p:cNvSpPr txBox="1"/>
          <p:nvPr/>
        </p:nvSpPr>
        <p:spPr>
          <a:xfrm>
            <a:off x="473350" y="1908175"/>
            <a:ext cx="383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Así como nos movemos entre ramas, nos podemos mover entre commits. Recuerden que al hacer cambios, adherirlos y comitearlos, se crea un historial de dichos cambios, los logs.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4527575" y="19081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posibilidad de volver a un commit en específico es una ventaja de los controladores de versiones, que permiten volver a un estado anterior si se presenta un problema, error o cambio inesperado.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78" y="3519125"/>
            <a:ext cx="792399" cy="7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checkouts listar commits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Comenzamos listando. 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74" name="Google Shape;374;p57"/>
          <p:cNvGraphicFramePr/>
          <p:nvPr/>
        </p:nvGraphicFramePr>
        <p:xfrm>
          <a:off x="655625" y="2431100"/>
          <a:ext cx="7649050" cy="19558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Para ver los commits realizados, los listamos con el comando git log --oneline para verlos en una sola línea*/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log --oneline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Se listan todos los cambios que se han realizado sobre el index.html */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fc59b88 (</a:t>
                      </a: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-&gt; 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nueva_rama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Ahora agregamos un título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Agregar un texto al index.html</a:t>
                      </a:r>
                      <a:endParaRPr sz="1500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41e6121 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(master)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Primer archivo del repositorio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/>
        </p:nvSpPr>
        <p:spPr>
          <a:xfrm>
            <a:off x="132150" y="601150"/>
            <a:ext cx="850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checkout: mover a un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80" name="Google Shape;380;p58"/>
          <p:cNvGraphicFramePr/>
          <p:nvPr/>
        </p:nvGraphicFramePr>
        <p:xfrm>
          <a:off x="713200" y="1822075"/>
          <a:ext cx="7342000" cy="2895075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Supongamos que me equivoqué en agregar el título, quiero volver al punto anterior del texto, busco el número de commit y muevo hacia ese punto */</a:t>
                      </a:r>
                      <a:endParaRPr sz="12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2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2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Note: checking out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You are in 'detached HEAD' state. You can look around, make experimental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changes and commit them, and you can discard any commits you make in this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state without impacting any branches by performing another checkout.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If you want to create a new branch to retain commits you create, you may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 so (now or later) by using -b with the checkout command again. Example: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git checkout -b &lt;new-branch-name&gt;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 is now at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... Agregar un texto al index.html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/>
        </p:nvSpPr>
        <p:spPr>
          <a:xfrm>
            <a:off x="132150" y="601150"/>
            <a:ext cx="8504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checkout: movernos a un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86" name="Google Shape;386;p59"/>
          <p:cNvGraphicFramePr/>
          <p:nvPr/>
        </p:nvGraphicFramePr>
        <p:xfrm>
          <a:off x="382275" y="2097150"/>
          <a:ext cx="8379450" cy="223395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3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Si verifico donde estoy parado co git branch se puede observar que se está en el commit y el index.html ha cambiado*/</a:t>
                      </a:r>
                      <a:endParaRPr sz="18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8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 (HEAD detached at 6bcff19)</a:t>
                      </a:r>
                      <a:endParaRPr sz="18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master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nueva_rama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8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fusionar (merge)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473350" y="1908175"/>
            <a:ext cx="38346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vez que tenemos una rama (o más), podemos experimentar características nuevas.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luego </a:t>
            </a: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FUSIONARLAS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la rama </a:t>
            </a: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MASTER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continuación veamos cómo hacerlo…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3124"/>
            <a:ext cx="4220143" cy="32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Merge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9" name="Google Shape;399;p61"/>
          <p:cNvGraphicFramePr/>
          <p:nvPr/>
        </p:nvGraphicFramePr>
        <p:xfrm>
          <a:off x="242850" y="1287263"/>
          <a:ext cx="8658275" cy="33274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65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Ubicarse en la rama master, que es a donde quiero fusionar los cambios usando el comando de git checkout master. 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checkout master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Verificar que estoy en master con git branch. Se puede observar en el archivo de index.html que no tiene ni título ni texto. 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branch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 sz="15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Nueva_rama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Realizar la fusión. Hacer el merge con el comando </a:t>
                      </a:r>
                      <a:r>
                        <a:rPr lang="es" sz="1500" b="1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merge nueva_rama*/</a:t>
                      </a:r>
                      <a:endParaRPr sz="1500" b="1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merge nueva_rama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Updating 41e6121..fc59b88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Fast-forward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index.html | 2 ++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 file changed, 2 insertions(+)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73350" y="1908175"/>
            <a:ext cx="5809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Git es un sistema de control de versiones gratuito y de código abierto, diseñado para manejar desde pequeños a grandes proyectos de manera rápida y eficaz. Se entiende como control de versiones a todas las herramientas que nos permiten hacer modificaciones en nuestro proyecto. Un sistema que registra los cambios realizados sobre un archivo o conjunto de archivos a lo largo del tiempo.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12" y="2296863"/>
            <a:ext cx="1315325" cy="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Repaso</a:t>
            </a:r>
            <a:endParaRPr sz="3500" b="1" dirty="0">
              <a:solidFill>
                <a:schemeClr val="accent1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05" name="Google Shape;405;p62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406" name="Google Shape;406;p62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7" name="Google Shape;407;p62" title="ícono de repas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62"/>
          <p:cNvSpPr txBox="1"/>
          <p:nvPr/>
        </p:nvSpPr>
        <p:spPr>
          <a:xfrm>
            <a:off x="473350" y="1682450"/>
            <a:ext cx="61947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Init: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indicarle que en ese directorio, donde ejecutamos este comando, será usado con GIT.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Add: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todos los archivos creados, modificados, eliminados al estado 2 (stage).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Commit - m “mensaje”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mensaje obligatorio para mostrar que hemos cambiado, por ejemplo al estado 3.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log -- online: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conocer los códigos de los commits realizado</a:t>
            </a:r>
            <a:r>
              <a:rPr lang="es" sz="13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s. </a:t>
            </a:r>
            <a:endParaRPr sz="13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Repaso</a:t>
            </a:r>
            <a:endParaRPr sz="3500" b="1" dirty="0">
              <a:solidFill>
                <a:schemeClr val="accent1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14" name="Google Shape;414;p63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415" name="Google Shape;415;p63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6" name="Google Shape;416;p63" title="ícono de repas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63"/>
          <p:cNvSpPr txBox="1"/>
          <p:nvPr/>
        </p:nvSpPr>
        <p:spPr>
          <a:xfrm>
            <a:off x="473350" y="1682450"/>
            <a:ext cx="61674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checkout rama: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cambiar de rama e ir a un commit específico (debemos conocer su código anteriormente).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merge rama: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Debemos estar en un MASTER para funcionar.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 rama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creación de una rama (si queremos eliminar una rama ponemos git branch -D nombre-rama).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7030A0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  <a:endParaRPr sz="4000" b="1" dirty="0">
              <a:solidFill>
                <a:srgbClr val="7030A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GitHub?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Definición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3" name="Google Shape;433;p66"/>
          <p:cNvSpPr txBox="1"/>
          <p:nvPr/>
        </p:nvSpPr>
        <p:spPr>
          <a:xfrm>
            <a:off x="473350" y="1908175"/>
            <a:ext cx="3834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Por ahora todo lo que venía ocurriendo en Git era de manera local, no necesitábamos nada de internet para guardar nuestros commits y nuestro repositorio. Ahora queremos compartir nuestro trabajo con otros (compañeros de proyecto, clientes, etc.). ¡Para eso utilizamos GitHub!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4" name="Google Shape;434;p66"/>
          <p:cNvSpPr txBox="1"/>
          <p:nvPr/>
        </p:nvSpPr>
        <p:spPr>
          <a:xfrm>
            <a:off x="4527575" y="19081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una especie de “red social” de programadores. Con este sitio podemos subir nuestros proyectos y lograr que otras personas colaboren.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Crear nuestro repositorio en GitHub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473350" y="19081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Luego de hacer clic en el enlace de verificación, aparecerá una pantalla así, que indica que tu e-mail ha sido verificado, y permite que hagas tu primer repositorio.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6" name="Google Shape;4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50" y="1598124"/>
            <a:ext cx="4565901" cy="27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2" name="Google Shape;452;p69"/>
          <p:cNvSpPr txBox="1"/>
          <p:nvPr/>
        </p:nvSpPr>
        <p:spPr>
          <a:xfrm>
            <a:off x="473350" y="19081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Por ejemplo, podría ser llamado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“mi_repositorio”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para que pruebes con los archivos que trabajaste en el desafío de GIT.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3" name="Google Shape;4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00" y="1614250"/>
            <a:ext cx="3977160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9" name="Google Shape;459;p70"/>
          <p:cNvSpPr txBox="1"/>
          <p:nvPr/>
        </p:nvSpPr>
        <p:spPr>
          <a:xfrm>
            <a:off x="473350" y="19081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Elegimos “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público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 o “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privado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”. Si bien con privado limitamos el acceso a cualquier persona, no nos permitirá mostrar nuestro código como página web, por lo que elegimos “público”.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0" name="Google Shape;4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600" y="1552225"/>
            <a:ext cx="4134849" cy="303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6" name="Google Shape;466;p71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Luego hacemos clic en “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Create repository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7" name="Google Shape;4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00" y="1614250"/>
            <a:ext cx="3977160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73350" y="1908175"/>
            <a:ext cx="5809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 GIT, podemos ir a versiones anteriores, muy útil para errores y para la organización.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8" y="2976225"/>
            <a:ext cx="3365705" cy="15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569" y="2976225"/>
            <a:ext cx="3858292" cy="153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3" name="Google Shape;473;p72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Repositorio creado 😎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4" name="Google Shape;474;p72"/>
          <p:cNvPicPr preferRelativeResize="0"/>
          <p:nvPr/>
        </p:nvPicPr>
        <p:blipFill rotWithShape="1">
          <a:blip r:embed="rId3">
            <a:alphaModFix/>
          </a:blip>
          <a:srcRect t="2372"/>
          <a:stretch/>
        </p:blipFill>
        <p:spPr>
          <a:xfrm>
            <a:off x="3691850" y="1358425"/>
            <a:ext cx="4922602" cy="3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- Los 3 estados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73350" y="1423075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1er estado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(comienzo del trabajo)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“preparamos las cajas”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3350" y="2683300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2do estado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(archivos listos)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“agregamos las cajas listas”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3350" y="3643175"/>
            <a:ext cx="28914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3er estado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(registro de todos los archivos) 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“Lote listo”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64750" y="4637850"/>
            <a:ext cx="705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Fuente:</a:t>
            </a:r>
            <a:r>
              <a:rPr lang="es" sz="110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1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MoisesDeLaCruz</a:t>
            </a:r>
            <a:endParaRPr sz="1100" i="1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 entre GIT y GITHUB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38" y="1537903"/>
            <a:ext cx="6491314" cy="3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73350" y="1324950"/>
            <a:ext cx="71694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es uno de los sistemas de control de versiones más populares entre los desarrolladores. Y parte de su popularidad se la debe a GitHub, un excelente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servicio de alojamiento de repositorios de software con este sistema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5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2406</Words>
  <Application>Microsoft Office PowerPoint</Application>
  <PresentationFormat>Presentación en pantalla (16:9)</PresentationFormat>
  <Paragraphs>282</Paragraphs>
  <Slides>60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DM Sans</vt:lpstr>
      <vt:lpstr>Arial</vt:lpstr>
      <vt:lpstr>Helvetica Neue Light</vt:lpstr>
      <vt:lpstr>Didact Gothic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BU</cp:lastModifiedBy>
  <cp:revision>1</cp:revision>
  <dcterms:modified xsi:type="dcterms:W3CDTF">2023-07-06T02:43:35Z</dcterms:modified>
</cp:coreProperties>
</file>