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1820-BFF7-4CA6-933D-91E4593DF05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24DC6-3CB0-44DA-B4A9-0F65046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 this slide to do </a:t>
            </a:r>
            <a:r>
              <a:rPr lang="en-US" baseline="0" dirty="0" err="1" smtClean="0"/>
              <a:t>HW</a:t>
            </a:r>
            <a:r>
              <a:rPr lang="en-US" baseline="0" dirty="0" smtClean="0"/>
              <a:t>ː IPA (English consonants – articulation)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1FCF0-3E44-7445-A8ED-4BA3C90409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aɪ</a:t>
            </a:r>
            <a:r>
              <a:rPr lang="en-US" dirty="0" smtClean="0">
                <a:effectLst/>
              </a:rPr>
              <a:t> </a:t>
            </a:r>
            <a:r>
              <a:rPr lang="en-US" cap="small" dirty="0" smtClean="0">
                <a:effectLst/>
              </a:rPr>
              <a:t>PR</a:t>
            </a:r>
            <a:r>
              <a:rPr lang="en-US" b="1" cap="small" dirty="0" smtClean="0">
                <a:effectLst/>
              </a:rPr>
              <a:t>I</a:t>
            </a:r>
            <a:r>
              <a:rPr lang="en-US" cap="small" dirty="0" smtClean="0">
                <a:effectLst/>
              </a:rPr>
              <a:t>CE</a:t>
            </a:r>
          </a:p>
          <a:p>
            <a:r>
              <a:rPr lang="en-US" dirty="0" err="1" smtClean="0">
                <a:effectLst/>
              </a:rPr>
              <a:t>aʊ</a:t>
            </a:r>
            <a:r>
              <a:rPr lang="en-US" dirty="0" smtClean="0">
                <a:effectLst/>
              </a:rPr>
              <a:t> </a:t>
            </a:r>
            <a:r>
              <a:rPr lang="en-US" cap="small" dirty="0" smtClean="0">
                <a:effectLst/>
              </a:rPr>
              <a:t>M</a:t>
            </a:r>
            <a:r>
              <a:rPr lang="en-US" b="1" cap="small" dirty="0" smtClean="0">
                <a:effectLst/>
              </a:rPr>
              <a:t>OU</a:t>
            </a:r>
            <a:r>
              <a:rPr lang="en-US" cap="small" dirty="0" smtClean="0">
                <a:effectLst/>
              </a:rPr>
              <a:t>TH</a:t>
            </a:r>
          </a:p>
          <a:p>
            <a:r>
              <a:rPr lang="en-US" dirty="0" err="1" smtClean="0">
                <a:effectLst/>
              </a:rPr>
              <a:t>eɪ</a:t>
            </a:r>
            <a:r>
              <a:rPr lang="en-US" dirty="0" smtClean="0">
                <a:effectLst/>
              </a:rPr>
              <a:t> </a:t>
            </a:r>
            <a:r>
              <a:rPr lang="en-US" cap="small" dirty="0" smtClean="0">
                <a:effectLst/>
              </a:rPr>
              <a:t>F</a:t>
            </a:r>
            <a:r>
              <a:rPr lang="en-US" b="1" cap="small" dirty="0" smtClean="0">
                <a:effectLst/>
              </a:rPr>
              <a:t>A</a:t>
            </a:r>
            <a:r>
              <a:rPr lang="en-US" cap="small" dirty="0" smtClean="0">
                <a:effectLst/>
              </a:rPr>
              <a:t>CE</a:t>
            </a:r>
          </a:p>
          <a:p>
            <a:r>
              <a:rPr lang="en-US" dirty="0" err="1" smtClean="0">
                <a:effectLst/>
              </a:rPr>
              <a:t>oʊ</a:t>
            </a:r>
            <a:r>
              <a:rPr lang="en-US" dirty="0" smtClean="0">
                <a:effectLst/>
              </a:rPr>
              <a:t> </a:t>
            </a:r>
            <a:r>
              <a:rPr lang="en-US" cap="small" dirty="0" smtClean="0">
                <a:effectLst/>
              </a:rPr>
              <a:t>G</a:t>
            </a:r>
            <a:r>
              <a:rPr lang="en-US" b="1" cap="small" dirty="0" smtClean="0">
                <a:effectLst/>
              </a:rPr>
              <a:t>OA</a:t>
            </a:r>
            <a:r>
              <a:rPr lang="en-US" cap="small" dirty="0" smtClean="0">
                <a:effectLst/>
              </a:rPr>
              <a:t>T</a:t>
            </a:r>
          </a:p>
          <a:p>
            <a:r>
              <a:rPr lang="en-US" dirty="0" err="1" smtClean="0">
                <a:effectLst/>
              </a:rPr>
              <a:t>ɔɪ</a:t>
            </a:r>
            <a:r>
              <a:rPr lang="en-US" dirty="0" smtClean="0">
                <a:effectLst/>
              </a:rPr>
              <a:t> </a:t>
            </a:r>
            <a:r>
              <a:rPr lang="en-US" cap="small" dirty="0" smtClean="0">
                <a:effectLst/>
              </a:rPr>
              <a:t>CH</a:t>
            </a:r>
            <a:r>
              <a:rPr lang="en-US" b="1" cap="small" dirty="0" smtClean="0">
                <a:effectLst/>
              </a:rPr>
              <a:t>OI</a:t>
            </a:r>
            <a:r>
              <a:rPr lang="en-US" cap="small" dirty="0" smtClean="0">
                <a:effectLst/>
              </a:rPr>
              <a:t>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effectLst/>
              </a:rPr>
              <a:t>ʊ</a:t>
            </a:r>
            <a:r>
              <a:rPr lang="en-US" cap="small" dirty="0" err="1" smtClean="0">
                <a:effectLst/>
              </a:rPr>
              <a:t>F</a:t>
            </a:r>
            <a:r>
              <a:rPr lang="en-US" b="1" cap="small" dirty="0" err="1" smtClean="0">
                <a:effectLst/>
              </a:rPr>
              <a:t>OO</a:t>
            </a:r>
            <a:r>
              <a:rPr lang="en-US" cap="small" dirty="0" err="1" smtClean="0">
                <a:effectLst/>
              </a:rPr>
              <a:t>T</a:t>
            </a:r>
            <a:endParaRPr lang="en-US" cap="small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effectLst/>
              </a:rPr>
              <a:t>uː</a:t>
            </a:r>
            <a:r>
              <a:rPr lang="en-US" cap="small" dirty="0" err="1" smtClean="0">
                <a:effectLst/>
              </a:rPr>
              <a:t>G</a:t>
            </a:r>
            <a:r>
              <a:rPr lang="en-US" b="1" cap="small" dirty="0" err="1" smtClean="0">
                <a:effectLst/>
              </a:rPr>
              <a:t>OO</a:t>
            </a:r>
            <a:r>
              <a:rPr lang="en-US" cap="small" dirty="0" err="1" smtClean="0">
                <a:effectLst/>
              </a:rPr>
              <a:t>SE</a:t>
            </a:r>
            <a:r>
              <a:rPr lang="en-US" dirty="0" smtClean="0">
                <a:effectLst/>
              </a:rPr>
              <a:t>,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effectLst/>
              </a:rPr>
              <a:t>ɑː</a:t>
            </a:r>
            <a:r>
              <a:rPr lang="en-US" cap="small" dirty="0" err="1" smtClean="0">
                <a:effectLst/>
              </a:rPr>
              <a:t>P</a:t>
            </a:r>
            <a:r>
              <a:rPr lang="en-US" b="1" cap="small" dirty="0" err="1" smtClean="0">
                <a:effectLst/>
              </a:rPr>
              <a:t>A</a:t>
            </a:r>
            <a:r>
              <a:rPr lang="en-US" cap="small" dirty="0" err="1" smtClean="0">
                <a:effectLst/>
              </a:rPr>
              <a:t>LM</a:t>
            </a:r>
            <a:endParaRPr lang="en-US" cap="small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ʌ </a:t>
            </a:r>
            <a:r>
              <a:rPr lang="en-US" cap="small" dirty="0" smtClean="0">
                <a:effectLst/>
              </a:rPr>
              <a:t>STR</a:t>
            </a:r>
            <a:r>
              <a:rPr lang="en-US" b="1" cap="small" dirty="0" smtClean="0">
                <a:effectLst/>
              </a:rPr>
              <a:t>U</a:t>
            </a:r>
            <a:r>
              <a:rPr lang="en-US" cap="small" dirty="0" smtClean="0">
                <a:effectLst/>
              </a:rPr>
              <a:t>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ə </a:t>
            </a:r>
            <a:r>
              <a:rPr lang="en-US" cap="small" dirty="0" smtClean="0">
                <a:effectLst/>
              </a:rPr>
              <a:t>COMM</a:t>
            </a:r>
            <a:r>
              <a:rPr lang="en-US" b="1" cap="small" dirty="0" smtClean="0">
                <a:effectLst/>
              </a:rPr>
              <a:t>A</a:t>
            </a:r>
            <a:endParaRPr lang="en-US" cap="small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00F8-B52E-4653-9B34-7B6C101AA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try English Transcription sets #1-3 on Moodle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00F8-B52E-4653-9B34-7B6C101AA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try English Transcription sets #1-3 on Moodle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00F8-B52E-4653-9B34-7B6C101AA6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0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1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7F43F8-A924-4E94-868E-99CDA5F2F46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372B4-EF31-498B-8406-0F3D0A73D1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21" Type="http://schemas.openxmlformats.org/officeDocument/2006/relationships/slideLayout" Target="../slideLayouts/slideLayout2.xml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audio" Target="../media/media10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openxmlformats.org/officeDocument/2006/relationships/image" Target="../media/image1.WMF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21" Type="http://schemas.openxmlformats.org/officeDocument/2006/relationships/slideLayout" Target="../slideLayouts/slideLayout2.xml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audio" Target="../media/media10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openxmlformats.org/officeDocument/2006/relationships/image" Target="../media/image1.WMF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American English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4" y="3930651"/>
            <a:ext cx="7316787" cy="1554163"/>
          </a:xfrm>
        </p:spPr>
        <p:txBody>
          <a:bodyPr/>
          <a:lstStyle/>
          <a:p>
            <a:r>
              <a:rPr lang="en-US" dirty="0" smtClean="0"/>
              <a:t>Warming up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LING 450 slide by Valerie Freeman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753600" y="6340476"/>
            <a:ext cx="457200" cy="365125"/>
          </a:xfrm>
          <a:prstGeom prst="rect">
            <a:avLst/>
          </a:prstGeom>
        </p:spPr>
        <p:txBody>
          <a:bodyPr/>
          <a:lstStyle/>
          <a:p>
            <a:fld id="{6B5E47C3-1602-4916-BD7F-639E149B6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English consonants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LING 450 slide by Richard Wright, Dan </a:t>
            </a:r>
            <a:r>
              <a:rPr lang="en-US" dirty="0" err="1" smtClean="0"/>
              <a:t>McCloy</a:t>
            </a:r>
            <a:r>
              <a:rPr lang="en-US" dirty="0" smtClean="0"/>
              <a:t>, and Valerie Freeman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53600" y="6340476"/>
            <a:ext cx="457200" cy="365125"/>
          </a:xfrm>
          <a:prstGeom prst="rect">
            <a:avLst/>
          </a:prstGeom>
        </p:spPr>
        <p:txBody>
          <a:bodyPr/>
          <a:lstStyle/>
          <a:p>
            <a:fld id="{6B5E47C3-1602-4916-BD7F-639E149B63E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39135" name="Group 191"/>
          <p:cNvGraphicFramePr>
            <a:graphicFrameLocks noGrp="1"/>
          </p:cNvGraphicFramePr>
          <p:nvPr>
            <p:extLst/>
          </p:nvPr>
        </p:nvGraphicFramePr>
        <p:xfrm>
          <a:off x="1981201" y="1828800"/>
          <a:ext cx="8224839" cy="3444240"/>
        </p:xfrm>
        <a:graphic>
          <a:graphicData uri="http://schemas.openxmlformats.org/drawingml/2006/table">
            <a:tbl>
              <a:tblPr/>
              <a:tblGrid>
                <a:gridCol w="1143000"/>
                <a:gridCol w="786871"/>
                <a:gridCol w="786871"/>
                <a:gridCol w="786871"/>
                <a:gridCol w="786871"/>
                <a:gridCol w="786871"/>
                <a:gridCol w="866245"/>
                <a:gridCol w="707497"/>
                <a:gridCol w="786871"/>
                <a:gridCol w="78687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Bilabial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Labio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-dental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Alveolar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-alveolar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Retroflex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Velar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Glottal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Stop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  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k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ɡ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ʔ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Nasal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ŋ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Tap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ɾ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Fricative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f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θ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ð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z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ʃ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h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Affricate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ʧ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ʤ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Approximant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w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 ɹ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j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 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5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26"/>
          <p:cNvSpPr txBox="1">
            <a:spLocks noChangeArrowheads="1"/>
          </p:cNvSpPr>
          <p:nvPr/>
        </p:nvSpPr>
        <p:spPr bwMode="auto">
          <a:xfrm>
            <a:off x="3657600" y="1524000"/>
            <a:ext cx="114646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Arial Unicode MS" charset="0"/>
              </a:rPr>
              <a:t>Front</a:t>
            </a:r>
          </a:p>
        </p:txBody>
      </p:sp>
      <p:sp>
        <p:nvSpPr>
          <p:cNvPr id="60" name="TextBox 26"/>
          <p:cNvSpPr txBox="1">
            <a:spLocks noChangeArrowheads="1"/>
          </p:cNvSpPr>
          <p:nvPr/>
        </p:nvSpPr>
        <p:spPr bwMode="auto">
          <a:xfrm>
            <a:off x="5715000" y="1524000"/>
            <a:ext cx="15075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Arial Unicode MS" charset="0"/>
              </a:rPr>
              <a:t>Central</a:t>
            </a:r>
          </a:p>
        </p:txBody>
      </p:sp>
      <p:sp>
        <p:nvSpPr>
          <p:cNvPr id="61" name="TextBox 26"/>
          <p:cNvSpPr txBox="1">
            <a:spLocks noChangeArrowheads="1"/>
          </p:cNvSpPr>
          <p:nvPr/>
        </p:nvSpPr>
        <p:spPr bwMode="auto">
          <a:xfrm>
            <a:off x="7835901" y="1524000"/>
            <a:ext cx="10969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Arial Unicode MS" charset="0"/>
              </a:rPr>
              <a:t>Back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is SIL" pitchFamily="2" charset="0"/>
                <a:ea typeface="Charis SIL" pitchFamily="2" charset="0"/>
                <a:cs typeface="Charis SIL" pitchFamily="2" charset="0"/>
              </a:rPr>
              <a:t>American English Vowels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LING 450 slide by Laura </a:t>
            </a:r>
            <a:r>
              <a:rPr lang="en-US" dirty="0" err="1" smtClean="0"/>
              <a:t>McGarrity</a:t>
            </a:r>
            <a:r>
              <a:rPr lang="en-US" dirty="0" smtClean="0"/>
              <a:t> and Valerie Freeman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53600" y="6340476"/>
            <a:ext cx="457200" cy="365125"/>
          </a:xfrm>
          <a:prstGeom prst="rect">
            <a:avLst/>
          </a:prstGeom>
        </p:spPr>
        <p:txBody>
          <a:bodyPr/>
          <a:lstStyle/>
          <a:p>
            <a:fld id="{6B5E47C3-1602-4916-BD7F-639E149B63E0}" type="slidenum">
              <a:rPr lang="en-US" smtClean="0"/>
              <a:t>3</a:t>
            </a:fld>
            <a:endParaRPr lang="en-US"/>
          </a:p>
        </p:txBody>
      </p:sp>
      <p:sp>
        <p:nvSpPr>
          <p:cNvPr id="35849" name="Line 49"/>
          <p:cNvSpPr>
            <a:spLocks noChangeAspect="1" noChangeShapeType="1"/>
          </p:cNvSpPr>
          <p:nvPr/>
        </p:nvSpPr>
        <p:spPr bwMode="auto">
          <a:xfrm>
            <a:off x="3671888" y="3638542"/>
            <a:ext cx="551021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ln w="3175">
                <a:solidFill>
                  <a:schemeClr val="tx1"/>
                </a:solidFill>
              </a:ln>
              <a:latin typeface="Arial Unicode MS" charset="0"/>
            </a:endParaRPr>
          </a:p>
        </p:txBody>
      </p:sp>
      <p:sp>
        <p:nvSpPr>
          <p:cNvPr id="35850" name="Line 50"/>
          <p:cNvSpPr>
            <a:spLocks noChangeAspect="1" noChangeShapeType="1"/>
          </p:cNvSpPr>
          <p:nvPr/>
        </p:nvSpPr>
        <p:spPr bwMode="auto">
          <a:xfrm>
            <a:off x="4789488" y="5038784"/>
            <a:ext cx="439261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ln w="3175">
                <a:solidFill>
                  <a:schemeClr val="tx1"/>
                </a:solidFill>
              </a:ln>
              <a:latin typeface="Arial Unicode MS" charset="0"/>
            </a:endParaRPr>
          </a:p>
        </p:txBody>
      </p:sp>
      <p:sp>
        <p:nvSpPr>
          <p:cNvPr id="35855" name="TextBox 20"/>
          <p:cNvSpPr txBox="1">
            <a:spLocks noChangeArrowheads="1"/>
          </p:cNvSpPr>
          <p:nvPr/>
        </p:nvSpPr>
        <p:spPr bwMode="auto">
          <a:xfrm>
            <a:off x="4038600" y="2576504"/>
            <a:ext cx="711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[ɪ]</a:t>
            </a:r>
          </a:p>
        </p:txBody>
      </p:sp>
      <p:sp>
        <p:nvSpPr>
          <p:cNvPr id="35856" name="TextBox 21"/>
          <p:cNvSpPr txBox="1">
            <a:spLocks noChangeArrowheads="1"/>
          </p:cNvSpPr>
          <p:nvPr/>
        </p:nvSpPr>
        <p:spPr bwMode="auto">
          <a:xfrm>
            <a:off x="7556500" y="2576504"/>
            <a:ext cx="723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dirty="0">
                <a:latin typeface="Arial Unicode MS" charset="0"/>
              </a:rPr>
              <a:t>[ʊ]</a:t>
            </a:r>
          </a:p>
        </p:txBody>
      </p:sp>
      <p:sp>
        <p:nvSpPr>
          <p:cNvPr id="35857" name="TextBox 22"/>
          <p:cNvSpPr txBox="1">
            <a:spLocks noChangeArrowheads="1"/>
          </p:cNvSpPr>
          <p:nvPr/>
        </p:nvSpPr>
        <p:spPr bwMode="auto">
          <a:xfrm>
            <a:off x="8458200" y="2208204"/>
            <a:ext cx="736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dirty="0">
                <a:latin typeface="Arial Unicode MS" charset="0"/>
              </a:rPr>
              <a:t>[u]</a:t>
            </a:r>
          </a:p>
        </p:txBody>
      </p:sp>
      <p:sp>
        <p:nvSpPr>
          <p:cNvPr id="35858" name="TextBox 25"/>
          <p:cNvSpPr txBox="1">
            <a:spLocks noChangeArrowheads="1"/>
          </p:cNvSpPr>
          <p:nvPr/>
        </p:nvSpPr>
        <p:spPr bwMode="auto">
          <a:xfrm>
            <a:off x="2946400" y="2214348"/>
            <a:ext cx="711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[i]</a:t>
            </a:r>
          </a:p>
        </p:txBody>
      </p:sp>
      <p:sp>
        <p:nvSpPr>
          <p:cNvPr id="35860" name="TextBox 31"/>
          <p:cNvSpPr txBox="1">
            <a:spLocks noChangeArrowheads="1"/>
          </p:cNvSpPr>
          <p:nvPr/>
        </p:nvSpPr>
        <p:spPr bwMode="auto">
          <a:xfrm>
            <a:off x="5168900" y="4291004"/>
            <a:ext cx="611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latin typeface="Arial Unicode MS" charset="0"/>
              </a:rPr>
              <a:t>[ɛ]</a:t>
            </a:r>
          </a:p>
        </p:txBody>
      </p:sp>
      <p:sp>
        <p:nvSpPr>
          <p:cNvPr id="35861" name="TextBox 32"/>
          <p:cNvSpPr txBox="1">
            <a:spLocks noChangeArrowheads="1"/>
          </p:cNvSpPr>
          <p:nvPr/>
        </p:nvSpPr>
        <p:spPr bwMode="auto">
          <a:xfrm>
            <a:off x="6216650" y="4038600"/>
            <a:ext cx="641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[ə]</a:t>
            </a:r>
          </a:p>
        </p:txBody>
      </p:sp>
      <p:sp>
        <p:nvSpPr>
          <p:cNvPr id="35862" name="TextBox 33"/>
          <p:cNvSpPr txBox="1">
            <a:spLocks noChangeArrowheads="1"/>
          </p:cNvSpPr>
          <p:nvPr/>
        </p:nvSpPr>
        <p:spPr bwMode="auto">
          <a:xfrm>
            <a:off x="6769100" y="4354504"/>
            <a:ext cx="617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latin typeface="Arial Unicode MS" charset="0"/>
              </a:rPr>
              <a:t>[ʌ]</a:t>
            </a:r>
          </a:p>
        </p:txBody>
      </p:sp>
      <p:sp>
        <p:nvSpPr>
          <p:cNvPr id="35863" name="TextBox 34"/>
          <p:cNvSpPr txBox="1">
            <a:spLocks noChangeArrowheads="1"/>
          </p:cNvSpPr>
          <p:nvPr/>
        </p:nvSpPr>
        <p:spPr bwMode="auto">
          <a:xfrm>
            <a:off x="7612124" y="4303705"/>
            <a:ext cx="6174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[ɔ]</a:t>
            </a:r>
          </a:p>
        </p:txBody>
      </p:sp>
      <p:sp>
        <p:nvSpPr>
          <p:cNvPr id="35865" name="TextBox 36"/>
          <p:cNvSpPr txBox="1">
            <a:spLocks noChangeArrowheads="1"/>
          </p:cNvSpPr>
          <p:nvPr/>
        </p:nvSpPr>
        <p:spPr bwMode="auto">
          <a:xfrm>
            <a:off x="5892800" y="5497504"/>
            <a:ext cx="92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[æ]</a:t>
            </a:r>
          </a:p>
        </p:txBody>
      </p:sp>
      <p:sp>
        <p:nvSpPr>
          <p:cNvPr id="35866" name="TextBox 37"/>
          <p:cNvSpPr txBox="1">
            <a:spLocks noChangeArrowheads="1"/>
          </p:cNvSpPr>
          <p:nvPr/>
        </p:nvSpPr>
        <p:spPr bwMode="auto">
          <a:xfrm>
            <a:off x="7607300" y="5495984"/>
            <a:ext cx="641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[ɑ]</a:t>
            </a:r>
          </a:p>
        </p:txBody>
      </p:sp>
      <p:cxnSp>
        <p:nvCxnSpPr>
          <p:cNvPr id="35880" name="Straight Connector 52"/>
          <p:cNvCxnSpPr>
            <a:cxnSpLocks noChangeShapeType="1"/>
          </p:cNvCxnSpPr>
          <p:nvPr/>
        </p:nvCxnSpPr>
        <p:spPr bwMode="auto">
          <a:xfrm>
            <a:off x="5168900" y="2194560"/>
            <a:ext cx="1816894" cy="405384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5881" name="Straight Connector 57"/>
          <p:cNvCxnSpPr>
            <a:cxnSpLocks noChangeShapeType="1"/>
          </p:cNvCxnSpPr>
          <p:nvPr/>
        </p:nvCxnSpPr>
        <p:spPr bwMode="auto">
          <a:xfrm flipH="1">
            <a:off x="7511878" y="2194560"/>
            <a:ext cx="95422" cy="405384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56" name="TextBox 26"/>
          <p:cNvSpPr txBox="1">
            <a:spLocks noChangeArrowheads="1"/>
          </p:cNvSpPr>
          <p:nvPr/>
        </p:nvSpPr>
        <p:spPr bwMode="auto">
          <a:xfrm>
            <a:off x="1979594" y="2894004"/>
            <a:ext cx="102864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Arial Unicode MS" charset="0"/>
              </a:rPr>
              <a:t>High</a:t>
            </a:r>
          </a:p>
        </p:txBody>
      </p:sp>
      <p:sp>
        <p:nvSpPr>
          <p:cNvPr id="57" name="TextBox 26"/>
          <p:cNvSpPr txBox="1">
            <a:spLocks noChangeArrowheads="1"/>
          </p:cNvSpPr>
          <p:nvPr/>
        </p:nvSpPr>
        <p:spPr bwMode="auto">
          <a:xfrm>
            <a:off x="2906694" y="4100504"/>
            <a:ext cx="84590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Mid</a:t>
            </a:r>
          </a:p>
        </p:txBody>
      </p:sp>
      <p:sp>
        <p:nvSpPr>
          <p:cNvPr id="58" name="TextBox 26"/>
          <p:cNvSpPr txBox="1">
            <a:spLocks noChangeArrowheads="1"/>
          </p:cNvSpPr>
          <p:nvPr/>
        </p:nvSpPr>
        <p:spPr bwMode="auto">
          <a:xfrm>
            <a:off x="4227494" y="5548304"/>
            <a:ext cx="95410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Low</a:t>
            </a:r>
          </a:p>
        </p:txBody>
      </p:sp>
      <p:sp>
        <p:nvSpPr>
          <p:cNvPr id="52" name="TextBox 37"/>
          <p:cNvSpPr txBox="1">
            <a:spLocks noChangeArrowheads="1"/>
          </p:cNvSpPr>
          <p:nvPr/>
        </p:nvSpPr>
        <p:spPr bwMode="auto">
          <a:xfrm>
            <a:off x="6826251" y="5495985"/>
            <a:ext cx="639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[a]</a:t>
            </a:r>
          </a:p>
        </p:txBody>
      </p:sp>
      <p:sp>
        <p:nvSpPr>
          <p:cNvPr id="45" name="Line 44"/>
          <p:cNvSpPr>
            <a:spLocks noChangeAspect="1" noChangeShapeType="1"/>
          </p:cNvSpPr>
          <p:nvPr/>
        </p:nvSpPr>
        <p:spPr bwMode="auto">
          <a:xfrm>
            <a:off x="2438400" y="2206625"/>
            <a:ext cx="6743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ln w="3175"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Arial Unicode MS" charset="0"/>
            </a:endParaRPr>
          </a:p>
        </p:txBody>
      </p:sp>
      <p:sp>
        <p:nvSpPr>
          <p:cNvPr id="47" name="Line 45"/>
          <p:cNvSpPr>
            <a:spLocks noChangeAspect="1" noChangeShapeType="1"/>
          </p:cNvSpPr>
          <p:nvPr/>
        </p:nvSpPr>
        <p:spPr bwMode="auto">
          <a:xfrm>
            <a:off x="5762996" y="6248400"/>
            <a:ext cx="341910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 Unicode MS" charset="0"/>
            </a:endParaRPr>
          </a:p>
        </p:txBody>
      </p:sp>
      <p:sp>
        <p:nvSpPr>
          <p:cNvPr id="48" name="Line 46"/>
          <p:cNvSpPr>
            <a:spLocks noChangeAspect="1" noChangeShapeType="1"/>
          </p:cNvSpPr>
          <p:nvPr/>
        </p:nvSpPr>
        <p:spPr bwMode="auto">
          <a:xfrm flipH="1" flipV="1">
            <a:off x="2438401" y="2194560"/>
            <a:ext cx="3324595" cy="405384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 Unicode MS" charset="0"/>
            </a:endParaRPr>
          </a:p>
        </p:txBody>
      </p:sp>
      <p:sp>
        <p:nvSpPr>
          <p:cNvPr id="49" name="Line 47"/>
          <p:cNvSpPr>
            <a:spLocks noChangeAspect="1" noChangeShapeType="1"/>
          </p:cNvSpPr>
          <p:nvPr/>
        </p:nvSpPr>
        <p:spPr bwMode="auto">
          <a:xfrm>
            <a:off x="9182100" y="2206626"/>
            <a:ext cx="0" cy="40417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 Unicode MS" charset="0"/>
            </a:endParaRPr>
          </a:p>
        </p:txBody>
      </p:sp>
      <p:cxnSp>
        <p:nvCxnSpPr>
          <p:cNvPr id="50" name="Straight Connector 49"/>
          <p:cNvCxnSpPr>
            <a:stCxn id="52" idx="0"/>
          </p:cNvCxnSpPr>
          <p:nvPr/>
        </p:nvCxnSpPr>
        <p:spPr bwMode="auto">
          <a:xfrm flipH="1" flipV="1">
            <a:off x="4572002" y="3276600"/>
            <a:ext cx="2574208" cy="22193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51" name="Straight Connector 50"/>
          <p:cNvCxnSpPr>
            <a:stCxn id="35863" idx="0"/>
          </p:cNvCxnSpPr>
          <p:nvPr/>
        </p:nvCxnSpPr>
        <p:spPr bwMode="auto">
          <a:xfrm flipH="1" flipV="1">
            <a:off x="4704546" y="3037226"/>
            <a:ext cx="3216316" cy="12664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4191001" y="3834826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[e]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8173980" y="3186396"/>
            <a:ext cx="652521" cy="684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70" name="Straight Connector 69"/>
          <p:cNvCxnSpPr>
            <a:stCxn id="52" idx="0"/>
            <a:endCxn id="35856" idx="2"/>
          </p:cNvCxnSpPr>
          <p:nvPr/>
        </p:nvCxnSpPr>
        <p:spPr bwMode="auto">
          <a:xfrm flipV="1">
            <a:off x="7146210" y="3160704"/>
            <a:ext cx="772240" cy="23352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8534401" y="381000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>
                <a:latin typeface="Arial Unicode MS" charset="0"/>
              </a:rPr>
              <a:t>[o]</a:t>
            </a:r>
          </a:p>
        </p:txBody>
      </p:sp>
      <p:cxnSp>
        <p:nvCxnSpPr>
          <p:cNvPr id="73" name="Straight Connector 72"/>
          <p:cNvCxnSpPr>
            <a:stCxn id="63" idx="0"/>
          </p:cNvCxnSpPr>
          <p:nvPr/>
        </p:nvCxnSpPr>
        <p:spPr bwMode="auto">
          <a:xfrm flipH="1" flipV="1">
            <a:off x="4394204" y="3276603"/>
            <a:ext cx="116757" cy="5582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775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70598"/>
            <a:ext cx="10058400" cy="1450757"/>
          </a:xfrm>
        </p:spPr>
        <p:txBody>
          <a:bodyPr/>
          <a:lstStyle/>
          <a:p>
            <a:r>
              <a:rPr lang="en-US" dirty="0" smtClean="0"/>
              <a:t>English transcription practice:  Consonants &amp; Vowels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975" y="2057400"/>
            <a:ext cx="8229600" cy="3125787"/>
          </a:xfrm>
        </p:spPr>
        <p:txBody>
          <a:bodyPr numCol="2">
            <a:normAutofit fontScale="62500" lnSpcReduction="20000"/>
          </a:bodyPr>
          <a:lstStyle/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	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dirty="0">
                <a:ea typeface="Calibri"/>
                <a:cs typeface="Times New Roman"/>
              </a:rPr>
              <a:t>  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LING 450 slide by Valerie Freeman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53600" y="6340476"/>
            <a:ext cx="457200" cy="365125"/>
          </a:xfrm>
          <a:prstGeom prst="rect">
            <a:avLst/>
          </a:prstGeom>
        </p:spPr>
        <p:txBody>
          <a:bodyPr/>
          <a:lstStyle/>
          <a:p>
            <a:fld id="{6B5E47C3-1602-4916-BD7F-639E149B63E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ry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2581379"/>
            <a:ext cx="365760" cy="365760"/>
          </a:xfrm>
          <a:prstGeom prst="rect">
            <a:avLst/>
          </a:prstGeom>
        </p:spPr>
      </p:pic>
      <p:pic>
        <p:nvPicPr>
          <p:cNvPr id="17" name="sh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52879"/>
            <a:ext cx="365760" cy="365760"/>
          </a:xfrm>
          <a:prstGeom prst="rect">
            <a:avLst/>
          </a:prstGeom>
        </p:spPr>
      </p:pic>
      <p:pic>
        <p:nvPicPr>
          <p:cNvPr id="18" name="thigh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729434"/>
            <a:ext cx="365760" cy="365760"/>
          </a:xfrm>
          <a:prstGeom prst="rect">
            <a:avLst/>
          </a:prstGeom>
        </p:spPr>
      </p:pic>
      <p:pic>
        <p:nvPicPr>
          <p:cNvPr id="19" name="thy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323795"/>
            <a:ext cx="365760" cy="365760"/>
          </a:xfrm>
          <a:prstGeom prst="rect">
            <a:avLst/>
          </a:prstGeom>
        </p:spPr>
      </p:pic>
      <p:pic>
        <p:nvPicPr>
          <p:cNvPr id="20" name="city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75" y="2574230"/>
            <a:ext cx="365760" cy="365760"/>
          </a:xfrm>
          <a:prstGeom prst="rect">
            <a:avLst/>
          </a:prstGeom>
        </p:spPr>
      </p:pic>
      <p:pic>
        <p:nvPicPr>
          <p:cNvPr id="21" name="gin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3132271"/>
            <a:ext cx="365760" cy="365760"/>
          </a:xfrm>
          <a:prstGeom prst="rect">
            <a:avLst/>
          </a:prstGeom>
        </p:spPr>
      </p:pic>
      <p:pic>
        <p:nvPicPr>
          <p:cNvPr id="22" name="hang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5" y="3729434"/>
            <a:ext cx="365760" cy="365760"/>
          </a:xfrm>
          <a:prstGeom prst="rect">
            <a:avLst/>
          </a:prstGeom>
        </p:spPr>
      </p:pic>
      <p:pic>
        <p:nvPicPr>
          <p:cNvPr id="23" name="kite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5" y="4389120"/>
            <a:ext cx="365760" cy="365760"/>
          </a:xfrm>
          <a:prstGeom prst="rect">
            <a:avLst/>
          </a:prstGeom>
        </p:spPr>
      </p:pic>
      <p:pic>
        <p:nvPicPr>
          <p:cNvPr id="25" name="length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1989558"/>
            <a:ext cx="365760" cy="365760"/>
          </a:xfrm>
          <a:prstGeom prst="rect">
            <a:avLst/>
          </a:prstGeom>
        </p:spPr>
      </p:pic>
      <p:pic>
        <p:nvPicPr>
          <p:cNvPr id="26" name="bad.wav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5" y="198927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18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20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3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14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6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05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08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13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085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70598"/>
            <a:ext cx="10058400" cy="1450757"/>
          </a:xfrm>
        </p:spPr>
        <p:txBody>
          <a:bodyPr/>
          <a:lstStyle/>
          <a:p>
            <a:r>
              <a:rPr lang="en-US" dirty="0" smtClean="0"/>
              <a:t>English transcription practice:  Consonants &amp; Vowels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975" y="2057400"/>
            <a:ext cx="8229600" cy="3125787"/>
          </a:xfrm>
        </p:spPr>
        <p:txBody>
          <a:bodyPr numCol="2">
            <a:noAutofit/>
          </a:bodyPr>
          <a:lstStyle/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>
                <a:ea typeface="Calibri"/>
                <a:cs typeface="Times New Roman"/>
              </a:rPr>
              <a:t>  </a:t>
            </a:r>
            <a:r>
              <a:rPr lang="en-US" sz="2200" dirty="0" smtClean="0">
                <a:ea typeface="Calibri"/>
                <a:cs typeface="Times New Roman"/>
              </a:rPr>
              <a:t>     </a:t>
            </a:r>
            <a:r>
              <a:rPr lang="en-US" sz="2200" i="1" dirty="0"/>
              <a:t>/ˈ</a:t>
            </a:r>
            <a:r>
              <a:rPr lang="en-US" sz="2200" i="1" dirty="0" err="1"/>
              <a:t>bæd</a:t>
            </a:r>
            <a:r>
              <a:rPr lang="en-US" sz="2200" i="1" dirty="0"/>
              <a:t>/</a:t>
            </a:r>
            <a:r>
              <a:rPr lang="en-US" sz="2200" dirty="0">
                <a:ea typeface="Calibri"/>
                <a:cs typeface="Times New Roman"/>
              </a:rPr>
              <a:t>	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 smtClean="0">
                <a:ea typeface="Calibri"/>
                <a:cs typeface="Times New Roman"/>
              </a:rPr>
              <a:t>       </a:t>
            </a:r>
            <a:r>
              <a:rPr lang="en-US" sz="2200" i="1" dirty="0"/>
              <a:t>/ˈ</a:t>
            </a:r>
            <a:r>
              <a:rPr lang="en-US" sz="2200" i="1" dirty="0" err="1"/>
              <a:t>sɪti</a:t>
            </a:r>
            <a:r>
              <a:rPr lang="en-US" sz="2200" i="1" dirty="0"/>
              <a:t>/</a:t>
            </a:r>
            <a:r>
              <a:rPr lang="en-US" sz="2200" dirty="0" smtClean="0">
                <a:ea typeface="Calibri"/>
                <a:cs typeface="Times New Roman"/>
              </a:rPr>
              <a:t>  </a:t>
            </a:r>
            <a:r>
              <a:rPr lang="en-US" sz="2200" dirty="0">
                <a:ea typeface="Calibri"/>
                <a:cs typeface="Times New Roman"/>
              </a:rPr>
              <a:t>	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 smtClean="0">
                <a:ea typeface="Calibri"/>
                <a:cs typeface="Times New Roman"/>
              </a:rPr>
              <a:t>       /</a:t>
            </a:r>
            <a:r>
              <a:rPr lang="en-US" sz="2200" i="1" dirty="0" err="1" smtClean="0"/>
              <a:t>dʒɪn</a:t>
            </a:r>
            <a:r>
              <a:rPr lang="en-US" sz="2200" i="1" dirty="0" smtClean="0"/>
              <a:t>/</a:t>
            </a:r>
            <a:r>
              <a:rPr lang="en-US" sz="2200" dirty="0" smtClean="0">
                <a:ea typeface="Calibri"/>
                <a:cs typeface="Times New Roman"/>
              </a:rPr>
              <a:t>  </a:t>
            </a:r>
            <a:r>
              <a:rPr lang="en-US" sz="2200" dirty="0">
                <a:ea typeface="Calibri"/>
                <a:cs typeface="Times New Roman"/>
              </a:rPr>
              <a:t>	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>
                <a:ea typeface="Calibri"/>
                <a:cs typeface="Times New Roman"/>
              </a:rPr>
              <a:t> </a:t>
            </a:r>
            <a:r>
              <a:rPr lang="en-US" sz="2200" dirty="0" smtClean="0">
                <a:ea typeface="Calibri"/>
                <a:cs typeface="Times New Roman"/>
              </a:rPr>
              <a:t>    /</a:t>
            </a:r>
            <a:r>
              <a:rPr lang="en-US" sz="2200" i="1" dirty="0" err="1" smtClean="0"/>
              <a:t>hæŋ</a:t>
            </a:r>
            <a:r>
              <a:rPr lang="en-US" sz="2200" i="1" dirty="0" smtClean="0"/>
              <a:t>/</a:t>
            </a:r>
            <a:r>
              <a:rPr lang="en-US" sz="2200" dirty="0">
                <a:ea typeface="Calibri"/>
                <a:cs typeface="Times New Roman"/>
              </a:rPr>
              <a:t>	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 smtClean="0">
                <a:cs typeface="Times New Roman"/>
              </a:rPr>
              <a:t>      </a:t>
            </a:r>
            <a:r>
              <a:rPr lang="en-US" sz="2200" i="1" dirty="0" smtClean="0"/>
              <a:t>/</a:t>
            </a:r>
            <a:r>
              <a:rPr lang="en-US" sz="2200" i="1" dirty="0"/>
              <a:t>ˈ</a:t>
            </a:r>
            <a:r>
              <a:rPr lang="en-US" sz="2200" i="1" dirty="0" err="1"/>
              <a:t>kaɪt</a:t>
            </a:r>
            <a:r>
              <a:rPr lang="en-US" sz="2200" i="1" dirty="0"/>
              <a:t>/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>
                <a:ea typeface="Calibri"/>
                <a:cs typeface="Times New Roman"/>
              </a:rPr>
              <a:t>  </a:t>
            </a:r>
            <a:r>
              <a:rPr lang="en-US" sz="2200" dirty="0" smtClean="0">
                <a:ea typeface="Calibri"/>
                <a:cs typeface="Times New Roman"/>
              </a:rPr>
              <a:t>         </a:t>
            </a:r>
            <a:r>
              <a:rPr lang="en-US" sz="2200" i="1" dirty="0" smtClean="0"/>
              <a:t>/</a:t>
            </a:r>
            <a:r>
              <a:rPr lang="en-US" sz="2200" i="1" dirty="0"/>
              <a:t>ˈ</a:t>
            </a:r>
            <a:r>
              <a:rPr lang="en-US" sz="2200" i="1" dirty="0" err="1"/>
              <a:t>ɫɛŋ</a:t>
            </a:r>
            <a:r>
              <a:rPr lang="el-GR" sz="2200" i="1" dirty="0"/>
              <a:t>θ/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>
                <a:ea typeface="Calibri"/>
                <a:cs typeface="Times New Roman"/>
              </a:rPr>
              <a:t>   </a:t>
            </a:r>
            <a:r>
              <a:rPr lang="en-US" sz="2200" dirty="0" smtClean="0">
                <a:ea typeface="Calibri"/>
                <a:cs typeface="Times New Roman"/>
              </a:rPr>
              <a:t>          </a:t>
            </a:r>
            <a:r>
              <a:rPr lang="en-US" sz="2200" i="1" dirty="0" smtClean="0"/>
              <a:t>/</a:t>
            </a:r>
            <a:r>
              <a:rPr lang="en-US" sz="2200" i="1" dirty="0"/>
              <a:t>ˈ</a:t>
            </a:r>
            <a:r>
              <a:rPr lang="en-US" sz="2200" i="1" dirty="0" err="1"/>
              <a:t>ɹaɪ</a:t>
            </a:r>
            <a:r>
              <a:rPr lang="en-US" sz="2200" i="1" dirty="0"/>
              <a:t>/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>
                <a:ea typeface="Calibri"/>
                <a:cs typeface="Times New Roman"/>
              </a:rPr>
              <a:t> </a:t>
            </a:r>
            <a:r>
              <a:rPr lang="en-US" sz="2200" dirty="0" smtClean="0">
                <a:ea typeface="Calibri"/>
                <a:cs typeface="Times New Roman"/>
              </a:rPr>
              <a:t>             </a:t>
            </a:r>
            <a:r>
              <a:rPr lang="en-US" sz="2200" i="1" dirty="0"/>
              <a:t>/ˈ</a:t>
            </a:r>
            <a:r>
              <a:rPr lang="en-US" sz="2200" i="1" dirty="0" err="1"/>
              <a:t>ʃaɪ</a:t>
            </a:r>
            <a:r>
              <a:rPr lang="en-US" sz="2200" i="1" dirty="0"/>
              <a:t>/</a:t>
            </a:r>
            <a:r>
              <a:rPr lang="en-US" sz="2200" dirty="0">
                <a:ea typeface="Calibri"/>
                <a:cs typeface="Times New Roman"/>
              </a:rPr>
              <a:t>	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>
                <a:ea typeface="Calibri"/>
                <a:cs typeface="Times New Roman"/>
              </a:rPr>
              <a:t> </a:t>
            </a:r>
            <a:r>
              <a:rPr lang="en-US" sz="2200" dirty="0" smtClean="0">
                <a:ea typeface="Calibri"/>
                <a:cs typeface="Times New Roman"/>
              </a:rPr>
              <a:t>           </a:t>
            </a:r>
            <a:r>
              <a:rPr lang="el-GR" sz="2200" i="1" dirty="0"/>
              <a:t>/ˈθ</a:t>
            </a:r>
            <a:r>
              <a:rPr lang="en-US" sz="2200" i="1" dirty="0" err="1"/>
              <a:t>aɪ</a:t>
            </a:r>
            <a:r>
              <a:rPr lang="en-US" sz="2200" i="1" dirty="0"/>
              <a:t>/</a:t>
            </a:r>
            <a:r>
              <a:rPr lang="en-US" sz="2200" dirty="0">
                <a:ea typeface="Calibri"/>
                <a:cs typeface="Times New Roman"/>
              </a:rPr>
              <a:t>	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pPr marL="914400" indent="-914400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  <a:tabLst>
                <a:tab pos="914400" algn="l"/>
                <a:tab pos="2063750" algn="l"/>
              </a:tabLst>
            </a:pPr>
            <a:r>
              <a:rPr lang="en-US" sz="2200" dirty="0">
                <a:ea typeface="Calibri"/>
                <a:cs typeface="Times New Roman"/>
              </a:rPr>
              <a:t> </a:t>
            </a:r>
            <a:r>
              <a:rPr lang="en-US" sz="2200" dirty="0" smtClean="0">
                <a:ea typeface="Calibri"/>
                <a:cs typeface="Times New Roman"/>
              </a:rPr>
              <a:t>           </a:t>
            </a:r>
            <a:r>
              <a:rPr lang="el-GR" sz="2200" i="1" dirty="0" smtClean="0"/>
              <a:t>/ˈ</a:t>
            </a:r>
            <a:r>
              <a:rPr lang="en-US" sz="2400" dirty="0" err="1"/>
              <a:t>ð</a:t>
            </a:r>
            <a:r>
              <a:rPr lang="en-US" sz="2200" i="1" dirty="0" err="1" smtClean="0"/>
              <a:t>aɪ</a:t>
            </a:r>
            <a:r>
              <a:rPr lang="en-US" sz="2200" i="1" dirty="0"/>
              <a:t>/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LING 450 slide by Valerie Freeman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53600" y="6340476"/>
            <a:ext cx="457200" cy="365125"/>
          </a:xfrm>
          <a:prstGeom prst="rect">
            <a:avLst/>
          </a:prstGeom>
        </p:spPr>
        <p:txBody>
          <a:bodyPr/>
          <a:lstStyle/>
          <a:p>
            <a:fld id="{6B5E47C3-1602-4916-BD7F-639E149B63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ry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2744472"/>
            <a:ext cx="365760" cy="365760"/>
          </a:xfrm>
          <a:prstGeom prst="rect">
            <a:avLst/>
          </a:prstGeom>
        </p:spPr>
      </p:pic>
      <p:pic>
        <p:nvPicPr>
          <p:cNvPr id="17" name="sh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3499386"/>
            <a:ext cx="365760" cy="365760"/>
          </a:xfrm>
          <a:prstGeom prst="rect">
            <a:avLst/>
          </a:prstGeom>
        </p:spPr>
      </p:pic>
      <p:pic>
        <p:nvPicPr>
          <p:cNvPr id="18" name="thigh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4168033"/>
            <a:ext cx="365760" cy="365760"/>
          </a:xfrm>
          <a:prstGeom prst="rect">
            <a:avLst/>
          </a:prstGeom>
        </p:spPr>
      </p:pic>
      <p:pic>
        <p:nvPicPr>
          <p:cNvPr id="19" name="thy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4836680"/>
            <a:ext cx="365760" cy="365760"/>
          </a:xfrm>
          <a:prstGeom prst="rect">
            <a:avLst/>
          </a:prstGeom>
        </p:spPr>
      </p:pic>
      <p:pic>
        <p:nvPicPr>
          <p:cNvPr id="20" name="city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5" y="2717988"/>
            <a:ext cx="365760" cy="365760"/>
          </a:xfrm>
          <a:prstGeom prst="rect">
            <a:avLst/>
          </a:prstGeom>
        </p:spPr>
      </p:pic>
      <p:pic>
        <p:nvPicPr>
          <p:cNvPr id="21" name="gin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15" y="3543960"/>
            <a:ext cx="365760" cy="365760"/>
          </a:xfrm>
          <a:prstGeom prst="rect">
            <a:avLst/>
          </a:prstGeom>
        </p:spPr>
      </p:pic>
      <p:pic>
        <p:nvPicPr>
          <p:cNvPr id="22" name="hang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5" y="4145427"/>
            <a:ext cx="365760" cy="365760"/>
          </a:xfrm>
          <a:prstGeom prst="rect">
            <a:avLst/>
          </a:prstGeom>
        </p:spPr>
      </p:pic>
      <p:pic>
        <p:nvPicPr>
          <p:cNvPr id="23" name="kite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10" y="4885269"/>
            <a:ext cx="365760" cy="365760"/>
          </a:xfrm>
          <a:prstGeom prst="rect">
            <a:avLst/>
          </a:prstGeom>
        </p:spPr>
      </p:pic>
      <p:pic>
        <p:nvPicPr>
          <p:cNvPr id="25" name="length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2088955"/>
            <a:ext cx="365760" cy="365760"/>
          </a:xfrm>
          <a:prstGeom prst="rect">
            <a:avLst/>
          </a:prstGeom>
        </p:spPr>
      </p:pic>
      <p:pic>
        <p:nvPicPr>
          <p:cNvPr id="26" name="bad.wav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15" y="198417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18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20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3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14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6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05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08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13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085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219</Words>
  <Application>Microsoft Office PowerPoint</Application>
  <PresentationFormat>Widescreen</PresentationFormat>
  <Paragraphs>109</Paragraphs>
  <Slides>5</Slides>
  <Notes>4</Notes>
  <HiddenSlides>0</HiddenSlides>
  <MMClips>20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Calibri</vt:lpstr>
      <vt:lpstr>Calibri Light</vt:lpstr>
      <vt:lpstr>Charis SIL</vt:lpstr>
      <vt:lpstr>Times New Roman</vt:lpstr>
      <vt:lpstr>Retrospect</vt:lpstr>
      <vt:lpstr>American English</vt:lpstr>
      <vt:lpstr>English consonants</vt:lpstr>
      <vt:lpstr>American English Vowels </vt:lpstr>
      <vt:lpstr>English transcription practice:  Consonants &amp; Vowels</vt:lpstr>
      <vt:lpstr>English transcription practice:  Consonants &amp; Vowels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English</dc:title>
  <dc:creator>Marina O</dc:creator>
  <cp:lastModifiedBy>Marina O</cp:lastModifiedBy>
  <cp:revision>2</cp:revision>
  <dcterms:created xsi:type="dcterms:W3CDTF">2019-10-02T20:11:00Z</dcterms:created>
  <dcterms:modified xsi:type="dcterms:W3CDTF">2019-10-02T20:11:56Z</dcterms:modified>
</cp:coreProperties>
</file>