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6" r:id="rId3"/>
    <p:sldId id="277" r:id="rId4"/>
    <p:sldId id="278" r:id="rId5"/>
    <p:sldId id="258" r:id="rId6"/>
    <p:sldId id="259" r:id="rId7"/>
    <p:sldId id="265" r:id="rId8"/>
    <p:sldId id="261" r:id="rId9"/>
    <p:sldId id="262" r:id="rId10"/>
    <p:sldId id="263" r:id="rId11"/>
    <p:sldId id="264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7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1636E-1AB6-F54F-B3B7-6D7246B6813E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122CD-57AD-2946-A46F-D258522FE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this</a:t>
            </a:r>
            <a:r>
              <a:rPr lang="en-US" baseline="0" dirty="0"/>
              <a:t> slide to work on </a:t>
            </a:r>
            <a:r>
              <a:rPr lang="en-US" baseline="0" dirty="0" err="1"/>
              <a:t>HW</a:t>
            </a:r>
            <a:r>
              <a:rPr lang="en-US" baseline="0" dirty="0"/>
              <a:t>: Vocal Tract Anatomy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1FCF0-3E44-7445-A8ED-4BA3C90409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</a:t>
            </a:r>
            <a:r>
              <a:rPr lang="en-US" baseline="0" dirty="0"/>
              <a:t> slide to work on </a:t>
            </a:r>
            <a:r>
              <a:rPr lang="en-US" baseline="0" dirty="0" err="1"/>
              <a:t>HW</a:t>
            </a:r>
            <a:r>
              <a:rPr lang="en-US" baseline="0" dirty="0"/>
              <a:t>: Vocal Tract Anatomy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1FCF0-3E44-7445-A8ED-4BA3C90409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6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1FCF0-3E44-7445-A8ED-4BA3C90409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you know.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1FCF0-3E44-7445-A8ED-4BA3C90409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just</a:t>
            </a:r>
            <a:r>
              <a:rPr lang="en-US" baseline="0" dirty="0" smtClean="0"/>
              <a:t> have to memorize these odd-looking symbols to learn all the sounds of English.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1FCF0-3E44-7445-A8ED-4BA3C90409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Retroflexes</a:t>
            </a:r>
            <a:r>
              <a:rPr lang="en-US" baseline="0" dirty="0" smtClean="0"/>
              <a:t> all have tails, laterals tend to look like L’s.  Keep your R’s straight,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1FCF0-3E44-7445-A8ED-4BA3C90409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Loud ones </a:t>
            </a:r>
            <a:r>
              <a:rPr lang="en-US" dirty="0" err="1" smtClean="0"/>
              <a:t>displa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122CD-57AD-2946-A46F-D258522FEC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r>
              <a:rPr lang="en-US" baseline="0" dirty="0" smtClean="0"/>
              <a:t> cancelling are waves in opposite phase.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122CD-57AD-2946-A46F-D258522FEC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khaven.edu/~dsimanek/scenario/newton.htm" TargetMode="External"/><Relationship Id="rId4" Type="http://schemas.openxmlformats.org/officeDocument/2006/relationships/hyperlink" Target="https://waitbutwhy.com/2016/03/soun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olframalpha.com/input/?i=y=sin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5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1024841"/>
          </a:xfrm>
        </p:spPr>
        <p:txBody>
          <a:bodyPr/>
          <a:lstStyle/>
          <a:p>
            <a:pPr eaLnBrk="1" hangingPunct="1"/>
            <a:r>
              <a:rPr lang="en-US" dirty="0" smtClean="0"/>
              <a:t>IPA </a:t>
            </a:r>
            <a:r>
              <a:rPr lang="mr-IN" dirty="0" smtClean="0"/>
              <a:t>–</a:t>
            </a:r>
            <a:r>
              <a:rPr lang="en-US" dirty="0" smtClean="0"/>
              <a:t> English Inventory</a:t>
            </a:r>
            <a:endParaRPr lang="en-US" dirty="0"/>
          </a:p>
        </p:txBody>
      </p:sp>
      <p:graphicFrame>
        <p:nvGraphicFramePr>
          <p:cNvPr id="339135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90069"/>
              </p:ext>
            </p:extLst>
          </p:nvPr>
        </p:nvGraphicFramePr>
        <p:xfrm>
          <a:off x="549272" y="1631037"/>
          <a:ext cx="8361366" cy="3657600"/>
        </p:xfrm>
        <a:graphic>
          <a:graphicData uri="http://schemas.openxmlformats.org/drawingml/2006/table">
            <a:tbl>
              <a:tblPr/>
              <a:tblGrid>
                <a:gridCol w="908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5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75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7510"/>
                <a:gridCol w="6775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750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7509"/>
                <a:gridCol w="338756"/>
                <a:gridCol w="338756"/>
                <a:gridCol w="33875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8756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Bilabial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Labio-dental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Dental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Alveol-ar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Palato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-alveolar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Retro-flex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Palatal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Velar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Uvular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Pharyngeal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Glottal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Stop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p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b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t  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ʈ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ɖ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c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k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ɡ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q 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ɢ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ʔ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Nasal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m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ɱ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ɳ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ɲ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ŋ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ɴ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Trill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ʙ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ʀ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Tap/Flap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ⱱ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ɾ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ɽ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Fricative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ɸ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β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f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v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θ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ð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  <a:ea typeface="" charset="0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s   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ʃ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ʂ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ʐ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ç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</a:t>
                      </a: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ʝ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x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ɣ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χ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ʁ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ʕ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h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Lateral Fricative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" charset="0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ɬ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ɮ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Affricate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ʤ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Approx-imant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w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ʋ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ɹ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ɻ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</a:rPr>
                        <a:t> j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ɰ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Lateral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  </a:t>
                      </a:r>
                      <a:r>
                        <a:rPr lang="en-US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ɭ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ʎ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85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1024841"/>
          </a:xfrm>
        </p:spPr>
        <p:txBody>
          <a:bodyPr/>
          <a:lstStyle/>
          <a:p>
            <a:pPr eaLnBrk="1" hangingPunct="1"/>
            <a:r>
              <a:rPr lang="en-US" dirty="0" smtClean="0"/>
              <a:t>IPA </a:t>
            </a:r>
            <a:r>
              <a:rPr lang="mr-IN" dirty="0" smtClean="0"/>
              <a:t>–</a:t>
            </a:r>
            <a:r>
              <a:rPr lang="en-US" dirty="0" smtClean="0"/>
              <a:t> Other Tricks</a:t>
            </a:r>
            <a:endParaRPr lang="en-US" dirty="0"/>
          </a:p>
        </p:txBody>
      </p:sp>
      <p:graphicFrame>
        <p:nvGraphicFramePr>
          <p:cNvPr id="339135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96197"/>
              </p:ext>
            </p:extLst>
          </p:nvPr>
        </p:nvGraphicFramePr>
        <p:xfrm>
          <a:off x="549272" y="1631037"/>
          <a:ext cx="8361366" cy="3657600"/>
        </p:xfrm>
        <a:graphic>
          <a:graphicData uri="http://schemas.openxmlformats.org/drawingml/2006/table">
            <a:tbl>
              <a:tblPr/>
              <a:tblGrid>
                <a:gridCol w="908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5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75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7510"/>
                <a:gridCol w="6775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750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7509"/>
                <a:gridCol w="338756"/>
                <a:gridCol w="338756"/>
                <a:gridCol w="33875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8756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Bilabial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Labio-dental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Dental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Alveol-ar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Palato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-alveolar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Retro-flex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Palatal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Velar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Uvular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Pharyngeal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Glottal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Stop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p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b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t  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</a:rPr>
                        <a:t>ʈ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</a:rPr>
                        <a:t>ɖ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c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k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ɡ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q 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ɢ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ʔ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Nasal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m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ɱ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</a:rPr>
                        <a:t>ɳ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ɲ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ŋ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ɴ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Trill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ʙ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Charis SIL" charset="-52"/>
                        </a:rPr>
                        <a:t>ʀ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Tap/Flap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ⱱ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ɾ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</a:rPr>
                        <a:t>ɽ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Fricative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ɸ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β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f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v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θ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ð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  <a:ea typeface="" charset="0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s   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ʃ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ʂ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ʐ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ç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  </a:t>
                      </a: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ʝ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x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ɣ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χ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ʁ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ʕ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h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Lateral Fricative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" charset="0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ɬ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ɮ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Affricate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ʤ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Approx-imant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w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ʋ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ɹ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haris SIL" charset="-52"/>
                        </a:rPr>
                        <a:t>ɻ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haris SIL" charset="-52"/>
                        </a:rPr>
                        <a:t> j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ɰ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Lateral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     </a:t>
                      </a:r>
                      <a:r>
                        <a:rPr lang="en-US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ɭ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ʎ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haris SIL" charset="-52"/>
                        </a:rPr>
                        <a:t>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07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Theory - 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is pressure fluctuations in the atmosphere</a:t>
            </a:r>
          </a:p>
          <a:p>
            <a:pPr lvl="1"/>
            <a:r>
              <a:rPr lang="en-US" i="1" dirty="0" smtClean="0"/>
              <a:t>Periodic</a:t>
            </a:r>
            <a:r>
              <a:rPr lang="en-US" dirty="0" smtClean="0"/>
              <a:t>, and within a specific </a:t>
            </a:r>
            <a:r>
              <a:rPr lang="en-US" i="1" dirty="0" smtClean="0"/>
              <a:t>frequency</a:t>
            </a:r>
            <a:r>
              <a:rPr lang="en-US" dirty="0" smtClean="0"/>
              <a:t> range, we perceive it as sound</a:t>
            </a:r>
          </a:p>
          <a:p>
            <a:pPr lvl="2"/>
            <a:r>
              <a:rPr lang="en-US" dirty="0" smtClean="0"/>
              <a:t>Periodic means repeating at consistent intervals</a:t>
            </a:r>
          </a:p>
          <a:p>
            <a:pPr lvl="3"/>
            <a:r>
              <a:rPr lang="en-US" dirty="0" smtClean="0"/>
              <a:t>A repetition is called a </a:t>
            </a:r>
            <a:r>
              <a:rPr lang="en-US" i="1" dirty="0" smtClean="0"/>
              <a:t>cycle</a:t>
            </a:r>
          </a:p>
          <a:p>
            <a:pPr lvl="2"/>
            <a:r>
              <a:rPr lang="en-US" dirty="0" smtClean="0"/>
              <a:t>Frequency is how often it repeats within a given amount of time</a:t>
            </a:r>
          </a:p>
          <a:p>
            <a:pPr lvl="3"/>
            <a:r>
              <a:rPr lang="en-US" dirty="0" smtClean="0"/>
              <a:t>Hz (Hertz) </a:t>
            </a:r>
            <a:r>
              <a:rPr lang="mr-IN" dirty="0" smtClean="0"/>
              <a:t>–</a:t>
            </a:r>
            <a:r>
              <a:rPr lang="en-US" dirty="0" smtClean="0"/>
              <a:t> cycles/second</a:t>
            </a:r>
          </a:p>
          <a:p>
            <a:pPr lvl="3"/>
            <a:r>
              <a:rPr lang="en-US" dirty="0" smtClean="0"/>
              <a:t>1 cycle/0.0002 seconds = 500Hz</a:t>
            </a:r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3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 Fluctuations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.. Are like a Newton’s Cradle</a:t>
            </a:r>
          </a:p>
          <a:p>
            <a:pPr lvl="1"/>
            <a:r>
              <a:rPr lang="en-US" dirty="0">
                <a:hlinkClick r:id="rId3"/>
              </a:rPr>
              <a:t>https://www.lockhaven.edu/~dsimanek/scenario/</a:t>
            </a:r>
            <a:r>
              <a:rPr lang="en-US" dirty="0" smtClean="0">
                <a:hlinkClick r:id="rId3"/>
              </a:rPr>
              <a:t>newton.htm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https://waitbutwhy.com/2016/03/</a:t>
            </a:r>
            <a:r>
              <a:rPr lang="en-US" dirty="0" smtClean="0">
                <a:hlinkClick r:id="rId4"/>
              </a:rPr>
              <a:t>sound.html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perception of frequency is called </a:t>
            </a:r>
            <a:r>
              <a:rPr lang="en-US" i="1" dirty="0" smtClean="0"/>
              <a:t>pitch</a:t>
            </a:r>
          </a:p>
          <a:p>
            <a:pPr lvl="1"/>
            <a:r>
              <a:rPr lang="en-US" dirty="0" smtClean="0"/>
              <a:t>Between different speakers</a:t>
            </a:r>
          </a:p>
          <a:p>
            <a:pPr lvl="2"/>
            <a:r>
              <a:rPr lang="en-US" dirty="0" smtClean="0"/>
              <a:t>Gender, size, age</a:t>
            </a:r>
          </a:p>
          <a:p>
            <a:pPr lvl="1"/>
            <a:r>
              <a:rPr lang="en-US" dirty="0" smtClean="0"/>
              <a:t> Among a single speaker</a:t>
            </a:r>
          </a:p>
          <a:p>
            <a:pPr lvl="2"/>
            <a:r>
              <a:rPr lang="en-US" dirty="0" smtClean="0"/>
              <a:t>Intonation,</a:t>
            </a:r>
            <a:r>
              <a:rPr lang="en-US" dirty="0"/>
              <a:t> </a:t>
            </a:r>
            <a:r>
              <a:rPr lang="en-US" dirty="0" smtClean="0"/>
              <a:t>stress, etc.</a:t>
            </a:r>
          </a:p>
          <a:p>
            <a:r>
              <a:rPr lang="en-US" dirty="0" smtClean="0"/>
              <a:t>Our perception of pitch is non-linear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3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Amount of displacement is called </a:t>
            </a:r>
            <a:r>
              <a:rPr lang="en-US" i="1" dirty="0" smtClean="0"/>
              <a:t>amplitude</a:t>
            </a:r>
          </a:p>
          <a:p>
            <a:pPr lvl="1"/>
            <a:r>
              <a:rPr lang="en-US" dirty="0" smtClean="0"/>
              <a:t>“wave height”</a:t>
            </a:r>
          </a:p>
          <a:p>
            <a:pPr lvl="1"/>
            <a:r>
              <a:rPr lang="en-US" dirty="0" smtClean="0"/>
              <a:t>Measured Peak-to-Peak or Root Mean Square (RMS) </a:t>
            </a:r>
          </a:p>
          <a:p>
            <a:r>
              <a:rPr lang="en-US" dirty="0" smtClean="0"/>
              <a:t>Intensity of a wave </a:t>
            </a:r>
            <a:r>
              <a:rPr lang="mr-IN" dirty="0" smtClean="0"/>
              <a:t>–</a:t>
            </a:r>
            <a:r>
              <a:rPr lang="en-US" dirty="0" smtClean="0"/>
              <a:t> “average energy flux”</a:t>
            </a:r>
          </a:p>
          <a:p>
            <a:pPr lvl="1"/>
            <a:r>
              <a:rPr lang="en-US" dirty="0" smtClean="0"/>
              <a:t>Energy/area/time (Watts/m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Decibels (dB)</a:t>
            </a:r>
          </a:p>
          <a:p>
            <a:pPr lvl="2"/>
            <a:r>
              <a:rPr lang="en-US" dirty="0" smtClean="0"/>
              <a:t>Log ratio of measured sound  to reference sound</a:t>
            </a:r>
          </a:p>
          <a:p>
            <a:pPr lvl="2"/>
            <a:r>
              <a:rPr lang="en-US" dirty="0" smtClean="0"/>
              <a:t>1 dB = 10xRMS increase</a:t>
            </a:r>
          </a:p>
          <a:p>
            <a:r>
              <a:rPr lang="en-US" dirty="0" smtClean="0"/>
              <a:t>LOUDNESS is our perception of intensity </a:t>
            </a:r>
          </a:p>
          <a:p>
            <a:pPr lvl="1"/>
            <a:r>
              <a:rPr lang="en-US" dirty="0" smtClean="0"/>
              <a:t>Non-linear 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9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</a:t>
            </a:r>
            <a:r>
              <a:rPr lang="mr-IN" dirty="0" smtClean="0"/>
              <a:t>–</a:t>
            </a:r>
            <a:r>
              <a:rPr lang="en-US" dirty="0" smtClean="0"/>
              <a:t> where one periodic wave “starts” in relation to another</a:t>
            </a:r>
          </a:p>
          <a:p>
            <a:pPr lvl="1"/>
            <a:r>
              <a:rPr lang="en-US" dirty="0" smtClean="0"/>
              <a:t> Where a sound originated in space </a:t>
            </a:r>
          </a:p>
        </p:txBody>
      </p:sp>
    </p:spTree>
    <p:extLst>
      <p:ext uri="{BB962C8B-B14F-4D97-AF65-F5344CB8AC3E}">
        <p14:creationId xmlns:p14="http://schemas.microsoft.com/office/powerpoint/2010/main" val="394505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https://www.wolframalpha.com/input/?i</a:t>
            </a:r>
            <a:r>
              <a:rPr lang="en-US">
                <a:hlinkClick r:id="rId2"/>
              </a:rPr>
              <a:t>=y</a:t>
            </a:r>
            <a:r>
              <a:rPr lang="en-US">
                <a:hlinkClick r:id="rId2"/>
              </a:rPr>
              <a:t>%</a:t>
            </a:r>
            <a:r>
              <a:rPr lang="en-US" smtClean="0">
                <a:hlinkClick r:id="rId2"/>
              </a:rPr>
              <a:t>3Dsinx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85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is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baseline="-25000" dirty="0" smtClean="0"/>
              <a:t>0</a:t>
            </a:r>
            <a:r>
              <a:rPr lang="en-US" dirty="0" smtClean="0"/>
              <a:t> - rate of vibration of the vocal folds</a:t>
            </a:r>
          </a:p>
          <a:p>
            <a:r>
              <a:rPr lang="en-US" dirty="0" smtClean="0"/>
              <a:t>As the air molecules travel through our vocal tract, the air molecules don’t vibrate uniformly</a:t>
            </a:r>
          </a:p>
          <a:p>
            <a:pPr lvl="1"/>
            <a:r>
              <a:rPr lang="en-US" dirty="0" smtClean="0"/>
              <a:t>the rate of compression and rarefaction might speed up in some areas, might slow down in others, some might become stronger (more displacement), some some become weaker (less displacement)</a:t>
            </a:r>
          </a:p>
          <a:p>
            <a:r>
              <a:rPr lang="en-US" dirty="0" smtClean="0"/>
              <a:t>All of these different waves combine to form our sound waves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3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complex periodic waves can be broken down into their component simple sine waves of varying amplitudes, frequencies, and phases.</a:t>
            </a:r>
          </a:p>
          <a:p>
            <a:pPr lvl="1"/>
            <a:r>
              <a:rPr lang="en-US" dirty="0" smtClean="0"/>
              <a:t>For speech, they all started from the same source (vibration of the vocal folds </a:t>
            </a:r>
            <a:r>
              <a:rPr lang="mr-IN" dirty="0" smtClean="0"/>
              <a:t>–</a:t>
            </a:r>
            <a:r>
              <a:rPr lang="en-US" dirty="0" smtClean="0"/>
              <a:t> f</a:t>
            </a:r>
            <a:r>
              <a:rPr lang="en-US" baseline="-25000" dirty="0" smtClean="0"/>
              <a:t>0</a:t>
            </a:r>
            <a:r>
              <a:rPr lang="en-US" dirty="0" smtClean="0"/>
              <a:t>) so the component waves’ frequencies are all integer multiples of f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r>
              <a:rPr lang="en-US" dirty="0" smtClean="0"/>
              <a:t>Power Spectra is a graph showing frequency </a:t>
            </a:r>
            <a:r>
              <a:rPr lang="en-US" dirty="0" err="1" smtClean="0"/>
              <a:t>vs</a:t>
            </a:r>
            <a:r>
              <a:rPr lang="en-US" dirty="0" smtClean="0"/>
              <a:t> intensity</a:t>
            </a:r>
          </a:p>
          <a:p>
            <a:pPr lvl="1"/>
            <a:r>
              <a:rPr lang="en-US" dirty="0" smtClean="0"/>
              <a:t>i.e. which frequencies are stronger (more displacement) and which aren’t</a:t>
            </a:r>
          </a:p>
          <a:p>
            <a:pPr lvl="1"/>
            <a:r>
              <a:rPr lang="en-US" dirty="0" err="1" smtClean="0"/>
              <a:t>Freq</a:t>
            </a:r>
            <a:r>
              <a:rPr lang="en-US" dirty="0" smtClean="0"/>
              <a:t> x intensity x time form the spectrograms we’ll be using _a lot_ </a:t>
            </a:r>
          </a:p>
          <a:p>
            <a:r>
              <a:rPr lang="en-US" dirty="0" smtClean="0"/>
              <a:t>Fourier Transform is the process of converting a complex wave into its simple component waves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process</a:t>
            </a:r>
          </a:p>
          <a:p>
            <a:pPr lvl="1"/>
            <a:r>
              <a:rPr lang="en-US" dirty="0" smtClean="0"/>
              <a:t>Transcribe based on what you know now. </a:t>
            </a:r>
          </a:p>
          <a:p>
            <a:pPr lvl="1"/>
            <a:r>
              <a:rPr lang="en-US" dirty="0" smtClean="0"/>
              <a:t>As you learn more, revisit, and revise</a:t>
            </a:r>
          </a:p>
          <a:p>
            <a:r>
              <a:rPr lang="en-US" dirty="0" smtClean="0"/>
              <a:t>Ignore spelling!!!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in quality are due to differences in which frequencies are attenuated, and which are dampened</a:t>
            </a:r>
          </a:p>
          <a:p>
            <a:pPr lvl="1"/>
            <a:r>
              <a:rPr lang="en-US" dirty="0" smtClean="0"/>
              <a:t>Different vowels </a:t>
            </a:r>
          </a:p>
          <a:p>
            <a:r>
              <a:rPr lang="en-US" dirty="0" smtClean="0"/>
              <a:t>Pitch is affected by the rate of vibration of the vocal folds</a:t>
            </a:r>
          </a:p>
          <a:p>
            <a:pPr lvl="1"/>
            <a:r>
              <a:rPr lang="en-US" dirty="0" smtClean="0"/>
              <a:t>You can “sing a vowel” at different pitches, and you can change the vowel you’re singing at </a:t>
            </a:r>
            <a:r>
              <a:rPr lang="en-US" smtClean="0"/>
              <a:t>different pitches.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635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</a:t>
            </a:r>
          </a:p>
          <a:p>
            <a:pPr lvl="1"/>
            <a:r>
              <a:rPr lang="en-US" dirty="0" smtClean="0"/>
              <a:t>For your practice </a:t>
            </a:r>
            <a:r>
              <a:rPr lang="mr-IN" dirty="0" smtClean="0"/>
              <a:t>–</a:t>
            </a:r>
            <a:r>
              <a:rPr lang="en-US" dirty="0" smtClean="0"/>
              <a:t> nothing to hand in</a:t>
            </a:r>
          </a:p>
          <a:p>
            <a:r>
              <a:rPr lang="en-US" dirty="0" smtClean="0"/>
              <a:t>Canvas (not there yet)</a:t>
            </a:r>
          </a:p>
          <a:p>
            <a:pPr lvl="1"/>
            <a:r>
              <a:rPr lang="en-US" dirty="0" smtClean="0"/>
              <a:t>You get full credit for attempting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7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Active Articulators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4570413" cy="479901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 Is moving?</a:t>
            </a:r>
            <a:endParaRPr lang="en-US" dirty="0"/>
          </a:p>
        </p:txBody>
      </p:sp>
      <p:grpSp>
        <p:nvGrpSpPr>
          <p:cNvPr id="23556" name="Group 4"/>
          <p:cNvGrpSpPr>
            <a:grpSpLocks noChangeAspect="1"/>
          </p:cNvGrpSpPr>
          <p:nvPr/>
        </p:nvGrpSpPr>
        <p:grpSpPr bwMode="auto">
          <a:xfrm>
            <a:off x="4953000" y="1684338"/>
            <a:ext cx="3656013" cy="5173662"/>
            <a:chOff x="2160" y="1876"/>
            <a:chExt cx="1727" cy="2444"/>
          </a:xfrm>
        </p:grpSpPr>
        <p:sp>
          <p:nvSpPr>
            <p:cNvPr id="23575" name="Freeform 5"/>
            <p:cNvSpPr>
              <a:spLocks noChangeAspect="1"/>
            </p:cNvSpPr>
            <p:nvPr/>
          </p:nvSpPr>
          <p:spPr bwMode="auto">
            <a:xfrm flipH="1">
              <a:off x="2261" y="3164"/>
              <a:ext cx="644" cy="1156"/>
            </a:xfrm>
            <a:custGeom>
              <a:avLst/>
              <a:gdLst>
                <a:gd name="T0" fmla="*/ 264 w 1458"/>
                <a:gd name="T1" fmla="*/ 992 h 2620"/>
                <a:gd name="T2" fmla="*/ 263 w 1458"/>
                <a:gd name="T3" fmla="*/ 905 h 2620"/>
                <a:gd name="T4" fmla="*/ 266 w 1458"/>
                <a:gd name="T5" fmla="*/ 855 h 2620"/>
                <a:gd name="T6" fmla="*/ 288 w 1458"/>
                <a:gd name="T7" fmla="*/ 802 h 2620"/>
                <a:gd name="T8" fmla="*/ 302 w 1458"/>
                <a:gd name="T9" fmla="*/ 768 h 2620"/>
                <a:gd name="T10" fmla="*/ 321 w 1458"/>
                <a:gd name="T11" fmla="*/ 709 h 2620"/>
                <a:gd name="T12" fmla="*/ 345 w 1458"/>
                <a:gd name="T13" fmla="*/ 693 h 2620"/>
                <a:gd name="T14" fmla="*/ 511 w 1458"/>
                <a:gd name="T15" fmla="*/ 623 h 2620"/>
                <a:gd name="T16" fmla="*/ 598 w 1458"/>
                <a:gd name="T17" fmla="*/ 571 h 2620"/>
                <a:gd name="T18" fmla="*/ 618 w 1458"/>
                <a:gd name="T19" fmla="*/ 546 h 2620"/>
                <a:gd name="T20" fmla="*/ 630 w 1458"/>
                <a:gd name="T21" fmla="*/ 503 h 2620"/>
                <a:gd name="T22" fmla="*/ 622 w 1458"/>
                <a:gd name="T23" fmla="*/ 391 h 2620"/>
                <a:gd name="T24" fmla="*/ 599 w 1458"/>
                <a:gd name="T25" fmla="*/ 268 h 2620"/>
                <a:gd name="T26" fmla="*/ 624 w 1458"/>
                <a:gd name="T27" fmla="*/ 214 h 2620"/>
                <a:gd name="T28" fmla="*/ 644 w 1458"/>
                <a:gd name="T29" fmla="*/ 169 h 2620"/>
                <a:gd name="T30" fmla="*/ 641 w 1458"/>
                <a:gd name="T31" fmla="*/ 152 h 2620"/>
                <a:gd name="T32" fmla="*/ 607 w 1458"/>
                <a:gd name="T33" fmla="*/ 118 h 2620"/>
                <a:gd name="T34" fmla="*/ 589 w 1458"/>
                <a:gd name="T35" fmla="*/ 115 h 2620"/>
                <a:gd name="T36" fmla="*/ 572 w 1458"/>
                <a:gd name="T37" fmla="*/ 138 h 2620"/>
                <a:gd name="T38" fmla="*/ 534 w 1458"/>
                <a:gd name="T39" fmla="*/ 244 h 2620"/>
                <a:gd name="T40" fmla="*/ 518 w 1458"/>
                <a:gd name="T41" fmla="*/ 272 h 2620"/>
                <a:gd name="T42" fmla="*/ 511 w 1458"/>
                <a:gd name="T43" fmla="*/ 264 h 2620"/>
                <a:gd name="T44" fmla="*/ 520 w 1458"/>
                <a:gd name="T45" fmla="*/ 204 h 2620"/>
                <a:gd name="T46" fmla="*/ 519 w 1458"/>
                <a:gd name="T47" fmla="*/ 127 h 2620"/>
                <a:gd name="T48" fmla="*/ 512 w 1458"/>
                <a:gd name="T49" fmla="*/ 130 h 2620"/>
                <a:gd name="T50" fmla="*/ 495 w 1458"/>
                <a:gd name="T51" fmla="*/ 168 h 2620"/>
                <a:gd name="T52" fmla="*/ 477 w 1458"/>
                <a:gd name="T53" fmla="*/ 228 h 2620"/>
                <a:gd name="T54" fmla="*/ 466 w 1458"/>
                <a:gd name="T55" fmla="*/ 284 h 2620"/>
                <a:gd name="T56" fmla="*/ 464 w 1458"/>
                <a:gd name="T57" fmla="*/ 372 h 2620"/>
                <a:gd name="T58" fmla="*/ 455 w 1458"/>
                <a:gd name="T59" fmla="*/ 380 h 2620"/>
                <a:gd name="T60" fmla="*/ 443 w 1458"/>
                <a:gd name="T61" fmla="*/ 372 h 2620"/>
                <a:gd name="T62" fmla="*/ 435 w 1458"/>
                <a:gd name="T63" fmla="*/ 300 h 2620"/>
                <a:gd name="T64" fmla="*/ 448 w 1458"/>
                <a:gd name="T65" fmla="*/ 246 h 2620"/>
                <a:gd name="T66" fmla="*/ 503 w 1458"/>
                <a:gd name="T67" fmla="*/ 108 h 2620"/>
                <a:gd name="T68" fmla="*/ 500 w 1458"/>
                <a:gd name="T69" fmla="*/ 90 h 2620"/>
                <a:gd name="T70" fmla="*/ 446 w 1458"/>
                <a:gd name="T71" fmla="*/ 40 h 2620"/>
                <a:gd name="T72" fmla="*/ 375 w 1458"/>
                <a:gd name="T73" fmla="*/ 9 h 2620"/>
                <a:gd name="T74" fmla="*/ 307 w 1458"/>
                <a:gd name="T75" fmla="*/ 0 h 2620"/>
                <a:gd name="T76" fmla="*/ 226 w 1458"/>
                <a:gd name="T77" fmla="*/ 8 h 2620"/>
                <a:gd name="T78" fmla="*/ 160 w 1458"/>
                <a:gd name="T79" fmla="*/ 31 h 2620"/>
                <a:gd name="T80" fmla="*/ 95 w 1458"/>
                <a:gd name="T81" fmla="*/ 80 h 2620"/>
                <a:gd name="T82" fmla="*/ 48 w 1458"/>
                <a:gd name="T83" fmla="*/ 144 h 2620"/>
                <a:gd name="T84" fmla="*/ 19 w 1458"/>
                <a:gd name="T85" fmla="*/ 215 h 2620"/>
                <a:gd name="T86" fmla="*/ 0 w 1458"/>
                <a:gd name="T87" fmla="*/ 327 h 2620"/>
                <a:gd name="T88" fmla="*/ 11 w 1458"/>
                <a:gd name="T89" fmla="*/ 409 h 2620"/>
                <a:gd name="T90" fmla="*/ 46 w 1458"/>
                <a:gd name="T91" fmla="*/ 462 h 2620"/>
                <a:gd name="T92" fmla="*/ 92 w 1458"/>
                <a:gd name="T93" fmla="*/ 480 h 2620"/>
                <a:gd name="T94" fmla="*/ 133 w 1458"/>
                <a:gd name="T95" fmla="*/ 477 h 2620"/>
                <a:gd name="T96" fmla="*/ 140 w 1458"/>
                <a:gd name="T97" fmla="*/ 477 h 2620"/>
                <a:gd name="T98" fmla="*/ 108 w 1458"/>
                <a:gd name="T99" fmla="*/ 493 h 2620"/>
                <a:gd name="T100" fmla="*/ 48 w 1458"/>
                <a:gd name="T101" fmla="*/ 494 h 2620"/>
                <a:gd name="T102" fmla="*/ 17 w 1458"/>
                <a:gd name="T103" fmla="*/ 477 h 2620"/>
                <a:gd name="T104" fmla="*/ 33 w 1458"/>
                <a:gd name="T105" fmla="*/ 516 h 2620"/>
                <a:gd name="T106" fmla="*/ 91 w 1458"/>
                <a:gd name="T107" fmla="*/ 598 h 2620"/>
                <a:gd name="T108" fmla="*/ 143 w 1458"/>
                <a:gd name="T109" fmla="*/ 635 h 2620"/>
                <a:gd name="T110" fmla="*/ 202 w 1458"/>
                <a:gd name="T111" fmla="*/ 663 h 2620"/>
                <a:gd name="T112" fmla="*/ 220 w 1458"/>
                <a:gd name="T113" fmla="*/ 685 h 2620"/>
                <a:gd name="T114" fmla="*/ 223 w 1458"/>
                <a:gd name="T115" fmla="*/ 715 h 2620"/>
                <a:gd name="T116" fmla="*/ 199 w 1458"/>
                <a:gd name="T117" fmla="*/ 762 h 2620"/>
                <a:gd name="T118" fmla="*/ 171 w 1458"/>
                <a:gd name="T119" fmla="*/ 821 h 2620"/>
                <a:gd name="T120" fmla="*/ 134 w 1458"/>
                <a:gd name="T121" fmla="*/ 1002 h 26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458"/>
                <a:gd name="T184" fmla="*/ 0 h 2620"/>
                <a:gd name="T185" fmla="*/ 1458 w 1458"/>
                <a:gd name="T186" fmla="*/ 2620 h 26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458" h="2620">
                  <a:moveTo>
                    <a:pt x="540" y="2620"/>
                  </a:moveTo>
                  <a:lnTo>
                    <a:pt x="540" y="2620"/>
                  </a:lnTo>
                  <a:lnTo>
                    <a:pt x="568" y="2446"/>
                  </a:lnTo>
                  <a:lnTo>
                    <a:pt x="590" y="2306"/>
                  </a:lnTo>
                  <a:lnTo>
                    <a:pt x="598" y="2248"/>
                  </a:lnTo>
                  <a:lnTo>
                    <a:pt x="602" y="2204"/>
                  </a:lnTo>
                  <a:lnTo>
                    <a:pt x="602" y="2168"/>
                  </a:lnTo>
                  <a:lnTo>
                    <a:pt x="602" y="2128"/>
                  </a:lnTo>
                  <a:lnTo>
                    <a:pt x="596" y="2050"/>
                  </a:lnTo>
                  <a:lnTo>
                    <a:pt x="594" y="2014"/>
                  </a:lnTo>
                  <a:lnTo>
                    <a:pt x="594" y="1982"/>
                  </a:lnTo>
                  <a:lnTo>
                    <a:pt x="596" y="1956"/>
                  </a:lnTo>
                  <a:lnTo>
                    <a:pt x="598" y="1946"/>
                  </a:lnTo>
                  <a:lnTo>
                    <a:pt x="602" y="1938"/>
                  </a:lnTo>
                  <a:lnTo>
                    <a:pt x="610" y="1924"/>
                  </a:lnTo>
                  <a:lnTo>
                    <a:pt x="618" y="1906"/>
                  </a:lnTo>
                  <a:lnTo>
                    <a:pt x="636" y="1862"/>
                  </a:lnTo>
                  <a:lnTo>
                    <a:pt x="652" y="1818"/>
                  </a:lnTo>
                  <a:lnTo>
                    <a:pt x="662" y="1798"/>
                  </a:lnTo>
                  <a:lnTo>
                    <a:pt x="670" y="1780"/>
                  </a:lnTo>
                  <a:lnTo>
                    <a:pt x="678" y="1762"/>
                  </a:lnTo>
                  <a:lnTo>
                    <a:pt x="684" y="1740"/>
                  </a:lnTo>
                  <a:lnTo>
                    <a:pt x="696" y="1686"/>
                  </a:lnTo>
                  <a:lnTo>
                    <a:pt x="704" y="1656"/>
                  </a:lnTo>
                  <a:lnTo>
                    <a:pt x="714" y="1630"/>
                  </a:lnTo>
                  <a:lnTo>
                    <a:pt x="720" y="1618"/>
                  </a:lnTo>
                  <a:lnTo>
                    <a:pt x="726" y="1608"/>
                  </a:lnTo>
                  <a:lnTo>
                    <a:pt x="734" y="1598"/>
                  </a:lnTo>
                  <a:lnTo>
                    <a:pt x="742" y="1590"/>
                  </a:lnTo>
                  <a:lnTo>
                    <a:pt x="758" y="1580"/>
                  </a:lnTo>
                  <a:lnTo>
                    <a:pt x="782" y="1570"/>
                  </a:lnTo>
                  <a:lnTo>
                    <a:pt x="852" y="1540"/>
                  </a:lnTo>
                  <a:lnTo>
                    <a:pt x="944" y="1504"/>
                  </a:lnTo>
                  <a:lnTo>
                    <a:pt x="1050" y="1460"/>
                  </a:lnTo>
                  <a:lnTo>
                    <a:pt x="1104" y="1438"/>
                  </a:lnTo>
                  <a:lnTo>
                    <a:pt x="1156" y="1412"/>
                  </a:lnTo>
                  <a:lnTo>
                    <a:pt x="1208" y="1388"/>
                  </a:lnTo>
                  <a:lnTo>
                    <a:pt x="1256" y="1362"/>
                  </a:lnTo>
                  <a:lnTo>
                    <a:pt x="1300" y="1336"/>
                  </a:lnTo>
                  <a:lnTo>
                    <a:pt x="1338" y="1308"/>
                  </a:lnTo>
                  <a:lnTo>
                    <a:pt x="1354" y="1294"/>
                  </a:lnTo>
                  <a:lnTo>
                    <a:pt x="1368" y="1282"/>
                  </a:lnTo>
                  <a:lnTo>
                    <a:pt x="1380" y="1268"/>
                  </a:lnTo>
                  <a:lnTo>
                    <a:pt x="1390" y="1254"/>
                  </a:lnTo>
                  <a:lnTo>
                    <a:pt x="1400" y="1238"/>
                  </a:lnTo>
                  <a:lnTo>
                    <a:pt x="1408" y="1222"/>
                  </a:lnTo>
                  <a:lnTo>
                    <a:pt x="1414" y="1202"/>
                  </a:lnTo>
                  <a:lnTo>
                    <a:pt x="1418" y="1182"/>
                  </a:lnTo>
                  <a:lnTo>
                    <a:pt x="1422" y="1162"/>
                  </a:lnTo>
                  <a:lnTo>
                    <a:pt x="1426" y="1140"/>
                  </a:lnTo>
                  <a:lnTo>
                    <a:pt x="1428" y="1092"/>
                  </a:lnTo>
                  <a:lnTo>
                    <a:pt x="1426" y="1042"/>
                  </a:lnTo>
                  <a:lnTo>
                    <a:pt x="1422" y="992"/>
                  </a:lnTo>
                  <a:lnTo>
                    <a:pt x="1416" y="938"/>
                  </a:lnTo>
                  <a:lnTo>
                    <a:pt x="1408" y="886"/>
                  </a:lnTo>
                  <a:lnTo>
                    <a:pt x="1388" y="786"/>
                  </a:lnTo>
                  <a:lnTo>
                    <a:pt x="1370" y="700"/>
                  </a:lnTo>
                  <a:lnTo>
                    <a:pt x="1362" y="662"/>
                  </a:lnTo>
                  <a:lnTo>
                    <a:pt x="1358" y="632"/>
                  </a:lnTo>
                  <a:lnTo>
                    <a:pt x="1356" y="608"/>
                  </a:lnTo>
                  <a:lnTo>
                    <a:pt x="1356" y="592"/>
                  </a:lnTo>
                  <a:lnTo>
                    <a:pt x="1366" y="568"/>
                  </a:lnTo>
                  <a:lnTo>
                    <a:pt x="1380" y="540"/>
                  </a:lnTo>
                  <a:lnTo>
                    <a:pt x="1412" y="484"/>
                  </a:lnTo>
                  <a:lnTo>
                    <a:pt x="1428" y="456"/>
                  </a:lnTo>
                  <a:lnTo>
                    <a:pt x="1442" y="428"/>
                  </a:lnTo>
                  <a:lnTo>
                    <a:pt x="1454" y="404"/>
                  </a:lnTo>
                  <a:lnTo>
                    <a:pt x="1456" y="394"/>
                  </a:lnTo>
                  <a:lnTo>
                    <a:pt x="1458" y="384"/>
                  </a:lnTo>
                  <a:lnTo>
                    <a:pt x="1458" y="374"/>
                  </a:lnTo>
                  <a:lnTo>
                    <a:pt x="1458" y="364"/>
                  </a:lnTo>
                  <a:lnTo>
                    <a:pt x="1454" y="354"/>
                  </a:lnTo>
                  <a:lnTo>
                    <a:pt x="1452" y="344"/>
                  </a:lnTo>
                  <a:lnTo>
                    <a:pt x="1440" y="324"/>
                  </a:lnTo>
                  <a:lnTo>
                    <a:pt x="1424" y="304"/>
                  </a:lnTo>
                  <a:lnTo>
                    <a:pt x="1406" y="288"/>
                  </a:lnTo>
                  <a:lnTo>
                    <a:pt x="1386" y="274"/>
                  </a:lnTo>
                  <a:lnTo>
                    <a:pt x="1374" y="268"/>
                  </a:lnTo>
                  <a:lnTo>
                    <a:pt x="1364" y="264"/>
                  </a:lnTo>
                  <a:lnTo>
                    <a:pt x="1352" y="262"/>
                  </a:lnTo>
                  <a:lnTo>
                    <a:pt x="1340" y="260"/>
                  </a:lnTo>
                  <a:lnTo>
                    <a:pt x="1334" y="260"/>
                  </a:lnTo>
                  <a:lnTo>
                    <a:pt x="1328" y="262"/>
                  </a:lnTo>
                  <a:lnTo>
                    <a:pt x="1322" y="268"/>
                  </a:lnTo>
                  <a:lnTo>
                    <a:pt x="1316" y="274"/>
                  </a:lnTo>
                  <a:lnTo>
                    <a:pt x="1304" y="290"/>
                  </a:lnTo>
                  <a:lnTo>
                    <a:pt x="1294" y="312"/>
                  </a:lnTo>
                  <a:lnTo>
                    <a:pt x="1282" y="338"/>
                  </a:lnTo>
                  <a:lnTo>
                    <a:pt x="1270" y="368"/>
                  </a:lnTo>
                  <a:lnTo>
                    <a:pt x="1250" y="432"/>
                  </a:lnTo>
                  <a:lnTo>
                    <a:pt x="1228" y="498"/>
                  </a:lnTo>
                  <a:lnTo>
                    <a:pt x="1208" y="554"/>
                  </a:lnTo>
                  <a:lnTo>
                    <a:pt x="1200" y="578"/>
                  </a:lnTo>
                  <a:lnTo>
                    <a:pt x="1190" y="598"/>
                  </a:lnTo>
                  <a:lnTo>
                    <a:pt x="1182" y="610"/>
                  </a:lnTo>
                  <a:lnTo>
                    <a:pt x="1176" y="614"/>
                  </a:lnTo>
                  <a:lnTo>
                    <a:pt x="1172" y="616"/>
                  </a:lnTo>
                  <a:lnTo>
                    <a:pt x="1166" y="616"/>
                  </a:lnTo>
                  <a:lnTo>
                    <a:pt x="1160" y="614"/>
                  </a:lnTo>
                  <a:lnTo>
                    <a:pt x="1158" y="608"/>
                  </a:lnTo>
                  <a:lnTo>
                    <a:pt x="1156" y="598"/>
                  </a:lnTo>
                  <a:lnTo>
                    <a:pt x="1154" y="588"/>
                  </a:lnTo>
                  <a:lnTo>
                    <a:pt x="1156" y="576"/>
                  </a:lnTo>
                  <a:lnTo>
                    <a:pt x="1160" y="546"/>
                  </a:lnTo>
                  <a:lnTo>
                    <a:pt x="1172" y="486"/>
                  </a:lnTo>
                  <a:lnTo>
                    <a:pt x="1178" y="462"/>
                  </a:lnTo>
                  <a:lnTo>
                    <a:pt x="1180" y="444"/>
                  </a:lnTo>
                  <a:lnTo>
                    <a:pt x="1180" y="350"/>
                  </a:lnTo>
                  <a:lnTo>
                    <a:pt x="1178" y="302"/>
                  </a:lnTo>
                  <a:lnTo>
                    <a:pt x="1176" y="288"/>
                  </a:lnTo>
                  <a:lnTo>
                    <a:pt x="1174" y="284"/>
                  </a:lnTo>
                  <a:lnTo>
                    <a:pt x="1172" y="284"/>
                  </a:lnTo>
                  <a:lnTo>
                    <a:pt x="1168" y="288"/>
                  </a:lnTo>
                  <a:lnTo>
                    <a:pt x="1160" y="294"/>
                  </a:lnTo>
                  <a:lnTo>
                    <a:pt x="1152" y="304"/>
                  </a:lnTo>
                  <a:lnTo>
                    <a:pt x="1144" y="318"/>
                  </a:lnTo>
                  <a:lnTo>
                    <a:pt x="1136" y="336"/>
                  </a:lnTo>
                  <a:lnTo>
                    <a:pt x="1128" y="356"/>
                  </a:lnTo>
                  <a:lnTo>
                    <a:pt x="1120" y="380"/>
                  </a:lnTo>
                  <a:lnTo>
                    <a:pt x="1112" y="406"/>
                  </a:lnTo>
                  <a:lnTo>
                    <a:pt x="1106" y="434"/>
                  </a:lnTo>
                  <a:lnTo>
                    <a:pt x="1098" y="462"/>
                  </a:lnTo>
                  <a:lnTo>
                    <a:pt x="1080" y="516"/>
                  </a:lnTo>
                  <a:lnTo>
                    <a:pt x="1066" y="568"/>
                  </a:lnTo>
                  <a:lnTo>
                    <a:pt x="1060" y="592"/>
                  </a:lnTo>
                  <a:lnTo>
                    <a:pt x="1056" y="616"/>
                  </a:lnTo>
                  <a:lnTo>
                    <a:pt x="1056" y="644"/>
                  </a:lnTo>
                  <a:lnTo>
                    <a:pt x="1056" y="680"/>
                  </a:lnTo>
                  <a:lnTo>
                    <a:pt x="1058" y="760"/>
                  </a:lnTo>
                  <a:lnTo>
                    <a:pt x="1056" y="800"/>
                  </a:lnTo>
                  <a:lnTo>
                    <a:pt x="1052" y="832"/>
                  </a:lnTo>
                  <a:lnTo>
                    <a:pt x="1050" y="844"/>
                  </a:lnTo>
                  <a:lnTo>
                    <a:pt x="1046" y="854"/>
                  </a:lnTo>
                  <a:lnTo>
                    <a:pt x="1042" y="860"/>
                  </a:lnTo>
                  <a:lnTo>
                    <a:pt x="1036" y="862"/>
                  </a:lnTo>
                  <a:lnTo>
                    <a:pt x="1030" y="862"/>
                  </a:lnTo>
                  <a:lnTo>
                    <a:pt x="1024" y="862"/>
                  </a:lnTo>
                  <a:lnTo>
                    <a:pt x="1020" y="860"/>
                  </a:lnTo>
                  <a:lnTo>
                    <a:pt x="1014" y="856"/>
                  </a:lnTo>
                  <a:lnTo>
                    <a:pt x="1008" y="850"/>
                  </a:lnTo>
                  <a:lnTo>
                    <a:pt x="1004" y="844"/>
                  </a:lnTo>
                  <a:lnTo>
                    <a:pt x="994" y="826"/>
                  </a:lnTo>
                  <a:lnTo>
                    <a:pt x="988" y="800"/>
                  </a:lnTo>
                  <a:lnTo>
                    <a:pt x="984" y="768"/>
                  </a:lnTo>
                  <a:lnTo>
                    <a:pt x="982" y="728"/>
                  </a:lnTo>
                  <a:lnTo>
                    <a:pt x="984" y="680"/>
                  </a:lnTo>
                  <a:lnTo>
                    <a:pt x="988" y="652"/>
                  </a:lnTo>
                  <a:lnTo>
                    <a:pt x="994" y="622"/>
                  </a:lnTo>
                  <a:lnTo>
                    <a:pt x="1002" y="592"/>
                  </a:lnTo>
                  <a:lnTo>
                    <a:pt x="1014" y="558"/>
                  </a:lnTo>
                  <a:lnTo>
                    <a:pt x="1038" y="490"/>
                  </a:lnTo>
                  <a:lnTo>
                    <a:pt x="1064" y="422"/>
                  </a:lnTo>
                  <a:lnTo>
                    <a:pt x="1114" y="304"/>
                  </a:lnTo>
                  <a:lnTo>
                    <a:pt x="1132" y="260"/>
                  </a:lnTo>
                  <a:lnTo>
                    <a:pt x="1138" y="244"/>
                  </a:lnTo>
                  <a:lnTo>
                    <a:pt x="1140" y="232"/>
                  </a:lnTo>
                  <a:lnTo>
                    <a:pt x="1140" y="226"/>
                  </a:lnTo>
                  <a:lnTo>
                    <a:pt x="1140" y="220"/>
                  </a:lnTo>
                  <a:lnTo>
                    <a:pt x="1132" y="204"/>
                  </a:lnTo>
                  <a:lnTo>
                    <a:pt x="1118" y="184"/>
                  </a:lnTo>
                  <a:lnTo>
                    <a:pt x="1100" y="162"/>
                  </a:lnTo>
                  <a:lnTo>
                    <a:pt x="1076" y="138"/>
                  </a:lnTo>
                  <a:lnTo>
                    <a:pt x="1046" y="114"/>
                  </a:lnTo>
                  <a:lnTo>
                    <a:pt x="1010" y="90"/>
                  </a:lnTo>
                  <a:lnTo>
                    <a:pt x="970" y="68"/>
                  </a:lnTo>
                  <a:lnTo>
                    <a:pt x="924" y="46"/>
                  </a:lnTo>
                  <a:lnTo>
                    <a:pt x="900" y="36"/>
                  </a:lnTo>
                  <a:lnTo>
                    <a:pt x="874" y="28"/>
                  </a:lnTo>
                  <a:lnTo>
                    <a:pt x="848" y="20"/>
                  </a:lnTo>
                  <a:lnTo>
                    <a:pt x="820" y="14"/>
                  </a:lnTo>
                  <a:lnTo>
                    <a:pt x="790" y="8"/>
                  </a:lnTo>
                  <a:lnTo>
                    <a:pt x="758" y="4"/>
                  </a:lnTo>
                  <a:lnTo>
                    <a:pt x="728" y="0"/>
                  </a:lnTo>
                  <a:lnTo>
                    <a:pt x="694" y="0"/>
                  </a:lnTo>
                  <a:lnTo>
                    <a:pt x="660" y="0"/>
                  </a:lnTo>
                  <a:lnTo>
                    <a:pt x="624" y="2"/>
                  </a:lnTo>
                  <a:lnTo>
                    <a:pt x="588" y="6"/>
                  </a:lnTo>
                  <a:lnTo>
                    <a:pt x="550" y="10"/>
                  </a:lnTo>
                  <a:lnTo>
                    <a:pt x="512" y="18"/>
                  </a:lnTo>
                  <a:lnTo>
                    <a:pt x="472" y="28"/>
                  </a:lnTo>
                  <a:lnTo>
                    <a:pt x="434" y="40"/>
                  </a:lnTo>
                  <a:lnTo>
                    <a:pt x="396" y="54"/>
                  </a:lnTo>
                  <a:lnTo>
                    <a:pt x="362" y="70"/>
                  </a:lnTo>
                  <a:lnTo>
                    <a:pt x="328" y="90"/>
                  </a:lnTo>
                  <a:lnTo>
                    <a:pt x="296" y="110"/>
                  </a:lnTo>
                  <a:lnTo>
                    <a:pt x="268" y="132"/>
                  </a:lnTo>
                  <a:lnTo>
                    <a:pt x="240" y="156"/>
                  </a:lnTo>
                  <a:lnTo>
                    <a:pt x="214" y="182"/>
                  </a:lnTo>
                  <a:lnTo>
                    <a:pt x="190" y="208"/>
                  </a:lnTo>
                  <a:lnTo>
                    <a:pt x="166" y="236"/>
                  </a:lnTo>
                  <a:lnTo>
                    <a:pt x="146" y="266"/>
                  </a:lnTo>
                  <a:lnTo>
                    <a:pt x="126" y="296"/>
                  </a:lnTo>
                  <a:lnTo>
                    <a:pt x="108" y="326"/>
                  </a:lnTo>
                  <a:lnTo>
                    <a:pt x="92" y="358"/>
                  </a:lnTo>
                  <a:lnTo>
                    <a:pt x="78" y="390"/>
                  </a:lnTo>
                  <a:lnTo>
                    <a:pt x="64" y="422"/>
                  </a:lnTo>
                  <a:lnTo>
                    <a:pt x="52" y="454"/>
                  </a:lnTo>
                  <a:lnTo>
                    <a:pt x="42" y="488"/>
                  </a:lnTo>
                  <a:lnTo>
                    <a:pt x="32" y="520"/>
                  </a:lnTo>
                  <a:lnTo>
                    <a:pt x="24" y="554"/>
                  </a:lnTo>
                  <a:lnTo>
                    <a:pt x="12" y="618"/>
                  </a:lnTo>
                  <a:lnTo>
                    <a:pt x="4" y="680"/>
                  </a:lnTo>
                  <a:lnTo>
                    <a:pt x="0" y="740"/>
                  </a:lnTo>
                  <a:lnTo>
                    <a:pt x="2" y="794"/>
                  </a:lnTo>
                  <a:lnTo>
                    <a:pt x="6" y="844"/>
                  </a:lnTo>
                  <a:lnTo>
                    <a:pt x="12" y="888"/>
                  </a:lnTo>
                  <a:lnTo>
                    <a:pt x="24" y="926"/>
                  </a:lnTo>
                  <a:lnTo>
                    <a:pt x="36" y="958"/>
                  </a:lnTo>
                  <a:lnTo>
                    <a:pt x="50" y="986"/>
                  </a:lnTo>
                  <a:lnTo>
                    <a:pt x="66" y="1010"/>
                  </a:lnTo>
                  <a:lnTo>
                    <a:pt x="84" y="1032"/>
                  </a:lnTo>
                  <a:lnTo>
                    <a:pt x="104" y="1048"/>
                  </a:lnTo>
                  <a:lnTo>
                    <a:pt x="124" y="1062"/>
                  </a:lnTo>
                  <a:lnTo>
                    <a:pt x="144" y="1072"/>
                  </a:lnTo>
                  <a:lnTo>
                    <a:pt x="166" y="1080"/>
                  </a:lnTo>
                  <a:lnTo>
                    <a:pt x="188" y="1086"/>
                  </a:lnTo>
                  <a:lnTo>
                    <a:pt x="208" y="1088"/>
                  </a:lnTo>
                  <a:lnTo>
                    <a:pt x="228" y="1090"/>
                  </a:lnTo>
                  <a:lnTo>
                    <a:pt x="248" y="1090"/>
                  </a:lnTo>
                  <a:lnTo>
                    <a:pt x="268" y="1088"/>
                  </a:lnTo>
                  <a:lnTo>
                    <a:pt x="284" y="1084"/>
                  </a:lnTo>
                  <a:lnTo>
                    <a:pt x="300" y="1080"/>
                  </a:lnTo>
                  <a:lnTo>
                    <a:pt x="312" y="1078"/>
                  </a:lnTo>
                  <a:lnTo>
                    <a:pt x="318" y="1078"/>
                  </a:lnTo>
                  <a:lnTo>
                    <a:pt x="318" y="1080"/>
                  </a:lnTo>
                  <a:lnTo>
                    <a:pt x="316" y="1082"/>
                  </a:lnTo>
                  <a:lnTo>
                    <a:pt x="310" y="1088"/>
                  </a:lnTo>
                  <a:lnTo>
                    <a:pt x="300" y="1094"/>
                  </a:lnTo>
                  <a:lnTo>
                    <a:pt x="284" y="1102"/>
                  </a:lnTo>
                  <a:lnTo>
                    <a:pt x="266" y="1110"/>
                  </a:lnTo>
                  <a:lnTo>
                    <a:pt x="244" y="1118"/>
                  </a:lnTo>
                  <a:lnTo>
                    <a:pt x="220" y="1124"/>
                  </a:lnTo>
                  <a:lnTo>
                    <a:pt x="194" y="1126"/>
                  </a:lnTo>
                  <a:lnTo>
                    <a:pt x="166" y="1128"/>
                  </a:lnTo>
                  <a:lnTo>
                    <a:pt x="136" y="1126"/>
                  </a:lnTo>
                  <a:lnTo>
                    <a:pt x="108" y="1120"/>
                  </a:lnTo>
                  <a:lnTo>
                    <a:pt x="94" y="1114"/>
                  </a:lnTo>
                  <a:lnTo>
                    <a:pt x="80" y="1108"/>
                  </a:lnTo>
                  <a:lnTo>
                    <a:pt x="64" y="1100"/>
                  </a:lnTo>
                  <a:lnTo>
                    <a:pt x="52" y="1090"/>
                  </a:lnTo>
                  <a:lnTo>
                    <a:pt x="38" y="1080"/>
                  </a:lnTo>
                  <a:lnTo>
                    <a:pt x="24" y="1068"/>
                  </a:lnTo>
                  <a:lnTo>
                    <a:pt x="30" y="1082"/>
                  </a:lnTo>
                  <a:lnTo>
                    <a:pt x="48" y="1118"/>
                  </a:lnTo>
                  <a:lnTo>
                    <a:pt x="74" y="1170"/>
                  </a:lnTo>
                  <a:lnTo>
                    <a:pt x="110" y="1232"/>
                  </a:lnTo>
                  <a:lnTo>
                    <a:pt x="132" y="1264"/>
                  </a:lnTo>
                  <a:lnTo>
                    <a:pt x="154" y="1296"/>
                  </a:lnTo>
                  <a:lnTo>
                    <a:pt x="180" y="1328"/>
                  </a:lnTo>
                  <a:lnTo>
                    <a:pt x="206" y="1356"/>
                  </a:lnTo>
                  <a:lnTo>
                    <a:pt x="234" y="1384"/>
                  </a:lnTo>
                  <a:lnTo>
                    <a:pt x="262" y="1406"/>
                  </a:lnTo>
                  <a:lnTo>
                    <a:pt x="294" y="1426"/>
                  </a:lnTo>
                  <a:lnTo>
                    <a:pt x="308" y="1434"/>
                  </a:lnTo>
                  <a:lnTo>
                    <a:pt x="324" y="1440"/>
                  </a:lnTo>
                  <a:lnTo>
                    <a:pt x="382" y="1462"/>
                  </a:lnTo>
                  <a:lnTo>
                    <a:pt x="426" y="1482"/>
                  </a:lnTo>
                  <a:lnTo>
                    <a:pt x="442" y="1492"/>
                  </a:lnTo>
                  <a:lnTo>
                    <a:pt x="458" y="1502"/>
                  </a:lnTo>
                  <a:lnTo>
                    <a:pt x="470" y="1512"/>
                  </a:lnTo>
                  <a:lnTo>
                    <a:pt x="480" y="1522"/>
                  </a:lnTo>
                  <a:lnTo>
                    <a:pt x="488" y="1532"/>
                  </a:lnTo>
                  <a:lnTo>
                    <a:pt x="494" y="1542"/>
                  </a:lnTo>
                  <a:lnTo>
                    <a:pt x="498" y="1552"/>
                  </a:lnTo>
                  <a:lnTo>
                    <a:pt x="500" y="1564"/>
                  </a:lnTo>
                  <a:lnTo>
                    <a:pt x="504" y="1584"/>
                  </a:lnTo>
                  <a:lnTo>
                    <a:pt x="504" y="1608"/>
                  </a:lnTo>
                  <a:lnTo>
                    <a:pt x="504" y="1620"/>
                  </a:lnTo>
                  <a:lnTo>
                    <a:pt x="500" y="1634"/>
                  </a:lnTo>
                  <a:lnTo>
                    <a:pt x="496" y="1648"/>
                  </a:lnTo>
                  <a:lnTo>
                    <a:pt x="488" y="1662"/>
                  </a:lnTo>
                  <a:lnTo>
                    <a:pt x="472" y="1692"/>
                  </a:lnTo>
                  <a:lnTo>
                    <a:pt x="450" y="1726"/>
                  </a:lnTo>
                  <a:lnTo>
                    <a:pt x="430" y="1762"/>
                  </a:lnTo>
                  <a:lnTo>
                    <a:pt x="410" y="1800"/>
                  </a:lnTo>
                  <a:lnTo>
                    <a:pt x="402" y="1818"/>
                  </a:lnTo>
                  <a:lnTo>
                    <a:pt x="394" y="1838"/>
                  </a:lnTo>
                  <a:lnTo>
                    <a:pt x="388" y="1860"/>
                  </a:lnTo>
                  <a:lnTo>
                    <a:pt x="384" y="1880"/>
                  </a:lnTo>
                  <a:lnTo>
                    <a:pt x="374" y="1942"/>
                  </a:lnTo>
                  <a:lnTo>
                    <a:pt x="356" y="2034"/>
                  </a:lnTo>
                  <a:lnTo>
                    <a:pt x="304" y="2270"/>
                  </a:lnTo>
                  <a:lnTo>
                    <a:pt x="252" y="2494"/>
                  </a:lnTo>
                  <a:lnTo>
                    <a:pt x="232" y="2576"/>
                  </a:lnTo>
                  <a:lnTo>
                    <a:pt x="220" y="2620"/>
                  </a:lnTo>
                  <a:lnTo>
                    <a:pt x="540" y="2620"/>
                  </a:lnTo>
                  <a:close/>
                </a:path>
              </a:pathLst>
            </a:custGeom>
            <a:solidFill>
              <a:srgbClr val="E6E6E6"/>
            </a:solidFill>
            <a:ln w="12700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6" name="Freeform 6"/>
            <p:cNvSpPr>
              <a:spLocks noChangeAspect="1"/>
            </p:cNvSpPr>
            <p:nvPr/>
          </p:nvSpPr>
          <p:spPr bwMode="auto">
            <a:xfrm flipH="1">
              <a:off x="2872" y="3836"/>
              <a:ext cx="85" cy="484"/>
            </a:xfrm>
            <a:custGeom>
              <a:avLst/>
              <a:gdLst>
                <a:gd name="T0" fmla="*/ 50 w 194"/>
                <a:gd name="T1" fmla="*/ 484 h 1098"/>
                <a:gd name="T2" fmla="*/ 50 w 194"/>
                <a:gd name="T3" fmla="*/ 484 h 1098"/>
                <a:gd name="T4" fmla="*/ 48 w 194"/>
                <a:gd name="T5" fmla="*/ 433 h 1098"/>
                <a:gd name="T6" fmla="*/ 44 w 194"/>
                <a:gd name="T7" fmla="*/ 318 h 1098"/>
                <a:gd name="T8" fmla="*/ 42 w 194"/>
                <a:gd name="T9" fmla="*/ 256 h 1098"/>
                <a:gd name="T10" fmla="*/ 42 w 194"/>
                <a:gd name="T11" fmla="*/ 199 h 1098"/>
                <a:gd name="T12" fmla="*/ 42 w 194"/>
                <a:gd name="T13" fmla="*/ 175 h 1098"/>
                <a:gd name="T14" fmla="*/ 43 w 194"/>
                <a:gd name="T15" fmla="*/ 156 h 1098"/>
                <a:gd name="T16" fmla="*/ 45 w 194"/>
                <a:gd name="T17" fmla="*/ 141 h 1098"/>
                <a:gd name="T18" fmla="*/ 46 w 194"/>
                <a:gd name="T19" fmla="*/ 137 h 1098"/>
                <a:gd name="T20" fmla="*/ 46 w 194"/>
                <a:gd name="T21" fmla="*/ 133 h 1098"/>
                <a:gd name="T22" fmla="*/ 46 w 194"/>
                <a:gd name="T23" fmla="*/ 133 h 1098"/>
                <a:gd name="T24" fmla="*/ 59 w 194"/>
                <a:gd name="T25" fmla="*/ 108 h 1098"/>
                <a:gd name="T26" fmla="*/ 67 w 194"/>
                <a:gd name="T27" fmla="*/ 93 h 1098"/>
                <a:gd name="T28" fmla="*/ 74 w 194"/>
                <a:gd name="T29" fmla="*/ 78 h 1098"/>
                <a:gd name="T30" fmla="*/ 80 w 194"/>
                <a:gd name="T31" fmla="*/ 62 h 1098"/>
                <a:gd name="T32" fmla="*/ 84 w 194"/>
                <a:gd name="T33" fmla="*/ 47 h 1098"/>
                <a:gd name="T34" fmla="*/ 85 w 194"/>
                <a:gd name="T35" fmla="*/ 40 h 1098"/>
                <a:gd name="T36" fmla="*/ 85 w 194"/>
                <a:gd name="T37" fmla="*/ 34 h 1098"/>
                <a:gd name="T38" fmla="*/ 85 w 194"/>
                <a:gd name="T39" fmla="*/ 27 h 1098"/>
                <a:gd name="T40" fmla="*/ 83 w 194"/>
                <a:gd name="T41" fmla="*/ 22 h 1098"/>
                <a:gd name="T42" fmla="*/ 83 w 194"/>
                <a:gd name="T43" fmla="*/ 22 h 1098"/>
                <a:gd name="T44" fmla="*/ 80 w 194"/>
                <a:gd name="T45" fmla="*/ 13 h 1098"/>
                <a:gd name="T46" fmla="*/ 75 w 194"/>
                <a:gd name="T47" fmla="*/ 7 h 1098"/>
                <a:gd name="T48" fmla="*/ 72 w 194"/>
                <a:gd name="T49" fmla="*/ 4 h 1098"/>
                <a:gd name="T50" fmla="*/ 67 w 194"/>
                <a:gd name="T51" fmla="*/ 1 h 1098"/>
                <a:gd name="T52" fmla="*/ 64 w 194"/>
                <a:gd name="T53" fmla="*/ 0 h 1098"/>
                <a:gd name="T54" fmla="*/ 60 w 194"/>
                <a:gd name="T55" fmla="*/ 0 h 1098"/>
                <a:gd name="T56" fmla="*/ 53 w 194"/>
                <a:gd name="T57" fmla="*/ 1 h 1098"/>
                <a:gd name="T58" fmla="*/ 53 w 194"/>
                <a:gd name="T59" fmla="*/ 1 h 1098"/>
                <a:gd name="T60" fmla="*/ 52 w 194"/>
                <a:gd name="T61" fmla="*/ 2 h 1098"/>
                <a:gd name="T62" fmla="*/ 49 w 194"/>
                <a:gd name="T63" fmla="*/ 4 h 1098"/>
                <a:gd name="T64" fmla="*/ 43 w 194"/>
                <a:gd name="T65" fmla="*/ 11 h 1098"/>
                <a:gd name="T66" fmla="*/ 36 w 194"/>
                <a:gd name="T67" fmla="*/ 22 h 1098"/>
                <a:gd name="T68" fmla="*/ 27 w 194"/>
                <a:gd name="T69" fmla="*/ 35 h 1098"/>
                <a:gd name="T70" fmla="*/ 19 w 194"/>
                <a:gd name="T71" fmla="*/ 50 h 1098"/>
                <a:gd name="T72" fmla="*/ 12 w 194"/>
                <a:gd name="T73" fmla="*/ 66 h 1098"/>
                <a:gd name="T74" fmla="*/ 7 w 194"/>
                <a:gd name="T75" fmla="*/ 81 h 1098"/>
                <a:gd name="T76" fmla="*/ 3 w 194"/>
                <a:gd name="T77" fmla="*/ 96 h 1098"/>
                <a:gd name="T78" fmla="*/ 3 w 194"/>
                <a:gd name="T79" fmla="*/ 96 h 1098"/>
                <a:gd name="T80" fmla="*/ 2 w 194"/>
                <a:gd name="T81" fmla="*/ 104 h 1098"/>
                <a:gd name="T82" fmla="*/ 1 w 194"/>
                <a:gd name="T83" fmla="*/ 115 h 1098"/>
                <a:gd name="T84" fmla="*/ 0 w 194"/>
                <a:gd name="T85" fmla="*/ 140 h 1098"/>
                <a:gd name="T86" fmla="*/ 0 w 194"/>
                <a:gd name="T87" fmla="*/ 171 h 1098"/>
                <a:gd name="T88" fmla="*/ 1 w 194"/>
                <a:gd name="T89" fmla="*/ 205 h 1098"/>
                <a:gd name="T90" fmla="*/ 3 w 194"/>
                <a:gd name="T91" fmla="*/ 272 h 1098"/>
                <a:gd name="T92" fmla="*/ 3 w 194"/>
                <a:gd name="T93" fmla="*/ 302 h 1098"/>
                <a:gd name="T94" fmla="*/ 3 w 194"/>
                <a:gd name="T95" fmla="*/ 325 h 1098"/>
                <a:gd name="T96" fmla="*/ 3 w 194"/>
                <a:gd name="T97" fmla="*/ 325 h 1098"/>
                <a:gd name="T98" fmla="*/ 1 w 194"/>
                <a:gd name="T99" fmla="*/ 424 h 1098"/>
                <a:gd name="T100" fmla="*/ 0 w 194"/>
                <a:gd name="T101" fmla="*/ 484 h 1098"/>
                <a:gd name="T102" fmla="*/ 50 w 194"/>
                <a:gd name="T103" fmla="*/ 484 h 109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94"/>
                <a:gd name="T157" fmla="*/ 0 h 1098"/>
                <a:gd name="T158" fmla="*/ 194 w 194"/>
                <a:gd name="T159" fmla="*/ 1098 h 109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94" h="1098">
                  <a:moveTo>
                    <a:pt x="114" y="1098"/>
                  </a:moveTo>
                  <a:lnTo>
                    <a:pt x="114" y="1098"/>
                  </a:lnTo>
                  <a:lnTo>
                    <a:pt x="110" y="982"/>
                  </a:lnTo>
                  <a:lnTo>
                    <a:pt x="100" y="722"/>
                  </a:lnTo>
                  <a:lnTo>
                    <a:pt x="96" y="580"/>
                  </a:lnTo>
                  <a:lnTo>
                    <a:pt x="96" y="452"/>
                  </a:lnTo>
                  <a:lnTo>
                    <a:pt x="96" y="398"/>
                  </a:lnTo>
                  <a:lnTo>
                    <a:pt x="98" y="354"/>
                  </a:lnTo>
                  <a:lnTo>
                    <a:pt x="102" y="320"/>
                  </a:lnTo>
                  <a:lnTo>
                    <a:pt x="104" y="310"/>
                  </a:lnTo>
                  <a:lnTo>
                    <a:pt x="106" y="302"/>
                  </a:lnTo>
                  <a:lnTo>
                    <a:pt x="134" y="246"/>
                  </a:lnTo>
                  <a:lnTo>
                    <a:pt x="152" y="212"/>
                  </a:lnTo>
                  <a:lnTo>
                    <a:pt x="168" y="176"/>
                  </a:lnTo>
                  <a:lnTo>
                    <a:pt x="182" y="140"/>
                  </a:lnTo>
                  <a:lnTo>
                    <a:pt x="192" y="106"/>
                  </a:lnTo>
                  <a:lnTo>
                    <a:pt x="194" y="90"/>
                  </a:lnTo>
                  <a:lnTo>
                    <a:pt x="194" y="76"/>
                  </a:lnTo>
                  <a:lnTo>
                    <a:pt x="194" y="62"/>
                  </a:lnTo>
                  <a:lnTo>
                    <a:pt x="190" y="50"/>
                  </a:lnTo>
                  <a:lnTo>
                    <a:pt x="182" y="30"/>
                  </a:lnTo>
                  <a:lnTo>
                    <a:pt x="172" y="16"/>
                  </a:lnTo>
                  <a:lnTo>
                    <a:pt x="164" y="8"/>
                  </a:lnTo>
                  <a:lnTo>
                    <a:pt x="154" y="2"/>
                  </a:lnTo>
                  <a:lnTo>
                    <a:pt x="146" y="0"/>
                  </a:lnTo>
                  <a:lnTo>
                    <a:pt x="138" y="0"/>
                  </a:lnTo>
                  <a:lnTo>
                    <a:pt x="122" y="2"/>
                  </a:lnTo>
                  <a:lnTo>
                    <a:pt x="118" y="4"/>
                  </a:lnTo>
                  <a:lnTo>
                    <a:pt x="112" y="8"/>
                  </a:lnTo>
                  <a:lnTo>
                    <a:pt x="98" y="26"/>
                  </a:lnTo>
                  <a:lnTo>
                    <a:pt x="82" y="50"/>
                  </a:lnTo>
                  <a:lnTo>
                    <a:pt x="62" y="80"/>
                  </a:lnTo>
                  <a:lnTo>
                    <a:pt x="44" y="114"/>
                  </a:lnTo>
                  <a:lnTo>
                    <a:pt x="28" y="150"/>
                  </a:lnTo>
                  <a:lnTo>
                    <a:pt x="16" y="184"/>
                  </a:lnTo>
                  <a:lnTo>
                    <a:pt x="6" y="218"/>
                  </a:lnTo>
                  <a:lnTo>
                    <a:pt x="4" y="236"/>
                  </a:lnTo>
                  <a:lnTo>
                    <a:pt x="2" y="260"/>
                  </a:lnTo>
                  <a:lnTo>
                    <a:pt x="0" y="318"/>
                  </a:lnTo>
                  <a:lnTo>
                    <a:pt x="0" y="388"/>
                  </a:lnTo>
                  <a:lnTo>
                    <a:pt x="2" y="464"/>
                  </a:lnTo>
                  <a:lnTo>
                    <a:pt x="6" y="618"/>
                  </a:lnTo>
                  <a:lnTo>
                    <a:pt x="6" y="684"/>
                  </a:lnTo>
                  <a:lnTo>
                    <a:pt x="6" y="738"/>
                  </a:lnTo>
                  <a:lnTo>
                    <a:pt x="2" y="962"/>
                  </a:lnTo>
                  <a:lnTo>
                    <a:pt x="0" y="1098"/>
                  </a:lnTo>
                  <a:lnTo>
                    <a:pt x="114" y="1098"/>
                  </a:lnTo>
                  <a:close/>
                </a:path>
              </a:pathLst>
            </a:custGeom>
            <a:solidFill>
              <a:srgbClr val="E6E6E6"/>
            </a:solidFill>
            <a:ln w="12700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7" name="Freeform 7"/>
            <p:cNvSpPr>
              <a:spLocks noChangeAspect="1"/>
            </p:cNvSpPr>
            <p:nvPr/>
          </p:nvSpPr>
          <p:spPr bwMode="auto">
            <a:xfrm flipH="1">
              <a:off x="2274" y="2963"/>
              <a:ext cx="665" cy="341"/>
            </a:xfrm>
            <a:custGeom>
              <a:avLst/>
              <a:gdLst>
                <a:gd name="T0" fmla="*/ 565 w 1506"/>
                <a:gd name="T1" fmla="*/ 281 h 772"/>
                <a:gd name="T2" fmla="*/ 571 w 1506"/>
                <a:gd name="T3" fmla="*/ 269 h 772"/>
                <a:gd name="T4" fmla="*/ 575 w 1506"/>
                <a:gd name="T5" fmla="*/ 211 h 772"/>
                <a:gd name="T6" fmla="*/ 578 w 1506"/>
                <a:gd name="T7" fmla="*/ 140 h 772"/>
                <a:gd name="T8" fmla="*/ 581 w 1506"/>
                <a:gd name="T9" fmla="*/ 139 h 772"/>
                <a:gd name="T10" fmla="*/ 586 w 1506"/>
                <a:gd name="T11" fmla="*/ 183 h 772"/>
                <a:gd name="T12" fmla="*/ 593 w 1506"/>
                <a:gd name="T13" fmla="*/ 231 h 772"/>
                <a:gd name="T14" fmla="*/ 602 w 1506"/>
                <a:gd name="T15" fmla="*/ 237 h 772"/>
                <a:gd name="T16" fmla="*/ 623 w 1506"/>
                <a:gd name="T17" fmla="*/ 244 h 772"/>
                <a:gd name="T18" fmla="*/ 638 w 1506"/>
                <a:gd name="T19" fmla="*/ 241 h 772"/>
                <a:gd name="T20" fmla="*/ 652 w 1506"/>
                <a:gd name="T21" fmla="*/ 232 h 772"/>
                <a:gd name="T22" fmla="*/ 660 w 1506"/>
                <a:gd name="T23" fmla="*/ 222 h 772"/>
                <a:gd name="T24" fmla="*/ 665 w 1506"/>
                <a:gd name="T25" fmla="*/ 202 h 772"/>
                <a:gd name="T26" fmla="*/ 661 w 1506"/>
                <a:gd name="T27" fmla="*/ 168 h 772"/>
                <a:gd name="T28" fmla="*/ 652 w 1506"/>
                <a:gd name="T29" fmla="*/ 138 h 772"/>
                <a:gd name="T30" fmla="*/ 637 w 1506"/>
                <a:gd name="T31" fmla="*/ 87 h 772"/>
                <a:gd name="T32" fmla="*/ 635 w 1506"/>
                <a:gd name="T33" fmla="*/ 60 h 772"/>
                <a:gd name="T34" fmla="*/ 640 w 1506"/>
                <a:gd name="T35" fmla="*/ 47 h 772"/>
                <a:gd name="T36" fmla="*/ 655 w 1506"/>
                <a:gd name="T37" fmla="*/ 17 h 772"/>
                <a:gd name="T38" fmla="*/ 657 w 1506"/>
                <a:gd name="T39" fmla="*/ 3 h 772"/>
                <a:gd name="T40" fmla="*/ 654 w 1506"/>
                <a:gd name="T41" fmla="*/ 0 h 772"/>
                <a:gd name="T42" fmla="*/ 608 w 1506"/>
                <a:gd name="T43" fmla="*/ 6 h 772"/>
                <a:gd name="T44" fmla="*/ 412 w 1506"/>
                <a:gd name="T45" fmla="*/ 50 h 772"/>
                <a:gd name="T46" fmla="*/ 162 w 1506"/>
                <a:gd name="T47" fmla="*/ 107 h 772"/>
                <a:gd name="T48" fmla="*/ 145 w 1506"/>
                <a:gd name="T49" fmla="*/ 110 h 772"/>
                <a:gd name="T50" fmla="*/ 114 w 1506"/>
                <a:gd name="T51" fmla="*/ 124 h 772"/>
                <a:gd name="T52" fmla="*/ 75 w 1506"/>
                <a:gd name="T53" fmla="*/ 153 h 772"/>
                <a:gd name="T54" fmla="*/ 38 w 1506"/>
                <a:gd name="T55" fmla="*/ 192 h 772"/>
                <a:gd name="T56" fmla="*/ 11 w 1506"/>
                <a:gd name="T57" fmla="*/ 236 h 772"/>
                <a:gd name="T58" fmla="*/ 1 w 1506"/>
                <a:gd name="T59" fmla="*/ 266 h 772"/>
                <a:gd name="T60" fmla="*/ 0 w 1506"/>
                <a:gd name="T61" fmla="*/ 282 h 772"/>
                <a:gd name="T62" fmla="*/ 0 w 1506"/>
                <a:gd name="T63" fmla="*/ 339 h 772"/>
                <a:gd name="T64" fmla="*/ 4 w 1506"/>
                <a:gd name="T65" fmla="*/ 340 h 772"/>
                <a:gd name="T66" fmla="*/ 14 w 1506"/>
                <a:gd name="T67" fmla="*/ 338 h 772"/>
                <a:gd name="T68" fmla="*/ 26 w 1506"/>
                <a:gd name="T69" fmla="*/ 331 h 772"/>
                <a:gd name="T70" fmla="*/ 62 w 1506"/>
                <a:gd name="T71" fmla="*/ 288 h 772"/>
                <a:gd name="T72" fmla="*/ 128 w 1506"/>
                <a:gd name="T73" fmla="*/ 201 h 772"/>
                <a:gd name="T74" fmla="*/ 155 w 1506"/>
                <a:gd name="T75" fmla="*/ 174 h 772"/>
                <a:gd name="T76" fmla="*/ 162 w 1506"/>
                <a:gd name="T77" fmla="*/ 171 h 772"/>
                <a:gd name="T78" fmla="*/ 252 w 1506"/>
                <a:gd name="T79" fmla="*/ 150 h 772"/>
                <a:gd name="T80" fmla="*/ 332 w 1506"/>
                <a:gd name="T81" fmla="*/ 135 h 772"/>
                <a:gd name="T82" fmla="*/ 404 w 1506"/>
                <a:gd name="T83" fmla="*/ 129 h 772"/>
                <a:gd name="T84" fmla="*/ 451 w 1506"/>
                <a:gd name="T85" fmla="*/ 131 h 772"/>
                <a:gd name="T86" fmla="*/ 466 w 1506"/>
                <a:gd name="T87" fmla="*/ 137 h 772"/>
                <a:gd name="T88" fmla="*/ 478 w 1506"/>
                <a:gd name="T89" fmla="*/ 149 h 772"/>
                <a:gd name="T90" fmla="*/ 505 w 1506"/>
                <a:gd name="T91" fmla="*/ 190 h 772"/>
                <a:gd name="T92" fmla="*/ 512 w 1506"/>
                <a:gd name="T93" fmla="*/ 197 h 772"/>
                <a:gd name="T94" fmla="*/ 530 w 1506"/>
                <a:gd name="T95" fmla="*/ 204 h 772"/>
                <a:gd name="T96" fmla="*/ 543 w 1506"/>
                <a:gd name="T97" fmla="*/ 207 h 772"/>
                <a:gd name="T98" fmla="*/ 548 w 1506"/>
                <a:gd name="T99" fmla="*/ 218 h 772"/>
                <a:gd name="T100" fmla="*/ 554 w 1506"/>
                <a:gd name="T101" fmla="*/ 257 h 772"/>
                <a:gd name="T102" fmla="*/ 559 w 1506"/>
                <a:gd name="T103" fmla="*/ 277 h 772"/>
                <a:gd name="T104" fmla="*/ 563 w 1506"/>
                <a:gd name="T105" fmla="*/ 282 h 7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06"/>
                <a:gd name="T160" fmla="*/ 0 h 772"/>
                <a:gd name="T161" fmla="*/ 1506 w 1506"/>
                <a:gd name="T162" fmla="*/ 772 h 7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06" h="772">
                  <a:moveTo>
                    <a:pt x="1276" y="638"/>
                  </a:moveTo>
                  <a:lnTo>
                    <a:pt x="1276" y="638"/>
                  </a:lnTo>
                  <a:lnTo>
                    <a:pt x="1280" y="636"/>
                  </a:lnTo>
                  <a:lnTo>
                    <a:pt x="1284" y="634"/>
                  </a:lnTo>
                  <a:lnTo>
                    <a:pt x="1288" y="624"/>
                  </a:lnTo>
                  <a:lnTo>
                    <a:pt x="1292" y="608"/>
                  </a:lnTo>
                  <a:lnTo>
                    <a:pt x="1296" y="588"/>
                  </a:lnTo>
                  <a:lnTo>
                    <a:pt x="1300" y="538"/>
                  </a:lnTo>
                  <a:lnTo>
                    <a:pt x="1302" y="478"/>
                  </a:lnTo>
                  <a:lnTo>
                    <a:pt x="1306" y="366"/>
                  </a:lnTo>
                  <a:lnTo>
                    <a:pt x="1308" y="328"/>
                  </a:lnTo>
                  <a:lnTo>
                    <a:pt x="1310" y="318"/>
                  </a:lnTo>
                  <a:lnTo>
                    <a:pt x="1312" y="314"/>
                  </a:lnTo>
                  <a:lnTo>
                    <a:pt x="1316" y="314"/>
                  </a:lnTo>
                  <a:lnTo>
                    <a:pt x="1318" y="320"/>
                  </a:lnTo>
                  <a:lnTo>
                    <a:pt x="1322" y="344"/>
                  </a:lnTo>
                  <a:lnTo>
                    <a:pt x="1328" y="414"/>
                  </a:lnTo>
                  <a:lnTo>
                    <a:pt x="1336" y="488"/>
                  </a:lnTo>
                  <a:lnTo>
                    <a:pt x="1340" y="514"/>
                  </a:lnTo>
                  <a:lnTo>
                    <a:pt x="1342" y="522"/>
                  </a:lnTo>
                  <a:lnTo>
                    <a:pt x="1344" y="526"/>
                  </a:lnTo>
                  <a:lnTo>
                    <a:pt x="1364" y="536"/>
                  </a:lnTo>
                  <a:lnTo>
                    <a:pt x="1378" y="544"/>
                  </a:lnTo>
                  <a:lnTo>
                    <a:pt x="1394" y="550"/>
                  </a:lnTo>
                  <a:lnTo>
                    <a:pt x="1412" y="552"/>
                  </a:lnTo>
                  <a:lnTo>
                    <a:pt x="1422" y="552"/>
                  </a:lnTo>
                  <a:lnTo>
                    <a:pt x="1434" y="550"/>
                  </a:lnTo>
                  <a:lnTo>
                    <a:pt x="1444" y="546"/>
                  </a:lnTo>
                  <a:lnTo>
                    <a:pt x="1454" y="542"/>
                  </a:lnTo>
                  <a:lnTo>
                    <a:pt x="1466" y="534"/>
                  </a:lnTo>
                  <a:lnTo>
                    <a:pt x="1476" y="526"/>
                  </a:lnTo>
                  <a:lnTo>
                    <a:pt x="1486" y="514"/>
                  </a:lnTo>
                  <a:lnTo>
                    <a:pt x="1494" y="502"/>
                  </a:lnTo>
                  <a:lnTo>
                    <a:pt x="1500" y="488"/>
                  </a:lnTo>
                  <a:lnTo>
                    <a:pt x="1504" y="472"/>
                  </a:lnTo>
                  <a:lnTo>
                    <a:pt x="1506" y="458"/>
                  </a:lnTo>
                  <a:lnTo>
                    <a:pt x="1506" y="442"/>
                  </a:lnTo>
                  <a:lnTo>
                    <a:pt x="1502" y="410"/>
                  </a:lnTo>
                  <a:lnTo>
                    <a:pt x="1496" y="380"/>
                  </a:lnTo>
                  <a:lnTo>
                    <a:pt x="1488" y="352"/>
                  </a:lnTo>
                  <a:lnTo>
                    <a:pt x="1476" y="312"/>
                  </a:lnTo>
                  <a:lnTo>
                    <a:pt x="1466" y="278"/>
                  </a:lnTo>
                  <a:lnTo>
                    <a:pt x="1448" y="226"/>
                  </a:lnTo>
                  <a:lnTo>
                    <a:pt x="1442" y="198"/>
                  </a:lnTo>
                  <a:lnTo>
                    <a:pt x="1436" y="172"/>
                  </a:lnTo>
                  <a:lnTo>
                    <a:pt x="1436" y="146"/>
                  </a:lnTo>
                  <a:lnTo>
                    <a:pt x="1438" y="136"/>
                  </a:lnTo>
                  <a:lnTo>
                    <a:pt x="1440" y="126"/>
                  </a:lnTo>
                  <a:lnTo>
                    <a:pt x="1450" y="106"/>
                  </a:lnTo>
                  <a:lnTo>
                    <a:pt x="1458" y="88"/>
                  </a:lnTo>
                  <a:lnTo>
                    <a:pt x="1478" y="52"/>
                  </a:lnTo>
                  <a:lnTo>
                    <a:pt x="1484" y="38"/>
                  </a:lnTo>
                  <a:lnTo>
                    <a:pt x="1490" y="24"/>
                  </a:lnTo>
                  <a:lnTo>
                    <a:pt x="1490" y="12"/>
                  </a:lnTo>
                  <a:lnTo>
                    <a:pt x="1488" y="6"/>
                  </a:lnTo>
                  <a:lnTo>
                    <a:pt x="1484" y="2"/>
                  </a:lnTo>
                  <a:lnTo>
                    <a:pt x="1480" y="0"/>
                  </a:lnTo>
                  <a:lnTo>
                    <a:pt x="1470" y="0"/>
                  </a:lnTo>
                  <a:lnTo>
                    <a:pt x="1434" y="4"/>
                  </a:lnTo>
                  <a:lnTo>
                    <a:pt x="1378" y="14"/>
                  </a:lnTo>
                  <a:lnTo>
                    <a:pt x="1308" y="30"/>
                  </a:lnTo>
                  <a:lnTo>
                    <a:pt x="1134" y="68"/>
                  </a:lnTo>
                  <a:lnTo>
                    <a:pt x="934" y="114"/>
                  </a:lnTo>
                  <a:lnTo>
                    <a:pt x="550" y="204"/>
                  </a:lnTo>
                  <a:lnTo>
                    <a:pt x="414" y="234"/>
                  </a:lnTo>
                  <a:lnTo>
                    <a:pt x="368" y="242"/>
                  </a:lnTo>
                  <a:lnTo>
                    <a:pt x="344" y="246"/>
                  </a:lnTo>
                  <a:lnTo>
                    <a:pt x="328" y="248"/>
                  </a:lnTo>
                  <a:lnTo>
                    <a:pt x="308" y="254"/>
                  </a:lnTo>
                  <a:lnTo>
                    <a:pt x="284" y="266"/>
                  </a:lnTo>
                  <a:lnTo>
                    <a:pt x="258" y="280"/>
                  </a:lnTo>
                  <a:lnTo>
                    <a:pt x="230" y="300"/>
                  </a:lnTo>
                  <a:lnTo>
                    <a:pt x="200" y="322"/>
                  </a:lnTo>
                  <a:lnTo>
                    <a:pt x="170" y="346"/>
                  </a:lnTo>
                  <a:lnTo>
                    <a:pt x="142" y="374"/>
                  </a:lnTo>
                  <a:lnTo>
                    <a:pt x="112" y="402"/>
                  </a:lnTo>
                  <a:lnTo>
                    <a:pt x="86" y="434"/>
                  </a:lnTo>
                  <a:lnTo>
                    <a:pt x="62" y="466"/>
                  </a:lnTo>
                  <a:lnTo>
                    <a:pt x="40" y="500"/>
                  </a:lnTo>
                  <a:lnTo>
                    <a:pt x="24" y="534"/>
                  </a:lnTo>
                  <a:lnTo>
                    <a:pt x="10" y="568"/>
                  </a:lnTo>
                  <a:lnTo>
                    <a:pt x="6" y="586"/>
                  </a:lnTo>
                  <a:lnTo>
                    <a:pt x="2" y="602"/>
                  </a:lnTo>
                  <a:lnTo>
                    <a:pt x="0" y="620"/>
                  </a:lnTo>
                  <a:lnTo>
                    <a:pt x="0" y="638"/>
                  </a:lnTo>
                  <a:lnTo>
                    <a:pt x="2" y="694"/>
                  </a:lnTo>
                  <a:lnTo>
                    <a:pt x="2" y="732"/>
                  </a:lnTo>
                  <a:lnTo>
                    <a:pt x="0" y="768"/>
                  </a:lnTo>
                  <a:lnTo>
                    <a:pt x="0" y="772"/>
                  </a:lnTo>
                  <a:lnTo>
                    <a:pt x="2" y="772"/>
                  </a:lnTo>
                  <a:lnTo>
                    <a:pt x="8" y="770"/>
                  </a:lnTo>
                  <a:lnTo>
                    <a:pt x="16" y="766"/>
                  </a:lnTo>
                  <a:lnTo>
                    <a:pt x="32" y="766"/>
                  </a:lnTo>
                  <a:lnTo>
                    <a:pt x="38" y="764"/>
                  </a:lnTo>
                  <a:lnTo>
                    <a:pt x="44" y="762"/>
                  </a:lnTo>
                  <a:lnTo>
                    <a:pt x="58" y="750"/>
                  </a:lnTo>
                  <a:lnTo>
                    <a:pt x="76" y="732"/>
                  </a:lnTo>
                  <a:lnTo>
                    <a:pt x="96" y="710"/>
                  </a:lnTo>
                  <a:lnTo>
                    <a:pt x="140" y="652"/>
                  </a:lnTo>
                  <a:lnTo>
                    <a:pt x="190" y="584"/>
                  </a:lnTo>
                  <a:lnTo>
                    <a:pt x="242" y="516"/>
                  </a:lnTo>
                  <a:lnTo>
                    <a:pt x="290" y="456"/>
                  </a:lnTo>
                  <a:lnTo>
                    <a:pt x="312" y="430"/>
                  </a:lnTo>
                  <a:lnTo>
                    <a:pt x="334" y="410"/>
                  </a:lnTo>
                  <a:lnTo>
                    <a:pt x="352" y="394"/>
                  </a:lnTo>
                  <a:lnTo>
                    <a:pt x="360" y="390"/>
                  </a:lnTo>
                  <a:lnTo>
                    <a:pt x="368" y="386"/>
                  </a:lnTo>
                  <a:lnTo>
                    <a:pt x="406" y="376"/>
                  </a:lnTo>
                  <a:lnTo>
                    <a:pt x="454" y="364"/>
                  </a:lnTo>
                  <a:lnTo>
                    <a:pt x="570" y="340"/>
                  </a:lnTo>
                  <a:lnTo>
                    <a:pt x="680" y="318"/>
                  </a:lnTo>
                  <a:lnTo>
                    <a:pt x="752" y="306"/>
                  </a:lnTo>
                  <a:lnTo>
                    <a:pt x="820" y="298"/>
                  </a:lnTo>
                  <a:lnTo>
                    <a:pt x="866" y="294"/>
                  </a:lnTo>
                  <a:lnTo>
                    <a:pt x="914" y="292"/>
                  </a:lnTo>
                  <a:lnTo>
                    <a:pt x="962" y="292"/>
                  </a:lnTo>
                  <a:lnTo>
                    <a:pt x="1004" y="294"/>
                  </a:lnTo>
                  <a:lnTo>
                    <a:pt x="1022" y="296"/>
                  </a:lnTo>
                  <a:lnTo>
                    <a:pt x="1036" y="300"/>
                  </a:lnTo>
                  <a:lnTo>
                    <a:pt x="1048" y="304"/>
                  </a:lnTo>
                  <a:lnTo>
                    <a:pt x="1056" y="310"/>
                  </a:lnTo>
                  <a:lnTo>
                    <a:pt x="1068" y="322"/>
                  </a:lnTo>
                  <a:lnTo>
                    <a:pt x="1082" y="338"/>
                  </a:lnTo>
                  <a:lnTo>
                    <a:pt x="1106" y="372"/>
                  </a:lnTo>
                  <a:lnTo>
                    <a:pt x="1128" y="404"/>
                  </a:lnTo>
                  <a:lnTo>
                    <a:pt x="1144" y="430"/>
                  </a:lnTo>
                  <a:lnTo>
                    <a:pt x="1152" y="440"/>
                  </a:lnTo>
                  <a:lnTo>
                    <a:pt x="1160" y="446"/>
                  </a:lnTo>
                  <a:lnTo>
                    <a:pt x="1170" y="452"/>
                  </a:lnTo>
                  <a:lnTo>
                    <a:pt x="1178" y="456"/>
                  </a:lnTo>
                  <a:lnTo>
                    <a:pt x="1200" y="462"/>
                  </a:lnTo>
                  <a:lnTo>
                    <a:pt x="1224" y="466"/>
                  </a:lnTo>
                  <a:lnTo>
                    <a:pt x="1230" y="468"/>
                  </a:lnTo>
                  <a:lnTo>
                    <a:pt x="1236" y="474"/>
                  </a:lnTo>
                  <a:lnTo>
                    <a:pt x="1240" y="482"/>
                  </a:lnTo>
                  <a:lnTo>
                    <a:pt x="1242" y="494"/>
                  </a:lnTo>
                  <a:lnTo>
                    <a:pt x="1248" y="520"/>
                  </a:lnTo>
                  <a:lnTo>
                    <a:pt x="1250" y="552"/>
                  </a:lnTo>
                  <a:lnTo>
                    <a:pt x="1254" y="582"/>
                  </a:lnTo>
                  <a:lnTo>
                    <a:pt x="1258" y="610"/>
                  </a:lnTo>
                  <a:lnTo>
                    <a:pt x="1262" y="620"/>
                  </a:lnTo>
                  <a:lnTo>
                    <a:pt x="1266" y="628"/>
                  </a:lnTo>
                  <a:lnTo>
                    <a:pt x="1270" y="634"/>
                  </a:lnTo>
                  <a:lnTo>
                    <a:pt x="1276" y="638"/>
                  </a:lnTo>
                  <a:close/>
                </a:path>
              </a:pathLst>
            </a:custGeom>
            <a:solidFill>
              <a:srgbClr val="E6E6E6"/>
            </a:solidFill>
            <a:ln w="12700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8" name="Freeform 8"/>
            <p:cNvSpPr>
              <a:spLocks noChangeAspect="1"/>
            </p:cNvSpPr>
            <p:nvPr/>
          </p:nvSpPr>
          <p:spPr bwMode="auto">
            <a:xfrm>
              <a:off x="2738" y="3949"/>
              <a:ext cx="163" cy="52"/>
            </a:xfrm>
            <a:custGeom>
              <a:avLst/>
              <a:gdLst>
                <a:gd name="T0" fmla="*/ 163 w 192"/>
                <a:gd name="T1" fmla="*/ 5 h 61"/>
                <a:gd name="T2" fmla="*/ 74 w 192"/>
                <a:gd name="T3" fmla="*/ 9 h 61"/>
                <a:gd name="T4" fmla="*/ 3 w 192"/>
                <a:gd name="T5" fmla="*/ 47 h 61"/>
                <a:gd name="T6" fmla="*/ 89 w 192"/>
                <a:gd name="T7" fmla="*/ 41 h 61"/>
                <a:gd name="T8" fmla="*/ 163 w 192"/>
                <a:gd name="T9" fmla="*/ 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61"/>
                <a:gd name="T17" fmla="*/ 192 w 192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61">
                  <a:moveTo>
                    <a:pt x="192" y="6"/>
                  </a:moveTo>
                  <a:cubicBezTo>
                    <a:pt x="189" y="0"/>
                    <a:pt x="118" y="2"/>
                    <a:pt x="87" y="10"/>
                  </a:cubicBezTo>
                  <a:cubicBezTo>
                    <a:pt x="56" y="18"/>
                    <a:pt x="0" y="49"/>
                    <a:pt x="3" y="55"/>
                  </a:cubicBezTo>
                  <a:cubicBezTo>
                    <a:pt x="6" y="61"/>
                    <a:pt x="74" y="56"/>
                    <a:pt x="105" y="48"/>
                  </a:cubicBezTo>
                  <a:cubicBezTo>
                    <a:pt x="136" y="40"/>
                    <a:pt x="174" y="15"/>
                    <a:pt x="192" y="6"/>
                  </a:cubicBezTo>
                  <a:close/>
                </a:path>
              </a:pathLst>
            </a:custGeom>
            <a:noFill/>
            <a:ln w="19050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9" name="Freeform 9"/>
            <p:cNvSpPr>
              <a:spLocks noChangeAspect="1"/>
            </p:cNvSpPr>
            <p:nvPr/>
          </p:nvSpPr>
          <p:spPr bwMode="auto">
            <a:xfrm>
              <a:off x="2160" y="1876"/>
              <a:ext cx="1727" cy="2444"/>
            </a:xfrm>
            <a:custGeom>
              <a:avLst/>
              <a:gdLst>
                <a:gd name="T0" fmla="*/ 805 w 1727"/>
                <a:gd name="T1" fmla="*/ 1738 h 2444"/>
                <a:gd name="T2" fmla="*/ 812 w 1727"/>
                <a:gd name="T3" fmla="*/ 1631 h 2444"/>
                <a:gd name="T4" fmla="*/ 830 w 1727"/>
                <a:gd name="T5" fmla="*/ 1470 h 2444"/>
                <a:gd name="T6" fmla="*/ 830 w 1727"/>
                <a:gd name="T7" fmla="*/ 1311 h 2444"/>
                <a:gd name="T8" fmla="*/ 830 w 1727"/>
                <a:gd name="T9" fmla="*/ 1239 h 2444"/>
                <a:gd name="T10" fmla="*/ 812 w 1727"/>
                <a:gd name="T11" fmla="*/ 1158 h 2444"/>
                <a:gd name="T12" fmla="*/ 777 w 1727"/>
                <a:gd name="T13" fmla="*/ 1108 h 2444"/>
                <a:gd name="T14" fmla="*/ 740 w 1727"/>
                <a:gd name="T15" fmla="*/ 1075 h 2444"/>
                <a:gd name="T16" fmla="*/ 650 w 1727"/>
                <a:gd name="T17" fmla="*/ 1001 h 2444"/>
                <a:gd name="T18" fmla="*/ 642 w 1727"/>
                <a:gd name="T19" fmla="*/ 978 h 2444"/>
                <a:gd name="T20" fmla="*/ 631 w 1727"/>
                <a:gd name="T21" fmla="*/ 952 h 2444"/>
                <a:gd name="T22" fmla="*/ 619 w 1727"/>
                <a:gd name="T23" fmla="*/ 899 h 2444"/>
                <a:gd name="T24" fmla="*/ 592 w 1727"/>
                <a:gd name="T25" fmla="*/ 880 h 2444"/>
                <a:gd name="T26" fmla="*/ 403 w 1727"/>
                <a:gd name="T27" fmla="*/ 817 h 2444"/>
                <a:gd name="T28" fmla="*/ 351 w 1727"/>
                <a:gd name="T29" fmla="*/ 808 h 2444"/>
                <a:gd name="T30" fmla="*/ 234 w 1727"/>
                <a:gd name="T31" fmla="*/ 848 h 2444"/>
                <a:gd name="T32" fmla="*/ 168 w 1727"/>
                <a:gd name="T33" fmla="*/ 888 h 2444"/>
                <a:gd name="T34" fmla="*/ 65 w 1727"/>
                <a:gd name="T35" fmla="*/ 986 h 2444"/>
                <a:gd name="T36" fmla="*/ 53 w 1727"/>
                <a:gd name="T37" fmla="*/ 1008 h 2444"/>
                <a:gd name="T38" fmla="*/ 71 w 1727"/>
                <a:gd name="T39" fmla="*/ 1045 h 2444"/>
                <a:gd name="T40" fmla="*/ 70 w 1727"/>
                <a:gd name="T41" fmla="*/ 1057 h 2444"/>
                <a:gd name="T42" fmla="*/ 41 w 1727"/>
                <a:gd name="T43" fmla="*/ 1055 h 2444"/>
                <a:gd name="T44" fmla="*/ 4 w 1727"/>
                <a:gd name="T45" fmla="*/ 1024 h 2444"/>
                <a:gd name="T46" fmla="*/ 1 w 1727"/>
                <a:gd name="T47" fmla="*/ 1004 h 2444"/>
                <a:gd name="T48" fmla="*/ 99 w 1727"/>
                <a:gd name="T49" fmla="*/ 876 h 2444"/>
                <a:gd name="T50" fmla="*/ 210 w 1727"/>
                <a:gd name="T51" fmla="*/ 736 h 2444"/>
                <a:gd name="T52" fmla="*/ 216 w 1727"/>
                <a:gd name="T53" fmla="*/ 692 h 2444"/>
                <a:gd name="T54" fmla="*/ 210 w 1727"/>
                <a:gd name="T55" fmla="*/ 595 h 2444"/>
                <a:gd name="T56" fmla="*/ 229 w 1727"/>
                <a:gd name="T57" fmla="*/ 519 h 2444"/>
                <a:gd name="T58" fmla="*/ 249 w 1727"/>
                <a:gd name="T59" fmla="*/ 476 h 2444"/>
                <a:gd name="T60" fmla="*/ 296 w 1727"/>
                <a:gd name="T61" fmla="*/ 368 h 2444"/>
                <a:gd name="T62" fmla="*/ 375 w 1727"/>
                <a:gd name="T63" fmla="*/ 246 h 2444"/>
                <a:gd name="T64" fmla="*/ 488 w 1727"/>
                <a:gd name="T65" fmla="*/ 135 h 2444"/>
                <a:gd name="T66" fmla="*/ 569 w 1727"/>
                <a:gd name="T67" fmla="*/ 81 h 2444"/>
                <a:gd name="T68" fmla="*/ 665 w 1727"/>
                <a:gd name="T69" fmla="*/ 38 h 2444"/>
                <a:gd name="T70" fmla="*/ 777 w 1727"/>
                <a:gd name="T71" fmla="*/ 10 h 2444"/>
                <a:gd name="T72" fmla="*/ 906 w 1727"/>
                <a:gd name="T73" fmla="*/ 0 h 2444"/>
                <a:gd name="T74" fmla="*/ 1053 w 1727"/>
                <a:gd name="T75" fmla="*/ 14 h 2444"/>
                <a:gd name="T76" fmla="*/ 1181 w 1727"/>
                <a:gd name="T77" fmla="*/ 42 h 2444"/>
                <a:gd name="T78" fmla="*/ 1319 w 1727"/>
                <a:gd name="T79" fmla="*/ 88 h 2444"/>
                <a:gd name="T80" fmla="*/ 1433 w 1727"/>
                <a:gd name="T81" fmla="*/ 143 h 2444"/>
                <a:gd name="T82" fmla="*/ 1523 w 1727"/>
                <a:gd name="T83" fmla="*/ 204 h 2444"/>
                <a:gd name="T84" fmla="*/ 1594 w 1727"/>
                <a:gd name="T85" fmla="*/ 269 h 2444"/>
                <a:gd name="T86" fmla="*/ 1646 w 1727"/>
                <a:gd name="T87" fmla="*/ 338 h 2444"/>
                <a:gd name="T88" fmla="*/ 1702 w 1727"/>
                <a:gd name="T89" fmla="*/ 463 h 2444"/>
                <a:gd name="T90" fmla="*/ 1725 w 1727"/>
                <a:gd name="T91" fmla="*/ 593 h 2444"/>
                <a:gd name="T92" fmla="*/ 1723 w 1727"/>
                <a:gd name="T93" fmla="*/ 731 h 2444"/>
                <a:gd name="T94" fmla="*/ 1708 w 1727"/>
                <a:gd name="T95" fmla="*/ 846 h 2444"/>
                <a:gd name="T96" fmla="*/ 1649 w 1727"/>
                <a:gd name="T97" fmla="*/ 1057 h 2444"/>
                <a:gd name="T98" fmla="*/ 1576 w 1727"/>
                <a:gd name="T99" fmla="*/ 1223 h 2444"/>
                <a:gd name="T100" fmla="*/ 1522 w 1727"/>
                <a:gd name="T101" fmla="*/ 1300 h 2444"/>
                <a:gd name="T102" fmla="*/ 1476 w 1727"/>
                <a:gd name="T103" fmla="*/ 1337 h 2444"/>
                <a:gd name="T104" fmla="*/ 1393 w 1727"/>
                <a:gd name="T105" fmla="*/ 1412 h 2444"/>
                <a:gd name="T106" fmla="*/ 1288 w 1727"/>
                <a:gd name="T107" fmla="*/ 1547 h 2444"/>
                <a:gd name="T108" fmla="*/ 1219 w 1727"/>
                <a:gd name="T109" fmla="*/ 1661 h 2444"/>
                <a:gd name="T110" fmla="*/ 1204 w 1727"/>
                <a:gd name="T111" fmla="*/ 1696 h 2444"/>
                <a:gd name="T112" fmla="*/ 1174 w 1727"/>
                <a:gd name="T113" fmla="*/ 1780 h 2444"/>
                <a:gd name="T114" fmla="*/ 1169 w 1727"/>
                <a:gd name="T115" fmla="*/ 1876 h 2444"/>
                <a:gd name="T116" fmla="*/ 1243 w 1727"/>
                <a:gd name="T117" fmla="*/ 2213 h 24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7"/>
                <a:gd name="T178" fmla="*/ 0 h 2444"/>
                <a:gd name="T179" fmla="*/ 1727 w 1727"/>
                <a:gd name="T180" fmla="*/ 2444 h 24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7" h="2444">
                  <a:moveTo>
                    <a:pt x="838" y="2444"/>
                  </a:moveTo>
                  <a:lnTo>
                    <a:pt x="822" y="2253"/>
                  </a:lnTo>
                  <a:cubicBezTo>
                    <a:pt x="817" y="2186"/>
                    <a:pt x="808" y="2100"/>
                    <a:pt x="805" y="2039"/>
                  </a:cubicBezTo>
                  <a:cubicBezTo>
                    <a:pt x="802" y="1978"/>
                    <a:pt x="801" y="1936"/>
                    <a:pt x="801" y="1886"/>
                  </a:cubicBezTo>
                  <a:cubicBezTo>
                    <a:pt x="801" y="1836"/>
                    <a:pt x="804" y="1763"/>
                    <a:pt x="805" y="1738"/>
                  </a:cubicBezTo>
                  <a:lnTo>
                    <a:pt x="805" y="1723"/>
                  </a:lnTo>
                  <a:lnTo>
                    <a:pt x="806" y="1707"/>
                  </a:lnTo>
                  <a:lnTo>
                    <a:pt x="808" y="1670"/>
                  </a:lnTo>
                  <a:lnTo>
                    <a:pt x="812" y="1631"/>
                  </a:lnTo>
                  <a:lnTo>
                    <a:pt x="816" y="1591"/>
                  </a:lnTo>
                  <a:lnTo>
                    <a:pt x="825" y="1518"/>
                  </a:lnTo>
                  <a:lnTo>
                    <a:pt x="829" y="1489"/>
                  </a:lnTo>
                  <a:lnTo>
                    <a:pt x="830" y="1470"/>
                  </a:lnTo>
                  <a:lnTo>
                    <a:pt x="830" y="1393"/>
                  </a:lnTo>
                  <a:lnTo>
                    <a:pt x="831" y="1350"/>
                  </a:lnTo>
                  <a:lnTo>
                    <a:pt x="830" y="1330"/>
                  </a:lnTo>
                  <a:lnTo>
                    <a:pt x="830" y="1311"/>
                  </a:lnTo>
                  <a:lnTo>
                    <a:pt x="830" y="1301"/>
                  </a:lnTo>
                  <a:lnTo>
                    <a:pt x="830" y="1292"/>
                  </a:lnTo>
                  <a:lnTo>
                    <a:pt x="830" y="1267"/>
                  </a:lnTo>
                  <a:lnTo>
                    <a:pt x="831" y="1254"/>
                  </a:lnTo>
                  <a:lnTo>
                    <a:pt x="830" y="1239"/>
                  </a:lnTo>
                  <a:lnTo>
                    <a:pt x="830" y="1224"/>
                  </a:lnTo>
                  <a:lnTo>
                    <a:pt x="828" y="1208"/>
                  </a:lnTo>
                  <a:lnTo>
                    <a:pt x="824" y="1192"/>
                  </a:lnTo>
                  <a:lnTo>
                    <a:pt x="819" y="1175"/>
                  </a:lnTo>
                  <a:lnTo>
                    <a:pt x="812" y="1158"/>
                  </a:lnTo>
                  <a:lnTo>
                    <a:pt x="803" y="1142"/>
                  </a:lnTo>
                  <a:lnTo>
                    <a:pt x="798" y="1133"/>
                  </a:lnTo>
                  <a:lnTo>
                    <a:pt x="792" y="1125"/>
                  </a:lnTo>
                  <a:lnTo>
                    <a:pt x="785" y="1116"/>
                  </a:lnTo>
                  <a:lnTo>
                    <a:pt x="777" y="1108"/>
                  </a:lnTo>
                  <a:lnTo>
                    <a:pt x="769" y="1099"/>
                  </a:lnTo>
                  <a:lnTo>
                    <a:pt x="760" y="1091"/>
                  </a:lnTo>
                  <a:lnTo>
                    <a:pt x="750" y="1083"/>
                  </a:lnTo>
                  <a:lnTo>
                    <a:pt x="740" y="1075"/>
                  </a:lnTo>
                  <a:lnTo>
                    <a:pt x="702" y="1046"/>
                  </a:lnTo>
                  <a:lnTo>
                    <a:pt x="676" y="1026"/>
                  </a:lnTo>
                  <a:lnTo>
                    <a:pt x="660" y="1011"/>
                  </a:lnTo>
                  <a:lnTo>
                    <a:pt x="655" y="1006"/>
                  </a:lnTo>
                  <a:lnTo>
                    <a:pt x="650" y="1001"/>
                  </a:lnTo>
                  <a:lnTo>
                    <a:pt x="649" y="997"/>
                  </a:lnTo>
                  <a:lnTo>
                    <a:pt x="647" y="994"/>
                  </a:lnTo>
                  <a:lnTo>
                    <a:pt x="645" y="988"/>
                  </a:lnTo>
                  <a:lnTo>
                    <a:pt x="643" y="982"/>
                  </a:lnTo>
                  <a:lnTo>
                    <a:pt x="642" y="978"/>
                  </a:lnTo>
                  <a:lnTo>
                    <a:pt x="639" y="974"/>
                  </a:lnTo>
                  <a:lnTo>
                    <a:pt x="636" y="969"/>
                  </a:lnTo>
                  <a:lnTo>
                    <a:pt x="634" y="963"/>
                  </a:lnTo>
                  <a:lnTo>
                    <a:pt x="631" y="952"/>
                  </a:lnTo>
                  <a:lnTo>
                    <a:pt x="629" y="940"/>
                  </a:lnTo>
                  <a:lnTo>
                    <a:pt x="627" y="926"/>
                  </a:lnTo>
                  <a:lnTo>
                    <a:pt x="625" y="915"/>
                  </a:lnTo>
                  <a:lnTo>
                    <a:pt x="622" y="903"/>
                  </a:lnTo>
                  <a:lnTo>
                    <a:pt x="619" y="899"/>
                  </a:lnTo>
                  <a:lnTo>
                    <a:pt x="617" y="895"/>
                  </a:lnTo>
                  <a:lnTo>
                    <a:pt x="613" y="890"/>
                  </a:lnTo>
                  <a:lnTo>
                    <a:pt x="609" y="888"/>
                  </a:lnTo>
                  <a:lnTo>
                    <a:pt x="592" y="880"/>
                  </a:lnTo>
                  <a:lnTo>
                    <a:pt x="563" y="869"/>
                  </a:lnTo>
                  <a:lnTo>
                    <a:pt x="526" y="855"/>
                  </a:lnTo>
                  <a:lnTo>
                    <a:pt x="484" y="841"/>
                  </a:lnTo>
                  <a:lnTo>
                    <a:pt x="442" y="828"/>
                  </a:lnTo>
                  <a:lnTo>
                    <a:pt x="403" y="817"/>
                  </a:lnTo>
                  <a:lnTo>
                    <a:pt x="386" y="813"/>
                  </a:lnTo>
                  <a:lnTo>
                    <a:pt x="372" y="810"/>
                  </a:lnTo>
                  <a:lnTo>
                    <a:pt x="360" y="808"/>
                  </a:lnTo>
                  <a:lnTo>
                    <a:pt x="351" y="808"/>
                  </a:lnTo>
                  <a:lnTo>
                    <a:pt x="334" y="811"/>
                  </a:lnTo>
                  <a:lnTo>
                    <a:pt x="313" y="817"/>
                  </a:lnTo>
                  <a:lnTo>
                    <a:pt x="288" y="826"/>
                  </a:lnTo>
                  <a:lnTo>
                    <a:pt x="260" y="836"/>
                  </a:lnTo>
                  <a:lnTo>
                    <a:pt x="234" y="848"/>
                  </a:lnTo>
                  <a:lnTo>
                    <a:pt x="207" y="861"/>
                  </a:lnTo>
                  <a:lnTo>
                    <a:pt x="196" y="867"/>
                  </a:lnTo>
                  <a:lnTo>
                    <a:pt x="185" y="874"/>
                  </a:lnTo>
                  <a:lnTo>
                    <a:pt x="176" y="881"/>
                  </a:lnTo>
                  <a:lnTo>
                    <a:pt x="168" y="888"/>
                  </a:lnTo>
                  <a:lnTo>
                    <a:pt x="133" y="918"/>
                  </a:lnTo>
                  <a:lnTo>
                    <a:pt x="95" y="954"/>
                  </a:lnTo>
                  <a:lnTo>
                    <a:pt x="79" y="971"/>
                  </a:lnTo>
                  <a:lnTo>
                    <a:pt x="65" y="986"/>
                  </a:lnTo>
                  <a:lnTo>
                    <a:pt x="60" y="993"/>
                  </a:lnTo>
                  <a:lnTo>
                    <a:pt x="56" y="998"/>
                  </a:lnTo>
                  <a:lnTo>
                    <a:pt x="54" y="1003"/>
                  </a:lnTo>
                  <a:lnTo>
                    <a:pt x="53" y="1008"/>
                  </a:lnTo>
                  <a:lnTo>
                    <a:pt x="54" y="1015"/>
                  </a:lnTo>
                  <a:lnTo>
                    <a:pt x="56" y="1022"/>
                  </a:lnTo>
                  <a:lnTo>
                    <a:pt x="60" y="1029"/>
                  </a:lnTo>
                  <a:lnTo>
                    <a:pt x="64" y="1035"/>
                  </a:lnTo>
                  <a:lnTo>
                    <a:pt x="71" y="1045"/>
                  </a:lnTo>
                  <a:lnTo>
                    <a:pt x="74" y="1048"/>
                  </a:lnTo>
                  <a:lnTo>
                    <a:pt x="73" y="1051"/>
                  </a:lnTo>
                  <a:lnTo>
                    <a:pt x="72" y="1054"/>
                  </a:lnTo>
                  <a:lnTo>
                    <a:pt x="70" y="1057"/>
                  </a:lnTo>
                  <a:lnTo>
                    <a:pt x="66" y="1059"/>
                  </a:lnTo>
                  <a:lnTo>
                    <a:pt x="60" y="1060"/>
                  </a:lnTo>
                  <a:lnTo>
                    <a:pt x="52" y="1059"/>
                  </a:lnTo>
                  <a:lnTo>
                    <a:pt x="41" y="1055"/>
                  </a:lnTo>
                  <a:lnTo>
                    <a:pt x="29" y="1050"/>
                  </a:lnTo>
                  <a:lnTo>
                    <a:pt x="20" y="1044"/>
                  </a:lnTo>
                  <a:lnTo>
                    <a:pt x="13" y="1038"/>
                  </a:lnTo>
                  <a:lnTo>
                    <a:pt x="8" y="1031"/>
                  </a:lnTo>
                  <a:lnTo>
                    <a:pt x="4" y="1024"/>
                  </a:lnTo>
                  <a:lnTo>
                    <a:pt x="2" y="1018"/>
                  </a:lnTo>
                  <a:lnTo>
                    <a:pt x="0" y="1012"/>
                  </a:lnTo>
                  <a:lnTo>
                    <a:pt x="0" y="1006"/>
                  </a:lnTo>
                  <a:lnTo>
                    <a:pt x="1" y="1004"/>
                  </a:lnTo>
                  <a:lnTo>
                    <a:pt x="2" y="1001"/>
                  </a:lnTo>
                  <a:lnTo>
                    <a:pt x="8" y="991"/>
                  </a:lnTo>
                  <a:lnTo>
                    <a:pt x="31" y="961"/>
                  </a:lnTo>
                  <a:lnTo>
                    <a:pt x="63" y="921"/>
                  </a:lnTo>
                  <a:lnTo>
                    <a:pt x="99" y="876"/>
                  </a:lnTo>
                  <a:lnTo>
                    <a:pt x="170" y="789"/>
                  </a:lnTo>
                  <a:lnTo>
                    <a:pt x="197" y="755"/>
                  </a:lnTo>
                  <a:lnTo>
                    <a:pt x="205" y="744"/>
                  </a:lnTo>
                  <a:lnTo>
                    <a:pt x="210" y="736"/>
                  </a:lnTo>
                  <a:lnTo>
                    <a:pt x="213" y="730"/>
                  </a:lnTo>
                  <a:lnTo>
                    <a:pt x="214" y="723"/>
                  </a:lnTo>
                  <a:lnTo>
                    <a:pt x="215" y="716"/>
                  </a:lnTo>
                  <a:lnTo>
                    <a:pt x="216" y="708"/>
                  </a:lnTo>
                  <a:lnTo>
                    <a:pt x="216" y="692"/>
                  </a:lnTo>
                  <a:lnTo>
                    <a:pt x="214" y="674"/>
                  </a:lnTo>
                  <a:lnTo>
                    <a:pt x="211" y="635"/>
                  </a:lnTo>
                  <a:lnTo>
                    <a:pt x="210" y="615"/>
                  </a:lnTo>
                  <a:lnTo>
                    <a:pt x="210" y="595"/>
                  </a:lnTo>
                  <a:lnTo>
                    <a:pt x="211" y="585"/>
                  </a:lnTo>
                  <a:lnTo>
                    <a:pt x="213" y="574"/>
                  </a:lnTo>
                  <a:lnTo>
                    <a:pt x="217" y="555"/>
                  </a:lnTo>
                  <a:lnTo>
                    <a:pt x="223" y="536"/>
                  </a:lnTo>
                  <a:lnTo>
                    <a:pt x="229" y="519"/>
                  </a:lnTo>
                  <a:lnTo>
                    <a:pt x="237" y="505"/>
                  </a:lnTo>
                  <a:lnTo>
                    <a:pt x="242" y="493"/>
                  </a:lnTo>
                  <a:lnTo>
                    <a:pt x="247" y="484"/>
                  </a:lnTo>
                  <a:lnTo>
                    <a:pt x="249" y="476"/>
                  </a:lnTo>
                  <a:lnTo>
                    <a:pt x="256" y="457"/>
                  </a:lnTo>
                  <a:lnTo>
                    <a:pt x="267" y="428"/>
                  </a:lnTo>
                  <a:lnTo>
                    <a:pt x="275" y="409"/>
                  </a:lnTo>
                  <a:lnTo>
                    <a:pt x="285" y="390"/>
                  </a:lnTo>
                  <a:lnTo>
                    <a:pt x="296" y="368"/>
                  </a:lnTo>
                  <a:lnTo>
                    <a:pt x="308" y="346"/>
                  </a:lnTo>
                  <a:lnTo>
                    <a:pt x="322" y="322"/>
                  </a:lnTo>
                  <a:lnTo>
                    <a:pt x="338" y="297"/>
                  </a:lnTo>
                  <a:lnTo>
                    <a:pt x="356" y="272"/>
                  </a:lnTo>
                  <a:lnTo>
                    <a:pt x="375" y="246"/>
                  </a:lnTo>
                  <a:lnTo>
                    <a:pt x="396" y="221"/>
                  </a:lnTo>
                  <a:lnTo>
                    <a:pt x="420" y="195"/>
                  </a:lnTo>
                  <a:lnTo>
                    <a:pt x="446" y="170"/>
                  </a:lnTo>
                  <a:lnTo>
                    <a:pt x="473" y="146"/>
                  </a:lnTo>
                  <a:lnTo>
                    <a:pt x="488" y="135"/>
                  </a:lnTo>
                  <a:lnTo>
                    <a:pt x="503" y="124"/>
                  </a:lnTo>
                  <a:lnTo>
                    <a:pt x="519" y="112"/>
                  </a:lnTo>
                  <a:lnTo>
                    <a:pt x="535" y="101"/>
                  </a:lnTo>
                  <a:lnTo>
                    <a:pt x="552" y="91"/>
                  </a:lnTo>
                  <a:lnTo>
                    <a:pt x="569" y="81"/>
                  </a:lnTo>
                  <a:lnTo>
                    <a:pt x="587" y="71"/>
                  </a:lnTo>
                  <a:lnTo>
                    <a:pt x="605" y="62"/>
                  </a:lnTo>
                  <a:lnTo>
                    <a:pt x="625" y="54"/>
                  </a:lnTo>
                  <a:lnTo>
                    <a:pt x="645" y="45"/>
                  </a:lnTo>
                  <a:lnTo>
                    <a:pt x="665" y="38"/>
                  </a:lnTo>
                  <a:lnTo>
                    <a:pt x="687" y="31"/>
                  </a:lnTo>
                  <a:lnTo>
                    <a:pt x="708" y="25"/>
                  </a:lnTo>
                  <a:lnTo>
                    <a:pt x="731" y="19"/>
                  </a:lnTo>
                  <a:lnTo>
                    <a:pt x="754" y="14"/>
                  </a:lnTo>
                  <a:lnTo>
                    <a:pt x="777" y="10"/>
                  </a:lnTo>
                  <a:lnTo>
                    <a:pt x="802" y="6"/>
                  </a:lnTo>
                  <a:lnTo>
                    <a:pt x="827" y="4"/>
                  </a:lnTo>
                  <a:lnTo>
                    <a:pt x="852" y="2"/>
                  </a:lnTo>
                  <a:lnTo>
                    <a:pt x="879" y="1"/>
                  </a:lnTo>
                  <a:lnTo>
                    <a:pt x="906" y="0"/>
                  </a:lnTo>
                  <a:lnTo>
                    <a:pt x="935" y="1"/>
                  </a:lnTo>
                  <a:lnTo>
                    <a:pt x="963" y="3"/>
                  </a:lnTo>
                  <a:lnTo>
                    <a:pt x="992" y="5"/>
                  </a:lnTo>
                  <a:lnTo>
                    <a:pt x="1023" y="9"/>
                  </a:lnTo>
                  <a:lnTo>
                    <a:pt x="1053" y="14"/>
                  </a:lnTo>
                  <a:lnTo>
                    <a:pt x="1085" y="19"/>
                  </a:lnTo>
                  <a:lnTo>
                    <a:pt x="1117" y="26"/>
                  </a:lnTo>
                  <a:lnTo>
                    <a:pt x="1149" y="34"/>
                  </a:lnTo>
                  <a:lnTo>
                    <a:pt x="1181" y="42"/>
                  </a:lnTo>
                  <a:lnTo>
                    <a:pt x="1211" y="50"/>
                  </a:lnTo>
                  <a:lnTo>
                    <a:pt x="1239" y="60"/>
                  </a:lnTo>
                  <a:lnTo>
                    <a:pt x="1267" y="69"/>
                  </a:lnTo>
                  <a:lnTo>
                    <a:pt x="1294" y="79"/>
                  </a:lnTo>
                  <a:lnTo>
                    <a:pt x="1319" y="88"/>
                  </a:lnTo>
                  <a:lnTo>
                    <a:pt x="1344" y="99"/>
                  </a:lnTo>
                  <a:lnTo>
                    <a:pt x="1368" y="109"/>
                  </a:lnTo>
                  <a:lnTo>
                    <a:pt x="1390" y="120"/>
                  </a:lnTo>
                  <a:lnTo>
                    <a:pt x="1412" y="131"/>
                  </a:lnTo>
                  <a:lnTo>
                    <a:pt x="1433" y="143"/>
                  </a:lnTo>
                  <a:lnTo>
                    <a:pt x="1453" y="154"/>
                  </a:lnTo>
                  <a:lnTo>
                    <a:pt x="1472" y="167"/>
                  </a:lnTo>
                  <a:lnTo>
                    <a:pt x="1490" y="179"/>
                  </a:lnTo>
                  <a:lnTo>
                    <a:pt x="1507" y="191"/>
                  </a:lnTo>
                  <a:lnTo>
                    <a:pt x="1523" y="204"/>
                  </a:lnTo>
                  <a:lnTo>
                    <a:pt x="1539" y="217"/>
                  </a:lnTo>
                  <a:lnTo>
                    <a:pt x="1554" y="229"/>
                  </a:lnTo>
                  <a:lnTo>
                    <a:pt x="1567" y="243"/>
                  </a:lnTo>
                  <a:lnTo>
                    <a:pt x="1581" y="256"/>
                  </a:lnTo>
                  <a:lnTo>
                    <a:pt x="1594" y="269"/>
                  </a:lnTo>
                  <a:lnTo>
                    <a:pt x="1605" y="283"/>
                  </a:lnTo>
                  <a:lnTo>
                    <a:pt x="1617" y="296"/>
                  </a:lnTo>
                  <a:lnTo>
                    <a:pt x="1626" y="311"/>
                  </a:lnTo>
                  <a:lnTo>
                    <a:pt x="1636" y="324"/>
                  </a:lnTo>
                  <a:lnTo>
                    <a:pt x="1646" y="338"/>
                  </a:lnTo>
                  <a:lnTo>
                    <a:pt x="1654" y="352"/>
                  </a:lnTo>
                  <a:lnTo>
                    <a:pt x="1670" y="379"/>
                  </a:lnTo>
                  <a:lnTo>
                    <a:pt x="1682" y="408"/>
                  </a:lnTo>
                  <a:lnTo>
                    <a:pt x="1693" y="435"/>
                  </a:lnTo>
                  <a:lnTo>
                    <a:pt x="1702" y="463"/>
                  </a:lnTo>
                  <a:lnTo>
                    <a:pt x="1710" y="490"/>
                  </a:lnTo>
                  <a:lnTo>
                    <a:pt x="1716" y="516"/>
                  </a:lnTo>
                  <a:lnTo>
                    <a:pt x="1720" y="543"/>
                  </a:lnTo>
                  <a:lnTo>
                    <a:pt x="1723" y="568"/>
                  </a:lnTo>
                  <a:lnTo>
                    <a:pt x="1725" y="593"/>
                  </a:lnTo>
                  <a:lnTo>
                    <a:pt x="1726" y="616"/>
                  </a:lnTo>
                  <a:lnTo>
                    <a:pt x="1727" y="639"/>
                  </a:lnTo>
                  <a:lnTo>
                    <a:pt x="1726" y="660"/>
                  </a:lnTo>
                  <a:lnTo>
                    <a:pt x="1724" y="699"/>
                  </a:lnTo>
                  <a:lnTo>
                    <a:pt x="1723" y="731"/>
                  </a:lnTo>
                  <a:lnTo>
                    <a:pt x="1721" y="757"/>
                  </a:lnTo>
                  <a:lnTo>
                    <a:pt x="1719" y="782"/>
                  </a:lnTo>
                  <a:lnTo>
                    <a:pt x="1715" y="812"/>
                  </a:lnTo>
                  <a:lnTo>
                    <a:pt x="1708" y="846"/>
                  </a:lnTo>
                  <a:lnTo>
                    <a:pt x="1701" y="885"/>
                  </a:lnTo>
                  <a:lnTo>
                    <a:pt x="1690" y="926"/>
                  </a:lnTo>
                  <a:lnTo>
                    <a:pt x="1678" y="969"/>
                  </a:lnTo>
                  <a:lnTo>
                    <a:pt x="1664" y="1013"/>
                  </a:lnTo>
                  <a:lnTo>
                    <a:pt x="1649" y="1057"/>
                  </a:lnTo>
                  <a:lnTo>
                    <a:pt x="1633" y="1102"/>
                  </a:lnTo>
                  <a:lnTo>
                    <a:pt x="1615" y="1144"/>
                  </a:lnTo>
                  <a:lnTo>
                    <a:pt x="1596" y="1185"/>
                  </a:lnTo>
                  <a:lnTo>
                    <a:pt x="1586" y="1204"/>
                  </a:lnTo>
                  <a:lnTo>
                    <a:pt x="1576" y="1223"/>
                  </a:lnTo>
                  <a:lnTo>
                    <a:pt x="1566" y="1241"/>
                  </a:lnTo>
                  <a:lnTo>
                    <a:pt x="1555" y="1257"/>
                  </a:lnTo>
                  <a:lnTo>
                    <a:pt x="1544" y="1272"/>
                  </a:lnTo>
                  <a:lnTo>
                    <a:pt x="1533" y="1286"/>
                  </a:lnTo>
                  <a:lnTo>
                    <a:pt x="1522" y="1300"/>
                  </a:lnTo>
                  <a:lnTo>
                    <a:pt x="1511" y="1311"/>
                  </a:lnTo>
                  <a:lnTo>
                    <a:pt x="1499" y="1321"/>
                  </a:lnTo>
                  <a:lnTo>
                    <a:pt x="1488" y="1329"/>
                  </a:lnTo>
                  <a:lnTo>
                    <a:pt x="1476" y="1337"/>
                  </a:lnTo>
                  <a:lnTo>
                    <a:pt x="1465" y="1346"/>
                  </a:lnTo>
                  <a:lnTo>
                    <a:pt x="1453" y="1354"/>
                  </a:lnTo>
                  <a:lnTo>
                    <a:pt x="1441" y="1365"/>
                  </a:lnTo>
                  <a:lnTo>
                    <a:pt x="1417" y="1387"/>
                  </a:lnTo>
                  <a:lnTo>
                    <a:pt x="1393" y="1412"/>
                  </a:lnTo>
                  <a:lnTo>
                    <a:pt x="1370" y="1438"/>
                  </a:lnTo>
                  <a:lnTo>
                    <a:pt x="1348" y="1465"/>
                  </a:lnTo>
                  <a:lnTo>
                    <a:pt x="1327" y="1492"/>
                  </a:lnTo>
                  <a:lnTo>
                    <a:pt x="1307" y="1520"/>
                  </a:lnTo>
                  <a:lnTo>
                    <a:pt x="1288" y="1547"/>
                  </a:lnTo>
                  <a:lnTo>
                    <a:pt x="1272" y="1572"/>
                  </a:lnTo>
                  <a:lnTo>
                    <a:pt x="1256" y="1596"/>
                  </a:lnTo>
                  <a:lnTo>
                    <a:pt x="1243" y="1617"/>
                  </a:lnTo>
                  <a:lnTo>
                    <a:pt x="1224" y="1651"/>
                  </a:lnTo>
                  <a:lnTo>
                    <a:pt x="1219" y="1661"/>
                  </a:lnTo>
                  <a:lnTo>
                    <a:pt x="1216" y="1668"/>
                  </a:lnTo>
                  <a:lnTo>
                    <a:pt x="1214" y="1672"/>
                  </a:lnTo>
                  <a:lnTo>
                    <a:pt x="1212" y="1678"/>
                  </a:lnTo>
                  <a:lnTo>
                    <a:pt x="1204" y="1696"/>
                  </a:lnTo>
                  <a:lnTo>
                    <a:pt x="1193" y="1719"/>
                  </a:lnTo>
                  <a:lnTo>
                    <a:pt x="1188" y="1733"/>
                  </a:lnTo>
                  <a:lnTo>
                    <a:pt x="1183" y="1747"/>
                  </a:lnTo>
                  <a:lnTo>
                    <a:pt x="1178" y="1763"/>
                  </a:lnTo>
                  <a:lnTo>
                    <a:pt x="1174" y="1780"/>
                  </a:lnTo>
                  <a:lnTo>
                    <a:pt x="1170" y="1798"/>
                  </a:lnTo>
                  <a:lnTo>
                    <a:pt x="1168" y="1817"/>
                  </a:lnTo>
                  <a:lnTo>
                    <a:pt x="1167" y="1835"/>
                  </a:lnTo>
                  <a:lnTo>
                    <a:pt x="1168" y="1855"/>
                  </a:lnTo>
                  <a:lnTo>
                    <a:pt x="1169" y="1876"/>
                  </a:lnTo>
                  <a:lnTo>
                    <a:pt x="1174" y="1897"/>
                  </a:lnTo>
                  <a:lnTo>
                    <a:pt x="1187" y="1953"/>
                  </a:lnTo>
                  <a:lnTo>
                    <a:pt x="1204" y="2030"/>
                  </a:lnTo>
                  <a:lnTo>
                    <a:pt x="1243" y="2213"/>
                  </a:lnTo>
                  <a:lnTo>
                    <a:pt x="1290" y="2444"/>
                  </a:lnTo>
                  <a:lnTo>
                    <a:pt x="838" y="2444"/>
                  </a:lnTo>
                  <a:close/>
                </a:path>
              </a:pathLst>
            </a:custGeom>
            <a:solidFill>
              <a:srgbClr val="E6E6E6"/>
            </a:solidFill>
            <a:ln w="12700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557" name="Line 10"/>
          <p:cNvSpPr>
            <a:spLocks noChangeShapeType="1"/>
          </p:cNvSpPr>
          <p:nvPr/>
        </p:nvSpPr>
        <p:spPr bwMode="auto">
          <a:xfrm flipV="1">
            <a:off x="4686300" y="4695825"/>
            <a:ext cx="533400" cy="76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Line 11"/>
          <p:cNvSpPr>
            <a:spLocks noChangeShapeType="1"/>
          </p:cNvSpPr>
          <p:nvPr/>
        </p:nvSpPr>
        <p:spPr bwMode="auto">
          <a:xfrm>
            <a:off x="4572000" y="4191000"/>
            <a:ext cx="885825" cy="4254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9" name="Line 12"/>
          <p:cNvSpPr>
            <a:spLocks noChangeShapeType="1"/>
          </p:cNvSpPr>
          <p:nvPr/>
        </p:nvSpPr>
        <p:spPr bwMode="auto">
          <a:xfrm>
            <a:off x="4572000" y="3733800"/>
            <a:ext cx="981075" cy="7810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Line 13"/>
          <p:cNvSpPr>
            <a:spLocks noChangeShapeType="1"/>
          </p:cNvSpPr>
          <p:nvPr/>
        </p:nvSpPr>
        <p:spPr bwMode="auto">
          <a:xfrm flipH="1">
            <a:off x="5753100" y="2876550"/>
            <a:ext cx="495300" cy="1549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Line 14"/>
          <p:cNvSpPr>
            <a:spLocks noChangeShapeType="1"/>
          </p:cNvSpPr>
          <p:nvPr/>
        </p:nvSpPr>
        <p:spPr bwMode="auto">
          <a:xfrm flipH="1">
            <a:off x="6019800" y="3352800"/>
            <a:ext cx="838200" cy="1066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Line 15"/>
          <p:cNvSpPr>
            <a:spLocks noChangeShapeType="1"/>
          </p:cNvSpPr>
          <p:nvPr/>
        </p:nvSpPr>
        <p:spPr bwMode="auto">
          <a:xfrm flipH="1">
            <a:off x="6324600" y="3962400"/>
            <a:ext cx="990600" cy="622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3" name="Line 16"/>
          <p:cNvSpPr>
            <a:spLocks noChangeShapeType="1"/>
          </p:cNvSpPr>
          <p:nvPr/>
        </p:nvSpPr>
        <p:spPr bwMode="auto">
          <a:xfrm flipH="1">
            <a:off x="6505575" y="4800600"/>
            <a:ext cx="1800225" cy="14922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4" name="Text Box 17"/>
          <p:cNvSpPr txBox="1">
            <a:spLocks noChangeArrowheads="1"/>
          </p:cNvSpPr>
          <p:nvPr/>
        </p:nvSpPr>
        <p:spPr bwMode="auto">
          <a:xfrm>
            <a:off x="3746500" y="4648200"/>
            <a:ext cx="88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aseline="0"/>
              <a:t>lower lip</a:t>
            </a:r>
          </a:p>
        </p:txBody>
      </p:sp>
      <p:sp>
        <p:nvSpPr>
          <p:cNvPr id="23565" name="Text Box 18"/>
          <p:cNvSpPr txBox="1">
            <a:spLocks noChangeArrowheads="1"/>
          </p:cNvSpPr>
          <p:nvPr/>
        </p:nvSpPr>
        <p:spPr bwMode="auto">
          <a:xfrm>
            <a:off x="3505200" y="4038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aseline="0"/>
              <a:t>tongue tip</a:t>
            </a:r>
          </a:p>
        </p:txBody>
      </p:sp>
      <p:sp>
        <p:nvSpPr>
          <p:cNvPr id="23566" name="Text Box 19"/>
          <p:cNvSpPr txBox="1">
            <a:spLocks noChangeArrowheads="1"/>
          </p:cNvSpPr>
          <p:nvPr/>
        </p:nvSpPr>
        <p:spPr bwMode="auto">
          <a:xfrm>
            <a:off x="3352800" y="3505200"/>
            <a:ext cx="1204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aseline="0"/>
              <a:t>tongue blade</a:t>
            </a:r>
          </a:p>
        </p:txBody>
      </p:sp>
      <p:sp>
        <p:nvSpPr>
          <p:cNvPr id="23567" name="Text Box 20"/>
          <p:cNvSpPr txBox="1">
            <a:spLocks noChangeArrowheads="1"/>
          </p:cNvSpPr>
          <p:nvPr/>
        </p:nvSpPr>
        <p:spPr bwMode="auto">
          <a:xfrm>
            <a:off x="7315200" y="37338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aseline="0"/>
              <a:t>tongue back</a:t>
            </a:r>
          </a:p>
        </p:txBody>
      </p:sp>
      <p:sp>
        <p:nvSpPr>
          <p:cNvPr id="23568" name="Text Box 21"/>
          <p:cNvSpPr txBox="1">
            <a:spLocks noChangeArrowheads="1"/>
          </p:cNvSpPr>
          <p:nvPr/>
        </p:nvSpPr>
        <p:spPr bwMode="auto">
          <a:xfrm>
            <a:off x="8305800" y="4648200"/>
            <a:ext cx="7239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aseline="0"/>
              <a:t>tongue</a:t>
            </a:r>
          </a:p>
          <a:p>
            <a:pPr algn="ctr"/>
            <a:r>
              <a:rPr lang="en-US" sz="1400" baseline="0"/>
              <a:t>root</a:t>
            </a:r>
          </a:p>
        </p:txBody>
      </p:sp>
      <p:sp>
        <p:nvSpPr>
          <p:cNvPr id="23569" name="Line 22"/>
          <p:cNvSpPr>
            <a:spLocks noChangeShapeType="1"/>
          </p:cNvSpPr>
          <p:nvPr/>
        </p:nvSpPr>
        <p:spPr bwMode="auto">
          <a:xfrm flipH="1" flipV="1">
            <a:off x="6477000" y="5486400"/>
            <a:ext cx="13716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0" name="Text Box 23"/>
          <p:cNvSpPr txBox="1">
            <a:spLocks noChangeArrowheads="1"/>
          </p:cNvSpPr>
          <p:nvPr/>
        </p:nvSpPr>
        <p:spPr bwMode="auto">
          <a:xfrm>
            <a:off x="7848600" y="533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aseline="0"/>
              <a:t>epiglottis</a:t>
            </a:r>
          </a:p>
        </p:txBody>
      </p:sp>
      <p:sp>
        <p:nvSpPr>
          <p:cNvPr id="23571" name="Text Box 24"/>
          <p:cNvSpPr txBox="1">
            <a:spLocks noChangeArrowheads="1"/>
          </p:cNvSpPr>
          <p:nvPr/>
        </p:nvSpPr>
        <p:spPr bwMode="auto">
          <a:xfrm>
            <a:off x="6858000" y="3124200"/>
            <a:ext cx="1263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aseline="0"/>
              <a:t>tongue center</a:t>
            </a:r>
          </a:p>
        </p:txBody>
      </p:sp>
      <p:sp>
        <p:nvSpPr>
          <p:cNvPr id="23572" name="Text Box 25"/>
          <p:cNvSpPr txBox="1">
            <a:spLocks noChangeArrowheads="1"/>
          </p:cNvSpPr>
          <p:nvPr/>
        </p:nvSpPr>
        <p:spPr bwMode="auto">
          <a:xfrm>
            <a:off x="6224588" y="2667000"/>
            <a:ext cx="1162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aseline="0"/>
              <a:t>tongue front</a:t>
            </a:r>
          </a:p>
        </p:txBody>
      </p:sp>
      <p:sp>
        <p:nvSpPr>
          <p:cNvPr id="23573" name="Line 26"/>
          <p:cNvSpPr>
            <a:spLocks noChangeShapeType="1"/>
          </p:cNvSpPr>
          <p:nvPr/>
        </p:nvSpPr>
        <p:spPr bwMode="auto">
          <a:xfrm flipH="1" flipV="1">
            <a:off x="6477000" y="6096000"/>
            <a:ext cx="13716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Text Box 27"/>
          <p:cNvSpPr txBox="1">
            <a:spLocks noChangeArrowheads="1"/>
          </p:cNvSpPr>
          <p:nvPr/>
        </p:nvSpPr>
        <p:spPr bwMode="auto">
          <a:xfrm>
            <a:off x="7848600" y="5943600"/>
            <a:ext cx="673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aseline="0"/>
              <a:t>glottis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229600" y="6340475"/>
            <a:ext cx="457200" cy="365125"/>
          </a:xfrm>
          <a:prstGeom prst="rect">
            <a:avLst/>
          </a:prstGeom>
        </p:spPr>
        <p:txBody>
          <a:bodyPr/>
          <a:lstStyle/>
          <a:p>
            <a:fld id="{00DB541F-39E1-4235-B7A8-9FDAC63B9C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14300">
              <a:tabLst>
                <a:tab pos="114300" algn="l"/>
                <a:tab pos="4114800" algn="l"/>
                <a:tab pos="8343900" algn="r"/>
              </a:tabLst>
              <a:defRPr/>
            </a:pPr>
            <a:r>
              <a:rPr lang="en-US"/>
              <a:t>Linguistics 450/550: Introduction to Phonetics 	Slides by Richard Wright &amp; Dan McCloy, University of Washington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5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Passive Articulators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4570413" cy="479901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What is the active articulator moving toward and/or touching?</a:t>
            </a:r>
            <a:endParaRPr lang="en-US" dirty="0"/>
          </a:p>
        </p:txBody>
      </p:sp>
      <p:grpSp>
        <p:nvGrpSpPr>
          <p:cNvPr id="22532" name="Group 4"/>
          <p:cNvGrpSpPr>
            <a:grpSpLocks noChangeAspect="1"/>
          </p:cNvGrpSpPr>
          <p:nvPr/>
        </p:nvGrpSpPr>
        <p:grpSpPr bwMode="auto">
          <a:xfrm>
            <a:off x="4953000" y="1684338"/>
            <a:ext cx="3656013" cy="5173662"/>
            <a:chOff x="2160" y="1876"/>
            <a:chExt cx="1727" cy="2444"/>
          </a:xfrm>
        </p:grpSpPr>
        <p:sp>
          <p:nvSpPr>
            <p:cNvPr id="22549" name="Freeform 5"/>
            <p:cNvSpPr>
              <a:spLocks noChangeAspect="1"/>
            </p:cNvSpPr>
            <p:nvPr/>
          </p:nvSpPr>
          <p:spPr bwMode="auto">
            <a:xfrm flipH="1">
              <a:off x="2261" y="3164"/>
              <a:ext cx="644" cy="1156"/>
            </a:xfrm>
            <a:custGeom>
              <a:avLst/>
              <a:gdLst>
                <a:gd name="T0" fmla="*/ 264 w 1458"/>
                <a:gd name="T1" fmla="*/ 992 h 2620"/>
                <a:gd name="T2" fmla="*/ 263 w 1458"/>
                <a:gd name="T3" fmla="*/ 905 h 2620"/>
                <a:gd name="T4" fmla="*/ 266 w 1458"/>
                <a:gd name="T5" fmla="*/ 855 h 2620"/>
                <a:gd name="T6" fmla="*/ 288 w 1458"/>
                <a:gd name="T7" fmla="*/ 802 h 2620"/>
                <a:gd name="T8" fmla="*/ 302 w 1458"/>
                <a:gd name="T9" fmla="*/ 768 h 2620"/>
                <a:gd name="T10" fmla="*/ 321 w 1458"/>
                <a:gd name="T11" fmla="*/ 709 h 2620"/>
                <a:gd name="T12" fmla="*/ 345 w 1458"/>
                <a:gd name="T13" fmla="*/ 693 h 2620"/>
                <a:gd name="T14" fmla="*/ 511 w 1458"/>
                <a:gd name="T15" fmla="*/ 623 h 2620"/>
                <a:gd name="T16" fmla="*/ 598 w 1458"/>
                <a:gd name="T17" fmla="*/ 571 h 2620"/>
                <a:gd name="T18" fmla="*/ 618 w 1458"/>
                <a:gd name="T19" fmla="*/ 546 h 2620"/>
                <a:gd name="T20" fmla="*/ 630 w 1458"/>
                <a:gd name="T21" fmla="*/ 503 h 2620"/>
                <a:gd name="T22" fmla="*/ 622 w 1458"/>
                <a:gd name="T23" fmla="*/ 391 h 2620"/>
                <a:gd name="T24" fmla="*/ 599 w 1458"/>
                <a:gd name="T25" fmla="*/ 268 h 2620"/>
                <a:gd name="T26" fmla="*/ 624 w 1458"/>
                <a:gd name="T27" fmla="*/ 214 h 2620"/>
                <a:gd name="T28" fmla="*/ 644 w 1458"/>
                <a:gd name="T29" fmla="*/ 169 h 2620"/>
                <a:gd name="T30" fmla="*/ 641 w 1458"/>
                <a:gd name="T31" fmla="*/ 152 h 2620"/>
                <a:gd name="T32" fmla="*/ 607 w 1458"/>
                <a:gd name="T33" fmla="*/ 118 h 2620"/>
                <a:gd name="T34" fmla="*/ 589 w 1458"/>
                <a:gd name="T35" fmla="*/ 115 h 2620"/>
                <a:gd name="T36" fmla="*/ 572 w 1458"/>
                <a:gd name="T37" fmla="*/ 138 h 2620"/>
                <a:gd name="T38" fmla="*/ 534 w 1458"/>
                <a:gd name="T39" fmla="*/ 244 h 2620"/>
                <a:gd name="T40" fmla="*/ 518 w 1458"/>
                <a:gd name="T41" fmla="*/ 272 h 2620"/>
                <a:gd name="T42" fmla="*/ 511 w 1458"/>
                <a:gd name="T43" fmla="*/ 264 h 2620"/>
                <a:gd name="T44" fmla="*/ 520 w 1458"/>
                <a:gd name="T45" fmla="*/ 204 h 2620"/>
                <a:gd name="T46" fmla="*/ 519 w 1458"/>
                <a:gd name="T47" fmla="*/ 127 h 2620"/>
                <a:gd name="T48" fmla="*/ 512 w 1458"/>
                <a:gd name="T49" fmla="*/ 130 h 2620"/>
                <a:gd name="T50" fmla="*/ 495 w 1458"/>
                <a:gd name="T51" fmla="*/ 168 h 2620"/>
                <a:gd name="T52" fmla="*/ 477 w 1458"/>
                <a:gd name="T53" fmla="*/ 228 h 2620"/>
                <a:gd name="T54" fmla="*/ 466 w 1458"/>
                <a:gd name="T55" fmla="*/ 284 h 2620"/>
                <a:gd name="T56" fmla="*/ 464 w 1458"/>
                <a:gd name="T57" fmla="*/ 372 h 2620"/>
                <a:gd name="T58" fmla="*/ 455 w 1458"/>
                <a:gd name="T59" fmla="*/ 380 h 2620"/>
                <a:gd name="T60" fmla="*/ 443 w 1458"/>
                <a:gd name="T61" fmla="*/ 372 h 2620"/>
                <a:gd name="T62" fmla="*/ 435 w 1458"/>
                <a:gd name="T63" fmla="*/ 300 h 2620"/>
                <a:gd name="T64" fmla="*/ 448 w 1458"/>
                <a:gd name="T65" fmla="*/ 246 h 2620"/>
                <a:gd name="T66" fmla="*/ 503 w 1458"/>
                <a:gd name="T67" fmla="*/ 108 h 2620"/>
                <a:gd name="T68" fmla="*/ 500 w 1458"/>
                <a:gd name="T69" fmla="*/ 90 h 2620"/>
                <a:gd name="T70" fmla="*/ 446 w 1458"/>
                <a:gd name="T71" fmla="*/ 40 h 2620"/>
                <a:gd name="T72" fmla="*/ 375 w 1458"/>
                <a:gd name="T73" fmla="*/ 9 h 2620"/>
                <a:gd name="T74" fmla="*/ 307 w 1458"/>
                <a:gd name="T75" fmla="*/ 0 h 2620"/>
                <a:gd name="T76" fmla="*/ 226 w 1458"/>
                <a:gd name="T77" fmla="*/ 8 h 2620"/>
                <a:gd name="T78" fmla="*/ 160 w 1458"/>
                <a:gd name="T79" fmla="*/ 31 h 2620"/>
                <a:gd name="T80" fmla="*/ 95 w 1458"/>
                <a:gd name="T81" fmla="*/ 80 h 2620"/>
                <a:gd name="T82" fmla="*/ 48 w 1458"/>
                <a:gd name="T83" fmla="*/ 144 h 2620"/>
                <a:gd name="T84" fmla="*/ 19 w 1458"/>
                <a:gd name="T85" fmla="*/ 215 h 2620"/>
                <a:gd name="T86" fmla="*/ 0 w 1458"/>
                <a:gd name="T87" fmla="*/ 327 h 2620"/>
                <a:gd name="T88" fmla="*/ 11 w 1458"/>
                <a:gd name="T89" fmla="*/ 409 h 2620"/>
                <a:gd name="T90" fmla="*/ 46 w 1458"/>
                <a:gd name="T91" fmla="*/ 462 h 2620"/>
                <a:gd name="T92" fmla="*/ 92 w 1458"/>
                <a:gd name="T93" fmla="*/ 480 h 2620"/>
                <a:gd name="T94" fmla="*/ 133 w 1458"/>
                <a:gd name="T95" fmla="*/ 477 h 2620"/>
                <a:gd name="T96" fmla="*/ 140 w 1458"/>
                <a:gd name="T97" fmla="*/ 477 h 2620"/>
                <a:gd name="T98" fmla="*/ 108 w 1458"/>
                <a:gd name="T99" fmla="*/ 493 h 2620"/>
                <a:gd name="T100" fmla="*/ 48 w 1458"/>
                <a:gd name="T101" fmla="*/ 494 h 2620"/>
                <a:gd name="T102" fmla="*/ 17 w 1458"/>
                <a:gd name="T103" fmla="*/ 477 h 2620"/>
                <a:gd name="T104" fmla="*/ 33 w 1458"/>
                <a:gd name="T105" fmla="*/ 516 h 2620"/>
                <a:gd name="T106" fmla="*/ 91 w 1458"/>
                <a:gd name="T107" fmla="*/ 598 h 2620"/>
                <a:gd name="T108" fmla="*/ 143 w 1458"/>
                <a:gd name="T109" fmla="*/ 635 h 2620"/>
                <a:gd name="T110" fmla="*/ 202 w 1458"/>
                <a:gd name="T111" fmla="*/ 663 h 2620"/>
                <a:gd name="T112" fmla="*/ 220 w 1458"/>
                <a:gd name="T113" fmla="*/ 685 h 2620"/>
                <a:gd name="T114" fmla="*/ 223 w 1458"/>
                <a:gd name="T115" fmla="*/ 715 h 2620"/>
                <a:gd name="T116" fmla="*/ 199 w 1458"/>
                <a:gd name="T117" fmla="*/ 762 h 2620"/>
                <a:gd name="T118" fmla="*/ 171 w 1458"/>
                <a:gd name="T119" fmla="*/ 821 h 2620"/>
                <a:gd name="T120" fmla="*/ 134 w 1458"/>
                <a:gd name="T121" fmla="*/ 1002 h 26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458"/>
                <a:gd name="T184" fmla="*/ 0 h 2620"/>
                <a:gd name="T185" fmla="*/ 1458 w 1458"/>
                <a:gd name="T186" fmla="*/ 2620 h 26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458" h="2620">
                  <a:moveTo>
                    <a:pt x="540" y="2620"/>
                  </a:moveTo>
                  <a:lnTo>
                    <a:pt x="540" y="2620"/>
                  </a:lnTo>
                  <a:lnTo>
                    <a:pt x="568" y="2446"/>
                  </a:lnTo>
                  <a:lnTo>
                    <a:pt x="590" y="2306"/>
                  </a:lnTo>
                  <a:lnTo>
                    <a:pt x="598" y="2248"/>
                  </a:lnTo>
                  <a:lnTo>
                    <a:pt x="602" y="2204"/>
                  </a:lnTo>
                  <a:lnTo>
                    <a:pt x="602" y="2168"/>
                  </a:lnTo>
                  <a:lnTo>
                    <a:pt x="602" y="2128"/>
                  </a:lnTo>
                  <a:lnTo>
                    <a:pt x="596" y="2050"/>
                  </a:lnTo>
                  <a:lnTo>
                    <a:pt x="594" y="2014"/>
                  </a:lnTo>
                  <a:lnTo>
                    <a:pt x="594" y="1982"/>
                  </a:lnTo>
                  <a:lnTo>
                    <a:pt x="596" y="1956"/>
                  </a:lnTo>
                  <a:lnTo>
                    <a:pt x="598" y="1946"/>
                  </a:lnTo>
                  <a:lnTo>
                    <a:pt x="602" y="1938"/>
                  </a:lnTo>
                  <a:lnTo>
                    <a:pt x="610" y="1924"/>
                  </a:lnTo>
                  <a:lnTo>
                    <a:pt x="618" y="1906"/>
                  </a:lnTo>
                  <a:lnTo>
                    <a:pt x="636" y="1862"/>
                  </a:lnTo>
                  <a:lnTo>
                    <a:pt x="652" y="1818"/>
                  </a:lnTo>
                  <a:lnTo>
                    <a:pt x="662" y="1798"/>
                  </a:lnTo>
                  <a:lnTo>
                    <a:pt x="670" y="1780"/>
                  </a:lnTo>
                  <a:lnTo>
                    <a:pt x="678" y="1762"/>
                  </a:lnTo>
                  <a:lnTo>
                    <a:pt x="684" y="1740"/>
                  </a:lnTo>
                  <a:lnTo>
                    <a:pt x="696" y="1686"/>
                  </a:lnTo>
                  <a:lnTo>
                    <a:pt x="704" y="1656"/>
                  </a:lnTo>
                  <a:lnTo>
                    <a:pt x="714" y="1630"/>
                  </a:lnTo>
                  <a:lnTo>
                    <a:pt x="720" y="1618"/>
                  </a:lnTo>
                  <a:lnTo>
                    <a:pt x="726" y="1608"/>
                  </a:lnTo>
                  <a:lnTo>
                    <a:pt x="734" y="1598"/>
                  </a:lnTo>
                  <a:lnTo>
                    <a:pt x="742" y="1590"/>
                  </a:lnTo>
                  <a:lnTo>
                    <a:pt x="758" y="1580"/>
                  </a:lnTo>
                  <a:lnTo>
                    <a:pt x="782" y="1570"/>
                  </a:lnTo>
                  <a:lnTo>
                    <a:pt x="852" y="1540"/>
                  </a:lnTo>
                  <a:lnTo>
                    <a:pt x="944" y="1504"/>
                  </a:lnTo>
                  <a:lnTo>
                    <a:pt x="1050" y="1460"/>
                  </a:lnTo>
                  <a:lnTo>
                    <a:pt x="1104" y="1438"/>
                  </a:lnTo>
                  <a:lnTo>
                    <a:pt x="1156" y="1412"/>
                  </a:lnTo>
                  <a:lnTo>
                    <a:pt x="1208" y="1388"/>
                  </a:lnTo>
                  <a:lnTo>
                    <a:pt x="1256" y="1362"/>
                  </a:lnTo>
                  <a:lnTo>
                    <a:pt x="1300" y="1336"/>
                  </a:lnTo>
                  <a:lnTo>
                    <a:pt x="1338" y="1308"/>
                  </a:lnTo>
                  <a:lnTo>
                    <a:pt x="1354" y="1294"/>
                  </a:lnTo>
                  <a:lnTo>
                    <a:pt x="1368" y="1282"/>
                  </a:lnTo>
                  <a:lnTo>
                    <a:pt x="1380" y="1268"/>
                  </a:lnTo>
                  <a:lnTo>
                    <a:pt x="1390" y="1254"/>
                  </a:lnTo>
                  <a:lnTo>
                    <a:pt x="1400" y="1238"/>
                  </a:lnTo>
                  <a:lnTo>
                    <a:pt x="1408" y="1222"/>
                  </a:lnTo>
                  <a:lnTo>
                    <a:pt x="1414" y="1202"/>
                  </a:lnTo>
                  <a:lnTo>
                    <a:pt x="1418" y="1182"/>
                  </a:lnTo>
                  <a:lnTo>
                    <a:pt x="1422" y="1162"/>
                  </a:lnTo>
                  <a:lnTo>
                    <a:pt x="1426" y="1140"/>
                  </a:lnTo>
                  <a:lnTo>
                    <a:pt x="1428" y="1092"/>
                  </a:lnTo>
                  <a:lnTo>
                    <a:pt x="1426" y="1042"/>
                  </a:lnTo>
                  <a:lnTo>
                    <a:pt x="1422" y="992"/>
                  </a:lnTo>
                  <a:lnTo>
                    <a:pt x="1416" y="938"/>
                  </a:lnTo>
                  <a:lnTo>
                    <a:pt x="1408" y="886"/>
                  </a:lnTo>
                  <a:lnTo>
                    <a:pt x="1388" y="786"/>
                  </a:lnTo>
                  <a:lnTo>
                    <a:pt x="1370" y="700"/>
                  </a:lnTo>
                  <a:lnTo>
                    <a:pt x="1362" y="662"/>
                  </a:lnTo>
                  <a:lnTo>
                    <a:pt x="1358" y="632"/>
                  </a:lnTo>
                  <a:lnTo>
                    <a:pt x="1356" y="608"/>
                  </a:lnTo>
                  <a:lnTo>
                    <a:pt x="1356" y="592"/>
                  </a:lnTo>
                  <a:lnTo>
                    <a:pt x="1366" y="568"/>
                  </a:lnTo>
                  <a:lnTo>
                    <a:pt x="1380" y="540"/>
                  </a:lnTo>
                  <a:lnTo>
                    <a:pt x="1412" y="484"/>
                  </a:lnTo>
                  <a:lnTo>
                    <a:pt x="1428" y="456"/>
                  </a:lnTo>
                  <a:lnTo>
                    <a:pt x="1442" y="428"/>
                  </a:lnTo>
                  <a:lnTo>
                    <a:pt x="1454" y="404"/>
                  </a:lnTo>
                  <a:lnTo>
                    <a:pt x="1456" y="394"/>
                  </a:lnTo>
                  <a:lnTo>
                    <a:pt x="1458" y="384"/>
                  </a:lnTo>
                  <a:lnTo>
                    <a:pt x="1458" y="374"/>
                  </a:lnTo>
                  <a:lnTo>
                    <a:pt x="1458" y="364"/>
                  </a:lnTo>
                  <a:lnTo>
                    <a:pt x="1454" y="354"/>
                  </a:lnTo>
                  <a:lnTo>
                    <a:pt x="1452" y="344"/>
                  </a:lnTo>
                  <a:lnTo>
                    <a:pt x="1440" y="324"/>
                  </a:lnTo>
                  <a:lnTo>
                    <a:pt x="1424" y="304"/>
                  </a:lnTo>
                  <a:lnTo>
                    <a:pt x="1406" y="288"/>
                  </a:lnTo>
                  <a:lnTo>
                    <a:pt x="1386" y="274"/>
                  </a:lnTo>
                  <a:lnTo>
                    <a:pt x="1374" y="268"/>
                  </a:lnTo>
                  <a:lnTo>
                    <a:pt x="1364" y="264"/>
                  </a:lnTo>
                  <a:lnTo>
                    <a:pt x="1352" y="262"/>
                  </a:lnTo>
                  <a:lnTo>
                    <a:pt x="1340" y="260"/>
                  </a:lnTo>
                  <a:lnTo>
                    <a:pt x="1334" y="260"/>
                  </a:lnTo>
                  <a:lnTo>
                    <a:pt x="1328" y="262"/>
                  </a:lnTo>
                  <a:lnTo>
                    <a:pt x="1322" y="268"/>
                  </a:lnTo>
                  <a:lnTo>
                    <a:pt x="1316" y="274"/>
                  </a:lnTo>
                  <a:lnTo>
                    <a:pt x="1304" y="290"/>
                  </a:lnTo>
                  <a:lnTo>
                    <a:pt x="1294" y="312"/>
                  </a:lnTo>
                  <a:lnTo>
                    <a:pt x="1282" y="338"/>
                  </a:lnTo>
                  <a:lnTo>
                    <a:pt x="1270" y="368"/>
                  </a:lnTo>
                  <a:lnTo>
                    <a:pt x="1250" y="432"/>
                  </a:lnTo>
                  <a:lnTo>
                    <a:pt x="1228" y="498"/>
                  </a:lnTo>
                  <a:lnTo>
                    <a:pt x="1208" y="554"/>
                  </a:lnTo>
                  <a:lnTo>
                    <a:pt x="1200" y="578"/>
                  </a:lnTo>
                  <a:lnTo>
                    <a:pt x="1190" y="598"/>
                  </a:lnTo>
                  <a:lnTo>
                    <a:pt x="1182" y="610"/>
                  </a:lnTo>
                  <a:lnTo>
                    <a:pt x="1176" y="614"/>
                  </a:lnTo>
                  <a:lnTo>
                    <a:pt x="1172" y="616"/>
                  </a:lnTo>
                  <a:lnTo>
                    <a:pt x="1166" y="616"/>
                  </a:lnTo>
                  <a:lnTo>
                    <a:pt x="1160" y="614"/>
                  </a:lnTo>
                  <a:lnTo>
                    <a:pt x="1158" y="608"/>
                  </a:lnTo>
                  <a:lnTo>
                    <a:pt x="1156" y="598"/>
                  </a:lnTo>
                  <a:lnTo>
                    <a:pt x="1154" y="588"/>
                  </a:lnTo>
                  <a:lnTo>
                    <a:pt x="1156" y="576"/>
                  </a:lnTo>
                  <a:lnTo>
                    <a:pt x="1160" y="546"/>
                  </a:lnTo>
                  <a:lnTo>
                    <a:pt x="1172" y="486"/>
                  </a:lnTo>
                  <a:lnTo>
                    <a:pt x="1178" y="462"/>
                  </a:lnTo>
                  <a:lnTo>
                    <a:pt x="1180" y="444"/>
                  </a:lnTo>
                  <a:lnTo>
                    <a:pt x="1180" y="350"/>
                  </a:lnTo>
                  <a:lnTo>
                    <a:pt x="1178" y="302"/>
                  </a:lnTo>
                  <a:lnTo>
                    <a:pt x="1176" y="288"/>
                  </a:lnTo>
                  <a:lnTo>
                    <a:pt x="1174" y="284"/>
                  </a:lnTo>
                  <a:lnTo>
                    <a:pt x="1172" y="284"/>
                  </a:lnTo>
                  <a:lnTo>
                    <a:pt x="1168" y="288"/>
                  </a:lnTo>
                  <a:lnTo>
                    <a:pt x="1160" y="294"/>
                  </a:lnTo>
                  <a:lnTo>
                    <a:pt x="1152" y="304"/>
                  </a:lnTo>
                  <a:lnTo>
                    <a:pt x="1144" y="318"/>
                  </a:lnTo>
                  <a:lnTo>
                    <a:pt x="1136" y="336"/>
                  </a:lnTo>
                  <a:lnTo>
                    <a:pt x="1128" y="356"/>
                  </a:lnTo>
                  <a:lnTo>
                    <a:pt x="1120" y="380"/>
                  </a:lnTo>
                  <a:lnTo>
                    <a:pt x="1112" y="406"/>
                  </a:lnTo>
                  <a:lnTo>
                    <a:pt x="1106" y="434"/>
                  </a:lnTo>
                  <a:lnTo>
                    <a:pt x="1098" y="462"/>
                  </a:lnTo>
                  <a:lnTo>
                    <a:pt x="1080" y="516"/>
                  </a:lnTo>
                  <a:lnTo>
                    <a:pt x="1066" y="568"/>
                  </a:lnTo>
                  <a:lnTo>
                    <a:pt x="1060" y="592"/>
                  </a:lnTo>
                  <a:lnTo>
                    <a:pt x="1056" y="616"/>
                  </a:lnTo>
                  <a:lnTo>
                    <a:pt x="1056" y="644"/>
                  </a:lnTo>
                  <a:lnTo>
                    <a:pt x="1056" y="680"/>
                  </a:lnTo>
                  <a:lnTo>
                    <a:pt x="1058" y="760"/>
                  </a:lnTo>
                  <a:lnTo>
                    <a:pt x="1056" y="800"/>
                  </a:lnTo>
                  <a:lnTo>
                    <a:pt x="1052" y="832"/>
                  </a:lnTo>
                  <a:lnTo>
                    <a:pt x="1050" y="844"/>
                  </a:lnTo>
                  <a:lnTo>
                    <a:pt x="1046" y="854"/>
                  </a:lnTo>
                  <a:lnTo>
                    <a:pt x="1042" y="860"/>
                  </a:lnTo>
                  <a:lnTo>
                    <a:pt x="1036" y="862"/>
                  </a:lnTo>
                  <a:lnTo>
                    <a:pt x="1030" y="862"/>
                  </a:lnTo>
                  <a:lnTo>
                    <a:pt x="1024" y="862"/>
                  </a:lnTo>
                  <a:lnTo>
                    <a:pt x="1020" y="860"/>
                  </a:lnTo>
                  <a:lnTo>
                    <a:pt x="1014" y="856"/>
                  </a:lnTo>
                  <a:lnTo>
                    <a:pt x="1008" y="850"/>
                  </a:lnTo>
                  <a:lnTo>
                    <a:pt x="1004" y="844"/>
                  </a:lnTo>
                  <a:lnTo>
                    <a:pt x="994" y="826"/>
                  </a:lnTo>
                  <a:lnTo>
                    <a:pt x="988" y="800"/>
                  </a:lnTo>
                  <a:lnTo>
                    <a:pt x="984" y="768"/>
                  </a:lnTo>
                  <a:lnTo>
                    <a:pt x="982" y="728"/>
                  </a:lnTo>
                  <a:lnTo>
                    <a:pt x="984" y="680"/>
                  </a:lnTo>
                  <a:lnTo>
                    <a:pt x="988" y="652"/>
                  </a:lnTo>
                  <a:lnTo>
                    <a:pt x="994" y="622"/>
                  </a:lnTo>
                  <a:lnTo>
                    <a:pt x="1002" y="592"/>
                  </a:lnTo>
                  <a:lnTo>
                    <a:pt x="1014" y="558"/>
                  </a:lnTo>
                  <a:lnTo>
                    <a:pt x="1038" y="490"/>
                  </a:lnTo>
                  <a:lnTo>
                    <a:pt x="1064" y="422"/>
                  </a:lnTo>
                  <a:lnTo>
                    <a:pt x="1114" y="304"/>
                  </a:lnTo>
                  <a:lnTo>
                    <a:pt x="1132" y="260"/>
                  </a:lnTo>
                  <a:lnTo>
                    <a:pt x="1138" y="244"/>
                  </a:lnTo>
                  <a:lnTo>
                    <a:pt x="1140" y="232"/>
                  </a:lnTo>
                  <a:lnTo>
                    <a:pt x="1140" y="226"/>
                  </a:lnTo>
                  <a:lnTo>
                    <a:pt x="1140" y="220"/>
                  </a:lnTo>
                  <a:lnTo>
                    <a:pt x="1132" y="204"/>
                  </a:lnTo>
                  <a:lnTo>
                    <a:pt x="1118" y="184"/>
                  </a:lnTo>
                  <a:lnTo>
                    <a:pt x="1100" y="162"/>
                  </a:lnTo>
                  <a:lnTo>
                    <a:pt x="1076" y="138"/>
                  </a:lnTo>
                  <a:lnTo>
                    <a:pt x="1046" y="114"/>
                  </a:lnTo>
                  <a:lnTo>
                    <a:pt x="1010" y="90"/>
                  </a:lnTo>
                  <a:lnTo>
                    <a:pt x="970" y="68"/>
                  </a:lnTo>
                  <a:lnTo>
                    <a:pt x="924" y="46"/>
                  </a:lnTo>
                  <a:lnTo>
                    <a:pt x="900" y="36"/>
                  </a:lnTo>
                  <a:lnTo>
                    <a:pt x="874" y="28"/>
                  </a:lnTo>
                  <a:lnTo>
                    <a:pt x="848" y="20"/>
                  </a:lnTo>
                  <a:lnTo>
                    <a:pt x="820" y="14"/>
                  </a:lnTo>
                  <a:lnTo>
                    <a:pt x="790" y="8"/>
                  </a:lnTo>
                  <a:lnTo>
                    <a:pt x="758" y="4"/>
                  </a:lnTo>
                  <a:lnTo>
                    <a:pt x="728" y="0"/>
                  </a:lnTo>
                  <a:lnTo>
                    <a:pt x="694" y="0"/>
                  </a:lnTo>
                  <a:lnTo>
                    <a:pt x="660" y="0"/>
                  </a:lnTo>
                  <a:lnTo>
                    <a:pt x="624" y="2"/>
                  </a:lnTo>
                  <a:lnTo>
                    <a:pt x="588" y="6"/>
                  </a:lnTo>
                  <a:lnTo>
                    <a:pt x="550" y="10"/>
                  </a:lnTo>
                  <a:lnTo>
                    <a:pt x="512" y="18"/>
                  </a:lnTo>
                  <a:lnTo>
                    <a:pt x="472" y="28"/>
                  </a:lnTo>
                  <a:lnTo>
                    <a:pt x="434" y="40"/>
                  </a:lnTo>
                  <a:lnTo>
                    <a:pt x="396" y="54"/>
                  </a:lnTo>
                  <a:lnTo>
                    <a:pt x="362" y="70"/>
                  </a:lnTo>
                  <a:lnTo>
                    <a:pt x="328" y="90"/>
                  </a:lnTo>
                  <a:lnTo>
                    <a:pt x="296" y="110"/>
                  </a:lnTo>
                  <a:lnTo>
                    <a:pt x="268" y="132"/>
                  </a:lnTo>
                  <a:lnTo>
                    <a:pt x="240" y="156"/>
                  </a:lnTo>
                  <a:lnTo>
                    <a:pt x="214" y="182"/>
                  </a:lnTo>
                  <a:lnTo>
                    <a:pt x="190" y="208"/>
                  </a:lnTo>
                  <a:lnTo>
                    <a:pt x="166" y="236"/>
                  </a:lnTo>
                  <a:lnTo>
                    <a:pt x="146" y="266"/>
                  </a:lnTo>
                  <a:lnTo>
                    <a:pt x="126" y="296"/>
                  </a:lnTo>
                  <a:lnTo>
                    <a:pt x="108" y="326"/>
                  </a:lnTo>
                  <a:lnTo>
                    <a:pt x="92" y="358"/>
                  </a:lnTo>
                  <a:lnTo>
                    <a:pt x="78" y="390"/>
                  </a:lnTo>
                  <a:lnTo>
                    <a:pt x="64" y="422"/>
                  </a:lnTo>
                  <a:lnTo>
                    <a:pt x="52" y="454"/>
                  </a:lnTo>
                  <a:lnTo>
                    <a:pt x="42" y="488"/>
                  </a:lnTo>
                  <a:lnTo>
                    <a:pt x="32" y="520"/>
                  </a:lnTo>
                  <a:lnTo>
                    <a:pt x="24" y="554"/>
                  </a:lnTo>
                  <a:lnTo>
                    <a:pt x="12" y="618"/>
                  </a:lnTo>
                  <a:lnTo>
                    <a:pt x="4" y="680"/>
                  </a:lnTo>
                  <a:lnTo>
                    <a:pt x="0" y="740"/>
                  </a:lnTo>
                  <a:lnTo>
                    <a:pt x="2" y="794"/>
                  </a:lnTo>
                  <a:lnTo>
                    <a:pt x="6" y="844"/>
                  </a:lnTo>
                  <a:lnTo>
                    <a:pt x="12" y="888"/>
                  </a:lnTo>
                  <a:lnTo>
                    <a:pt x="24" y="926"/>
                  </a:lnTo>
                  <a:lnTo>
                    <a:pt x="36" y="958"/>
                  </a:lnTo>
                  <a:lnTo>
                    <a:pt x="50" y="986"/>
                  </a:lnTo>
                  <a:lnTo>
                    <a:pt x="66" y="1010"/>
                  </a:lnTo>
                  <a:lnTo>
                    <a:pt x="84" y="1032"/>
                  </a:lnTo>
                  <a:lnTo>
                    <a:pt x="104" y="1048"/>
                  </a:lnTo>
                  <a:lnTo>
                    <a:pt x="124" y="1062"/>
                  </a:lnTo>
                  <a:lnTo>
                    <a:pt x="144" y="1072"/>
                  </a:lnTo>
                  <a:lnTo>
                    <a:pt x="166" y="1080"/>
                  </a:lnTo>
                  <a:lnTo>
                    <a:pt x="188" y="1086"/>
                  </a:lnTo>
                  <a:lnTo>
                    <a:pt x="208" y="1088"/>
                  </a:lnTo>
                  <a:lnTo>
                    <a:pt x="228" y="1090"/>
                  </a:lnTo>
                  <a:lnTo>
                    <a:pt x="248" y="1090"/>
                  </a:lnTo>
                  <a:lnTo>
                    <a:pt x="268" y="1088"/>
                  </a:lnTo>
                  <a:lnTo>
                    <a:pt x="284" y="1084"/>
                  </a:lnTo>
                  <a:lnTo>
                    <a:pt x="300" y="1080"/>
                  </a:lnTo>
                  <a:lnTo>
                    <a:pt x="312" y="1078"/>
                  </a:lnTo>
                  <a:lnTo>
                    <a:pt x="318" y="1078"/>
                  </a:lnTo>
                  <a:lnTo>
                    <a:pt x="318" y="1080"/>
                  </a:lnTo>
                  <a:lnTo>
                    <a:pt x="316" y="1082"/>
                  </a:lnTo>
                  <a:lnTo>
                    <a:pt x="310" y="1088"/>
                  </a:lnTo>
                  <a:lnTo>
                    <a:pt x="300" y="1094"/>
                  </a:lnTo>
                  <a:lnTo>
                    <a:pt x="284" y="1102"/>
                  </a:lnTo>
                  <a:lnTo>
                    <a:pt x="266" y="1110"/>
                  </a:lnTo>
                  <a:lnTo>
                    <a:pt x="244" y="1118"/>
                  </a:lnTo>
                  <a:lnTo>
                    <a:pt x="220" y="1124"/>
                  </a:lnTo>
                  <a:lnTo>
                    <a:pt x="194" y="1126"/>
                  </a:lnTo>
                  <a:lnTo>
                    <a:pt x="166" y="1128"/>
                  </a:lnTo>
                  <a:lnTo>
                    <a:pt x="136" y="1126"/>
                  </a:lnTo>
                  <a:lnTo>
                    <a:pt x="108" y="1120"/>
                  </a:lnTo>
                  <a:lnTo>
                    <a:pt x="94" y="1114"/>
                  </a:lnTo>
                  <a:lnTo>
                    <a:pt x="80" y="1108"/>
                  </a:lnTo>
                  <a:lnTo>
                    <a:pt x="64" y="1100"/>
                  </a:lnTo>
                  <a:lnTo>
                    <a:pt x="52" y="1090"/>
                  </a:lnTo>
                  <a:lnTo>
                    <a:pt x="38" y="1080"/>
                  </a:lnTo>
                  <a:lnTo>
                    <a:pt x="24" y="1068"/>
                  </a:lnTo>
                  <a:lnTo>
                    <a:pt x="30" y="1082"/>
                  </a:lnTo>
                  <a:lnTo>
                    <a:pt x="48" y="1118"/>
                  </a:lnTo>
                  <a:lnTo>
                    <a:pt x="74" y="1170"/>
                  </a:lnTo>
                  <a:lnTo>
                    <a:pt x="110" y="1232"/>
                  </a:lnTo>
                  <a:lnTo>
                    <a:pt x="132" y="1264"/>
                  </a:lnTo>
                  <a:lnTo>
                    <a:pt x="154" y="1296"/>
                  </a:lnTo>
                  <a:lnTo>
                    <a:pt x="180" y="1328"/>
                  </a:lnTo>
                  <a:lnTo>
                    <a:pt x="206" y="1356"/>
                  </a:lnTo>
                  <a:lnTo>
                    <a:pt x="234" y="1384"/>
                  </a:lnTo>
                  <a:lnTo>
                    <a:pt x="262" y="1406"/>
                  </a:lnTo>
                  <a:lnTo>
                    <a:pt x="294" y="1426"/>
                  </a:lnTo>
                  <a:lnTo>
                    <a:pt x="308" y="1434"/>
                  </a:lnTo>
                  <a:lnTo>
                    <a:pt x="324" y="1440"/>
                  </a:lnTo>
                  <a:lnTo>
                    <a:pt x="382" y="1462"/>
                  </a:lnTo>
                  <a:lnTo>
                    <a:pt x="426" y="1482"/>
                  </a:lnTo>
                  <a:lnTo>
                    <a:pt x="442" y="1492"/>
                  </a:lnTo>
                  <a:lnTo>
                    <a:pt x="458" y="1502"/>
                  </a:lnTo>
                  <a:lnTo>
                    <a:pt x="470" y="1512"/>
                  </a:lnTo>
                  <a:lnTo>
                    <a:pt x="480" y="1522"/>
                  </a:lnTo>
                  <a:lnTo>
                    <a:pt x="488" y="1532"/>
                  </a:lnTo>
                  <a:lnTo>
                    <a:pt x="494" y="1542"/>
                  </a:lnTo>
                  <a:lnTo>
                    <a:pt x="498" y="1552"/>
                  </a:lnTo>
                  <a:lnTo>
                    <a:pt x="500" y="1564"/>
                  </a:lnTo>
                  <a:lnTo>
                    <a:pt x="504" y="1584"/>
                  </a:lnTo>
                  <a:lnTo>
                    <a:pt x="504" y="1608"/>
                  </a:lnTo>
                  <a:lnTo>
                    <a:pt x="504" y="1620"/>
                  </a:lnTo>
                  <a:lnTo>
                    <a:pt x="500" y="1634"/>
                  </a:lnTo>
                  <a:lnTo>
                    <a:pt x="496" y="1648"/>
                  </a:lnTo>
                  <a:lnTo>
                    <a:pt x="488" y="1662"/>
                  </a:lnTo>
                  <a:lnTo>
                    <a:pt x="472" y="1692"/>
                  </a:lnTo>
                  <a:lnTo>
                    <a:pt x="450" y="1726"/>
                  </a:lnTo>
                  <a:lnTo>
                    <a:pt x="430" y="1762"/>
                  </a:lnTo>
                  <a:lnTo>
                    <a:pt x="410" y="1800"/>
                  </a:lnTo>
                  <a:lnTo>
                    <a:pt x="402" y="1818"/>
                  </a:lnTo>
                  <a:lnTo>
                    <a:pt x="394" y="1838"/>
                  </a:lnTo>
                  <a:lnTo>
                    <a:pt x="388" y="1860"/>
                  </a:lnTo>
                  <a:lnTo>
                    <a:pt x="384" y="1880"/>
                  </a:lnTo>
                  <a:lnTo>
                    <a:pt x="374" y="1942"/>
                  </a:lnTo>
                  <a:lnTo>
                    <a:pt x="356" y="2034"/>
                  </a:lnTo>
                  <a:lnTo>
                    <a:pt x="304" y="2270"/>
                  </a:lnTo>
                  <a:lnTo>
                    <a:pt x="252" y="2494"/>
                  </a:lnTo>
                  <a:lnTo>
                    <a:pt x="232" y="2576"/>
                  </a:lnTo>
                  <a:lnTo>
                    <a:pt x="220" y="2620"/>
                  </a:lnTo>
                  <a:lnTo>
                    <a:pt x="540" y="2620"/>
                  </a:lnTo>
                  <a:close/>
                </a:path>
              </a:pathLst>
            </a:custGeom>
            <a:solidFill>
              <a:srgbClr val="E6E6E6"/>
            </a:solidFill>
            <a:ln w="12700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0" name="Freeform 6"/>
            <p:cNvSpPr>
              <a:spLocks noChangeAspect="1"/>
            </p:cNvSpPr>
            <p:nvPr/>
          </p:nvSpPr>
          <p:spPr bwMode="auto">
            <a:xfrm flipH="1">
              <a:off x="2872" y="3836"/>
              <a:ext cx="85" cy="484"/>
            </a:xfrm>
            <a:custGeom>
              <a:avLst/>
              <a:gdLst>
                <a:gd name="T0" fmla="*/ 50 w 194"/>
                <a:gd name="T1" fmla="*/ 484 h 1098"/>
                <a:gd name="T2" fmla="*/ 50 w 194"/>
                <a:gd name="T3" fmla="*/ 484 h 1098"/>
                <a:gd name="T4" fmla="*/ 48 w 194"/>
                <a:gd name="T5" fmla="*/ 433 h 1098"/>
                <a:gd name="T6" fmla="*/ 44 w 194"/>
                <a:gd name="T7" fmla="*/ 318 h 1098"/>
                <a:gd name="T8" fmla="*/ 42 w 194"/>
                <a:gd name="T9" fmla="*/ 256 h 1098"/>
                <a:gd name="T10" fmla="*/ 42 w 194"/>
                <a:gd name="T11" fmla="*/ 199 h 1098"/>
                <a:gd name="T12" fmla="*/ 42 w 194"/>
                <a:gd name="T13" fmla="*/ 175 h 1098"/>
                <a:gd name="T14" fmla="*/ 43 w 194"/>
                <a:gd name="T15" fmla="*/ 156 h 1098"/>
                <a:gd name="T16" fmla="*/ 45 w 194"/>
                <a:gd name="T17" fmla="*/ 141 h 1098"/>
                <a:gd name="T18" fmla="*/ 46 w 194"/>
                <a:gd name="T19" fmla="*/ 137 h 1098"/>
                <a:gd name="T20" fmla="*/ 46 w 194"/>
                <a:gd name="T21" fmla="*/ 133 h 1098"/>
                <a:gd name="T22" fmla="*/ 46 w 194"/>
                <a:gd name="T23" fmla="*/ 133 h 1098"/>
                <a:gd name="T24" fmla="*/ 59 w 194"/>
                <a:gd name="T25" fmla="*/ 108 h 1098"/>
                <a:gd name="T26" fmla="*/ 67 w 194"/>
                <a:gd name="T27" fmla="*/ 93 h 1098"/>
                <a:gd name="T28" fmla="*/ 74 w 194"/>
                <a:gd name="T29" fmla="*/ 78 h 1098"/>
                <a:gd name="T30" fmla="*/ 80 w 194"/>
                <a:gd name="T31" fmla="*/ 62 h 1098"/>
                <a:gd name="T32" fmla="*/ 84 w 194"/>
                <a:gd name="T33" fmla="*/ 47 h 1098"/>
                <a:gd name="T34" fmla="*/ 85 w 194"/>
                <a:gd name="T35" fmla="*/ 40 h 1098"/>
                <a:gd name="T36" fmla="*/ 85 w 194"/>
                <a:gd name="T37" fmla="*/ 34 h 1098"/>
                <a:gd name="T38" fmla="*/ 85 w 194"/>
                <a:gd name="T39" fmla="*/ 27 h 1098"/>
                <a:gd name="T40" fmla="*/ 83 w 194"/>
                <a:gd name="T41" fmla="*/ 22 h 1098"/>
                <a:gd name="T42" fmla="*/ 83 w 194"/>
                <a:gd name="T43" fmla="*/ 22 h 1098"/>
                <a:gd name="T44" fmla="*/ 80 w 194"/>
                <a:gd name="T45" fmla="*/ 13 h 1098"/>
                <a:gd name="T46" fmla="*/ 75 w 194"/>
                <a:gd name="T47" fmla="*/ 7 h 1098"/>
                <a:gd name="T48" fmla="*/ 72 w 194"/>
                <a:gd name="T49" fmla="*/ 4 h 1098"/>
                <a:gd name="T50" fmla="*/ 67 w 194"/>
                <a:gd name="T51" fmla="*/ 1 h 1098"/>
                <a:gd name="T52" fmla="*/ 64 w 194"/>
                <a:gd name="T53" fmla="*/ 0 h 1098"/>
                <a:gd name="T54" fmla="*/ 60 w 194"/>
                <a:gd name="T55" fmla="*/ 0 h 1098"/>
                <a:gd name="T56" fmla="*/ 53 w 194"/>
                <a:gd name="T57" fmla="*/ 1 h 1098"/>
                <a:gd name="T58" fmla="*/ 53 w 194"/>
                <a:gd name="T59" fmla="*/ 1 h 1098"/>
                <a:gd name="T60" fmla="*/ 52 w 194"/>
                <a:gd name="T61" fmla="*/ 2 h 1098"/>
                <a:gd name="T62" fmla="*/ 49 w 194"/>
                <a:gd name="T63" fmla="*/ 4 h 1098"/>
                <a:gd name="T64" fmla="*/ 43 w 194"/>
                <a:gd name="T65" fmla="*/ 11 h 1098"/>
                <a:gd name="T66" fmla="*/ 36 w 194"/>
                <a:gd name="T67" fmla="*/ 22 h 1098"/>
                <a:gd name="T68" fmla="*/ 27 w 194"/>
                <a:gd name="T69" fmla="*/ 35 h 1098"/>
                <a:gd name="T70" fmla="*/ 19 w 194"/>
                <a:gd name="T71" fmla="*/ 50 h 1098"/>
                <a:gd name="T72" fmla="*/ 12 w 194"/>
                <a:gd name="T73" fmla="*/ 66 h 1098"/>
                <a:gd name="T74" fmla="*/ 7 w 194"/>
                <a:gd name="T75" fmla="*/ 81 h 1098"/>
                <a:gd name="T76" fmla="*/ 3 w 194"/>
                <a:gd name="T77" fmla="*/ 96 h 1098"/>
                <a:gd name="T78" fmla="*/ 3 w 194"/>
                <a:gd name="T79" fmla="*/ 96 h 1098"/>
                <a:gd name="T80" fmla="*/ 2 w 194"/>
                <a:gd name="T81" fmla="*/ 104 h 1098"/>
                <a:gd name="T82" fmla="*/ 1 w 194"/>
                <a:gd name="T83" fmla="*/ 115 h 1098"/>
                <a:gd name="T84" fmla="*/ 0 w 194"/>
                <a:gd name="T85" fmla="*/ 140 h 1098"/>
                <a:gd name="T86" fmla="*/ 0 w 194"/>
                <a:gd name="T87" fmla="*/ 171 h 1098"/>
                <a:gd name="T88" fmla="*/ 1 w 194"/>
                <a:gd name="T89" fmla="*/ 205 h 1098"/>
                <a:gd name="T90" fmla="*/ 3 w 194"/>
                <a:gd name="T91" fmla="*/ 272 h 1098"/>
                <a:gd name="T92" fmla="*/ 3 w 194"/>
                <a:gd name="T93" fmla="*/ 302 h 1098"/>
                <a:gd name="T94" fmla="*/ 3 w 194"/>
                <a:gd name="T95" fmla="*/ 325 h 1098"/>
                <a:gd name="T96" fmla="*/ 3 w 194"/>
                <a:gd name="T97" fmla="*/ 325 h 1098"/>
                <a:gd name="T98" fmla="*/ 1 w 194"/>
                <a:gd name="T99" fmla="*/ 424 h 1098"/>
                <a:gd name="T100" fmla="*/ 0 w 194"/>
                <a:gd name="T101" fmla="*/ 484 h 1098"/>
                <a:gd name="T102" fmla="*/ 50 w 194"/>
                <a:gd name="T103" fmla="*/ 484 h 109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94"/>
                <a:gd name="T157" fmla="*/ 0 h 1098"/>
                <a:gd name="T158" fmla="*/ 194 w 194"/>
                <a:gd name="T159" fmla="*/ 1098 h 109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94" h="1098">
                  <a:moveTo>
                    <a:pt x="114" y="1098"/>
                  </a:moveTo>
                  <a:lnTo>
                    <a:pt x="114" y="1098"/>
                  </a:lnTo>
                  <a:lnTo>
                    <a:pt x="110" y="982"/>
                  </a:lnTo>
                  <a:lnTo>
                    <a:pt x="100" y="722"/>
                  </a:lnTo>
                  <a:lnTo>
                    <a:pt x="96" y="580"/>
                  </a:lnTo>
                  <a:lnTo>
                    <a:pt x="96" y="452"/>
                  </a:lnTo>
                  <a:lnTo>
                    <a:pt x="96" y="398"/>
                  </a:lnTo>
                  <a:lnTo>
                    <a:pt x="98" y="354"/>
                  </a:lnTo>
                  <a:lnTo>
                    <a:pt x="102" y="320"/>
                  </a:lnTo>
                  <a:lnTo>
                    <a:pt x="104" y="310"/>
                  </a:lnTo>
                  <a:lnTo>
                    <a:pt x="106" y="302"/>
                  </a:lnTo>
                  <a:lnTo>
                    <a:pt x="134" y="246"/>
                  </a:lnTo>
                  <a:lnTo>
                    <a:pt x="152" y="212"/>
                  </a:lnTo>
                  <a:lnTo>
                    <a:pt x="168" y="176"/>
                  </a:lnTo>
                  <a:lnTo>
                    <a:pt x="182" y="140"/>
                  </a:lnTo>
                  <a:lnTo>
                    <a:pt x="192" y="106"/>
                  </a:lnTo>
                  <a:lnTo>
                    <a:pt x="194" y="90"/>
                  </a:lnTo>
                  <a:lnTo>
                    <a:pt x="194" y="76"/>
                  </a:lnTo>
                  <a:lnTo>
                    <a:pt x="194" y="62"/>
                  </a:lnTo>
                  <a:lnTo>
                    <a:pt x="190" y="50"/>
                  </a:lnTo>
                  <a:lnTo>
                    <a:pt x="182" y="30"/>
                  </a:lnTo>
                  <a:lnTo>
                    <a:pt x="172" y="16"/>
                  </a:lnTo>
                  <a:lnTo>
                    <a:pt x="164" y="8"/>
                  </a:lnTo>
                  <a:lnTo>
                    <a:pt x="154" y="2"/>
                  </a:lnTo>
                  <a:lnTo>
                    <a:pt x="146" y="0"/>
                  </a:lnTo>
                  <a:lnTo>
                    <a:pt x="138" y="0"/>
                  </a:lnTo>
                  <a:lnTo>
                    <a:pt x="122" y="2"/>
                  </a:lnTo>
                  <a:lnTo>
                    <a:pt x="118" y="4"/>
                  </a:lnTo>
                  <a:lnTo>
                    <a:pt x="112" y="8"/>
                  </a:lnTo>
                  <a:lnTo>
                    <a:pt x="98" y="26"/>
                  </a:lnTo>
                  <a:lnTo>
                    <a:pt x="82" y="50"/>
                  </a:lnTo>
                  <a:lnTo>
                    <a:pt x="62" y="80"/>
                  </a:lnTo>
                  <a:lnTo>
                    <a:pt x="44" y="114"/>
                  </a:lnTo>
                  <a:lnTo>
                    <a:pt x="28" y="150"/>
                  </a:lnTo>
                  <a:lnTo>
                    <a:pt x="16" y="184"/>
                  </a:lnTo>
                  <a:lnTo>
                    <a:pt x="6" y="218"/>
                  </a:lnTo>
                  <a:lnTo>
                    <a:pt x="4" y="236"/>
                  </a:lnTo>
                  <a:lnTo>
                    <a:pt x="2" y="260"/>
                  </a:lnTo>
                  <a:lnTo>
                    <a:pt x="0" y="318"/>
                  </a:lnTo>
                  <a:lnTo>
                    <a:pt x="0" y="388"/>
                  </a:lnTo>
                  <a:lnTo>
                    <a:pt x="2" y="464"/>
                  </a:lnTo>
                  <a:lnTo>
                    <a:pt x="6" y="618"/>
                  </a:lnTo>
                  <a:lnTo>
                    <a:pt x="6" y="684"/>
                  </a:lnTo>
                  <a:lnTo>
                    <a:pt x="6" y="738"/>
                  </a:lnTo>
                  <a:lnTo>
                    <a:pt x="2" y="962"/>
                  </a:lnTo>
                  <a:lnTo>
                    <a:pt x="0" y="1098"/>
                  </a:lnTo>
                  <a:lnTo>
                    <a:pt x="114" y="1098"/>
                  </a:lnTo>
                  <a:close/>
                </a:path>
              </a:pathLst>
            </a:custGeom>
            <a:solidFill>
              <a:srgbClr val="E6E6E6"/>
            </a:solidFill>
            <a:ln w="12700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1" name="Freeform 7"/>
            <p:cNvSpPr>
              <a:spLocks noChangeAspect="1"/>
            </p:cNvSpPr>
            <p:nvPr/>
          </p:nvSpPr>
          <p:spPr bwMode="auto">
            <a:xfrm flipH="1">
              <a:off x="2274" y="2963"/>
              <a:ext cx="665" cy="341"/>
            </a:xfrm>
            <a:custGeom>
              <a:avLst/>
              <a:gdLst>
                <a:gd name="T0" fmla="*/ 565 w 1506"/>
                <a:gd name="T1" fmla="*/ 281 h 772"/>
                <a:gd name="T2" fmla="*/ 571 w 1506"/>
                <a:gd name="T3" fmla="*/ 269 h 772"/>
                <a:gd name="T4" fmla="*/ 575 w 1506"/>
                <a:gd name="T5" fmla="*/ 211 h 772"/>
                <a:gd name="T6" fmla="*/ 578 w 1506"/>
                <a:gd name="T7" fmla="*/ 140 h 772"/>
                <a:gd name="T8" fmla="*/ 581 w 1506"/>
                <a:gd name="T9" fmla="*/ 139 h 772"/>
                <a:gd name="T10" fmla="*/ 586 w 1506"/>
                <a:gd name="T11" fmla="*/ 183 h 772"/>
                <a:gd name="T12" fmla="*/ 593 w 1506"/>
                <a:gd name="T13" fmla="*/ 231 h 772"/>
                <a:gd name="T14" fmla="*/ 602 w 1506"/>
                <a:gd name="T15" fmla="*/ 237 h 772"/>
                <a:gd name="T16" fmla="*/ 623 w 1506"/>
                <a:gd name="T17" fmla="*/ 244 h 772"/>
                <a:gd name="T18" fmla="*/ 638 w 1506"/>
                <a:gd name="T19" fmla="*/ 241 h 772"/>
                <a:gd name="T20" fmla="*/ 652 w 1506"/>
                <a:gd name="T21" fmla="*/ 232 h 772"/>
                <a:gd name="T22" fmla="*/ 660 w 1506"/>
                <a:gd name="T23" fmla="*/ 222 h 772"/>
                <a:gd name="T24" fmla="*/ 665 w 1506"/>
                <a:gd name="T25" fmla="*/ 202 h 772"/>
                <a:gd name="T26" fmla="*/ 661 w 1506"/>
                <a:gd name="T27" fmla="*/ 168 h 772"/>
                <a:gd name="T28" fmla="*/ 652 w 1506"/>
                <a:gd name="T29" fmla="*/ 138 h 772"/>
                <a:gd name="T30" fmla="*/ 637 w 1506"/>
                <a:gd name="T31" fmla="*/ 87 h 772"/>
                <a:gd name="T32" fmla="*/ 635 w 1506"/>
                <a:gd name="T33" fmla="*/ 60 h 772"/>
                <a:gd name="T34" fmla="*/ 640 w 1506"/>
                <a:gd name="T35" fmla="*/ 47 h 772"/>
                <a:gd name="T36" fmla="*/ 655 w 1506"/>
                <a:gd name="T37" fmla="*/ 17 h 772"/>
                <a:gd name="T38" fmla="*/ 657 w 1506"/>
                <a:gd name="T39" fmla="*/ 3 h 772"/>
                <a:gd name="T40" fmla="*/ 654 w 1506"/>
                <a:gd name="T41" fmla="*/ 0 h 772"/>
                <a:gd name="T42" fmla="*/ 608 w 1506"/>
                <a:gd name="T43" fmla="*/ 6 h 772"/>
                <a:gd name="T44" fmla="*/ 412 w 1506"/>
                <a:gd name="T45" fmla="*/ 50 h 772"/>
                <a:gd name="T46" fmla="*/ 162 w 1506"/>
                <a:gd name="T47" fmla="*/ 107 h 772"/>
                <a:gd name="T48" fmla="*/ 145 w 1506"/>
                <a:gd name="T49" fmla="*/ 110 h 772"/>
                <a:gd name="T50" fmla="*/ 114 w 1506"/>
                <a:gd name="T51" fmla="*/ 124 h 772"/>
                <a:gd name="T52" fmla="*/ 75 w 1506"/>
                <a:gd name="T53" fmla="*/ 153 h 772"/>
                <a:gd name="T54" fmla="*/ 38 w 1506"/>
                <a:gd name="T55" fmla="*/ 192 h 772"/>
                <a:gd name="T56" fmla="*/ 11 w 1506"/>
                <a:gd name="T57" fmla="*/ 236 h 772"/>
                <a:gd name="T58" fmla="*/ 1 w 1506"/>
                <a:gd name="T59" fmla="*/ 266 h 772"/>
                <a:gd name="T60" fmla="*/ 0 w 1506"/>
                <a:gd name="T61" fmla="*/ 282 h 772"/>
                <a:gd name="T62" fmla="*/ 0 w 1506"/>
                <a:gd name="T63" fmla="*/ 339 h 772"/>
                <a:gd name="T64" fmla="*/ 4 w 1506"/>
                <a:gd name="T65" fmla="*/ 340 h 772"/>
                <a:gd name="T66" fmla="*/ 14 w 1506"/>
                <a:gd name="T67" fmla="*/ 338 h 772"/>
                <a:gd name="T68" fmla="*/ 26 w 1506"/>
                <a:gd name="T69" fmla="*/ 331 h 772"/>
                <a:gd name="T70" fmla="*/ 62 w 1506"/>
                <a:gd name="T71" fmla="*/ 288 h 772"/>
                <a:gd name="T72" fmla="*/ 128 w 1506"/>
                <a:gd name="T73" fmla="*/ 201 h 772"/>
                <a:gd name="T74" fmla="*/ 155 w 1506"/>
                <a:gd name="T75" fmla="*/ 174 h 772"/>
                <a:gd name="T76" fmla="*/ 162 w 1506"/>
                <a:gd name="T77" fmla="*/ 171 h 772"/>
                <a:gd name="T78" fmla="*/ 252 w 1506"/>
                <a:gd name="T79" fmla="*/ 150 h 772"/>
                <a:gd name="T80" fmla="*/ 332 w 1506"/>
                <a:gd name="T81" fmla="*/ 135 h 772"/>
                <a:gd name="T82" fmla="*/ 404 w 1506"/>
                <a:gd name="T83" fmla="*/ 129 h 772"/>
                <a:gd name="T84" fmla="*/ 451 w 1506"/>
                <a:gd name="T85" fmla="*/ 131 h 772"/>
                <a:gd name="T86" fmla="*/ 466 w 1506"/>
                <a:gd name="T87" fmla="*/ 137 h 772"/>
                <a:gd name="T88" fmla="*/ 478 w 1506"/>
                <a:gd name="T89" fmla="*/ 149 h 772"/>
                <a:gd name="T90" fmla="*/ 505 w 1506"/>
                <a:gd name="T91" fmla="*/ 190 h 772"/>
                <a:gd name="T92" fmla="*/ 512 w 1506"/>
                <a:gd name="T93" fmla="*/ 197 h 772"/>
                <a:gd name="T94" fmla="*/ 530 w 1506"/>
                <a:gd name="T95" fmla="*/ 204 h 772"/>
                <a:gd name="T96" fmla="*/ 543 w 1506"/>
                <a:gd name="T97" fmla="*/ 207 h 772"/>
                <a:gd name="T98" fmla="*/ 548 w 1506"/>
                <a:gd name="T99" fmla="*/ 218 h 772"/>
                <a:gd name="T100" fmla="*/ 554 w 1506"/>
                <a:gd name="T101" fmla="*/ 257 h 772"/>
                <a:gd name="T102" fmla="*/ 559 w 1506"/>
                <a:gd name="T103" fmla="*/ 277 h 772"/>
                <a:gd name="T104" fmla="*/ 563 w 1506"/>
                <a:gd name="T105" fmla="*/ 282 h 7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06"/>
                <a:gd name="T160" fmla="*/ 0 h 772"/>
                <a:gd name="T161" fmla="*/ 1506 w 1506"/>
                <a:gd name="T162" fmla="*/ 772 h 7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06" h="772">
                  <a:moveTo>
                    <a:pt x="1276" y="638"/>
                  </a:moveTo>
                  <a:lnTo>
                    <a:pt x="1276" y="638"/>
                  </a:lnTo>
                  <a:lnTo>
                    <a:pt x="1280" y="636"/>
                  </a:lnTo>
                  <a:lnTo>
                    <a:pt x="1284" y="634"/>
                  </a:lnTo>
                  <a:lnTo>
                    <a:pt x="1288" y="624"/>
                  </a:lnTo>
                  <a:lnTo>
                    <a:pt x="1292" y="608"/>
                  </a:lnTo>
                  <a:lnTo>
                    <a:pt x="1296" y="588"/>
                  </a:lnTo>
                  <a:lnTo>
                    <a:pt x="1300" y="538"/>
                  </a:lnTo>
                  <a:lnTo>
                    <a:pt x="1302" y="478"/>
                  </a:lnTo>
                  <a:lnTo>
                    <a:pt x="1306" y="366"/>
                  </a:lnTo>
                  <a:lnTo>
                    <a:pt x="1308" y="328"/>
                  </a:lnTo>
                  <a:lnTo>
                    <a:pt x="1310" y="318"/>
                  </a:lnTo>
                  <a:lnTo>
                    <a:pt x="1312" y="314"/>
                  </a:lnTo>
                  <a:lnTo>
                    <a:pt x="1316" y="314"/>
                  </a:lnTo>
                  <a:lnTo>
                    <a:pt x="1318" y="320"/>
                  </a:lnTo>
                  <a:lnTo>
                    <a:pt x="1322" y="344"/>
                  </a:lnTo>
                  <a:lnTo>
                    <a:pt x="1328" y="414"/>
                  </a:lnTo>
                  <a:lnTo>
                    <a:pt x="1336" y="488"/>
                  </a:lnTo>
                  <a:lnTo>
                    <a:pt x="1340" y="514"/>
                  </a:lnTo>
                  <a:lnTo>
                    <a:pt x="1342" y="522"/>
                  </a:lnTo>
                  <a:lnTo>
                    <a:pt x="1344" y="526"/>
                  </a:lnTo>
                  <a:lnTo>
                    <a:pt x="1364" y="536"/>
                  </a:lnTo>
                  <a:lnTo>
                    <a:pt x="1378" y="544"/>
                  </a:lnTo>
                  <a:lnTo>
                    <a:pt x="1394" y="550"/>
                  </a:lnTo>
                  <a:lnTo>
                    <a:pt x="1412" y="552"/>
                  </a:lnTo>
                  <a:lnTo>
                    <a:pt x="1422" y="552"/>
                  </a:lnTo>
                  <a:lnTo>
                    <a:pt x="1434" y="550"/>
                  </a:lnTo>
                  <a:lnTo>
                    <a:pt x="1444" y="546"/>
                  </a:lnTo>
                  <a:lnTo>
                    <a:pt x="1454" y="542"/>
                  </a:lnTo>
                  <a:lnTo>
                    <a:pt x="1466" y="534"/>
                  </a:lnTo>
                  <a:lnTo>
                    <a:pt x="1476" y="526"/>
                  </a:lnTo>
                  <a:lnTo>
                    <a:pt x="1486" y="514"/>
                  </a:lnTo>
                  <a:lnTo>
                    <a:pt x="1494" y="502"/>
                  </a:lnTo>
                  <a:lnTo>
                    <a:pt x="1500" y="488"/>
                  </a:lnTo>
                  <a:lnTo>
                    <a:pt x="1504" y="472"/>
                  </a:lnTo>
                  <a:lnTo>
                    <a:pt x="1506" y="458"/>
                  </a:lnTo>
                  <a:lnTo>
                    <a:pt x="1506" y="442"/>
                  </a:lnTo>
                  <a:lnTo>
                    <a:pt x="1502" y="410"/>
                  </a:lnTo>
                  <a:lnTo>
                    <a:pt x="1496" y="380"/>
                  </a:lnTo>
                  <a:lnTo>
                    <a:pt x="1488" y="352"/>
                  </a:lnTo>
                  <a:lnTo>
                    <a:pt x="1476" y="312"/>
                  </a:lnTo>
                  <a:lnTo>
                    <a:pt x="1466" y="278"/>
                  </a:lnTo>
                  <a:lnTo>
                    <a:pt x="1448" y="226"/>
                  </a:lnTo>
                  <a:lnTo>
                    <a:pt x="1442" y="198"/>
                  </a:lnTo>
                  <a:lnTo>
                    <a:pt x="1436" y="172"/>
                  </a:lnTo>
                  <a:lnTo>
                    <a:pt x="1436" y="146"/>
                  </a:lnTo>
                  <a:lnTo>
                    <a:pt x="1438" y="136"/>
                  </a:lnTo>
                  <a:lnTo>
                    <a:pt x="1440" y="126"/>
                  </a:lnTo>
                  <a:lnTo>
                    <a:pt x="1450" y="106"/>
                  </a:lnTo>
                  <a:lnTo>
                    <a:pt x="1458" y="88"/>
                  </a:lnTo>
                  <a:lnTo>
                    <a:pt x="1478" y="52"/>
                  </a:lnTo>
                  <a:lnTo>
                    <a:pt x="1484" y="38"/>
                  </a:lnTo>
                  <a:lnTo>
                    <a:pt x="1490" y="24"/>
                  </a:lnTo>
                  <a:lnTo>
                    <a:pt x="1490" y="12"/>
                  </a:lnTo>
                  <a:lnTo>
                    <a:pt x="1488" y="6"/>
                  </a:lnTo>
                  <a:lnTo>
                    <a:pt x="1484" y="2"/>
                  </a:lnTo>
                  <a:lnTo>
                    <a:pt x="1480" y="0"/>
                  </a:lnTo>
                  <a:lnTo>
                    <a:pt x="1470" y="0"/>
                  </a:lnTo>
                  <a:lnTo>
                    <a:pt x="1434" y="4"/>
                  </a:lnTo>
                  <a:lnTo>
                    <a:pt x="1378" y="14"/>
                  </a:lnTo>
                  <a:lnTo>
                    <a:pt x="1308" y="30"/>
                  </a:lnTo>
                  <a:lnTo>
                    <a:pt x="1134" y="68"/>
                  </a:lnTo>
                  <a:lnTo>
                    <a:pt x="934" y="114"/>
                  </a:lnTo>
                  <a:lnTo>
                    <a:pt x="550" y="204"/>
                  </a:lnTo>
                  <a:lnTo>
                    <a:pt x="414" y="234"/>
                  </a:lnTo>
                  <a:lnTo>
                    <a:pt x="368" y="242"/>
                  </a:lnTo>
                  <a:lnTo>
                    <a:pt x="344" y="246"/>
                  </a:lnTo>
                  <a:lnTo>
                    <a:pt x="328" y="248"/>
                  </a:lnTo>
                  <a:lnTo>
                    <a:pt x="308" y="254"/>
                  </a:lnTo>
                  <a:lnTo>
                    <a:pt x="284" y="266"/>
                  </a:lnTo>
                  <a:lnTo>
                    <a:pt x="258" y="280"/>
                  </a:lnTo>
                  <a:lnTo>
                    <a:pt x="230" y="300"/>
                  </a:lnTo>
                  <a:lnTo>
                    <a:pt x="200" y="322"/>
                  </a:lnTo>
                  <a:lnTo>
                    <a:pt x="170" y="346"/>
                  </a:lnTo>
                  <a:lnTo>
                    <a:pt x="142" y="374"/>
                  </a:lnTo>
                  <a:lnTo>
                    <a:pt x="112" y="402"/>
                  </a:lnTo>
                  <a:lnTo>
                    <a:pt x="86" y="434"/>
                  </a:lnTo>
                  <a:lnTo>
                    <a:pt x="62" y="466"/>
                  </a:lnTo>
                  <a:lnTo>
                    <a:pt x="40" y="500"/>
                  </a:lnTo>
                  <a:lnTo>
                    <a:pt x="24" y="534"/>
                  </a:lnTo>
                  <a:lnTo>
                    <a:pt x="10" y="568"/>
                  </a:lnTo>
                  <a:lnTo>
                    <a:pt x="6" y="586"/>
                  </a:lnTo>
                  <a:lnTo>
                    <a:pt x="2" y="602"/>
                  </a:lnTo>
                  <a:lnTo>
                    <a:pt x="0" y="620"/>
                  </a:lnTo>
                  <a:lnTo>
                    <a:pt x="0" y="638"/>
                  </a:lnTo>
                  <a:lnTo>
                    <a:pt x="2" y="694"/>
                  </a:lnTo>
                  <a:lnTo>
                    <a:pt x="2" y="732"/>
                  </a:lnTo>
                  <a:lnTo>
                    <a:pt x="0" y="768"/>
                  </a:lnTo>
                  <a:lnTo>
                    <a:pt x="0" y="772"/>
                  </a:lnTo>
                  <a:lnTo>
                    <a:pt x="2" y="772"/>
                  </a:lnTo>
                  <a:lnTo>
                    <a:pt x="8" y="770"/>
                  </a:lnTo>
                  <a:lnTo>
                    <a:pt x="16" y="766"/>
                  </a:lnTo>
                  <a:lnTo>
                    <a:pt x="32" y="766"/>
                  </a:lnTo>
                  <a:lnTo>
                    <a:pt x="38" y="764"/>
                  </a:lnTo>
                  <a:lnTo>
                    <a:pt x="44" y="762"/>
                  </a:lnTo>
                  <a:lnTo>
                    <a:pt x="58" y="750"/>
                  </a:lnTo>
                  <a:lnTo>
                    <a:pt x="76" y="732"/>
                  </a:lnTo>
                  <a:lnTo>
                    <a:pt x="96" y="710"/>
                  </a:lnTo>
                  <a:lnTo>
                    <a:pt x="140" y="652"/>
                  </a:lnTo>
                  <a:lnTo>
                    <a:pt x="190" y="584"/>
                  </a:lnTo>
                  <a:lnTo>
                    <a:pt x="242" y="516"/>
                  </a:lnTo>
                  <a:lnTo>
                    <a:pt x="290" y="456"/>
                  </a:lnTo>
                  <a:lnTo>
                    <a:pt x="312" y="430"/>
                  </a:lnTo>
                  <a:lnTo>
                    <a:pt x="334" y="410"/>
                  </a:lnTo>
                  <a:lnTo>
                    <a:pt x="352" y="394"/>
                  </a:lnTo>
                  <a:lnTo>
                    <a:pt x="360" y="390"/>
                  </a:lnTo>
                  <a:lnTo>
                    <a:pt x="368" y="386"/>
                  </a:lnTo>
                  <a:lnTo>
                    <a:pt x="406" y="376"/>
                  </a:lnTo>
                  <a:lnTo>
                    <a:pt x="454" y="364"/>
                  </a:lnTo>
                  <a:lnTo>
                    <a:pt x="570" y="340"/>
                  </a:lnTo>
                  <a:lnTo>
                    <a:pt x="680" y="318"/>
                  </a:lnTo>
                  <a:lnTo>
                    <a:pt x="752" y="306"/>
                  </a:lnTo>
                  <a:lnTo>
                    <a:pt x="820" y="298"/>
                  </a:lnTo>
                  <a:lnTo>
                    <a:pt x="866" y="294"/>
                  </a:lnTo>
                  <a:lnTo>
                    <a:pt x="914" y="292"/>
                  </a:lnTo>
                  <a:lnTo>
                    <a:pt x="962" y="292"/>
                  </a:lnTo>
                  <a:lnTo>
                    <a:pt x="1004" y="294"/>
                  </a:lnTo>
                  <a:lnTo>
                    <a:pt x="1022" y="296"/>
                  </a:lnTo>
                  <a:lnTo>
                    <a:pt x="1036" y="300"/>
                  </a:lnTo>
                  <a:lnTo>
                    <a:pt x="1048" y="304"/>
                  </a:lnTo>
                  <a:lnTo>
                    <a:pt x="1056" y="310"/>
                  </a:lnTo>
                  <a:lnTo>
                    <a:pt x="1068" y="322"/>
                  </a:lnTo>
                  <a:lnTo>
                    <a:pt x="1082" y="338"/>
                  </a:lnTo>
                  <a:lnTo>
                    <a:pt x="1106" y="372"/>
                  </a:lnTo>
                  <a:lnTo>
                    <a:pt x="1128" y="404"/>
                  </a:lnTo>
                  <a:lnTo>
                    <a:pt x="1144" y="430"/>
                  </a:lnTo>
                  <a:lnTo>
                    <a:pt x="1152" y="440"/>
                  </a:lnTo>
                  <a:lnTo>
                    <a:pt x="1160" y="446"/>
                  </a:lnTo>
                  <a:lnTo>
                    <a:pt x="1170" y="452"/>
                  </a:lnTo>
                  <a:lnTo>
                    <a:pt x="1178" y="456"/>
                  </a:lnTo>
                  <a:lnTo>
                    <a:pt x="1200" y="462"/>
                  </a:lnTo>
                  <a:lnTo>
                    <a:pt x="1224" y="466"/>
                  </a:lnTo>
                  <a:lnTo>
                    <a:pt x="1230" y="468"/>
                  </a:lnTo>
                  <a:lnTo>
                    <a:pt x="1236" y="474"/>
                  </a:lnTo>
                  <a:lnTo>
                    <a:pt x="1240" y="482"/>
                  </a:lnTo>
                  <a:lnTo>
                    <a:pt x="1242" y="494"/>
                  </a:lnTo>
                  <a:lnTo>
                    <a:pt x="1248" y="520"/>
                  </a:lnTo>
                  <a:lnTo>
                    <a:pt x="1250" y="552"/>
                  </a:lnTo>
                  <a:lnTo>
                    <a:pt x="1254" y="582"/>
                  </a:lnTo>
                  <a:lnTo>
                    <a:pt x="1258" y="610"/>
                  </a:lnTo>
                  <a:lnTo>
                    <a:pt x="1262" y="620"/>
                  </a:lnTo>
                  <a:lnTo>
                    <a:pt x="1266" y="628"/>
                  </a:lnTo>
                  <a:lnTo>
                    <a:pt x="1270" y="634"/>
                  </a:lnTo>
                  <a:lnTo>
                    <a:pt x="1276" y="638"/>
                  </a:lnTo>
                  <a:close/>
                </a:path>
              </a:pathLst>
            </a:custGeom>
            <a:solidFill>
              <a:srgbClr val="E6E6E6"/>
            </a:solidFill>
            <a:ln w="12700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2" name="Freeform 8"/>
            <p:cNvSpPr>
              <a:spLocks noChangeAspect="1"/>
            </p:cNvSpPr>
            <p:nvPr/>
          </p:nvSpPr>
          <p:spPr bwMode="auto">
            <a:xfrm>
              <a:off x="2738" y="3949"/>
              <a:ext cx="163" cy="52"/>
            </a:xfrm>
            <a:custGeom>
              <a:avLst/>
              <a:gdLst>
                <a:gd name="T0" fmla="*/ 163 w 192"/>
                <a:gd name="T1" fmla="*/ 5 h 61"/>
                <a:gd name="T2" fmla="*/ 74 w 192"/>
                <a:gd name="T3" fmla="*/ 9 h 61"/>
                <a:gd name="T4" fmla="*/ 3 w 192"/>
                <a:gd name="T5" fmla="*/ 47 h 61"/>
                <a:gd name="T6" fmla="*/ 89 w 192"/>
                <a:gd name="T7" fmla="*/ 41 h 61"/>
                <a:gd name="T8" fmla="*/ 163 w 192"/>
                <a:gd name="T9" fmla="*/ 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61"/>
                <a:gd name="T17" fmla="*/ 192 w 192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61">
                  <a:moveTo>
                    <a:pt x="192" y="6"/>
                  </a:moveTo>
                  <a:cubicBezTo>
                    <a:pt x="189" y="0"/>
                    <a:pt x="118" y="2"/>
                    <a:pt x="87" y="10"/>
                  </a:cubicBezTo>
                  <a:cubicBezTo>
                    <a:pt x="56" y="18"/>
                    <a:pt x="0" y="49"/>
                    <a:pt x="3" y="55"/>
                  </a:cubicBezTo>
                  <a:cubicBezTo>
                    <a:pt x="6" y="61"/>
                    <a:pt x="74" y="56"/>
                    <a:pt x="105" y="48"/>
                  </a:cubicBezTo>
                  <a:cubicBezTo>
                    <a:pt x="136" y="40"/>
                    <a:pt x="174" y="15"/>
                    <a:pt x="192" y="6"/>
                  </a:cubicBezTo>
                  <a:close/>
                </a:path>
              </a:pathLst>
            </a:custGeom>
            <a:noFill/>
            <a:ln w="19050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3" name="Freeform 9"/>
            <p:cNvSpPr>
              <a:spLocks noChangeAspect="1"/>
            </p:cNvSpPr>
            <p:nvPr/>
          </p:nvSpPr>
          <p:spPr bwMode="auto">
            <a:xfrm>
              <a:off x="2160" y="1876"/>
              <a:ext cx="1727" cy="2444"/>
            </a:xfrm>
            <a:custGeom>
              <a:avLst/>
              <a:gdLst>
                <a:gd name="T0" fmla="*/ 805 w 1727"/>
                <a:gd name="T1" fmla="*/ 1738 h 2444"/>
                <a:gd name="T2" fmla="*/ 812 w 1727"/>
                <a:gd name="T3" fmla="*/ 1631 h 2444"/>
                <a:gd name="T4" fmla="*/ 830 w 1727"/>
                <a:gd name="T5" fmla="*/ 1470 h 2444"/>
                <a:gd name="T6" fmla="*/ 830 w 1727"/>
                <a:gd name="T7" fmla="*/ 1311 h 2444"/>
                <a:gd name="T8" fmla="*/ 830 w 1727"/>
                <a:gd name="T9" fmla="*/ 1239 h 2444"/>
                <a:gd name="T10" fmla="*/ 812 w 1727"/>
                <a:gd name="T11" fmla="*/ 1158 h 2444"/>
                <a:gd name="T12" fmla="*/ 777 w 1727"/>
                <a:gd name="T13" fmla="*/ 1108 h 2444"/>
                <a:gd name="T14" fmla="*/ 740 w 1727"/>
                <a:gd name="T15" fmla="*/ 1075 h 2444"/>
                <a:gd name="T16" fmla="*/ 650 w 1727"/>
                <a:gd name="T17" fmla="*/ 1001 h 2444"/>
                <a:gd name="T18" fmla="*/ 642 w 1727"/>
                <a:gd name="T19" fmla="*/ 978 h 2444"/>
                <a:gd name="T20" fmla="*/ 631 w 1727"/>
                <a:gd name="T21" fmla="*/ 952 h 2444"/>
                <a:gd name="T22" fmla="*/ 619 w 1727"/>
                <a:gd name="T23" fmla="*/ 899 h 2444"/>
                <a:gd name="T24" fmla="*/ 592 w 1727"/>
                <a:gd name="T25" fmla="*/ 880 h 2444"/>
                <a:gd name="T26" fmla="*/ 403 w 1727"/>
                <a:gd name="T27" fmla="*/ 817 h 2444"/>
                <a:gd name="T28" fmla="*/ 351 w 1727"/>
                <a:gd name="T29" fmla="*/ 808 h 2444"/>
                <a:gd name="T30" fmla="*/ 234 w 1727"/>
                <a:gd name="T31" fmla="*/ 848 h 2444"/>
                <a:gd name="T32" fmla="*/ 168 w 1727"/>
                <a:gd name="T33" fmla="*/ 888 h 2444"/>
                <a:gd name="T34" fmla="*/ 65 w 1727"/>
                <a:gd name="T35" fmla="*/ 986 h 2444"/>
                <a:gd name="T36" fmla="*/ 53 w 1727"/>
                <a:gd name="T37" fmla="*/ 1008 h 2444"/>
                <a:gd name="T38" fmla="*/ 71 w 1727"/>
                <a:gd name="T39" fmla="*/ 1045 h 2444"/>
                <a:gd name="T40" fmla="*/ 70 w 1727"/>
                <a:gd name="T41" fmla="*/ 1057 h 2444"/>
                <a:gd name="T42" fmla="*/ 41 w 1727"/>
                <a:gd name="T43" fmla="*/ 1055 h 2444"/>
                <a:gd name="T44" fmla="*/ 4 w 1727"/>
                <a:gd name="T45" fmla="*/ 1024 h 2444"/>
                <a:gd name="T46" fmla="*/ 1 w 1727"/>
                <a:gd name="T47" fmla="*/ 1004 h 2444"/>
                <a:gd name="T48" fmla="*/ 99 w 1727"/>
                <a:gd name="T49" fmla="*/ 876 h 2444"/>
                <a:gd name="T50" fmla="*/ 210 w 1727"/>
                <a:gd name="T51" fmla="*/ 736 h 2444"/>
                <a:gd name="T52" fmla="*/ 216 w 1727"/>
                <a:gd name="T53" fmla="*/ 692 h 2444"/>
                <a:gd name="T54" fmla="*/ 210 w 1727"/>
                <a:gd name="T55" fmla="*/ 595 h 2444"/>
                <a:gd name="T56" fmla="*/ 229 w 1727"/>
                <a:gd name="T57" fmla="*/ 519 h 2444"/>
                <a:gd name="T58" fmla="*/ 249 w 1727"/>
                <a:gd name="T59" fmla="*/ 476 h 2444"/>
                <a:gd name="T60" fmla="*/ 296 w 1727"/>
                <a:gd name="T61" fmla="*/ 368 h 2444"/>
                <a:gd name="T62" fmla="*/ 375 w 1727"/>
                <a:gd name="T63" fmla="*/ 246 h 2444"/>
                <a:gd name="T64" fmla="*/ 488 w 1727"/>
                <a:gd name="T65" fmla="*/ 135 h 2444"/>
                <a:gd name="T66" fmla="*/ 569 w 1727"/>
                <a:gd name="T67" fmla="*/ 81 h 2444"/>
                <a:gd name="T68" fmla="*/ 665 w 1727"/>
                <a:gd name="T69" fmla="*/ 38 h 2444"/>
                <a:gd name="T70" fmla="*/ 777 w 1727"/>
                <a:gd name="T71" fmla="*/ 10 h 2444"/>
                <a:gd name="T72" fmla="*/ 906 w 1727"/>
                <a:gd name="T73" fmla="*/ 0 h 2444"/>
                <a:gd name="T74" fmla="*/ 1053 w 1727"/>
                <a:gd name="T75" fmla="*/ 14 h 2444"/>
                <a:gd name="T76" fmla="*/ 1181 w 1727"/>
                <a:gd name="T77" fmla="*/ 42 h 2444"/>
                <a:gd name="T78" fmla="*/ 1319 w 1727"/>
                <a:gd name="T79" fmla="*/ 88 h 2444"/>
                <a:gd name="T80" fmla="*/ 1433 w 1727"/>
                <a:gd name="T81" fmla="*/ 143 h 2444"/>
                <a:gd name="T82" fmla="*/ 1523 w 1727"/>
                <a:gd name="T83" fmla="*/ 204 h 2444"/>
                <a:gd name="T84" fmla="*/ 1594 w 1727"/>
                <a:gd name="T85" fmla="*/ 269 h 2444"/>
                <a:gd name="T86" fmla="*/ 1646 w 1727"/>
                <a:gd name="T87" fmla="*/ 338 h 2444"/>
                <a:gd name="T88" fmla="*/ 1702 w 1727"/>
                <a:gd name="T89" fmla="*/ 463 h 2444"/>
                <a:gd name="T90" fmla="*/ 1725 w 1727"/>
                <a:gd name="T91" fmla="*/ 593 h 2444"/>
                <a:gd name="T92" fmla="*/ 1723 w 1727"/>
                <a:gd name="T93" fmla="*/ 731 h 2444"/>
                <a:gd name="T94" fmla="*/ 1708 w 1727"/>
                <a:gd name="T95" fmla="*/ 846 h 2444"/>
                <a:gd name="T96" fmla="*/ 1649 w 1727"/>
                <a:gd name="T97" fmla="*/ 1057 h 2444"/>
                <a:gd name="T98" fmla="*/ 1576 w 1727"/>
                <a:gd name="T99" fmla="*/ 1223 h 2444"/>
                <a:gd name="T100" fmla="*/ 1522 w 1727"/>
                <a:gd name="T101" fmla="*/ 1300 h 2444"/>
                <a:gd name="T102" fmla="*/ 1476 w 1727"/>
                <a:gd name="T103" fmla="*/ 1337 h 2444"/>
                <a:gd name="T104" fmla="*/ 1393 w 1727"/>
                <a:gd name="T105" fmla="*/ 1412 h 2444"/>
                <a:gd name="T106" fmla="*/ 1288 w 1727"/>
                <a:gd name="T107" fmla="*/ 1547 h 2444"/>
                <a:gd name="T108" fmla="*/ 1219 w 1727"/>
                <a:gd name="T109" fmla="*/ 1661 h 2444"/>
                <a:gd name="T110" fmla="*/ 1204 w 1727"/>
                <a:gd name="T111" fmla="*/ 1696 h 2444"/>
                <a:gd name="T112" fmla="*/ 1174 w 1727"/>
                <a:gd name="T113" fmla="*/ 1780 h 2444"/>
                <a:gd name="T114" fmla="*/ 1169 w 1727"/>
                <a:gd name="T115" fmla="*/ 1876 h 2444"/>
                <a:gd name="T116" fmla="*/ 1243 w 1727"/>
                <a:gd name="T117" fmla="*/ 2213 h 24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7"/>
                <a:gd name="T178" fmla="*/ 0 h 2444"/>
                <a:gd name="T179" fmla="*/ 1727 w 1727"/>
                <a:gd name="T180" fmla="*/ 2444 h 24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7" h="2444">
                  <a:moveTo>
                    <a:pt x="838" y="2444"/>
                  </a:moveTo>
                  <a:lnTo>
                    <a:pt x="822" y="2253"/>
                  </a:lnTo>
                  <a:cubicBezTo>
                    <a:pt x="817" y="2186"/>
                    <a:pt x="808" y="2100"/>
                    <a:pt x="805" y="2039"/>
                  </a:cubicBezTo>
                  <a:cubicBezTo>
                    <a:pt x="802" y="1978"/>
                    <a:pt x="801" y="1936"/>
                    <a:pt x="801" y="1886"/>
                  </a:cubicBezTo>
                  <a:cubicBezTo>
                    <a:pt x="801" y="1836"/>
                    <a:pt x="804" y="1763"/>
                    <a:pt x="805" y="1738"/>
                  </a:cubicBezTo>
                  <a:lnTo>
                    <a:pt x="805" y="1723"/>
                  </a:lnTo>
                  <a:lnTo>
                    <a:pt x="806" y="1707"/>
                  </a:lnTo>
                  <a:lnTo>
                    <a:pt x="808" y="1670"/>
                  </a:lnTo>
                  <a:lnTo>
                    <a:pt x="812" y="1631"/>
                  </a:lnTo>
                  <a:lnTo>
                    <a:pt x="816" y="1591"/>
                  </a:lnTo>
                  <a:lnTo>
                    <a:pt x="825" y="1518"/>
                  </a:lnTo>
                  <a:lnTo>
                    <a:pt x="829" y="1489"/>
                  </a:lnTo>
                  <a:lnTo>
                    <a:pt x="830" y="1470"/>
                  </a:lnTo>
                  <a:lnTo>
                    <a:pt x="830" y="1393"/>
                  </a:lnTo>
                  <a:lnTo>
                    <a:pt x="831" y="1350"/>
                  </a:lnTo>
                  <a:lnTo>
                    <a:pt x="830" y="1330"/>
                  </a:lnTo>
                  <a:lnTo>
                    <a:pt x="830" y="1311"/>
                  </a:lnTo>
                  <a:lnTo>
                    <a:pt x="830" y="1301"/>
                  </a:lnTo>
                  <a:lnTo>
                    <a:pt x="830" y="1292"/>
                  </a:lnTo>
                  <a:lnTo>
                    <a:pt x="830" y="1267"/>
                  </a:lnTo>
                  <a:lnTo>
                    <a:pt x="831" y="1254"/>
                  </a:lnTo>
                  <a:lnTo>
                    <a:pt x="830" y="1239"/>
                  </a:lnTo>
                  <a:lnTo>
                    <a:pt x="830" y="1224"/>
                  </a:lnTo>
                  <a:lnTo>
                    <a:pt x="828" y="1208"/>
                  </a:lnTo>
                  <a:lnTo>
                    <a:pt x="824" y="1192"/>
                  </a:lnTo>
                  <a:lnTo>
                    <a:pt x="819" y="1175"/>
                  </a:lnTo>
                  <a:lnTo>
                    <a:pt x="812" y="1158"/>
                  </a:lnTo>
                  <a:lnTo>
                    <a:pt x="803" y="1142"/>
                  </a:lnTo>
                  <a:lnTo>
                    <a:pt x="798" y="1133"/>
                  </a:lnTo>
                  <a:lnTo>
                    <a:pt x="792" y="1125"/>
                  </a:lnTo>
                  <a:lnTo>
                    <a:pt x="785" y="1116"/>
                  </a:lnTo>
                  <a:lnTo>
                    <a:pt x="777" y="1108"/>
                  </a:lnTo>
                  <a:lnTo>
                    <a:pt x="769" y="1099"/>
                  </a:lnTo>
                  <a:lnTo>
                    <a:pt x="760" y="1091"/>
                  </a:lnTo>
                  <a:lnTo>
                    <a:pt x="750" y="1083"/>
                  </a:lnTo>
                  <a:lnTo>
                    <a:pt x="740" y="1075"/>
                  </a:lnTo>
                  <a:lnTo>
                    <a:pt x="702" y="1046"/>
                  </a:lnTo>
                  <a:lnTo>
                    <a:pt x="676" y="1026"/>
                  </a:lnTo>
                  <a:lnTo>
                    <a:pt x="660" y="1011"/>
                  </a:lnTo>
                  <a:lnTo>
                    <a:pt x="655" y="1006"/>
                  </a:lnTo>
                  <a:lnTo>
                    <a:pt x="650" y="1001"/>
                  </a:lnTo>
                  <a:lnTo>
                    <a:pt x="649" y="997"/>
                  </a:lnTo>
                  <a:lnTo>
                    <a:pt x="647" y="994"/>
                  </a:lnTo>
                  <a:lnTo>
                    <a:pt x="645" y="988"/>
                  </a:lnTo>
                  <a:lnTo>
                    <a:pt x="643" y="982"/>
                  </a:lnTo>
                  <a:lnTo>
                    <a:pt x="642" y="978"/>
                  </a:lnTo>
                  <a:lnTo>
                    <a:pt x="639" y="974"/>
                  </a:lnTo>
                  <a:lnTo>
                    <a:pt x="636" y="969"/>
                  </a:lnTo>
                  <a:lnTo>
                    <a:pt x="634" y="963"/>
                  </a:lnTo>
                  <a:lnTo>
                    <a:pt x="631" y="952"/>
                  </a:lnTo>
                  <a:lnTo>
                    <a:pt x="629" y="940"/>
                  </a:lnTo>
                  <a:lnTo>
                    <a:pt x="627" y="926"/>
                  </a:lnTo>
                  <a:lnTo>
                    <a:pt x="625" y="915"/>
                  </a:lnTo>
                  <a:lnTo>
                    <a:pt x="622" y="903"/>
                  </a:lnTo>
                  <a:lnTo>
                    <a:pt x="619" y="899"/>
                  </a:lnTo>
                  <a:lnTo>
                    <a:pt x="617" y="895"/>
                  </a:lnTo>
                  <a:lnTo>
                    <a:pt x="613" y="890"/>
                  </a:lnTo>
                  <a:lnTo>
                    <a:pt x="609" y="888"/>
                  </a:lnTo>
                  <a:lnTo>
                    <a:pt x="592" y="880"/>
                  </a:lnTo>
                  <a:lnTo>
                    <a:pt x="563" y="869"/>
                  </a:lnTo>
                  <a:lnTo>
                    <a:pt x="526" y="855"/>
                  </a:lnTo>
                  <a:lnTo>
                    <a:pt x="484" y="841"/>
                  </a:lnTo>
                  <a:lnTo>
                    <a:pt x="442" y="828"/>
                  </a:lnTo>
                  <a:lnTo>
                    <a:pt x="403" y="817"/>
                  </a:lnTo>
                  <a:lnTo>
                    <a:pt x="386" y="813"/>
                  </a:lnTo>
                  <a:lnTo>
                    <a:pt x="372" y="810"/>
                  </a:lnTo>
                  <a:lnTo>
                    <a:pt x="360" y="808"/>
                  </a:lnTo>
                  <a:lnTo>
                    <a:pt x="351" y="808"/>
                  </a:lnTo>
                  <a:lnTo>
                    <a:pt x="334" y="811"/>
                  </a:lnTo>
                  <a:lnTo>
                    <a:pt x="313" y="817"/>
                  </a:lnTo>
                  <a:lnTo>
                    <a:pt x="288" y="826"/>
                  </a:lnTo>
                  <a:lnTo>
                    <a:pt x="260" y="836"/>
                  </a:lnTo>
                  <a:lnTo>
                    <a:pt x="234" y="848"/>
                  </a:lnTo>
                  <a:lnTo>
                    <a:pt x="207" y="861"/>
                  </a:lnTo>
                  <a:lnTo>
                    <a:pt x="196" y="867"/>
                  </a:lnTo>
                  <a:lnTo>
                    <a:pt x="185" y="874"/>
                  </a:lnTo>
                  <a:lnTo>
                    <a:pt x="176" y="881"/>
                  </a:lnTo>
                  <a:lnTo>
                    <a:pt x="168" y="888"/>
                  </a:lnTo>
                  <a:lnTo>
                    <a:pt x="133" y="918"/>
                  </a:lnTo>
                  <a:lnTo>
                    <a:pt x="95" y="954"/>
                  </a:lnTo>
                  <a:lnTo>
                    <a:pt x="79" y="971"/>
                  </a:lnTo>
                  <a:lnTo>
                    <a:pt x="65" y="986"/>
                  </a:lnTo>
                  <a:lnTo>
                    <a:pt x="60" y="993"/>
                  </a:lnTo>
                  <a:lnTo>
                    <a:pt x="56" y="998"/>
                  </a:lnTo>
                  <a:lnTo>
                    <a:pt x="54" y="1003"/>
                  </a:lnTo>
                  <a:lnTo>
                    <a:pt x="53" y="1008"/>
                  </a:lnTo>
                  <a:lnTo>
                    <a:pt x="54" y="1015"/>
                  </a:lnTo>
                  <a:lnTo>
                    <a:pt x="56" y="1022"/>
                  </a:lnTo>
                  <a:lnTo>
                    <a:pt x="60" y="1029"/>
                  </a:lnTo>
                  <a:lnTo>
                    <a:pt x="64" y="1035"/>
                  </a:lnTo>
                  <a:lnTo>
                    <a:pt x="71" y="1045"/>
                  </a:lnTo>
                  <a:lnTo>
                    <a:pt x="74" y="1048"/>
                  </a:lnTo>
                  <a:lnTo>
                    <a:pt x="73" y="1051"/>
                  </a:lnTo>
                  <a:lnTo>
                    <a:pt x="72" y="1054"/>
                  </a:lnTo>
                  <a:lnTo>
                    <a:pt x="70" y="1057"/>
                  </a:lnTo>
                  <a:lnTo>
                    <a:pt x="66" y="1059"/>
                  </a:lnTo>
                  <a:lnTo>
                    <a:pt x="60" y="1060"/>
                  </a:lnTo>
                  <a:lnTo>
                    <a:pt x="52" y="1059"/>
                  </a:lnTo>
                  <a:lnTo>
                    <a:pt x="41" y="1055"/>
                  </a:lnTo>
                  <a:lnTo>
                    <a:pt x="29" y="1050"/>
                  </a:lnTo>
                  <a:lnTo>
                    <a:pt x="20" y="1044"/>
                  </a:lnTo>
                  <a:lnTo>
                    <a:pt x="13" y="1038"/>
                  </a:lnTo>
                  <a:lnTo>
                    <a:pt x="8" y="1031"/>
                  </a:lnTo>
                  <a:lnTo>
                    <a:pt x="4" y="1024"/>
                  </a:lnTo>
                  <a:lnTo>
                    <a:pt x="2" y="1018"/>
                  </a:lnTo>
                  <a:lnTo>
                    <a:pt x="0" y="1012"/>
                  </a:lnTo>
                  <a:lnTo>
                    <a:pt x="0" y="1006"/>
                  </a:lnTo>
                  <a:lnTo>
                    <a:pt x="1" y="1004"/>
                  </a:lnTo>
                  <a:lnTo>
                    <a:pt x="2" y="1001"/>
                  </a:lnTo>
                  <a:lnTo>
                    <a:pt x="8" y="991"/>
                  </a:lnTo>
                  <a:lnTo>
                    <a:pt x="31" y="961"/>
                  </a:lnTo>
                  <a:lnTo>
                    <a:pt x="63" y="921"/>
                  </a:lnTo>
                  <a:lnTo>
                    <a:pt x="99" y="876"/>
                  </a:lnTo>
                  <a:lnTo>
                    <a:pt x="170" y="789"/>
                  </a:lnTo>
                  <a:lnTo>
                    <a:pt x="197" y="755"/>
                  </a:lnTo>
                  <a:lnTo>
                    <a:pt x="205" y="744"/>
                  </a:lnTo>
                  <a:lnTo>
                    <a:pt x="210" y="736"/>
                  </a:lnTo>
                  <a:lnTo>
                    <a:pt x="213" y="730"/>
                  </a:lnTo>
                  <a:lnTo>
                    <a:pt x="214" y="723"/>
                  </a:lnTo>
                  <a:lnTo>
                    <a:pt x="215" y="716"/>
                  </a:lnTo>
                  <a:lnTo>
                    <a:pt x="216" y="708"/>
                  </a:lnTo>
                  <a:lnTo>
                    <a:pt x="216" y="692"/>
                  </a:lnTo>
                  <a:lnTo>
                    <a:pt x="214" y="674"/>
                  </a:lnTo>
                  <a:lnTo>
                    <a:pt x="211" y="635"/>
                  </a:lnTo>
                  <a:lnTo>
                    <a:pt x="210" y="615"/>
                  </a:lnTo>
                  <a:lnTo>
                    <a:pt x="210" y="595"/>
                  </a:lnTo>
                  <a:lnTo>
                    <a:pt x="211" y="585"/>
                  </a:lnTo>
                  <a:lnTo>
                    <a:pt x="213" y="574"/>
                  </a:lnTo>
                  <a:lnTo>
                    <a:pt x="217" y="555"/>
                  </a:lnTo>
                  <a:lnTo>
                    <a:pt x="223" y="536"/>
                  </a:lnTo>
                  <a:lnTo>
                    <a:pt x="229" y="519"/>
                  </a:lnTo>
                  <a:lnTo>
                    <a:pt x="237" y="505"/>
                  </a:lnTo>
                  <a:lnTo>
                    <a:pt x="242" y="493"/>
                  </a:lnTo>
                  <a:lnTo>
                    <a:pt x="247" y="484"/>
                  </a:lnTo>
                  <a:lnTo>
                    <a:pt x="249" y="476"/>
                  </a:lnTo>
                  <a:lnTo>
                    <a:pt x="256" y="457"/>
                  </a:lnTo>
                  <a:lnTo>
                    <a:pt x="267" y="428"/>
                  </a:lnTo>
                  <a:lnTo>
                    <a:pt x="275" y="409"/>
                  </a:lnTo>
                  <a:lnTo>
                    <a:pt x="285" y="390"/>
                  </a:lnTo>
                  <a:lnTo>
                    <a:pt x="296" y="368"/>
                  </a:lnTo>
                  <a:lnTo>
                    <a:pt x="308" y="346"/>
                  </a:lnTo>
                  <a:lnTo>
                    <a:pt x="322" y="322"/>
                  </a:lnTo>
                  <a:lnTo>
                    <a:pt x="338" y="297"/>
                  </a:lnTo>
                  <a:lnTo>
                    <a:pt x="356" y="272"/>
                  </a:lnTo>
                  <a:lnTo>
                    <a:pt x="375" y="246"/>
                  </a:lnTo>
                  <a:lnTo>
                    <a:pt x="396" y="221"/>
                  </a:lnTo>
                  <a:lnTo>
                    <a:pt x="420" y="195"/>
                  </a:lnTo>
                  <a:lnTo>
                    <a:pt x="446" y="170"/>
                  </a:lnTo>
                  <a:lnTo>
                    <a:pt x="473" y="146"/>
                  </a:lnTo>
                  <a:lnTo>
                    <a:pt x="488" y="135"/>
                  </a:lnTo>
                  <a:lnTo>
                    <a:pt x="503" y="124"/>
                  </a:lnTo>
                  <a:lnTo>
                    <a:pt x="519" y="112"/>
                  </a:lnTo>
                  <a:lnTo>
                    <a:pt x="535" y="101"/>
                  </a:lnTo>
                  <a:lnTo>
                    <a:pt x="552" y="91"/>
                  </a:lnTo>
                  <a:lnTo>
                    <a:pt x="569" y="81"/>
                  </a:lnTo>
                  <a:lnTo>
                    <a:pt x="587" y="71"/>
                  </a:lnTo>
                  <a:lnTo>
                    <a:pt x="605" y="62"/>
                  </a:lnTo>
                  <a:lnTo>
                    <a:pt x="625" y="54"/>
                  </a:lnTo>
                  <a:lnTo>
                    <a:pt x="645" y="45"/>
                  </a:lnTo>
                  <a:lnTo>
                    <a:pt x="665" y="38"/>
                  </a:lnTo>
                  <a:lnTo>
                    <a:pt x="687" y="31"/>
                  </a:lnTo>
                  <a:lnTo>
                    <a:pt x="708" y="25"/>
                  </a:lnTo>
                  <a:lnTo>
                    <a:pt x="731" y="19"/>
                  </a:lnTo>
                  <a:lnTo>
                    <a:pt x="754" y="14"/>
                  </a:lnTo>
                  <a:lnTo>
                    <a:pt x="777" y="10"/>
                  </a:lnTo>
                  <a:lnTo>
                    <a:pt x="802" y="6"/>
                  </a:lnTo>
                  <a:lnTo>
                    <a:pt x="827" y="4"/>
                  </a:lnTo>
                  <a:lnTo>
                    <a:pt x="852" y="2"/>
                  </a:lnTo>
                  <a:lnTo>
                    <a:pt x="879" y="1"/>
                  </a:lnTo>
                  <a:lnTo>
                    <a:pt x="906" y="0"/>
                  </a:lnTo>
                  <a:lnTo>
                    <a:pt x="935" y="1"/>
                  </a:lnTo>
                  <a:lnTo>
                    <a:pt x="963" y="3"/>
                  </a:lnTo>
                  <a:lnTo>
                    <a:pt x="992" y="5"/>
                  </a:lnTo>
                  <a:lnTo>
                    <a:pt x="1023" y="9"/>
                  </a:lnTo>
                  <a:lnTo>
                    <a:pt x="1053" y="14"/>
                  </a:lnTo>
                  <a:lnTo>
                    <a:pt x="1085" y="19"/>
                  </a:lnTo>
                  <a:lnTo>
                    <a:pt x="1117" y="26"/>
                  </a:lnTo>
                  <a:lnTo>
                    <a:pt x="1149" y="34"/>
                  </a:lnTo>
                  <a:lnTo>
                    <a:pt x="1181" y="42"/>
                  </a:lnTo>
                  <a:lnTo>
                    <a:pt x="1211" y="50"/>
                  </a:lnTo>
                  <a:lnTo>
                    <a:pt x="1239" y="60"/>
                  </a:lnTo>
                  <a:lnTo>
                    <a:pt x="1267" y="69"/>
                  </a:lnTo>
                  <a:lnTo>
                    <a:pt x="1294" y="79"/>
                  </a:lnTo>
                  <a:lnTo>
                    <a:pt x="1319" y="88"/>
                  </a:lnTo>
                  <a:lnTo>
                    <a:pt x="1344" y="99"/>
                  </a:lnTo>
                  <a:lnTo>
                    <a:pt x="1368" y="109"/>
                  </a:lnTo>
                  <a:lnTo>
                    <a:pt x="1390" y="120"/>
                  </a:lnTo>
                  <a:lnTo>
                    <a:pt x="1412" y="131"/>
                  </a:lnTo>
                  <a:lnTo>
                    <a:pt x="1433" y="143"/>
                  </a:lnTo>
                  <a:lnTo>
                    <a:pt x="1453" y="154"/>
                  </a:lnTo>
                  <a:lnTo>
                    <a:pt x="1472" y="167"/>
                  </a:lnTo>
                  <a:lnTo>
                    <a:pt x="1490" y="179"/>
                  </a:lnTo>
                  <a:lnTo>
                    <a:pt x="1507" y="191"/>
                  </a:lnTo>
                  <a:lnTo>
                    <a:pt x="1523" y="204"/>
                  </a:lnTo>
                  <a:lnTo>
                    <a:pt x="1539" y="217"/>
                  </a:lnTo>
                  <a:lnTo>
                    <a:pt x="1554" y="229"/>
                  </a:lnTo>
                  <a:lnTo>
                    <a:pt x="1567" y="243"/>
                  </a:lnTo>
                  <a:lnTo>
                    <a:pt x="1581" y="256"/>
                  </a:lnTo>
                  <a:lnTo>
                    <a:pt x="1594" y="269"/>
                  </a:lnTo>
                  <a:lnTo>
                    <a:pt x="1605" y="283"/>
                  </a:lnTo>
                  <a:lnTo>
                    <a:pt x="1617" y="296"/>
                  </a:lnTo>
                  <a:lnTo>
                    <a:pt x="1626" y="311"/>
                  </a:lnTo>
                  <a:lnTo>
                    <a:pt x="1636" y="324"/>
                  </a:lnTo>
                  <a:lnTo>
                    <a:pt x="1646" y="338"/>
                  </a:lnTo>
                  <a:lnTo>
                    <a:pt x="1654" y="352"/>
                  </a:lnTo>
                  <a:lnTo>
                    <a:pt x="1670" y="379"/>
                  </a:lnTo>
                  <a:lnTo>
                    <a:pt x="1682" y="408"/>
                  </a:lnTo>
                  <a:lnTo>
                    <a:pt x="1693" y="435"/>
                  </a:lnTo>
                  <a:lnTo>
                    <a:pt x="1702" y="463"/>
                  </a:lnTo>
                  <a:lnTo>
                    <a:pt x="1710" y="490"/>
                  </a:lnTo>
                  <a:lnTo>
                    <a:pt x="1716" y="516"/>
                  </a:lnTo>
                  <a:lnTo>
                    <a:pt x="1720" y="543"/>
                  </a:lnTo>
                  <a:lnTo>
                    <a:pt x="1723" y="568"/>
                  </a:lnTo>
                  <a:lnTo>
                    <a:pt x="1725" y="593"/>
                  </a:lnTo>
                  <a:lnTo>
                    <a:pt x="1726" y="616"/>
                  </a:lnTo>
                  <a:lnTo>
                    <a:pt x="1727" y="639"/>
                  </a:lnTo>
                  <a:lnTo>
                    <a:pt x="1726" y="660"/>
                  </a:lnTo>
                  <a:lnTo>
                    <a:pt x="1724" y="699"/>
                  </a:lnTo>
                  <a:lnTo>
                    <a:pt x="1723" y="731"/>
                  </a:lnTo>
                  <a:lnTo>
                    <a:pt x="1721" y="757"/>
                  </a:lnTo>
                  <a:lnTo>
                    <a:pt x="1719" y="782"/>
                  </a:lnTo>
                  <a:lnTo>
                    <a:pt x="1715" y="812"/>
                  </a:lnTo>
                  <a:lnTo>
                    <a:pt x="1708" y="846"/>
                  </a:lnTo>
                  <a:lnTo>
                    <a:pt x="1701" y="885"/>
                  </a:lnTo>
                  <a:lnTo>
                    <a:pt x="1690" y="926"/>
                  </a:lnTo>
                  <a:lnTo>
                    <a:pt x="1678" y="969"/>
                  </a:lnTo>
                  <a:lnTo>
                    <a:pt x="1664" y="1013"/>
                  </a:lnTo>
                  <a:lnTo>
                    <a:pt x="1649" y="1057"/>
                  </a:lnTo>
                  <a:lnTo>
                    <a:pt x="1633" y="1102"/>
                  </a:lnTo>
                  <a:lnTo>
                    <a:pt x="1615" y="1144"/>
                  </a:lnTo>
                  <a:lnTo>
                    <a:pt x="1596" y="1185"/>
                  </a:lnTo>
                  <a:lnTo>
                    <a:pt x="1586" y="1204"/>
                  </a:lnTo>
                  <a:lnTo>
                    <a:pt x="1576" y="1223"/>
                  </a:lnTo>
                  <a:lnTo>
                    <a:pt x="1566" y="1241"/>
                  </a:lnTo>
                  <a:lnTo>
                    <a:pt x="1555" y="1257"/>
                  </a:lnTo>
                  <a:lnTo>
                    <a:pt x="1544" y="1272"/>
                  </a:lnTo>
                  <a:lnTo>
                    <a:pt x="1533" y="1286"/>
                  </a:lnTo>
                  <a:lnTo>
                    <a:pt x="1522" y="1300"/>
                  </a:lnTo>
                  <a:lnTo>
                    <a:pt x="1511" y="1311"/>
                  </a:lnTo>
                  <a:lnTo>
                    <a:pt x="1499" y="1321"/>
                  </a:lnTo>
                  <a:lnTo>
                    <a:pt x="1488" y="1329"/>
                  </a:lnTo>
                  <a:lnTo>
                    <a:pt x="1476" y="1337"/>
                  </a:lnTo>
                  <a:lnTo>
                    <a:pt x="1465" y="1346"/>
                  </a:lnTo>
                  <a:lnTo>
                    <a:pt x="1453" y="1354"/>
                  </a:lnTo>
                  <a:lnTo>
                    <a:pt x="1441" y="1365"/>
                  </a:lnTo>
                  <a:lnTo>
                    <a:pt x="1417" y="1387"/>
                  </a:lnTo>
                  <a:lnTo>
                    <a:pt x="1393" y="1412"/>
                  </a:lnTo>
                  <a:lnTo>
                    <a:pt x="1370" y="1438"/>
                  </a:lnTo>
                  <a:lnTo>
                    <a:pt x="1348" y="1465"/>
                  </a:lnTo>
                  <a:lnTo>
                    <a:pt x="1327" y="1492"/>
                  </a:lnTo>
                  <a:lnTo>
                    <a:pt x="1307" y="1520"/>
                  </a:lnTo>
                  <a:lnTo>
                    <a:pt x="1288" y="1547"/>
                  </a:lnTo>
                  <a:lnTo>
                    <a:pt x="1272" y="1572"/>
                  </a:lnTo>
                  <a:lnTo>
                    <a:pt x="1256" y="1596"/>
                  </a:lnTo>
                  <a:lnTo>
                    <a:pt x="1243" y="1617"/>
                  </a:lnTo>
                  <a:lnTo>
                    <a:pt x="1224" y="1651"/>
                  </a:lnTo>
                  <a:lnTo>
                    <a:pt x="1219" y="1661"/>
                  </a:lnTo>
                  <a:lnTo>
                    <a:pt x="1216" y="1668"/>
                  </a:lnTo>
                  <a:lnTo>
                    <a:pt x="1214" y="1672"/>
                  </a:lnTo>
                  <a:lnTo>
                    <a:pt x="1212" y="1678"/>
                  </a:lnTo>
                  <a:lnTo>
                    <a:pt x="1204" y="1696"/>
                  </a:lnTo>
                  <a:lnTo>
                    <a:pt x="1193" y="1719"/>
                  </a:lnTo>
                  <a:lnTo>
                    <a:pt x="1188" y="1733"/>
                  </a:lnTo>
                  <a:lnTo>
                    <a:pt x="1183" y="1747"/>
                  </a:lnTo>
                  <a:lnTo>
                    <a:pt x="1178" y="1763"/>
                  </a:lnTo>
                  <a:lnTo>
                    <a:pt x="1174" y="1780"/>
                  </a:lnTo>
                  <a:lnTo>
                    <a:pt x="1170" y="1798"/>
                  </a:lnTo>
                  <a:lnTo>
                    <a:pt x="1168" y="1817"/>
                  </a:lnTo>
                  <a:lnTo>
                    <a:pt x="1167" y="1835"/>
                  </a:lnTo>
                  <a:lnTo>
                    <a:pt x="1168" y="1855"/>
                  </a:lnTo>
                  <a:lnTo>
                    <a:pt x="1169" y="1876"/>
                  </a:lnTo>
                  <a:lnTo>
                    <a:pt x="1174" y="1897"/>
                  </a:lnTo>
                  <a:lnTo>
                    <a:pt x="1187" y="1953"/>
                  </a:lnTo>
                  <a:lnTo>
                    <a:pt x="1204" y="2030"/>
                  </a:lnTo>
                  <a:lnTo>
                    <a:pt x="1243" y="2213"/>
                  </a:lnTo>
                  <a:lnTo>
                    <a:pt x="1290" y="2444"/>
                  </a:lnTo>
                  <a:lnTo>
                    <a:pt x="838" y="2444"/>
                  </a:lnTo>
                  <a:close/>
                </a:path>
              </a:pathLst>
            </a:custGeom>
            <a:solidFill>
              <a:srgbClr val="E6E6E6"/>
            </a:solidFill>
            <a:ln w="12700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33" name="Line 10"/>
          <p:cNvSpPr>
            <a:spLocks noChangeShapeType="1"/>
          </p:cNvSpPr>
          <p:nvPr/>
        </p:nvSpPr>
        <p:spPr bwMode="auto">
          <a:xfrm flipV="1">
            <a:off x="4648200" y="4489450"/>
            <a:ext cx="622300" cy="2349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Line 11"/>
          <p:cNvSpPr>
            <a:spLocks noChangeShapeType="1"/>
          </p:cNvSpPr>
          <p:nvPr/>
        </p:nvSpPr>
        <p:spPr bwMode="auto">
          <a:xfrm>
            <a:off x="4572000" y="4114800"/>
            <a:ext cx="863600" cy="3937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12"/>
          <p:cNvSpPr>
            <a:spLocks noChangeShapeType="1"/>
          </p:cNvSpPr>
          <p:nvPr/>
        </p:nvSpPr>
        <p:spPr bwMode="auto">
          <a:xfrm>
            <a:off x="4572000" y="3505200"/>
            <a:ext cx="946150" cy="8953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Line 13"/>
          <p:cNvSpPr>
            <a:spLocks noChangeShapeType="1"/>
          </p:cNvSpPr>
          <p:nvPr/>
        </p:nvSpPr>
        <p:spPr bwMode="auto">
          <a:xfrm>
            <a:off x="5029200" y="3048000"/>
            <a:ext cx="571500" cy="1244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14"/>
          <p:cNvSpPr>
            <a:spLocks noChangeShapeType="1"/>
          </p:cNvSpPr>
          <p:nvPr/>
        </p:nvSpPr>
        <p:spPr bwMode="auto">
          <a:xfrm flipH="1">
            <a:off x="5829300" y="3124200"/>
            <a:ext cx="647700" cy="1130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Line 15"/>
          <p:cNvSpPr>
            <a:spLocks noChangeShapeType="1"/>
          </p:cNvSpPr>
          <p:nvPr/>
        </p:nvSpPr>
        <p:spPr bwMode="auto">
          <a:xfrm flipH="1">
            <a:off x="6324600" y="3657600"/>
            <a:ext cx="914400" cy="762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Line 16"/>
          <p:cNvSpPr>
            <a:spLocks noChangeShapeType="1"/>
          </p:cNvSpPr>
          <p:nvPr/>
        </p:nvSpPr>
        <p:spPr bwMode="auto">
          <a:xfrm flipH="1" flipV="1">
            <a:off x="6515100" y="4635500"/>
            <a:ext cx="1790700" cy="127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Text Box 17"/>
          <p:cNvSpPr txBox="1">
            <a:spLocks noChangeArrowheads="1"/>
          </p:cNvSpPr>
          <p:nvPr/>
        </p:nvSpPr>
        <p:spPr bwMode="auto">
          <a:xfrm>
            <a:off x="3746500" y="4648200"/>
            <a:ext cx="901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aseline="0"/>
              <a:t>upper lip</a:t>
            </a:r>
          </a:p>
        </p:txBody>
      </p:sp>
      <p:sp>
        <p:nvSpPr>
          <p:cNvPr id="22541" name="Text Box 18"/>
          <p:cNvSpPr txBox="1">
            <a:spLocks noChangeArrowheads="1"/>
          </p:cNvSpPr>
          <p:nvPr/>
        </p:nvSpPr>
        <p:spPr bwMode="auto">
          <a:xfrm>
            <a:off x="3962400" y="3962400"/>
            <a:ext cx="581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aseline="0"/>
              <a:t>teeth</a:t>
            </a:r>
          </a:p>
        </p:txBody>
      </p:sp>
      <p:sp>
        <p:nvSpPr>
          <p:cNvPr id="22542" name="Text Box 19"/>
          <p:cNvSpPr txBox="1">
            <a:spLocks noChangeArrowheads="1"/>
          </p:cNvSpPr>
          <p:nvPr/>
        </p:nvSpPr>
        <p:spPr bwMode="auto">
          <a:xfrm>
            <a:off x="3810000" y="3276600"/>
            <a:ext cx="8175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aseline="0"/>
              <a:t>alveolar</a:t>
            </a:r>
          </a:p>
          <a:p>
            <a:pPr algn="ctr"/>
            <a:r>
              <a:rPr lang="en-US" sz="1400" baseline="0"/>
              <a:t>ridge</a:t>
            </a:r>
          </a:p>
        </p:txBody>
      </p:sp>
      <p:sp>
        <p:nvSpPr>
          <p:cNvPr id="22543" name="Text Box 20"/>
          <p:cNvSpPr txBox="1">
            <a:spLocks noChangeArrowheads="1"/>
          </p:cNvSpPr>
          <p:nvPr/>
        </p:nvSpPr>
        <p:spPr bwMode="auto">
          <a:xfrm>
            <a:off x="4267200" y="2514600"/>
            <a:ext cx="1203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aseline="0"/>
              <a:t>post-alveolar</a:t>
            </a:r>
          </a:p>
          <a:p>
            <a:pPr algn="ctr"/>
            <a:r>
              <a:rPr lang="en-US" sz="1400" baseline="0"/>
              <a:t>region</a:t>
            </a:r>
          </a:p>
        </p:txBody>
      </p:sp>
      <p:sp>
        <p:nvSpPr>
          <p:cNvPr id="22544" name="Text Box 21"/>
          <p:cNvSpPr txBox="1">
            <a:spLocks noChangeArrowheads="1"/>
          </p:cNvSpPr>
          <p:nvPr/>
        </p:nvSpPr>
        <p:spPr bwMode="auto">
          <a:xfrm>
            <a:off x="6400800" y="2819400"/>
            <a:ext cx="1079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aseline="0"/>
              <a:t>hard palate</a:t>
            </a:r>
          </a:p>
        </p:txBody>
      </p:sp>
      <p:sp>
        <p:nvSpPr>
          <p:cNvPr id="22545" name="Text Box 22"/>
          <p:cNvSpPr txBox="1">
            <a:spLocks noChangeArrowheads="1"/>
          </p:cNvSpPr>
          <p:nvPr/>
        </p:nvSpPr>
        <p:spPr bwMode="auto">
          <a:xfrm>
            <a:off x="7224713" y="3505200"/>
            <a:ext cx="10048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aseline="0"/>
              <a:t>soft palate</a:t>
            </a:r>
          </a:p>
          <a:p>
            <a:pPr algn="ctr"/>
            <a:r>
              <a:rPr lang="en-US" sz="1400" baseline="0"/>
              <a:t>(velum)</a:t>
            </a:r>
          </a:p>
        </p:txBody>
      </p:sp>
      <p:sp>
        <p:nvSpPr>
          <p:cNvPr id="22546" name="Text Box 23"/>
          <p:cNvSpPr txBox="1">
            <a:spLocks noChangeArrowheads="1"/>
          </p:cNvSpPr>
          <p:nvPr/>
        </p:nvSpPr>
        <p:spPr bwMode="auto">
          <a:xfrm>
            <a:off x="8305800" y="4495800"/>
            <a:ext cx="623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aseline="0"/>
              <a:t>uvula</a:t>
            </a:r>
          </a:p>
        </p:txBody>
      </p:sp>
      <p:sp>
        <p:nvSpPr>
          <p:cNvPr id="22547" name="Line 24"/>
          <p:cNvSpPr>
            <a:spLocks noChangeShapeType="1"/>
          </p:cNvSpPr>
          <p:nvPr/>
        </p:nvSpPr>
        <p:spPr bwMode="auto">
          <a:xfrm flipH="1" flipV="1">
            <a:off x="6705600" y="5029200"/>
            <a:ext cx="1524000" cy="228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8" name="Text Box 25"/>
          <p:cNvSpPr txBox="1">
            <a:spLocks noChangeArrowheads="1"/>
          </p:cNvSpPr>
          <p:nvPr/>
        </p:nvSpPr>
        <p:spPr bwMode="auto">
          <a:xfrm>
            <a:off x="8229600" y="5121275"/>
            <a:ext cx="8302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aseline="0"/>
              <a:t>pharynx</a:t>
            </a:r>
          </a:p>
          <a:p>
            <a:pPr algn="ctr"/>
            <a:r>
              <a:rPr lang="en-US" sz="1400" baseline="0"/>
              <a:t>wall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229600" y="6340475"/>
            <a:ext cx="457200" cy="365125"/>
          </a:xfrm>
          <a:prstGeom prst="rect">
            <a:avLst/>
          </a:prstGeom>
        </p:spPr>
        <p:txBody>
          <a:bodyPr/>
          <a:lstStyle/>
          <a:p>
            <a:fld id="{00DB541F-39E1-4235-B7A8-9FDAC63B9C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14300">
              <a:tabLst>
                <a:tab pos="114300" algn="l"/>
                <a:tab pos="4114800" algn="l"/>
                <a:tab pos="8343900" algn="r"/>
              </a:tabLst>
              <a:defRPr/>
            </a:pPr>
            <a:r>
              <a:rPr lang="en-US"/>
              <a:t>Linguistics 450/550: Introduction to Phonetics 	Slides by Richard Wright &amp; Dan McCloy, University of Washington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8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the Sound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63804"/>
              </p:ext>
            </p:extLst>
          </p:nvPr>
        </p:nvGraphicFramePr>
        <p:xfrm>
          <a:off x="549275" y="1600200"/>
          <a:ext cx="804227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3725"/>
                <a:gridCol w="2921000"/>
                <a:gridCol w="452754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ʃ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ʔ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60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1024841"/>
          </a:xfrm>
        </p:spPr>
        <p:txBody>
          <a:bodyPr/>
          <a:lstStyle/>
          <a:p>
            <a:pPr eaLnBrk="1" hangingPunct="1"/>
            <a:r>
              <a:rPr lang="en-US" dirty="0" smtClean="0"/>
              <a:t>IPA </a:t>
            </a:r>
            <a:r>
              <a:rPr lang="mr-IN" dirty="0" smtClean="0"/>
              <a:t>–</a:t>
            </a:r>
            <a:r>
              <a:rPr lang="en-US" dirty="0" smtClean="0"/>
              <a:t> Memorized yet?</a:t>
            </a:r>
            <a:endParaRPr lang="en-US" dirty="0"/>
          </a:p>
        </p:txBody>
      </p:sp>
      <p:graphicFrame>
        <p:nvGraphicFramePr>
          <p:cNvPr id="339135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42755"/>
              </p:ext>
            </p:extLst>
          </p:nvPr>
        </p:nvGraphicFramePr>
        <p:xfrm>
          <a:off x="549272" y="1631037"/>
          <a:ext cx="8361366" cy="3657600"/>
        </p:xfrm>
        <a:graphic>
          <a:graphicData uri="http://schemas.openxmlformats.org/drawingml/2006/table">
            <a:tbl>
              <a:tblPr/>
              <a:tblGrid>
                <a:gridCol w="908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5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75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7510"/>
                <a:gridCol w="6775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750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7509"/>
                <a:gridCol w="338756"/>
                <a:gridCol w="338756"/>
                <a:gridCol w="33875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8756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Bilabial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Labio-dental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Dental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Alveol-ar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Palato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-alveolar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Retro-flex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Palatal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Velar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Uvular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Pharyngeal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Glottal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Stop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p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b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t  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ʈ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ɖ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c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k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ɡ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q 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ɢ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ʔ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Nasal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m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ɱ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ɳ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ɲ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ŋ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ɴ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Trill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ʙ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ʀ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Tap/Flap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ⱱ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ɾ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ɽ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Fricative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ɸ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β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f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v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θ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ð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" charset="0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s   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ʃ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ʂ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ʐ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ç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</a:t>
                      </a: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ʝ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x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ɣ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χ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ʁ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ʕ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h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Lateral Fricative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" charset="0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ɬ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ɮ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Affricate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ʤ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Approx-imant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w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ʋ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ɹ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ɻ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j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ɰ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Lateral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ɭ</a:t>
                      </a:r>
                      <a:endParaRPr lang="en-US" dirty="0"/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ʎ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229600" y="6340475"/>
            <a:ext cx="457200" cy="365125"/>
          </a:xfrm>
          <a:prstGeom prst="rect">
            <a:avLst/>
          </a:prstGeom>
        </p:spPr>
        <p:txBody>
          <a:bodyPr/>
          <a:lstStyle/>
          <a:p>
            <a:fld id="{00DB541F-39E1-4235-B7A8-9FDAC63B9C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8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1024841"/>
          </a:xfrm>
        </p:spPr>
        <p:txBody>
          <a:bodyPr/>
          <a:lstStyle/>
          <a:p>
            <a:pPr eaLnBrk="1" hangingPunct="1"/>
            <a:r>
              <a:rPr lang="en-US" dirty="0" smtClean="0"/>
              <a:t>IPA </a:t>
            </a:r>
            <a:r>
              <a:rPr lang="mr-IN" dirty="0" smtClean="0"/>
              <a:t>–</a:t>
            </a:r>
            <a:r>
              <a:rPr lang="en-US" dirty="0" smtClean="0"/>
              <a:t> Already learned!</a:t>
            </a:r>
            <a:endParaRPr lang="en-US" dirty="0"/>
          </a:p>
        </p:txBody>
      </p:sp>
      <p:graphicFrame>
        <p:nvGraphicFramePr>
          <p:cNvPr id="339135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62776"/>
              </p:ext>
            </p:extLst>
          </p:nvPr>
        </p:nvGraphicFramePr>
        <p:xfrm>
          <a:off x="549272" y="1631037"/>
          <a:ext cx="8361366" cy="3657600"/>
        </p:xfrm>
        <a:graphic>
          <a:graphicData uri="http://schemas.openxmlformats.org/drawingml/2006/table">
            <a:tbl>
              <a:tblPr/>
              <a:tblGrid>
                <a:gridCol w="908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75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75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7510"/>
                <a:gridCol w="6775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750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7509"/>
                <a:gridCol w="338756"/>
                <a:gridCol w="338756"/>
                <a:gridCol w="33875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8756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Bilabial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Labio-dental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Dental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Alveol-ar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Palato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-alveolar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Retro-flex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Palatal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Velar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Uvular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Pharyngeal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Glottal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Stop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p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b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t  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ʈ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ɖ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c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k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ɡ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q 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ɢ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ʔ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Nasal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m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ɱ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ɳ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ɲ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ŋ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ɴ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Trill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ʙ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ʀ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Tap/Flap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ⱱ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ɾ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ɽ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Fricative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ɸ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β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f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v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θ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ð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" charset="0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s   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ʃ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ʂ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ʐ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ç</a:t>
                      </a: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</a:t>
                      </a: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ʝ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x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ɣ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χ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ʁ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ʕ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h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ɦ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Lateral Fricative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  <a:ea typeface="" charset="0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ɬ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" charset="0"/>
                          <a:cs typeface="Charis SIL" charset="-52"/>
                        </a:rPr>
                        <a:t>ɮ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Affricate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ʤ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  <a:ea typeface="Charis SIL" charset="-52"/>
                        <a:cs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Approx-imant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 w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ʋ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  <a:ea typeface="Charis SIL" charset="-52"/>
                          <a:cs typeface="Charis SIL" charset="-52"/>
                        </a:rPr>
                        <a:t>   ɹ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ɻ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j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ɰ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Lateral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haris SIL" charset="-52"/>
                        </a:rPr>
                        <a:t>   l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  </a:t>
                      </a:r>
                      <a:r>
                        <a:rPr lang="en-US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ɭ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ʎ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haris SIL" charset="-52"/>
                        </a:rPr>
                        <a:t>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haris SIL" charset="-52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73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267</TotalTime>
  <Words>1267</Words>
  <Application>Microsoft Macintosh PowerPoint</Application>
  <PresentationFormat>On-screen Show (4:3)</PresentationFormat>
  <Paragraphs>374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Breeze</vt:lpstr>
      <vt:lpstr>PowerPoint Presentation</vt:lpstr>
      <vt:lpstr>Projects</vt:lpstr>
      <vt:lpstr>Transcriptions</vt:lpstr>
      <vt:lpstr>Questions?</vt:lpstr>
      <vt:lpstr>Active Articulators</vt:lpstr>
      <vt:lpstr>Passive Articulators</vt:lpstr>
      <vt:lpstr>Describe the Sound</vt:lpstr>
      <vt:lpstr>IPA – Memorized yet?</vt:lpstr>
      <vt:lpstr>IPA – Already learned!</vt:lpstr>
      <vt:lpstr>IPA – English Inventory</vt:lpstr>
      <vt:lpstr>IPA – Other Tricks</vt:lpstr>
      <vt:lpstr>Acoustic Theory - Preliminaries</vt:lpstr>
      <vt:lpstr>Pressure Fluctuations</vt:lpstr>
      <vt:lpstr>PowerPoint Presentation</vt:lpstr>
      <vt:lpstr>PowerPoint Presentation</vt:lpstr>
      <vt:lpstr>PowerPoint Presentation</vt:lpstr>
      <vt:lpstr>Complex Waves</vt:lpstr>
      <vt:lpstr>Sound is complex</vt:lpstr>
      <vt:lpstr>Fourier’s Theorem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Rolston</dc:creator>
  <cp:lastModifiedBy>Leanne Rolston</cp:lastModifiedBy>
  <cp:revision>21</cp:revision>
  <dcterms:created xsi:type="dcterms:W3CDTF">2019-10-03T18:32:34Z</dcterms:created>
  <dcterms:modified xsi:type="dcterms:W3CDTF">2019-10-04T17:06:56Z</dcterms:modified>
</cp:coreProperties>
</file>