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74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20F1F-0D95-A749-AB0A-DBE496ABA985}" v="49" dt="2019-10-11T19:55:36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/>
    <p:restoredTop sz="94600"/>
  </p:normalViewPr>
  <p:slideViewPr>
    <p:cSldViewPr snapToGrid="0" snapToObjects="1">
      <p:cViewPr varScale="1">
        <p:scale>
          <a:sx n="80" d="100"/>
          <a:sy n="80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3A31B-ECB9-FE44-A6D6-FCDF8631A155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4D37-0FBA-AA4A-8074-31E1C5CB9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www.physicsclassroom.com</a:t>
            </a:r>
            <a:r>
              <a:rPr lang="en-US" dirty="0"/>
              <a:t>/</a:t>
            </a:r>
            <a:r>
              <a:rPr lang="en-US" dirty="0" err="1"/>
              <a:t>mmedia</a:t>
            </a:r>
            <a:r>
              <a:rPr lang="en-US" dirty="0"/>
              <a:t>/waves/</a:t>
            </a:r>
            <a:r>
              <a:rPr lang="en-US" dirty="0" err="1"/>
              <a:t>tfl.cfm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64D37-0FBA-AA4A-8074-31E1C5CB9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www.flight-mechanic.com</a:t>
            </a:r>
            <a:r>
              <a:rPr lang="en-US" dirty="0"/>
              <a:t>/sound-wave-motion/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64D37-0FBA-AA4A-8074-31E1C5CB91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8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on.ucl.ac.uk/home/mark/vowel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DA33-911A-F74F-9426-98086A686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60D8C-52D8-524D-B0E0-167CFDA77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3" name="Group 16"/>
          <p:cNvGrpSpPr>
            <a:grpSpLocks/>
          </p:cNvGrpSpPr>
          <p:nvPr/>
        </p:nvGrpSpPr>
        <p:grpSpPr bwMode="auto">
          <a:xfrm>
            <a:off x="5334000" y="1757364"/>
            <a:ext cx="2541588" cy="2543175"/>
            <a:chOff x="2304" y="1392"/>
            <a:chExt cx="1601" cy="1602"/>
          </a:xfrm>
        </p:grpSpPr>
        <p:pic>
          <p:nvPicPr>
            <p:cNvPr id="66574" name="Picture 17" descr="powerspectrum_grey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2304" y="1392"/>
              <a:ext cx="1600" cy="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75" name="Line 18"/>
            <p:cNvSpPr>
              <a:spLocks noChangeShapeType="1"/>
            </p:cNvSpPr>
            <p:nvPr/>
          </p:nvSpPr>
          <p:spPr bwMode="auto">
            <a:xfrm>
              <a:off x="2304" y="2994"/>
              <a:ext cx="1601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Building a Spectrogram</a:t>
            </a:r>
          </a:p>
        </p:txBody>
      </p:sp>
      <p:sp>
        <p:nvSpPr>
          <p:cNvPr id="28161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981200" y="1370013"/>
            <a:ext cx="3200400" cy="4799012"/>
          </a:xfrm>
        </p:spPr>
        <p:txBody>
          <a:bodyPr/>
          <a:lstStyle/>
          <a:p>
            <a:pPr>
              <a:buFontTx/>
              <a:buAutoNum type="arabicPeriod"/>
            </a:pPr>
            <a:r>
              <a:rPr lang="en-US" dirty="0"/>
              <a:t>Power spectrum amplitudes are represented as different shades of grey (taller = darker)</a:t>
            </a:r>
          </a:p>
          <a:p>
            <a:pPr>
              <a:buFontTx/>
              <a:buAutoNum type="arabicPeriod"/>
            </a:pPr>
            <a:r>
              <a:rPr lang="en-US" dirty="0"/>
              <a:t>Spectrum is rotated and collapsed to 1-dimension.</a:t>
            </a:r>
          </a:p>
          <a:p>
            <a:pPr>
              <a:buFontTx/>
              <a:buAutoNum type="arabicPeriod"/>
            </a:pPr>
            <a:r>
              <a:rPr lang="en-US" dirty="0"/>
              <a:t>Hundreds of spectra are arrayed side by side, allowing us to see changes in formant frequencies over time.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334000" y="1755776"/>
            <a:ext cx="2541588" cy="2543175"/>
            <a:chOff x="336" y="1392"/>
            <a:chExt cx="1601" cy="1602"/>
          </a:xfrm>
        </p:grpSpPr>
        <p:pic>
          <p:nvPicPr>
            <p:cNvPr id="66572" name="Picture 5" descr="powerspectrum_blac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336" y="1392"/>
              <a:ext cx="1600" cy="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73" name="Line 7"/>
            <p:cNvSpPr>
              <a:spLocks noChangeShapeType="1"/>
            </p:cNvSpPr>
            <p:nvPr/>
          </p:nvSpPr>
          <p:spPr bwMode="auto">
            <a:xfrm>
              <a:off x="336" y="2994"/>
              <a:ext cx="1601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334000" y="1755776"/>
            <a:ext cx="2541588" cy="2543175"/>
            <a:chOff x="2304" y="1392"/>
            <a:chExt cx="1601" cy="1602"/>
          </a:xfrm>
        </p:grpSpPr>
        <p:pic>
          <p:nvPicPr>
            <p:cNvPr id="66570" name="Picture 6" descr="powerspectrum_grey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2304" y="1392"/>
              <a:ext cx="1600" cy="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71" name="Line 8"/>
            <p:cNvSpPr>
              <a:spLocks noChangeShapeType="1"/>
            </p:cNvSpPr>
            <p:nvPr/>
          </p:nvSpPr>
          <p:spPr bwMode="auto">
            <a:xfrm>
              <a:off x="2304" y="2994"/>
              <a:ext cx="1601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66568" name="Text Box 20"/>
          <p:cNvSpPr txBox="1">
            <a:spLocks noChangeArrowheads="1"/>
          </p:cNvSpPr>
          <p:nvPr/>
        </p:nvSpPr>
        <p:spPr bwMode="auto">
          <a:xfrm>
            <a:off x="1979614" y="-912813"/>
            <a:ext cx="8226425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r>
              <a:rPr lang="en-US" sz="4800">
                <a:solidFill>
                  <a:schemeClr val="bg1"/>
                </a:solidFill>
              </a:rPr>
              <a:t>ANIMATED SLIDE</a:t>
            </a:r>
          </a:p>
        </p:txBody>
      </p:sp>
      <p:pic>
        <p:nvPicPr>
          <p:cNvPr id="281614" name="Picture 14" descr="spectrogram_noli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4175" y="1638300"/>
            <a:ext cx="24257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229600" y="63404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 baseline="-25000">
                <a:solidFill>
                  <a:schemeClr val="tx2"/>
                </a:solidFill>
                <a:latin typeface="Charis SIL" charset="-52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9pPr>
          </a:lstStyle>
          <a:p>
            <a:fld id="{00DB541F-39E1-4235-B7A8-9FDAC63B9C2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 bwMode="auto">
          <a:xfrm>
            <a:off x="227013" y="6477000"/>
            <a:ext cx="8683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baseline="0" smtClean="0">
                <a:solidFill>
                  <a:schemeClr val="accent1"/>
                </a:solidFill>
                <a:latin typeface="Charis SIL" charset="-52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600" kern="1200" baseline="-25000">
                <a:solidFill>
                  <a:schemeClr val="hlink"/>
                </a:solidFill>
                <a:latin typeface="Charis SIL" charset="-52"/>
                <a:ea typeface="+mn-ea"/>
                <a:cs typeface="+mn-cs"/>
              </a:defRPr>
            </a:lvl9pPr>
          </a:lstStyle>
          <a:p>
            <a:pPr marL="114300">
              <a:tabLst>
                <a:tab pos="114300" algn="l"/>
                <a:tab pos="4114800" algn="l"/>
                <a:tab pos="8343900" algn="r"/>
              </a:tabLst>
              <a:defRPr/>
            </a:pPr>
            <a:r>
              <a:rPr lang="en-US"/>
              <a:t>Linguistics 450/550: Introduction to Phonetics 	Slides by Richard Wright &amp; Dan McCloy, University of Washington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7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" y="2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C7F5-9240-9A4B-A089-65AC4268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54C8-8F52-1845-9D23-46CB58A4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sounds, including most speech, are caused by </a:t>
            </a:r>
            <a:r>
              <a:rPr lang="en-US" i="1" dirty="0"/>
              <a:t>vibration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objects vibrate in a fluid medium, the resulting pressure fluctuations are </a:t>
            </a:r>
            <a:r>
              <a:rPr lang="en-US" i="1" dirty="0"/>
              <a:t>periodic</a:t>
            </a:r>
          </a:p>
          <a:p>
            <a:pPr lvl="2"/>
            <a:r>
              <a:rPr lang="en-US" dirty="0"/>
              <a:t>i.e. they fluctuate in a pattern that repeats over time </a:t>
            </a:r>
          </a:p>
          <a:p>
            <a:r>
              <a:rPr lang="en-US" dirty="0"/>
              <a:t>The </a:t>
            </a:r>
            <a:r>
              <a:rPr lang="en-US" i="1" dirty="0"/>
              <a:t>Frequency</a:t>
            </a:r>
            <a:r>
              <a:rPr lang="en-US" dirty="0"/>
              <a:t> of a wave is a measure of how many times it repeats in a given amount of time</a:t>
            </a:r>
          </a:p>
          <a:p>
            <a:r>
              <a:rPr lang="en-US" dirty="0"/>
              <a:t>The Amplitude is a measure of the magnitude of the pressure fluctuation. 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7921A-2259-4B47-B1B9-DDA9560B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10" y="4615822"/>
            <a:ext cx="27813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404B-903A-8348-AB06-6ADBC27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08DC9-FA03-E94A-A662-C8A125D23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4970" y="2133600"/>
            <a:ext cx="3963886" cy="3778250"/>
          </a:xfrm>
        </p:spPr>
      </p:pic>
    </p:spTree>
    <p:extLst>
      <p:ext uri="{BB962C8B-B14F-4D97-AF65-F5344CB8AC3E}">
        <p14:creationId xmlns:p14="http://schemas.microsoft.com/office/powerpoint/2010/main" val="34251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6AE8-3995-044C-B013-9F635373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D12E-E855-F340-9BC6-17E2E158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reality, nearly everything vibrates irregularly.</a:t>
            </a:r>
          </a:p>
          <a:p>
            <a:r>
              <a:rPr lang="en-US" dirty="0" err="1"/>
              <a:t>Therfore</a:t>
            </a:r>
            <a:r>
              <a:rPr lang="en-US" dirty="0"/>
              <a:t>, sound waves are </a:t>
            </a:r>
            <a:r>
              <a:rPr lang="en-US" i="1" dirty="0"/>
              <a:t>complex waves</a:t>
            </a:r>
          </a:p>
          <a:p>
            <a:pPr lvl="1"/>
            <a:r>
              <a:rPr lang="en-US" dirty="0"/>
              <a:t>i.e. made up of many waves of different frequencies and amplitudes</a:t>
            </a:r>
          </a:p>
          <a:p>
            <a:r>
              <a:rPr lang="en-US" dirty="0"/>
              <a:t>Fourier’s Theorem states that complex, periodic waves can be broken down into a sum of simple sine waves of varying amplitudes, frequencies, and phases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8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61AC-88A3-B641-B07C-84A1BC37B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5E23-1676-ED4F-A95E-736E09C0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A8B768F6-CAD7-274D-9FC2-D22BF2193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85466" y="4366418"/>
            <a:ext cx="8226425" cy="0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4" descr="sin(3x)">
            <a:extLst>
              <a:ext uri="{FF2B5EF4-FFF2-40B4-BE49-F238E27FC236}">
                <a16:creationId xmlns:a16="http://schemas.microsoft.com/office/drawing/2014/main" id="{3E0D60FC-2D2D-CB48-ABA2-92BCFD64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79437"/>
          <a:stretch>
            <a:fillRect/>
          </a:stretch>
        </p:blipFill>
        <p:spPr bwMode="auto">
          <a:xfrm>
            <a:off x="9783178" y="2782093"/>
            <a:ext cx="911225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5">
            <a:extLst>
              <a:ext uri="{FF2B5EF4-FFF2-40B4-BE49-F238E27FC236}">
                <a16:creationId xmlns:a16="http://schemas.microsoft.com/office/drawing/2014/main" id="{911F0C3A-1FC4-A645-8EA5-08F38561A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778" y="4061618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3600" b="1" baseline="0">
                <a:solidFill>
                  <a:srgbClr val="000000"/>
                </a:solidFill>
              </a:rPr>
              <a:t>+</a:t>
            </a:r>
            <a:endParaRPr lang="en-US" sz="3600" b="1" baseline="0">
              <a:solidFill>
                <a:srgbClr val="000000"/>
              </a:solidFill>
              <a:ea typeface="Charis SIL" charset="-52"/>
              <a:cs typeface="Charis SIL" charset="-52"/>
            </a:endParaRPr>
          </a:p>
        </p:txBody>
      </p:sp>
      <p:sp>
        <p:nvSpPr>
          <p:cNvPr id="8" name="Text Box 56">
            <a:extLst>
              <a:ext uri="{FF2B5EF4-FFF2-40B4-BE49-F238E27FC236}">
                <a16:creationId xmlns:a16="http://schemas.microsoft.com/office/drawing/2014/main" id="{C7BF4DA9-6177-3E45-9F59-FFF3A1B8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453" y="4061618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3600" b="1" baseline="0">
                <a:solidFill>
                  <a:srgbClr val="000000"/>
                </a:solidFill>
              </a:rPr>
              <a:t>=</a:t>
            </a:r>
            <a:endParaRPr lang="en-US" sz="3600" b="1" baseline="0">
              <a:solidFill>
                <a:srgbClr val="000000"/>
              </a:solidFill>
              <a:ea typeface="Charis SIL" charset="-52"/>
              <a:cs typeface="Charis SIL" charset="-52"/>
            </a:endParaRPr>
          </a:p>
        </p:txBody>
      </p:sp>
      <p:sp>
        <p:nvSpPr>
          <p:cNvPr id="9" name="Text Box 57">
            <a:extLst>
              <a:ext uri="{FF2B5EF4-FFF2-40B4-BE49-F238E27FC236}">
                <a16:creationId xmlns:a16="http://schemas.microsoft.com/office/drawing/2014/main" id="{981EEA55-580F-C444-922B-24D46A3C8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5978" y="4061618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3600" b="1" baseline="0">
                <a:solidFill>
                  <a:srgbClr val="000000"/>
                </a:solidFill>
              </a:rPr>
              <a:t>+</a:t>
            </a:r>
            <a:endParaRPr lang="en-US" sz="3600" b="1" baseline="0">
              <a:solidFill>
                <a:srgbClr val="000000"/>
              </a:solidFill>
              <a:ea typeface="Charis SIL" charset="-52"/>
              <a:cs typeface="Charis SIL" charset="-52"/>
            </a:endParaRPr>
          </a:p>
        </p:txBody>
      </p:sp>
      <p:pic>
        <p:nvPicPr>
          <p:cNvPr id="10" name="Picture 58" descr="1">
            <a:extLst>
              <a:ext uri="{FF2B5EF4-FFF2-40B4-BE49-F238E27FC236}">
                <a16:creationId xmlns:a16="http://schemas.microsoft.com/office/drawing/2014/main" id="{6037C1F8-BD43-1548-B459-AC123101B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r="58804"/>
          <a:stretch>
            <a:fillRect/>
          </a:stretch>
        </p:blipFill>
        <p:spPr bwMode="auto">
          <a:xfrm>
            <a:off x="5887453" y="2782093"/>
            <a:ext cx="1825625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9" descr="0">
            <a:extLst>
              <a:ext uri="{FF2B5EF4-FFF2-40B4-BE49-F238E27FC236}">
                <a16:creationId xmlns:a16="http://schemas.microsoft.com/office/drawing/2014/main" id="{E655B012-FA3B-F146-B7B5-E31CF1F64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r="74278"/>
          <a:stretch>
            <a:fillRect/>
          </a:stretch>
        </p:blipFill>
        <p:spPr bwMode="auto">
          <a:xfrm>
            <a:off x="8181391" y="2782093"/>
            <a:ext cx="1139825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0" descr="1">
            <a:extLst>
              <a:ext uri="{FF2B5EF4-FFF2-40B4-BE49-F238E27FC236}">
                <a16:creationId xmlns:a16="http://schemas.microsoft.com/office/drawing/2014/main" id="{B7B36CEE-22C2-2643-8000-3670F6A4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 r="43329"/>
          <a:stretch>
            <a:fillRect/>
          </a:stretch>
        </p:blipFill>
        <p:spPr bwMode="auto">
          <a:xfrm>
            <a:off x="2915653" y="2782093"/>
            <a:ext cx="2511425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78193375-31AA-804A-A38D-97BE7B5CD6E6}"/>
              </a:ext>
            </a:extLst>
          </p:cNvPr>
          <p:cNvSpPr txBox="1">
            <a:spLocks noChangeArrowheads="1"/>
          </p:cNvSpPr>
          <p:nvPr/>
        </p:nvSpPr>
        <p:spPr>
          <a:xfrm>
            <a:off x="2687053" y="189706"/>
            <a:ext cx="8229600" cy="1096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54D5028D-B7D8-1E4B-8B5B-1B736BD5AEA3}"/>
              </a:ext>
            </a:extLst>
          </p:cNvPr>
          <p:cNvGrpSpPr>
            <a:grpSpLocks/>
          </p:cNvGrpSpPr>
          <p:nvPr/>
        </p:nvGrpSpPr>
        <p:grpSpPr bwMode="auto">
          <a:xfrm>
            <a:off x="2823578" y="2704306"/>
            <a:ext cx="92075" cy="3656012"/>
            <a:chOff x="374" y="1151"/>
            <a:chExt cx="58" cy="2303"/>
          </a:xfrm>
        </p:grpSpPr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5C326E7C-21F0-D44B-AAF9-4B887F142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151"/>
              <a:ext cx="0" cy="2303"/>
            </a:xfrm>
            <a:prstGeom prst="line">
              <a:avLst/>
            </a:prstGeom>
            <a:noFill/>
            <a:ln w="6350">
              <a:solidFill>
                <a:srgbClr val="E6E6E6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51459829-B4F0-E94E-8358-43A4ECEF5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1968"/>
              <a:ext cx="58" cy="0"/>
            </a:xfrm>
            <a:prstGeom prst="line">
              <a:avLst/>
            </a:prstGeom>
            <a:noFill/>
            <a:ln w="6350">
              <a:solidFill>
                <a:srgbClr val="E6E6E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BBCB6CA1-CE9D-1B49-90AA-7929716BB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1632"/>
              <a:ext cx="58" cy="0"/>
            </a:xfrm>
            <a:prstGeom prst="line">
              <a:avLst/>
            </a:prstGeom>
            <a:noFill/>
            <a:ln w="6350">
              <a:solidFill>
                <a:srgbClr val="E6E6E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294A70B5-20F2-1E40-B5AE-E9D0B801EF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1296"/>
              <a:ext cx="58" cy="0"/>
            </a:xfrm>
            <a:prstGeom prst="line">
              <a:avLst/>
            </a:prstGeom>
            <a:noFill/>
            <a:ln w="6350">
              <a:solidFill>
                <a:srgbClr val="E6E6E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4A57E2B7-EB82-D34A-85F4-4A40497E4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3312"/>
              <a:ext cx="58" cy="0"/>
            </a:xfrm>
            <a:prstGeom prst="line">
              <a:avLst/>
            </a:prstGeom>
            <a:noFill/>
            <a:ln w="6350">
              <a:solidFill>
                <a:srgbClr val="E6E6E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8DEE4FDE-2ACF-C549-BB81-F64A8E466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2976"/>
              <a:ext cx="58" cy="0"/>
            </a:xfrm>
            <a:prstGeom prst="line">
              <a:avLst/>
            </a:prstGeom>
            <a:noFill/>
            <a:ln w="6350">
              <a:solidFill>
                <a:srgbClr val="E6E6E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2FC0BC1E-7A16-FB4D-8546-1B579C0BC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" y="2640"/>
              <a:ext cx="58" cy="0"/>
            </a:xfrm>
            <a:prstGeom prst="line">
              <a:avLst/>
            </a:prstGeom>
            <a:noFill/>
            <a:ln w="6350">
              <a:solidFill>
                <a:srgbClr val="E6E6E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45">
            <a:extLst>
              <a:ext uri="{FF2B5EF4-FFF2-40B4-BE49-F238E27FC236}">
                <a16:creationId xmlns:a16="http://schemas.microsoft.com/office/drawing/2014/main" id="{B6F758BD-AD0F-8D45-9C3C-B77CD75AC669}"/>
              </a:ext>
            </a:extLst>
          </p:cNvPr>
          <p:cNvGrpSpPr>
            <a:grpSpLocks/>
          </p:cNvGrpSpPr>
          <p:nvPr/>
        </p:nvGrpSpPr>
        <p:grpSpPr bwMode="auto">
          <a:xfrm>
            <a:off x="8416341" y="1715293"/>
            <a:ext cx="1828800" cy="1371600"/>
            <a:chOff x="3600" y="912"/>
            <a:chExt cx="1152" cy="864"/>
          </a:xfrm>
        </p:grpSpPr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B32471B5-2DA9-C44A-92EF-7D4CA50A0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" y="912"/>
              <a:ext cx="0" cy="864"/>
            </a:xfrm>
            <a:prstGeom prst="line">
              <a:avLst/>
            </a:prstGeom>
            <a:noFill/>
            <a:ln w="12700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6D78CA83-4E08-F842-AC54-ED7EF56CB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488"/>
              <a:ext cx="58" cy="0"/>
            </a:xfrm>
            <a:prstGeom prst="line">
              <a:avLst/>
            </a:prstGeom>
            <a:noFill/>
            <a:ln w="12700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186B3351-0C3C-024E-A2F5-4B93482CC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200"/>
              <a:ext cx="58" cy="0"/>
            </a:xfrm>
            <a:prstGeom prst="line">
              <a:avLst/>
            </a:prstGeom>
            <a:noFill/>
            <a:ln w="12700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E69CCB5C-3F7D-8647-A5CB-0F48C8275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13"/>
              <a:ext cx="58" cy="0"/>
            </a:xfrm>
            <a:prstGeom prst="line">
              <a:avLst/>
            </a:prstGeom>
            <a:noFill/>
            <a:ln w="12700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CB5CF4AC-1E3F-4142-A5C3-8EF247D5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" y="1776"/>
              <a:ext cx="1095" cy="0"/>
            </a:xfrm>
            <a:prstGeom prst="line">
              <a:avLst/>
            </a:prstGeom>
            <a:noFill/>
            <a:ln w="12700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28" name="Rectangle 31">
            <a:extLst>
              <a:ext uri="{FF2B5EF4-FFF2-40B4-BE49-F238E27FC236}">
                <a16:creationId xmlns:a16="http://schemas.microsoft.com/office/drawing/2014/main" id="{0C7AB5EF-08EE-A646-B761-D01FF28E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1328" y="1715293"/>
            <a:ext cx="26988" cy="13716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CC3300"/>
              </a:solidFill>
            </a:endParaRPr>
          </a:p>
        </p:txBody>
      </p:sp>
      <p:sp>
        <p:nvSpPr>
          <p:cNvPr id="29" name="Rectangle 32">
            <a:extLst>
              <a:ext uri="{FF2B5EF4-FFF2-40B4-BE49-F238E27FC236}">
                <a16:creationId xmlns:a16="http://schemas.microsoft.com/office/drawing/2014/main" id="{E48C1C4C-7FE1-7744-8E93-3E8CC022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141" y="2629693"/>
            <a:ext cx="26987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CC3300"/>
              </a:solidFill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3C7804CF-9B3C-1F4C-B6F3-8757BF9E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8128" y="2172493"/>
            <a:ext cx="26988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CC3300"/>
              </a:solidFill>
            </a:endParaRPr>
          </a:p>
        </p:txBody>
      </p:sp>
      <p:sp>
        <p:nvSpPr>
          <p:cNvPr id="31" name="Line 47">
            <a:extLst>
              <a:ext uri="{FF2B5EF4-FFF2-40B4-BE49-F238E27FC236}">
                <a16:creationId xmlns:a16="http://schemas.microsoft.com/office/drawing/2014/main" id="{0DDDDA03-467B-EF4E-BE8B-06B6A2DA1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78453" y="3391693"/>
            <a:ext cx="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Freeform 50">
            <a:extLst>
              <a:ext uri="{FF2B5EF4-FFF2-40B4-BE49-F238E27FC236}">
                <a16:creationId xmlns:a16="http://schemas.microsoft.com/office/drawing/2014/main" id="{2EAD5069-3FA0-A74D-A4BE-6AEB4B3D9ACC}"/>
              </a:ext>
            </a:extLst>
          </p:cNvPr>
          <p:cNvSpPr>
            <a:spLocks/>
          </p:cNvSpPr>
          <p:nvPr/>
        </p:nvSpPr>
        <p:spPr bwMode="auto">
          <a:xfrm>
            <a:off x="8906878" y="3391693"/>
            <a:ext cx="669925" cy="657225"/>
          </a:xfrm>
          <a:custGeom>
            <a:avLst/>
            <a:gdLst>
              <a:gd name="T0" fmla="*/ 0 w 422"/>
              <a:gd name="T1" fmla="*/ 657225 h 414"/>
              <a:gd name="T2" fmla="*/ 473075 w 422"/>
              <a:gd name="T3" fmla="*/ 333375 h 414"/>
              <a:gd name="T4" fmla="*/ 606425 w 422"/>
              <a:gd name="T5" fmla="*/ 0 h 414"/>
              <a:gd name="T6" fmla="*/ 0 60000 65536"/>
              <a:gd name="T7" fmla="*/ 0 60000 65536"/>
              <a:gd name="T8" fmla="*/ 0 60000 65536"/>
              <a:gd name="T9" fmla="*/ 0 w 422"/>
              <a:gd name="T10" fmla="*/ 0 h 414"/>
              <a:gd name="T11" fmla="*/ 422 w 422"/>
              <a:gd name="T12" fmla="*/ 414 h 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" h="414">
                <a:moveTo>
                  <a:pt x="0" y="414"/>
                </a:moveTo>
                <a:cubicBezTo>
                  <a:pt x="49" y="378"/>
                  <a:pt x="234" y="279"/>
                  <a:pt x="298" y="210"/>
                </a:cubicBezTo>
                <a:cubicBezTo>
                  <a:pt x="422" y="120"/>
                  <a:pt x="365" y="44"/>
                  <a:pt x="382" y="0"/>
                </a:cubicBezTo>
              </a:path>
            </a:pathLst>
          </a:cu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CC3300"/>
              </a:solidFill>
            </a:endParaRPr>
          </a:p>
        </p:txBody>
      </p:sp>
      <p:sp>
        <p:nvSpPr>
          <p:cNvPr id="33" name="Freeform 51">
            <a:extLst>
              <a:ext uri="{FF2B5EF4-FFF2-40B4-BE49-F238E27FC236}">
                <a16:creationId xmlns:a16="http://schemas.microsoft.com/office/drawing/2014/main" id="{390CBE06-44B9-AE4E-8E9F-213E283852E3}"/>
              </a:ext>
            </a:extLst>
          </p:cNvPr>
          <p:cNvSpPr>
            <a:spLocks/>
          </p:cNvSpPr>
          <p:nvPr/>
        </p:nvSpPr>
        <p:spPr bwMode="auto">
          <a:xfrm>
            <a:off x="7411453" y="3391693"/>
            <a:ext cx="1663700" cy="685800"/>
          </a:xfrm>
          <a:custGeom>
            <a:avLst/>
            <a:gdLst>
              <a:gd name="T0" fmla="*/ 0 w 1048"/>
              <a:gd name="T1" fmla="*/ 685800 h 432"/>
              <a:gd name="T2" fmla="*/ 1365250 w 1048"/>
              <a:gd name="T3" fmla="*/ 368300 h 432"/>
              <a:gd name="T4" fmla="*/ 1576388 w 1048"/>
              <a:gd name="T5" fmla="*/ 0 h 432"/>
              <a:gd name="T6" fmla="*/ 0 60000 65536"/>
              <a:gd name="T7" fmla="*/ 0 60000 65536"/>
              <a:gd name="T8" fmla="*/ 0 60000 65536"/>
              <a:gd name="T9" fmla="*/ 0 w 1048"/>
              <a:gd name="T10" fmla="*/ 0 h 432"/>
              <a:gd name="T11" fmla="*/ 1048 w 104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8" h="432">
                <a:moveTo>
                  <a:pt x="0" y="432"/>
                </a:moveTo>
                <a:cubicBezTo>
                  <a:pt x="143" y="399"/>
                  <a:pt x="694" y="304"/>
                  <a:pt x="860" y="232"/>
                </a:cubicBezTo>
                <a:cubicBezTo>
                  <a:pt x="1048" y="165"/>
                  <a:pt x="965" y="48"/>
                  <a:pt x="993" y="0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CC3300"/>
              </a:solidFill>
            </a:endParaRPr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D28E0781-9C64-E04F-B42F-C391346E91E9}"/>
              </a:ext>
            </a:extLst>
          </p:cNvPr>
          <p:cNvSpPr txBox="1">
            <a:spLocks/>
          </p:cNvSpPr>
          <p:nvPr/>
        </p:nvSpPr>
        <p:spPr>
          <a:xfrm>
            <a:off x="10459453" y="6303168"/>
            <a:ext cx="457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DB541F-39E1-4235-B7A8-9FDAC63B9C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A69494F1-5387-3D45-B088-2888683F68DB}"/>
              </a:ext>
            </a:extLst>
          </p:cNvPr>
          <p:cNvSpPr txBox="1">
            <a:spLocks/>
          </p:cNvSpPr>
          <p:nvPr/>
        </p:nvSpPr>
        <p:spPr>
          <a:xfrm>
            <a:off x="2456866" y="6439693"/>
            <a:ext cx="8683625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>
              <a:tabLst>
                <a:tab pos="114300" algn="l"/>
                <a:tab pos="4114800" algn="l"/>
                <a:tab pos="8343900" algn="r"/>
              </a:tabLst>
              <a:defRPr/>
            </a:pPr>
            <a:r>
              <a:rPr lang="en-US"/>
              <a:t>Linguistics 450/550: Introduction to Phonetics 	Slides by Richard Wright &amp; Dan McCloy, University of Washington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5E29E345-0A68-4043-86A3-7F9C1DBF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254" y="2096293"/>
            <a:ext cx="1731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aseline="0">
                <a:solidFill>
                  <a:srgbClr val="666666"/>
                </a:solidFill>
              </a:rPr>
              <a:t>40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F5818D46-9A0B-954A-A3F6-757DCE682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254" y="1639093"/>
            <a:ext cx="1731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aseline="0" dirty="0">
                <a:solidFill>
                  <a:srgbClr val="666666"/>
                </a:solidFill>
              </a:rPr>
              <a:t>60</a:t>
            </a: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0808F683-636E-9D43-B860-13A9F53D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254" y="2553493"/>
            <a:ext cx="1731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200" baseline="0">
                <a:solidFill>
                  <a:srgbClr val="666666"/>
                </a:solidFill>
              </a:rPr>
              <a:t>20</a:t>
            </a:r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CE473E3F-FA7D-F64A-AF5C-D8D98F962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4979" y="3163093"/>
            <a:ext cx="2596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aseline="0" dirty="0">
                <a:solidFill>
                  <a:srgbClr val="666666"/>
                </a:solidFill>
              </a:rPr>
              <a:t>100</a:t>
            </a:r>
          </a:p>
        </p:txBody>
      </p:sp>
      <p:sp>
        <p:nvSpPr>
          <p:cNvPr id="40" name="Text Box 42">
            <a:extLst>
              <a:ext uri="{FF2B5EF4-FFF2-40B4-BE49-F238E27FC236}">
                <a16:creationId xmlns:a16="http://schemas.microsoft.com/office/drawing/2014/main" id="{EE7EC1B2-5E15-E846-9AA0-29D503E06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842" y="3163093"/>
            <a:ext cx="2596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aseline="0" dirty="0">
                <a:solidFill>
                  <a:srgbClr val="666666"/>
                </a:solidFill>
              </a:rPr>
              <a:t>200</a:t>
            </a:r>
          </a:p>
        </p:txBody>
      </p:sp>
      <p:sp>
        <p:nvSpPr>
          <p:cNvPr id="41" name="Text Box 43">
            <a:extLst>
              <a:ext uri="{FF2B5EF4-FFF2-40B4-BE49-F238E27FC236}">
                <a16:creationId xmlns:a16="http://schemas.microsoft.com/office/drawing/2014/main" id="{85709A9D-494B-0D48-AFEA-7FC33D7BD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9242" y="3163093"/>
            <a:ext cx="25968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aseline="0" dirty="0">
                <a:solidFill>
                  <a:srgbClr val="666666"/>
                </a:solidFill>
              </a:rPr>
              <a:t>300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9A48FDD2-C44A-4443-99D4-DA508605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3566" y="3010693"/>
            <a:ext cx="71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aseline="0" dirty="0">
                <a:solidFill>
                  <a:sysClr val="windowText" lastClr="000000"/>
                </a:solidFill>
              </a:rPr>
              <a:t>frequency </a:t>
            </a:r>
          </a:p>
          <a:p>
            <a:r>
              <a:rPr lang="en-US" sz="1200" baseline="0" dirty="0">
                <a:solidFill>
                  <a:sysClr val="windowText" lastClr="000000"/>
                </a:solidFill>
              </a:rPr>
              <a:t>(Hz)</a:t>
            </a:r>
          </a:p>
        </p:txBody>
      </p:sp>
      <p:sp>
        <p:nvSpPr>
          <p:cNvPr id="43" name="Text Box 52">
            <a:extLst>
              <a:ext uri="{FF2B5EF4-FFF2-40B4-BE49-F238E27FC236}">
                <a16:creationId xmlns:a16="http://schemas.microsoft.com/office/drawing/2014/main" id="{EE5306B5-0C28-BA4B-B662-E60AE52DA9A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964525" y="3042032"/>
            <a:ext cx="634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200" baseline="0" dirty="0">
                <a:solidFill>
                  <a:sysClr val="windowText" lastClr="000000"/>
                </a:solidFill>
              </a:rPr>
              <a:t>intensity </a:t>
            </a:r>
          </a:p>
          <a:p>
            <a:pPr algn="ctr"/>
            <a:r>
              <a:rPr lang="en-US" sz="1200" baseline="0" dirty="0">
                <a:solidFill>
                  <a:sysClr val="windowText" lastClr="000000"/>
                </a:solidFill>
              </a:rPr>
              <a:t>(dB)</a:t>
            </a:r>
          </a:p>
        </p:txBody>
      </p:sp>
    </p:spTree>
    <p:extLst>
      <p:ext uri="{BB962C8B-B14F-4D97-AF65-F5344CB8AC3E}">
        <p14:creationId xmlns:p14="http://schemas.microsoft.com/office/powerpoint/2010/main" val="373833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8BFE-B91F-4A4B-A8FB-0FE33B1A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Source-Filter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41A4-DC18-1E4F-A5C3-B8A18EC17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Source – vocal folds vibrating</a:t>
            </a:r>
          </a:p>
          <a:p>
            <a:pPr lvl="1"/>
            <a:r>
              <a:rPr lang="en-US" dirty="0"/>
              <a:t>Without the vocal tract would sound like a duck call</a:t>
            </a:r>
          </a:p>
          <a:p>
            <a:r>
              <a:rPr lang="en-US" dirty="0"/>
              <a:t>Frequency of the vocal fold vibration is the fundamental frequency (f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This wave looks simple, but it’s still complex, hence the corresponding power spectrum: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D5F5BE-8C1D-6049-A171-8B0993AA5B3A}"/>
              </a:ext>
            </a:extLst>
          </p:cNvPr>
          <p:cNvGrpSpPr/>
          <p:nvPr/>
        </p:nvGrpSpPr>
        <p:grpSpPr>
          <a:xfrm>
            <a:off x="2104638" y="3878178"/>
            <a:ext cx="4360331" cy="1633340"/>
            <a:chOff x="268250" y="4343400"/>
            <a:chExt cx="4360331" cy="1633340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CAD4C795-055D-754E-B765-14E757DF7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613" y="4875213"/>
              <a:ext cx="0" cy="839787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B2728F0-4A80-9D40-A5F3-D1A56C985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388" y="5668963"/>
              <a:ext cx="8931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aseline="0" dirty="0">
                  <a:solidFill>
                    <a:srgbClr val="666666"/>
                  </a:solidFill>
                </a:rPr>
                <a:t>time</a:t>
              </a:r>
              <a:r>
                <a:rPr lang="en-US" sz="1200" baseline="0" dirty="0">
                  <a:solidFill>
                    <a:srgbClr val="666666"/>
                  </a:solidFill>
                </a:rPr>
                <a:t> (</a:t>
              </a:r>
              <a:r>
                <a:rPr lang="en-US" sz="1200" baseline="0" dirty="0" err="1">
                  <a:solidFill>
                    <a:srgbClr val="666666"/>
                  </a:solidFill>
                </a:rPr>
                <a:t>ms</a:t>
              </a:r>
              <a:r>
                <a:rPr lang="en-US" sz="1200" baseline="0" dirty="0">
                  <a:solidFill>
                    <a:srgbClr val="666666"/>
                  </a:solidFill>
                </a:rPr>
                <a:t>)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31254DB4-615D-8744-B381-6647CCCF4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50" y="4343400"/>
              <a:ext cx="112402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aseline="0" dirty="0">
                  <a:solidFill>
                    <a:srgbClr val="666666"/>
                  </a:solidFill>
                </a:rPr>
                <a:t>pressure</a:t>
              </a:r>
              <a:br>
                <a:rPr lang="en-US" sz="1400" baseline="0" dirty="0">
                  <a:solidFill>
                    <a:srgbClr val="666666"/>
                  </a:solidFill>
                </a:rPr>
              </a:br>
              <a:r>
                <a:rPr lang="en-US" sz="1400" baseline="0" dirty="0">
                  <a:solidFill>
                    <a:srgbClr val="666666"/>
                  </a:solidFill>
                </a:rPr>
                <a:t>(amplitude)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AFA20CCB-C9D4-314C-8A5B-4485ECC5C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8200" y="5638800"/>
              <a:ext cx="3505200" cy="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80BDB2E-B629-9C49-AA22-4110D9D02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5010150"/>
              <a:ext cx="1077913" cy="619125"/>
            </a:xfrm>
            <a:custGeom>
              <a:avLst/>
              <a:gdLst>
                <a:gd name="T0" fmla="*/ 0 w 679"/>
                <a:gd name="T1" fmla="*/ 617538 h 390"/>
                <a:gd name="T2" fmla="*/ 306388 w 679"/>
                <a:gd name="T3" fmla="*/ 311150 h 390"/>
                <a:gd name="T4" fmla="*/ 598488 w 679"/>
                <a:gd name="T5" fmla="*/ 31750 h 390"/>
                <a:gd name="T6" fmla="*/ 722313 w 679"/>
                <a:gd name="T7" fmla="*/ 555625 h 390"/>
                <a:gd name="T8" fmla="*/ 788988 w 679"/>
                <a:gd name="T9" fmla="*/ 619125 h 390"/>
                <a:gd name="T10" fmla="*/ 1077913 w 679"/>
                <a:gd name="T11" fmla="*/ 619125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9"/>
                <a:gd name="T19" fmla="*/ 0 h 390"/>
                <a:gd name="T20" fmla="*/ 679 w 679"/>
                <a:gd name="T21" fmla="*/ 390 h 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9" h="390">
                  <a:moveTo>
                    <a:pt x="0" y="389"/>
                  </a:moveTo>
                  <a:cubicBezTo>
                    <a:pt x="88" y="381"/>
                    <a:pt x="149" y="266"/>
                    <a:pt x="193" y="196"/>
                  </a:cubicBezTo>
                  <a:cubicBezTo>
                    <a:pt x="237" y="126"/>
                    <a:pt x="345" y="0"/>
                    <a:pt x="377" y="20"/>
                  </a:cubicBezTo>
                  <a:cubicBezTo>
                    <a:pt x="423" y="52"/>
                    <a:pt x="443" y="332"/>
                    <a:pt x="455" y="350"/>
                  </a:cubicBezTo>
                  <a:cubicBezTo>
                    <a:pt x="467" y="368"/>
                    <a:pt x="462" y="389"/>
                    <a:pt x="497" y="390"/>
                  </a:cubicBezTo>
                  <a:lnTo>
                    <a:pt x="679" y="39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B7D58E8-C3B8-E043-8DA6-44C6433D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300" y="5010150"/>
              <a:ext cx="1077913" cy="619125"/>
            </a:xfrm>
            <a:custGeom>
              <a:avLst/>
              <a:gdLst>
                <a:gd name="T0" fmla="*/ 0 w 679"/>
                <a:gd name="T1" fmla="*/ 617538 h 390"/>
                <a:gd name="T2" fmla="*/ 306388 w 679"/>
                <a:gd name="T3" fmla="*/ 311150 h 390"/>
                <a:gd name="T4" fmla="*/ 598488 w 679"/>
                <a:gd name="T5" fmla="*/ 31750 h 390"/>
                <a:gd name="T6" fmla="*/ 722313 w 679"/>
                <a:gd name="T7" fmla="*/ 555625 h 390"/>
                <a:gd name="T8" fmla="*/ 788988 w 679"/>
                <a:gd name="T9" fmla="*/ 619125 h 390"/>
                <a:gd name="T10" fmla="*/ 1077913 w 679"/>
                <a:gd name="T11" fmla="*/ 619125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9"/>
                <a:gd name="T19" fmla="*/ 0 h 390"/>
                <a:gd name="T20" fmla="*/ 679 w 679"/>
                <a:gd name="T21" fmla="*/ 390 h 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9" h="390">
                  <a:moveTo>
                    <a:pt x="0" y="389"/>
                  </a:moveTo>
                  <a:cubicBezTo>
                    <a:pt x="88" y="381"/>
                    <a:pt x="149" y="266"/>
                    <a:pt x="193" y="196"/>
                  </a:cubicBezTo>
                  <a:cubicBezTo>
                    <a:pt x="237" y="126"/>
                    <a:pt x="345" y="0"/>
                    <a:pt x="377" y="20"/>
                  </a:cubicBezTo>
                  <a:cubicBezTo>
                    <a:pt x="423" y="52"/>
                    <a:pt x="443" y="332"/>
                    <a:pt x="455" y="350"/>
                  </a:cubicBezTo>
                  <a:cubicBezTo>
                    <a:pt x="467" y="368"/>
                    <a:pt x="462" y="389"/>
                    <a:pt x="497" y="390"/>
                  </a:cubicBezTo>
                  <a:lnTo>
                    <a:pt x="679" y="39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E21EE2A-FF72-3E4A-AB7E-DD02E4C52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050" y="5010150"/>
              <a:ext cx="1077913" cy="619125"/>
            </a:xfrm>
            <a:custGeom>
              <a:avLst/>
              <a:gdLst>
                <a:gd name="T0" fmla="*/ 0 w 679"/>
                <a:gd name="T1" fmla="*/ 617538 h 390"/>
                <a:gd name="T2" fmla="*/ 306388 w 679"/>
                <a:gd name="T3" fmla="*/ 311150 h 390"/>
                <a:gd name="T4" fmla="*/ 598488 w 679"/>
                <a:gd name="T5" fmla="*/ 31750 h 390"/>
                <a:gd name="T6" fmla="*/ 722313 w 679"/>
                <a:gd name="T7" fmla="*/ 555625 h 390"/>
                <a:gd name="T8" fmla="*/ 788988 w 679"/>
                <a:gd name="T9" fmla="*/ 619125 h 390"/>
                <a:gd name="T10" fmla="*/ 1077913 w 679"/>
                <a:gd name="T11" fmla="*/ 619125 h 3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9"/>
                <a:gd name="T19" fmla="*/ 0 h 390"/>
                <a:gd name="T20" fmla="*/ 679 w 679"/>
                <a:gd name="T21" fmla="*/ 390 h 3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9" h="390">
                  <a:moveTo>
                    <a:pt x="0" y="389"/>
                  </a:moveTo>
                  <a:cubicBezTo>
                    <a:pt x="88" y="381"/>
                    <a:pt x="149" y="266"/>
                    <a:pt x="193" y="196"/>
                  </a:cubicBezTo>
                  <a:cubicBezTo>
                    <a:pt x="237" y="126"/>
                    <a:pt x="345" y="0"/>
                    <a:pt x="377" y="20"/>
                  </a:cubicBezTo>
                  <a:cubicBezTo>
                    <a:pt x="423" y="52"/>
                    <a:pt x="443" y="332"/>
                    <a:pt x="455" y="350"/>
                  </a:cubicBezTo>
                  <a:cubicBezTo>
                    <a:pt x="467" y="368"/>
                    <a:pt x="462" y="389"/>
                    <a:pt x="497" y="390"/>
                  </a:cubicBezTo>
                  <a:lnTo>
                    <a:pt x="679" y="39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12" name="Text Box 104">
              <a:extLst>
                <a:ext uri="{FF2B5EF4-FFF2-40B4-BE49-F238E27FC236}">
                  <a16:creationId xmlns:a16="http://schemas.microsoft.com/office/drawing/2014/main" id="{689F7C37-ECA1-7448-A2E5-38AA97AC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500" y="5668963"/>
              <a:ext cx="4318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aseline="0" dirty="0">
                  <a:solidFill>
                    <a:srgbClr val="666666"/>
                  </a:solidFill>
                </a:rPr>
                <a:t>10</a:t>
              </a:r>
            </a:p>
          </p:txBody>
        </p:sp>
        <p:sp>
          <p:nvSpPr>
            <p:cNvPr id="13" name="Text Box 105">
              <a:extLst>
                <a:ext uri="{FF2B5EF4-FFF2-40B4-BE49-F238E27FC236}">
                  <a16:creationId xmlns:a16="http://schemas.microsoft.com/office/drawing/2014/main" id="{8F77A4FB-A431-A841-89C8-05417F50D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497" y="5668963"/>
              <a:ext cx="28420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aseline="0" dirty="0">
                  <a:solidFill>
                    <a:srgbClr val="666666"/>
                  </a:solidFill>
                </a:rPr>
                <a:t>20</a:t>
              </a:r>
            </a:p>
          </p:txBody>
        </p:sp>
        <p:sp>
          <p:nvSpPr>
            <p:cNvPr id="14" name="Text Box 106">
              <a:extLst>
                <a:ext uri="{FF2B5EF4-FFF2-40B4-BE49-F238E27FC236}">
                  <a16:creationId xmlns:a16="http://schemas.microsoft.com/office/drawing/2014/main" id="{6822834B-ED53-EB4D-B84C-59E5A78D6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594" y="5668963"/>
              <a:ext cx="2524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aseline="0" dirty="0">
                  <a:solidFill>
                    <a:srgbClr val="666666"/>
                  </a:solidFill>
                </a:rPr>
                <a:t>30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BD3C13F-2382-C24E-B849-16FF98BF54FC}"/>
              </a:ext>
            </a:extLst>
          </p:cNvPr>
          <p:cNvGrpSpPr/>
          <p:nvPr/>
        </p:nvGrpSpPr>
        <p:grpSpPr>
          <a:xfrm>
            <a:off x="6454883" y="3605896"/>
            <a:ext cx="4489453" cy="1874844"/>
            <a:chOff x="4454525" y="4114802"/>
            <a:chExt cx="4489453" cy="1874844"/>
          </a:xfrm>
        </p:grpSpPr>
        <p:grpSp>
          <p:nvGrpSpPr>
            <p:cNvPr id="93" name="Group 108">
              <a:extLst>
                <a:ext uri="{FF2B5EF4-FFF2-40B4-BE49-F238E27FC236}">
                  <a16:creationId xmlns:a16="http://schemas.microsoft.com/office/drawing/2014/main" id="{A4610104-6E2C-2D48-B5CC-A8DE6238B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3988" y="4679950"/>
              <a:ext cx="2684462" cy="882650"/>
              <a:chOff x="561" y="1316"/>
              <a:chExt cx="1691" cy="556"/>
            </a:xfrm>
          </p:grpSpPr>
          <p:sp>
            <p:nvSpPr>
              <p:cNvPr id="117" name="Line 109">
                <a:extLst>
                  <a:ext uri="{FF2B5EF4-FFF2-40B4-BE49-F238E27FC236}">
                    <a16:creationId xmlns:a16="http://schemas.microsoft.com/office/drawing/2014/main" id="{CEB85C52-AF2A-1E42-9129-97E0AABDE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61" y="1316"/>
                <a:ext cx="0" cy="55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8" name="Line 110">
                <a:extLst>
                  <a:ext uri="{FF2B5EF4-FFF2-40B4-BE49-F238E27FC236}">
                    <a16:creationId xmlns:a16="http://schemas.microsoft.com/office/drawing/2014/main" id="{17B64419-901B-8F48-84B9-45BD2AAA4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" y="1370"/>
                <a:ext cx="0" cy="50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111">
                <a:extLst>
                  <a:ext uri="{FF2B5EF4-FFF2-40B4-BE49-F238E27FC236}">
                    <a16:creationId xmlns:a16="http://schemas.microsoft.com/office/drawing/2014/main" id="{6646EF53-4AAF-3441-9226-74A9B6718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7" y="1428"/>
                <a:ext cx="0" cy="4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112">
                <a:extLst>
                  <a:ext uri="{FF2B5EF4-FFF2-40B4-BE49-F238E27FC236}">
                    <a16:creationId xmlns:a16="http://schemas.microsoft.com/office/drawing/2014/main" id="{B67F2F10-1F4E-F54D-884D-6E8869A29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0" y="1470"/>
                <a:ext cx="0" cy="40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113">
                <a:extLst>
                  <a:ext uri="{FF2B5EF4-FFF2-40B4-BE49-F238E27FC236}">
                    <a16:creationId xmlns:a16="http://schemas.microsoft.com/office/drawing/2014/main" id="{746ED7E1-527F-A849-B6DA-126F6F33B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4" y="1504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114">
                <a:extLst>
                  <a:ext uri="{FF2B5EF4-FFF2-40B4-BE49-F238E27FC236}">
                    <a16:creationId xmlns:a16="http://schemas.microsoft.com/office/drawing/2014/main" id="{39A122FC-2552-A148-A650-D0767B9B3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7" y="1538"/>
                <a:ext cx="0" cy="33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115">
                <a:extLst>
                  <a:ext uri="{FF2B5EF4-FFF2-40B4-BE49-F238E27FC236}">
                    <a16:creationId xmlns:a16="http://schemas.microsoft.com/office/drawing/2014/main" id="{18215AB3-4B56-8344-B2A3-A301C9E90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0" y="1578"/>
                <a:ext cx="0" cy="29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116">
                <a:extLst>
                  <a:ext uri="{FF2B5EF4-FFF2-40B4-BE49-F238E27FC236}">
                    <a16:creationId xmlns:a16="http://schemas.microsoft.com/office/drawing/2014/main" id="{A57A04F6-D6F6-D245-9AF2-0C334076C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3" y="1616"/>
                <a:ext cx="0" cy="25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117">
                <a:extLst>
                  <a:ext uri="{FF2B5EF4-FFF2-40B4-BE49-F238E27FC236}">
                    <a16:creationId xmlns:a16="http://schemas.microsoft.com/office/drawing/2014/main" id="{4780AAB3-226D-DF45-A177-D1D32AAD7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" y="1638"/>
                <a:ext cx="0" cy="23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118">
                <a:extLst>
                  <a:ext uri="{FF2B5EF4-FFF2-40B4-BE49-F238E27FC236}">
                    <a16:creationId xmlns:a16="http://schemas.microsoft.com/office/drawing/2014/main" id="{78BFEDB3-038C-084C-9A79-84C80F683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9" y="1650"/>
                <a:ext cx="0" cy="22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119">
                <a:extLst>
                  <a:ext uri="{FF2B5EF4-FFF2-40B4-BE49-F238E27FC236}">
                    <a16:creationId xmlns:a16="http://schemas.microsoft.com/office/drawing/2014/main" id="{55F073F7-7977-BA46-B246-366D6412F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3" y="1658"/>
                <a:ext cx="0" cy="21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120">
                <a:extLst>
                  <a:ext uri="{FF2B5EF4-FFF2-40B4-BE49-F238E27FC236}">
                    <a16:creationId xmlns:a16="http://schemas.microsoft.com/office/drawing/2014/main" id="{F334C4C9-AAF8-1A4A-905F-937F525F9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6" y="1666"/>
                <a:ext cx="0" cy="20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121">
                <a:extLst>
                  <a:ext uri="{FF2B5EF4-FFF2-40B4-BE49-F238E27FC236}">
                    <a16:creationId xmlns:a16="http://schemas.microsoft.com/office/drawing/2014/main" id="{2C60B062-8747-9046-BBC3-0590EEEED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9" y="1684"/>
                <a:ext cx="0" cy="1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122">
                <a:extLst>
                  <a:ext uri="{FF2B5EF4-FFF2-40B4-BE49-F238E27FC236}">
                    <a16:creationId xmlns:a16="http://schemas.microsoft.com/office/drawing/2014/main" id="{23AFAA24-3DF7-C14E-9147-D80EC3EE4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" y="1684"/>
                <a:ext cx="0" cy="1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123">
                <a:extLst>
                  <a:ext uri="{FF2B5EF4-FFF2-40B4-BE49-F238E27FC236}">
                    <a16:creationId xmlns:a16="http://schemas.microsoft.com/office/drawing/2014/main" id="{B58215C6-EDA5-1C43-9FD8-0ECF0187D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5" y="1702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124">
                <a:extLst>
                  <a:ext uri="{FF2B5EF4-FFF2-40B4-BE49-F238E27FC236}">
                    <a16:creationId xmlns:a16="http://schemas.microsoft.com/office/drawing/2014/main" id="{8DC06711-405B-1E43-B3B4-5888F4785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8" y="1718"/>
                <a:ext cx="0" cy="15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125">
                <a:extLst>
                  <a:ext uri="{FF2B5EF4-FFF2-40B4-BE49-F238E27FC236}">
                    <a16:creationId xmlns:a16="http://schemas.microsoft.com/office/drawing/2014/main" id="{5EC50859-6511-D343-8BAF-059520721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2" y="1716"/>
                <a:ext cx="0" cy="15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126">
                <a:extLst>
                  <a:ext uri="{FF2B5EF4-FFF2-40B4-BE49-F238E27FC236}">
                    <a16:creationId xmlns:a16="http://schemas.microsoft.com/office/drawing/2014/main" id="{D9B6C969-8D05-ED4D-85A1-429316E00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25" y="1726"/>
                <a:ext cx="0" cy="14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127">
                <a:extLst>
                  <a:ext uri="{FF2B5EF4-FFF2-40B4-BE49-F238E27FC236}">
                    <a16:creationId xmlns:a16="http://schemas.microsoft.com/office/drawing/2014/main" id="{2E98D73E-3ACD-EE44-BF46-F2CEC5837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8" y="1734"/>
                <a:ext cx="0" cy="13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128">
                <a:extLst>
                  <a:ext uri="{FF2B5EF4-FFF2-40B4-BE49-F238E27FC236}">
                    <a16:creationId xmlns:a16="http://schemas.microsoft.com/office/drawing/2014/main" id="{008BDC80-A241-6F40-A3CD-D1F2A0784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91" y="1742"/>
                <a:ext cx="0" cy="13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129">
                <a:extLst>
                  <a:ext uri="{FF2B5EF4-FFF2-40B4-BE49-F238E27FC236}">
                    <a16:creationId xmlns:a16="http://schemas.microsoft.com/office/drawing/2014/main" id="{96C14AFE-F45E-1545-BF3C-B1926F738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24" y="1752"/>
                <a:ext cx="0" cy="12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130">
                <a:extLst>
                  <a:ext uri="{FF2B5EF4-FFF2-40B4-BE49-F238E27FC236}">
                    <a16:creationId xmlns:a16="http://schemas.microsoft.com/office/drawing/2014/main" id="{AB2DE057-FFA5-F541-9654-51DD987D7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57" y="1760"/>
                <a:ext cx="0" cy="11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131">
                <a:extLst>
                  <a:ext uri="{FF2B5EF4-FFF2-40B4-BE49-F238E27FC236}">
                    <a16:creationId xmlns:a16="http://schemas.microsoft.com/office/drawing/2014/main" id="{89DD4B32-F832-DA46-9924-DC7922171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1" y="1762"/>
                <a:ext cx="0" cy="11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132">
                <a:extLst>
                  <a:ext uri="{FF2B5EF4-FFF2-40B4-BE49-F238E27FC236}">
                    <a16:creationId xmlns:a16="http://schemas.microsoft.com/office/drawing/2014/main" id="{9B186E9B-97DB-8242-8E0A-5D4C76ADF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24" y="1760"/>
                <a:ext cx="0" cy="11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133">
                <a:extLst>
                  <a:ext uri="{FF2B5EF4-FFF2-40B4-BE49-F238E27FC236}">
                    <a16:creationId xmlns:a16="http://schemas.microsoft.com/office/drawing/2014/main" id="{9DBB81B6-1394-3445-B98F-9C2CFE568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7" y="1772"/>
                <a:ext cx="0" cy="10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2" name="Line 134">
                <a:extLst>
                  <a:ext uri="{FF2B5EF4-FFF2-40B4-BE49-F238E27FC236}">
                    <a16:creationId xmlns:a16="http://schemas.microsoft.com/office/drawing/2014/main" id="{804A54E0-BB46-0A4A-AD21-78FFCE121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0" y="1778"/>
                <a:ext cx="0" cy="9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" name="Line 135">
                <a:extLst>
                  <a:ext uri="{FF2B5EF4-FFF2-40B4-BE49-F238E27FC236}">
                    <a16:creationId xmlns:a16="http://schemas.microsoft.com/office/drawing/2014/main" id="{81C6E094-DEE7-7D46-BF61-822C447FB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23" y="1784"/>
                <a:ext cx="0" cy="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" name="Line 136">
                <a:extLst>
                  <a:ext uri="{FF2B5EF4-FFF2-40B4-BE49-F238E27FC236}">
                    <a16:creationId xmlns:a16="http://schemas.microsoft.com/office/drawing/2014/main" id="{5E6A877D-5567-6B43-A4BC-932C58E0A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56" y="1780"/>
                <a:ext cx="0" cy="9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5" name="Line 137">
                <a:extLst>
                  <a:ext uri="{FF2B5EF4-FFF2-40B4-BE49-F238E27FC236}">
                    <a16:creationId xmlns:a16="http://schemas.microsoft.com/office/drawing/2014/main" id="{EAAA986C-2B4F-B04E-875A-94CF41A41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0" y="1790"/>
                <a:ext cx="0" cy="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6" name="Line 138">
                <a:extLst>
                  <a:ext uri="{FF2B5EF4-FFF2-40B4-BE49-F238E27FC236}">
                    <a16:creationId xmlns:a16="http://schemas.microsoft.com/office/drawing/2014/main" id="{80852E1B-2923-B34A-9969-7DC1024C5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3" y="1794"/>
                <a:ext cx="0" cy="7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7" name="Line 139">
                <a:extLst>
                  <a:ext uri="{FF2B5EF4-FFF2-40B4-BE49-F238E27FC236}">
                    <a16:creationId xmlns:a16="http://schemas.microsoft.com/office/drawing/2014/main" id="{8F9EB50B-0493-484A-BA99-6D7000A1E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6" y="1802"/>
                <a:ext cx="0" cy="7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8" name="Line 140">
                <a:extLst>
                  <a:ext uri="{FF2B5EF4-FFF2-40B4-BE49-F238E27FC236}">
                    <a16:creationId xmlns:a16="http://schemas.microsoft.com/office/drawing/2014/main" id="{F87B4BFA-5C14-6848-BC32-ECBBDB5BB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9" y="1798"/>
                <a:ext cx="0" cy="7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Line 141">
                <a:extLst>
                  <a:ext uri="{FF2B5EF4-FFF2-40B4-BE49-F238E27FC236}">
                    <a16:creationId xmlns:a16="http://schemas.microsoft.com/office/drawing/2014/main" id="{FE41F885-1277-1B46-863A-C3EB3C913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2" y="1806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Line 142">
                <a:extLst>
                  <a:ext uri="{FF2B5EF4-FFF2-40B4-BE49-F238E27FC236}">
                    <a16:creationId xmlns:a16="http://schemas.microsoft.com/office/drawing/2014/main" id="{478CDC1F-5D46-444A-9F2E-E3213FB2A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55" y="1812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1" name="Line 143">
                <a:extLst>
                  <a:ext uri="{FF2B5EF4-FFF2-40B4-BE49-F238E27FC236}">
                    <a16:creationId xmlns:a16="http://schemas.microsoft.com/office/drawing/2014/main" id="{7F5E6CCA-2F28-4B45-A4EC-A1EA8A740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9" y="1806"/>
                <a:ext cx="0" cy="66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144">
                <a:extLst>
                  <a:ext uri="{FF2B5EF4-FFF2-40B4-BE49-F238E27FC236}">
                    <a16:creationId xmlns:a16="http://schemas.microsoft.com/office/drawing/2014/main" id="{65D04838-D7CE-5244-9949-F36BEB079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1814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3" name="Line 145">
                <a:extLst>
                  <a:ext uri="{FF2B5EF4-FFF2-40B4-BE49-F238E27FC236}">
                    <a16:creationId xmlns:a16="http://schemas.microsoft.com/office/drawing/2014/main" id="{72C55E7D-9BDC-AD42-A98C-BB3A80B66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5" y="1808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4" name="Line 146">
                <a:extLst>
                  <a:ext uri="{FF2B5EF4-FFF2-40B4-BE49-F238E27FC236}">
                    <a16:creationId xmlns:a16="http://schemas.microsoft.com/office/drawing/2014/main" id="{665FA1E0-C486-0941-B67B-47DFF99FF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8" y="1814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5" name="Line 147">
                <a:extLst>
                  <a:ext uri="{FF2B5EF4-FFF2-40B4-BE49-F238E27FC236}">
                    <a16:creationId xmlns:a16="http://schemas.microsoft.com/office/drawing/2014/main" id="{B90AA69B-3AD4-674E-B90D-0C204FD70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1" y="1814"/>
                <a:ext cx="0" cy="5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Line 148">
                <a:extLst>
                  <a:ext uri="{FF2B5EF4-FFF2-40B4-BE49-F238E27FC236}">
                    <a16:creationId xmlns:a16="http://schemas.microsoft.com/office/drawing/2014/main" id="{BCCBBE9C-8426-7C47-8104-1A5431677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4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Line 149">
                <a:extLst>
                  <a:ext uri="{FF2B5EF4-FFF2-40B4-BE49-F238E27FC236}">
                    <a16:creationId xmlns:a16="http://schemas.microsoft.com/office/drawing/2014/main" id="{B4112E80-6C86-F148-BC03-3FBEC1413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8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8" name="Line 150">
                <a:extLst>
                  <a:ext uri="{FF2B5EF4-FFF2-40B4-BE49-F238E27FC236}">
                    <a16:creationId xmlns:a16="http://schemas.microsoft.com/office/drawing/2014/main" id="{82BEDCE7-7B85-E44A-B8F5-BBB0A62EF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1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9" name="Line 151">
                <a:extLst>
                  <a:ext uri="{FF2B5EF4-FFF2-40B4-BE49-F238E27FC236}">
                    <a16:creationId xmlns:a16="http://schemas.microsoft.com/office/drawing/2014/main" id="{B3AEA2F3-AA6A-D045-83C1-FCECE595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4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Line 152">
                <a:extLst>
                  <a:ext uri="{FF2B5EF4-FFF2-40B4-BE49-F238E27FC236}">
                    <a16:creationId xmlns:a16="http://schemas.microsoft.com/office/drawing/2014/main" id="{D1E12343-EA2B-F44B-B7E9-16D86F9A4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7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1" name="Line 153">
                <a:extLst>
                  <a:ext uri="{FF2B5EF4-FFF2-40B4-BE49-F238E27FC236}">
                    <a16:creationId xmlns:a16="http://schemas.microsoft.com/office/drawing/2014/main" id="{4B3781D0-AAE0-0D4B-A597-DA6791B01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2" name="Line 154">
                <a:extLst>
                  <a:ext uri="{FF2B5EF4-FFF2-40B4-BE49-F238E27FC236}">
                    <a16:creationId xmlns:a16="http://schemas.microsoft.com/office/drawing/2014/main" id="{FB347684-A5D8-5944-9016-388C69285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3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" name="Line 155">
                <a:extLst>
                  <a:ext uri="{FF2B5EF4-FFF2-40B4-BE49-F238E27FC236}">
                    <a16:creationId xmlns:a16="http://schemas.microsoft.com/office/drawing/2014/main" id="{6C77747E-0817-674B-AE92-DB21FCCB0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7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" name="Line 156">
                <a:extLst>
                  <a:ext uri="{FF2B5EF4-FFF2-40B4-BE49-F238E27FC236}">
                    <a16:creationId xmlns:a16="http://schemas.microsoft.com/office/drawing/2014/main" id="{F6AC7B49-4362-3D48-B05E-B9AC068DB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0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5" name="Line 157">
                <a:extLst>
                  <a:ext uri="{FF2B5EF4-FFF2-40B4-BE49-F238E27FC236}">
                    <a16:creationId xmlns:a16="http://schemas.microsoft.com/office/drawing/2014/main" id="{6A773076-5C9F-D349-AB5B-E5FF072FA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3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6" name="Line 158">
                <a:extLst>
                  <a:ext uri="{FF2B5EF4-FFF2-40B4-BE49-F238E27FC236}">
                    <a16:creationId xmlns:a16="http://schemas.microsoft.com/office/drawing/2014/main" id="{7A4586CC-5FB8-CE47-AA41-438F150CB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86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" name="Line 159">
                <a:extLst>
                  <a:ext uri="{FF2B5EF4-FFF2-40B4-BE49-F238E27FC236}">
                    <a16:creationId xmlns:a16="http://schemas.microsoft.com/office/drawing/2014/main" id="{2AA72DF4-FD0D-7C4C-BAF6-D2BDD6FE7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9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8" name="Line 160">
                <a:extLst>
                  <a:ext uri="{FF2B5EF4-FFF2-40B4-BE49-F238E27FC236}">
                    <a16:creationId xmlns:a16="http://schemas.microsoft.com/office/drawing/2014/main" id="{1263ACA0-241F-C642-A774-EA4D810E4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2" y="182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161">
              <a:extLst>
                <a:ext uri="{FF2B5EF4-FFF2-40B4-BE49-F238E27FC236}">
                  <a16:creationId xmlns:a16="http://schemas.microsoft.com/office/drawing/2014/main" id="{DE87AFD2-845D-6241-A1A3-A38C2D64F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8727" y="5638808"/>
              <a:ext cx="3905251" cy="350838"/>
              <a:chOff x="3174" y="3552"/>
              <a:chExt cx="2460" cy="221"/>
            </a:xfrm>
          </p:grpSpPr>
          <p:sp>
            <p:nvSpPr>
              <p:cNvPr id="107" name="Line 162">
                <a:extLst>
                  <a:ext uri="{FF2B5EF4-FFF2-40B4-BE49-F238E27FC236}">
                    <a16:creationId xmlns:a16="http://schemas.microsoft.com/office/drawing/2014/main" id="{51696908-8815-D644-B52A-AD2B0A8AA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08" name="Line 163">
                <a:extLst>
                  <a:ext uri="{FF2B5EF4-FFF2-40B4-BE49-F238E27FC236}">
                    <a16:creationId xmlns:a16="http://schemas.microsoft.com/office/drawing/2014/main" id="{4C024134-A8F6-F54C-94AD-EE2846395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09" name="Line 164">
                <a:extLst>
                  <a:ext uri="{FF2B5EF4-FFF2-40B4-BE49-F238E27FC236}">
                    <a16:creationId xmlns:a16="http://schemas.microsoft.com/office/drawing/2014/main" id="{20E0C033-0CB8-2746-ABAA-E90723308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10" name="Line 165">
                <a:extLst>
                  <a:ext uri="{FF2B5EF4-FFF2-40B4-BE49-F238E27FC236}">
                    <a16:creationId xmlns:a16="http://schemas.microsoft.com/office/drawing/2014/main" id="{28DE497E-C6F1-4A40-87CA-F266E2D38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11" name="Line 166">
                <a:extLst>
                  <a:ext uri="{FF2B5EF4-FFF2-40B4-BE49-F238E27FC236}">
                    <a16:creationId xmlns:a16="http://schemas.microsoft.com/office/drawing/2014/main" id="{2777C24D-A713-8346-A124-C157AFF4C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12" name="Text Box 167">
                <a:extLst>
                  <a:ext uri="{FF2B5EF4-FFF2-40B4-BE49-F238E27FC236}">
                    <a16:creationId xmlns:a16="http://schemas.microsoft.com/office/drawing/2014/main" id="{6D474A1C-7EFC-A34E-8CB0-4C2ACF735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8" y="3571"/>
                <a:ext cx="86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aseline="0" dirty="0">
                    <a:solidFill>
                      <a:srgbClr val="666666"/>
                    </a:solidFill>
                  </a:rPr>
                  <a:t>frequency (Hz)</a:t>
                </a:r>
              </a:p>
            </p:txBody>
          </p:sp>
          <p:sp>
            <p:nvSpPr>
              <p:cNvPr id="113" name="Line 168">
                <a:extLst>
                  <a:ext uri="{FF2B5EF4-FFF2-40B4-BE49-F238E27FC236}">
                    <a16:creationId xmlns:a16="http://schemas.microsoft.com/office/drawing/2014/main" id="{67C7CE14-A8CE-1B43-AA54-15A26A815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3552"/>
                <a:ext cx="1872" cy="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round/>
                <a:headEnd type="triangle" w="med" len="med"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200"/>
              </a:p>
            </p:txBody>
          </p:sp>
          <p:sp>
            <p:nvSpPr>
              <p:cNvPr id="114" name="Text Box 169">
                <a:extLst>
                  <a:ext uri="{FF2B5EF4-FFF2-40B4-BE49-F238E27FC236}">
                    <a16:creationId xmlns:a16="http://schemas.microsoft.com/office/drawing/2014/main" id="{184A2D0F-C41C-F848-B036-A6FEC8198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599"/>
                <a:ext cx="28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aseline="0" dirty="0">
                    <a:solidFill>
                      <a:srgbClr val="666666"/>
                    </a:solidFill>
                  </a:rPr>
                  <a:t>4000</a:t>
                </a:r>
              </a:p>
            </p:txBody>
          </p:sp>
          <p:sp>
            <p:nvSpPr>
              <p:cNvPr id="115" name="Text Box 170">
                <a:extLst>
                  <a:ext uri="{FF2B5EF4-FFF2-40B4-BE49-F238E27FC236}">
                    <a16:creationId xmlns:a16="http://schemas.microsoft.com/office/drawing/2014/main" id="{906F5A3A-C71C-C54A-B2B5-AFA09F767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99"/>
                <a:ext cx="28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aseline="0">
                    <a:solidFill>
                      <a:srgbClr val="666666"/>
                    </a:solidFill>
                  </a:rPr>
                  <a:t>2000</a:t>
                </a:r>
              </a:p>
            </p:txBody>
          </p:sp>
          <p:sp>
            <p:nvSpPr>
              <p:cNvPr id="116" name="Text Box 171">
                <a:extLst>
                  <a:ext uri="{FF2B5EF4-FFF2-40B4-BE49-F238E27FC236}">
                    <a16:creationId xmlns:a16="http://schemas.microsoft.com/office/drawing/2014/main" id="{D54C3222-0E32-1F4C-AAED-E60CF8F16D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" y="3599"/>
                <a:ext cx="19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aseline="0" dirty="0">
                    <a:solidFill>
                      <a:srgbClr val="666666"/>
                    </a:solidFill>
                  </a:rPr>
                  <a:t>0</a:t>
                </a:r>
              </a:p>
            </p:txBody>
          </p:sp>
        </p:grpSp>
        <p:grpSp>
          <p:nvGrpSpPr>
            <p:cNvPr id="95" name="Group 172">
              <a:extLst>
                <a:ext uri="{FF2B5EF4-FFF2-40B4-BE49-F238E27FC236}">
                  <a16:creationId xmlns:a16="http://schemas.microsoft.com/office/drawing/2014/main" id="{65102FC1-CE25-CE4D-B94E-7F5D40FF1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4525" y="4114802"/>
              <a:ext cx="1270000" cy="1555751"/>
              <a:chOff x="2806" y="2592"/>
              <a:chExt cx="800" cy="980"/>
            </a:xfrm>
          </p:grpSpPr>
          <p:sp>
            <p:nvSpPr>
              <p:cNvPr id="96" name="Line 173">
                <a:extLst>
                  <a:ext uri="{FF2B5EF4-FFF2-40B4-BE49-F238E27FC236}">
                    <a16:creationId xmlns:a16="http://schemas.microsoft.com/office/drawing/2014/main" id="{54C4D16F-FC82-FE42-9BEE-52671603F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3504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8B30D7E4-89A6-5746-AA6B-C4818A329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3360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98" name="Line 175">
                <a:extLst>
                  <a:ext uri="{FF2B5EF4-FFF2-40B4-BE49-F238E27FC236}">
                    <a16:creationId xmlns:a16="http://schemas.microsoft.com/office/drawing/2014/main" id="{144C463C-45FE-544F-8C54-BA0410F94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3216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5E770322-5563-D54B-9040-FC6D2DEC3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3072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100" name="Line 177">
                <a:extLst>
                  <a:ext uri="{FF2B5EF4-FFF2-40B4-BE49-F238E27FC236}">
                    <a16:creationId xmlns:a16="http://schemas.microsoft.com/office/drawing/2014/main" id="{FD062583-36F5-914E-87CF-257EEC78C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2928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235FC3DE-7B21-F949-AB06-53AE5474B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2784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102" name="Line 179">
                <a:extLst>
                  <a:ext uri="{FF2B5EF4-FFF2-40B4-BE49-F238E27FC236}">
                    <a16:creationId xmlns:a16="http://schemas.microsoft.com/office/drawing/2014/main" id="{38991FA0-0703-0246-916D-3933714DC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783"/>
                <a:ext cx="0" cy="769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 sz="1800"/>
              </a:p>
            </p:txBody>
          </p:sp>
          <p:sp>
            <p:nvSpPr>
              <p:cNvPr id="103" name="Text Box 180">
                <a:extLst>
                  <a:ext uri="{FF2B5EF4-FFF2-40B4-BE49-F238E27FC236}">
                    <a16:creationId xmlns:a16="http://schemas.microsoft.com/office/drawing/2014/main" id="{A34A3B8F-76CC-DD4D-AE9B-DF5B8A184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6" y="2592"/>
                <a:ext cx="800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aseline="0" dirty="0">
                    <a:solidFill>
                      <a:srgbClr val="666666"/>
                    </a:solidFill>
                  </a:rPr>
                  <a:t>intensity (dB)</a:t>
                </a:r>
              </a:p>
            </p:txBody>
          </p:sp>
          <p:sp>
            <p:nvSpPr>
              <p:cNvPr id="104" name="Text Box 181">
                <a:extLst>
                  <a:ext uri="{FF2B5EF4-FFF2-40B4-BE49-F238E27FC236}">
                    <a16:creationId xmlns:a16="http://schemas.microsoft.com/office/drawing/2014/main" id="{58B994E3-A141-344F-9239-42E1D97248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168"/>
                <a:ext cx="14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200" baseline="0" dirty="0">
                    <a:solidFill>
                      <a:srgbClr val="666666"/>
                    </a:solidFill>
                  </a:rPr>
                  <a:t>40</a:t>
                </a:r>
              </a:p>
            </p:txBody>
          </p:sp>
          <p:sp>
            <p:nvSpPr>
              <p:cNvPr id="105" name="Text Box 182">
                <a:extLst>
                  <a:ext uri="{FF2B5EF4-FFF2-40B4-BE49-F238E27FC236}">
                    <a16:creationId xmlns:a16="http://schemas.microsoft.com/office/drawing/2014/main" id="{B80FD4AC-DFD4-F249-802A-337AC9CD2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880"/>
                <a:ext cx="14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200" baseline="0">
                    <a:solidFill>
                      <a:srgbClr val="666666"/>
                    </a:solidFill>
                  </a:rPr>
                  <a:t>80</a:t>
                </a:r>
              </a:p>
            </p:txBody>
          </p:sp>
          <p:sp>
            <p:nvSpPr>
              <p:cNvPr id="106" name="Text Box 183">
                <a:extLst>
                  <a:ext uri="{FF2B5EF4-FFF2-40B4-BE49-F238E27FC236}">
                    <a16:creationId xmlns:a16="http://schemas.microsoft.com/office/drawing/2014/main" id="{1FF216FC-3AEA-B74B-94C4-5502E76C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456"/>
                <a:ext cx="14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200" baseline="0" dirty="0">
                    <a:solidFill>
                      <a:srgbClr val="666666"/>
                    </a:solidFill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629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4B90-BAF6-F64A-BA8A-60DF1244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B1B1-6664-9D4F-8CDC-49DD073A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– the shape of your vocal tract</a:t>
            </a:r>
          </a:p>
          <a:p>
            <a:pPr lvl="1"/>
            <a:r>
              <a:rPr lang="en-US" dirty="0"/>
              <a:t>Acts a a set of resonators</a:t>
            </a:r>
          </a:p>
          <a:p>
            <a:pPr lvl="2"/>
            <a:r>
              <a:rPr lang="en-US" dirty="0"/>
              <a:t>Certain component frequencies are reinforced (increased amplitude), others are attenuated (decreased amplitude)</a:t>
            </a:r>
          </a:p>
          <a:p>
            <a:endParaRPr lang="en-US" dirty="0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52C0877-6776-484B-9284-77B927F4FAE5}"/>
              </a:ext>
            </a:extLst>
          </p:cNvPr>
          <p:cNvGrpSpPr/>
          <p:nvPr/>
        </p:nvGrpSpPr>
        <p:grpSpPr>
          <a:xfrm>
            <a:off x="2589212" y="3469354"/>
            <a:ext cx="8814912" cy="2764536"/>
            <a:chOff x="205762" y="3941064"/>
            <a:chExt cx="8814912" cy="2764536"/>
          </a:xfrm>
        </p:grpSpPr>
        <p:grpSp>
          <p:nvGrpSpPr>
            <p:cNvPr id="6" name="Group 111">
              <a:extLst>
                <a:ext uri="{FF2B5EF4-FFF2-40B4-BE49-F238E27FC236}">
                  <a16:creationId xmlns:a16="http://schemas.microsoft.com/office/drawing/2014/main" id="{441A8A65-C6F2-0247-A19F-5D70C7885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62" y="3941065"/>
              <a:ext cx="2872882" cy="1865313"/>
              <a:chOff x="176" y="2592"/>
              <a:chExt cx="2163" cy="1175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856E63A0-3931-FE49-B6DC-F1A0EC91CE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" y="2948"/>
                <a:ext cx="1650" cy="556"/>
                <a:chOff x="3264" y="2948"/>
                <a:chExt cx="1650" cy="556"/>
              </a:xfrm>
            </p:grpSpPr>
            <p:sp>
              <p:nvSpPr>
                <p:cNvPr id="31" name="Line 5">
                  <a:extLst>
                    <a:ext uri="{FF2B5EF4-FFF2-40B4-BE49-F238E27FC236}">
                      <a16:creationId xmlns:a16="http://schemas.microsoft.com/office/drawing/2014/main" id="{294F12B0-63AB-A341-B472-109008628F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64" y="2948"/>
                  <a:ext cx="0" cy="55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6">
                  <a:extLst>
                    <a:ext uri="{FF2B5EF4-FFF2-40B4-BE49-F238E27FC236}">
                      <a16:creationId xmlns:a16="http://schemas.microsoft.com/office/drawing/2014/main" id="{6D1E4AB3-2A4D-314E-B862-24419D24C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94" y="3002"/>
                  <a:ext cx="0" cy="50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Line 7">
                  <a:extLst>
                    <a:ext uri="{FF2B5EF4-FFF2-40B4-BE49-F238E27FC236}">
                      <a16:creationId xmlns:a16="http://schemas.microsoft.com/office/drawing/2014/main" id="{073D24C8-4B34-EF40-9C08-58F69C56CF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24" y="3060"/>
                  <a:ext cx="0" cy="44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8">
                  <a:extLst>
                    <a:ext uri="{FF2B5EF4-FFF2-40B4-BE49-F238E27FC236}">
                      <a16:creationId xmlns:a16="http://schemas.microsoft.com/office/drawing/2014/main" id="{EC904E4F-6FA8-AD4A-9931-2EF4845C84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54" y="3102"/>
                  <a:ext cx="0" cy="40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Line 9">
                  <a:extLst>
                    <a:ext uri="{FF2B5EF4-FFF2-40B4-BE49-F238E27FC236}">
                      <a16:creationId xmlns:a16="http://schemas.microsoft.com/office/drawing/2014/main" id="{AC03FE20-ACDE-F347-B748-3BFA6BCBA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84" y="3136"/>
                  <a:ext cx="0" cy="36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Line 10">
                  <a:extLst>
                    <a:ext uri="{FF2B5EF4-FFF2-40B4-BE49-F238E27FC236}">
                      <a16:creationId xmlns:a16="http://schemas.microsoft.com/office/drawing/2014/main" id="{424C653D-E48E-E944-8C4C-DB1EE66C2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14" y="3170"/>
                  <a:ext cx="0" cy="33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Line 11">
                  <a:extLst>
                    <a:ext uri="{FF2B5EF4-FFF2-40B4-BE49-F238E27FC236}">
                      <a16:creationId xmlns:a16="http://schemas.microsoft.com/office/drawing/2014/main" id="{D46C054A-BC4E-E64B-AF41-9DE179D8A4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44" y="3210"/>
                  <a:ext cx="0" cy="29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12">
                  <a:extLst>
                    <a:ext uri="{FF2B5EF4-FFF2-40B4-BE49-F238E27FC236}">
                      <a16:creationId xmlns:a16="http://schemas.microsoft.com/office/drawing/2014/main" id="{0D135A77-6349-1F49-AC8D-2DD10CF78E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74" y="3248"/>
                  <a:ext cx="0" cy="25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Line 13">
                  <a:extLst>
                    <a:ext uri="{FF2B5EF4-FFF2-40B4-BE49-F238E27FC236}">
                      <a16:creationId xmlns:a16="http://schemas.microsoft.com/office/drawing/2014/main" id="{B2DB9A16-AB16-534E-82F8-4F3F5E01D0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04" y="3270"/>
                  <a:ext cx="0" cy="23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14">
                  <a:extLst>
                    <a:ext uri="{FF2B5EF4-FFF2-40B4-BE49-F238E27FC236}">
                      <a16:creationId xmlns:a16="http://schemas.microsoft.com/office/drawing/2014/main" id="{0333DC4F-48A1-CF40-A3D9-CC16285E90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34" y="3282"/>
                  <a:ext cx="0" cy="22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15">
                  <a:extLst>
                    <a:ext uri="{FF2B5EF4-FFF2-40B4-BE49-F238E27FC236}">
                      <a16:creationId xmlns:a16="http://schemas.microsoft.com/office/drawing/2014/main" id="{6F9ED157-00B0-BF4A-9004-A19175120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64" y="3290"/>
                  <a:ext cx="0" cy="21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16">
                  <a:extLst>
                    <a:ext uri="{FF2B5EF4-FFF2-40B4-BE49-F238E27FC236}">
                      <a16:creationId xmlns:a16="http://schemas.microsoft.com/office/drawing/2014/main" id="{3AC0B8BF-53D0-0948-A573-961895666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94" y="3298"/>
                  <a:ext cx="0" cy="20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17">
                  <a:extLst>
                    <a:ext uri="{FF2B5EF4-FFF2-40B4-BE49-F238E27FC236}">
                      <a16:creationId xmlns:a16="http://schemas.microsoft.com/office/drawing/2014/main" id="{6E858BC8-85B7-3F42-9556-D015FD40C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24" y="3316"/>
                  <a:ext cx="0" cy="1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18">
                  <a:extLst>
                    <a:ext uri="{FF2B5EF4-FFF2-40B4-BE49-F238E27FC236}">
                      <a16:creationId xmlns:a16="http://schemas.microsoft.com/office/drawing/2014/main" id="{3A7A14AF-91A0-674C-9F30-E027BFDA7B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54" y="3316"/>
                  <a:ext cx="0" cy="1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9">
                  <a:extLst>
                    <a:ext uri="{FF2B5EF4-FFF2-40B4-BE49-F238E27FC236}">
                      <a16:creationId xmlns:a16="http://schemas.microsoft.com/office/drawing/2014/main" id="{6597D531-479A-2543-B99E-2FD21D898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84" y="3334"/>
                  <a:ext cx="0" cy="17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0">
                  <a:extLst>
                    <a:ext uri="{FF2B5EF4-FFF2-40B4-BE49-F238E27FC236}">
                      <a16:creationId xmlns:a16="http://schemas.microsoft.com/office/drawing/2014/main" id="{6AC5104D-1A63-F44F-B3EF-E6EB546507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14" y="3350"/>
                  <a:ext cx="0" cy="15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21">
                  <a:extLst>
                    <a:ext uri="{FF2B5EF4-FFF2-40B4-BE49-F238E27FC236}">
                      <a16:creationId xmlns:a16="http://schemas.microsoft.com/office/drawing/2014/main" id="{714DE7C8-C927-A14A-AA3F-09B53E417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44" y="3348"/>
                  <a:ext cx="0" cy="15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22">
                  <a:extLst>
                    <a:ext uri="{FF2B5EF4-FFF2-40B4-BE49-F238E27FC236}">
                      <a16:creationId xmlns:a16="http://schemas.microsoft.com/office/drawing/2014/main" id="{9170F230-C282-5D4F-BDDF-1A3A8B7040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74" y="3358"/>
                  <a:ext cx="0" cy="14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23">
                  <a:extLst>
                    <a:ext uri="{FF2B5EF4-FFF2-40B4-BE49-F238E27FC236}">
                      <a16:creationId xmlns:a16="http://schemas.microsoft.com/office/drawing/2014/main" id="{1F0192AE-DA77-C944-BA2B-3EDED79799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04" y="3366"/>
                  <a:ext cx="0" cy="13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24">
                  <a:extLst>
                    <a:ext uri="{FF2B5EF4-FFF2-40B4-BE49-F238E27FC236}">
                      <a16:creationId xmlns:a16="http://schemas.microsoft.com/office/drawing/2014/main" id="{9D5DBF78-9536-D648-A3CE-9A8C73D63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34" y="3374"/>
                  <a:ext cx="0" cy="13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25">
                  <a:extLst>
                    <a:ext uri="{FF2B5EF4-FFF2-40B4-BE49-F238E27FC236}">
                      <a16:creationId xmlns:a16="http://schemas.microsoft.com/office/drawing/2014/main" id="{68AD7AEC-0B19-3A46-B6B2-6D532CF207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64" y="3384"/>
                  <a:ext cx="0" cy="12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26">
                  <a:extLst>
                    <a:ext uri="{FF2B5EF4-FFF2-40B4-BE49-F238E27FC236}">
                      <a16:creationId xmlns:a16="http://schemas.microsoft.com/office/drawing/2014/main" id="{09CD6BAC-EC04-0E40-8944-2A6F993EE0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94" y="3392"/>
                  <a:ext cx="0" cy="11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Line 27">
                  <a:extLst>
                    <a:ext uri="{FF2B5EF4-FFF2-40B4-BE49-F238E27FC236}">
                      <a16:creationId xmlns:a16="http://schemas.microsoft.com/office/drawing/2014/main" id="{7C4E4B85-9E63-574B-ACE2-AD114B239A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24" y="3394"/>
                  <a:ext cx="0" cy="11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28">
                  <a:extLst>
                    <a:ext uri="{FF2B5EF4-FFF2-40B4-BE49-F238E27FC236}">
                      <a16:creationId xmlns:a16="http://schemas.microsoft.com/office/drawing/2014/main" id="{D74054F6-456C-3A4A-8589-2C15B4EE9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54" y="3392"/>
                  <a:ext cx="0" cy="11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29">
                  <a:extLst>
                    <a:ext uri="{FF2B5EF4-FFF2-40B4-BE49-F238E27FC236}">
                      <a16:creationId xmlns:a16="http://schemas.microsoft.com/office/drawing/2014/main" id="{D9353A32-ACEA-204F-B093-A1739C5E80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4" y="3404"/>
                  <a:ext cx="0" cy="10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Line 30">
                  <a:extLst>
                    <a:ext uri="{FF2B5EF4-FFF2-40B4-BE49-F238E27FC236}">
                      <a16:creationId xmlns:a16="http://schemas.microsoft.com/office/drawing/2014/main" id="{2F648144-8052-F04A-BAC2-A722BAA72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14" y="3410"/>
                  <a:ext cx="0" cy="9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Line 31">
                  <a:extLst>
                    <a:ext uri="{FF2B5EF4-FFF2-40B4-BE49-F238E27FC236}">
                      <a16:creationId xmlns:a16="http://schemas.microsoft.com/office/drawing/2014/main" id="{8B000DFC-8D45-8244-A87E-8BF5EA474C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44" y="3416"/>
                  <a:ext cx="0" cy="8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Line 32">
                  <a:extLst>
                    <a:ext uri="{FF2B5EF4-FFF2-40B4-BE49-F238E27FC236}">
                      <a16:creationId xmlns:a16="http://schemas.microsoft.com/office/drawing/2014/main" id="{BFBEE9D3-7E7D-3942-9678-A93C1B8BCC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74" y="3412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CFF4D398-4808-B74A-A538-8D828E65F4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04" y="3422"/>
                  <a:ext cx="0" cy="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23518990-D96A-824E-AF48-175431C3DE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34" y="3426"/>
                  <a:ext cx="0" cy="7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35">
                  <a:extLst>
                    <a:ext uri="{FF2B5EF4-FFF2-40B4-BE49-F238E27FC236}">
                      <a16:creationId xmlns:a16="http://schemas.microsoft.com/office/drawing/2014/main" id="{E43B80A9-E267-E04D-BB03-EE3B6BE72B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64" y="3434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36">
                  <a:extLst>
                    <a:ext uri="{FF2B5EF4-FFF2-40B4-BE49-F238E27FC236}">
                      <a16:creationId xmlns:a16="http://schemas.microsoft.com/office/drawing/2014/main" id="{0BAA4CE0-7153-0141-98DB-7E877DF85F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4" y="3430"/>
                  <a:ext cx="0" cy="7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37">
                  <a:extLst>
                    <a:ext uri="{FF2B5EF4-FFF2-40B4-BE49-F238E27FC236}">
                      <a16:creationId xmlns:a16="http://schemas.microsoft.com/office/drawing/2014/main" id="{6BA99870-795A-944D-8FD0-7A0E2FF132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24" y="343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38">
                  <a:extLst>
                    <a:ext uri="{FF2B5EF4-FFF2-40B4-BE49-F238E27FC236}">
                      <a16:creationId xmlns:a16="http://schemas.microsoft.com/office/drawing/2014/main" id="{F43AEEB9-AB09-1A4A-930D-FC15C22C8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54" y="3444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39">
                  <a:extLst>
                    <a:ext uri="{FF2B5EF4-FFF2-40B4-BE49-F238E27FC236}">
                      <a16:creationId xmlns:a16="http://schemas.microsoft.com/office/drawing/2014/main" id="{6113FEC5-74DD-1D40-9F81-B97FEFD5FF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84" y="3438"/>
                  <a:ext cx="0" cy="66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40">
                  <a:extLst>
                    <a:ext uri="{FF2B5EF4-FFF2-40B4-BE49-F238E27FC236}">
                      <a16:creationId xmlns:a16="http://schemas.microsoft.com/office/drawing/2014/main" id="{1D675638-F70D-CF44-832F-7DEC0793A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14" y="3446"/>
                  <a:ext cx="0" cy="5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41">
                  <a:extLst>
                    <a:ext uri="{FF2B5EF4-FFF2-40B4-BE49-F238E27FC236}">
                      <a16:creationId xmlns:a16="http://schemas.microsoft.com/office/drawing/2014/main" id="{C8C67894-B191-7F49-B173-E4356B8A11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44" y="3440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Line 42">
                  <a:extLst>
                    <a:ext uri="{FF2B5EF4-FFF2-40B4-BE49-F238E27FC236}">
                      <a16:creationId xmlns:a16="http://schemas.microsoft.com/office/drawing/2014/main" id="{793A9304-16C8-024A-BFC5-BB0C88A2AD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74" y="3446"/>
                  <a:ext cx="0" cy="5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Line 43">
                  <a:extLst>
                    <a:ext uri="{FF2B5EF4-FFF2-40B4-BE49-F238E27FC236}">
                      <a16:creationId xmlns:a16="http://schemas.microsoft.com/office/drawing/2014/main" id="{094F7725-F5B7-8E4C-B11A-1E3C20678A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04" y="3446"/>
                  <a:ext cx="0" cy="5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Line 44">
                  <a:extLst>
                    <a:ext uri="{FF2B5EF4-FFF2-40B4-BE49-F238E27FC236}">
                      <a16:creationId xmlns:a16="http://schemas.microsoft.com/office/drawing/2014/main" id="{31CBD4AB-9195-9145-824B-FFA05C768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3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Line 45">
                  <a:extLst>
                    <a:ext uri="{FF2B5EF4-FFF2-40B4-BE49-F238E27FC236}">
                      <a16:creationId xmlns:a16="http://schemas.microsoft.com/office/drawing/2014/main" id="{DB18726B-E663-174B-8500-A1257EE1D1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6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46">
                  <a:extLst>
                    <a:ext uri="{FF2B5EF4-FFF2-40B4-BE49-F238E27FC236}">
                      <a16:creationId xmlns:a16="http://schemas.microsoft.com/office/drawing/2014/main" id="{AA0265A1-4246-3E4A-B2EF-F574942D7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9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47">
                  <a:extLst>
                    <a:ext uri="{FF2B5EF4-FFF2-40B4-BE49-F238E27FC236}">
                      <a16:creationId xmlns:a16="http://schemas.microsoft.com/office/drawing/2014/main" id="{96EAD4DC-7E3F-D840-897B-0C6E984869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2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48">
                  <a:extLst>
                    <a:ext uri="{FF2B5EF4-FFF2-40B4-BE49-F238E27FC236}">
                      <a16:creationId xmlns:a16="http://schemas.microsoft.com/office/drawing/2014/main" id="{56301F10-806E-1E48-9BA7-4CE328420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5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Line 49">
                  <a:extLst>
                    <a:ext uri="{FF2B5EF4-FFF2-40B4-BE49-F238E27FC236}">
                      <a16:creationId xmlns:a16="http://schemas.microsoft.com/office/drawing/2014/main" id="{6E06E123-84D0-F347-9DBE-9D698D616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8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Line 50">
                  <a:extLst>
                    <a:ext uri="{FF2B5EF4-FFF2-40B4-BE49-F238E27FC236}">
                      <a16:creationId xmlns:a16="http://schemas.microsoft.com/office/drawing/2014/main" id="{52751C5C-E193-AF46-853A-74E9B150CD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1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Line 51">
                  <a:extLst>
                    <a:ext uri="{FF2B5EF4-FFF2-40B4-BE49-F238E27FC236}">
                      <a16:creationId xmlns:a16="http://schemas.microsoft.com/office/drawing/2014/main" id="{43A3DB7F-0FE5-3043-BDAF-E1CA18764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4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Line 52">
                  <a:extLst>
                    <a:ext uri="{FF2B5EF4-FFF2-40B4-BE49-F238E27FC236}">
                      <a16:creationId xmlns:a16="http://schemas.microsoft.com/office/drawing/2014/main" id="{247123EC-E086-B547-AD33-59457D9D6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7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Line 53">
                  <a:extLst>
                    <a:ext uri="{FF2B5EF4-FFF2-40B4-BE49-F238E27FC236}">
                      <a16:creationId xmlns:a16="http://schemas.microsoft.com/office/drawing/2014/main" id="{C0850F15-D479-5B4F-8DFE-AFABF12D2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Line 54">
                  <a:extLst>
                    <a:ext uri="{FF2B5EF4-FFF2-40B4-BE49-F238E27FC236}">
                      <a16:creationId xmlns:a16="http://schemas.microsoft.com/office/drawing/2014/main" id="{21DB56FE-965B-6243-A9AC-3301C66E0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3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Line 55">
                  <a:extLst>
                    <a:ext uri="{FF2B5EF4-FFF2-40B4-BE49-F238E27FC236}">
                      <a16:creationId xmlns:a16="http://schemas.microsoft.com/office/drawing/2014/main" id="{AFBC4125-F4E0-5348-AE3E-3A2A4FDC43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6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Line 56">
                  <a:extLst>
                    <a:ext uri="{FF2B5EF4-FFF2-40B4-BE49-F238E27FC236}">
                      <a16:creationId xmlns:a16="http://schemas.microsoft.com/office/drawing/2014/main" id="{892489D8-F1E6-C74E-B434-62A76E265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9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Line 57">
                  <a:extLst>
                    <a:ext uri="{FF2B5EF4-FFF2-40B4-BE49-F238E27FC236}">
                      <a16:creationId xmlns:a16="http://schemas.microsoft.com/office/drawing/2014/main" id="{2A32D683-0FDE-DD4B-97F3-814BEE482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2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Line 58">
                  <a:extLst>
                    <a:ext uri="{FF2B5EF4-FFF2-40B4-BE49-F238E27FC236}">
                      <a16:creationId xmlns:a16="http://schemas.microsoft.com/office/drawing/2014/main" id="{ACAC4F8B-987F-8B47-A513-12FAA9A72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5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Line 59">
                  <a:extLst>
                    <a:ext uri="{FF2B5EF4-FFF2-40B4-BE49-F238E27FC236}">
                      <a16:creationId xmlns:a16="http://schemas.microsoft.com/office/drawing/2014/main" id="{BE15E190-AEB6-3E43-AE96-036CDBD9D4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8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Line 60">
                  <a:extLst>
                    <a:ext uri="{FF2B5EF4-FFF2-40B4-BE49-F238E27FC236}">
                      <a16:creationId xmlns:a16="http://schemas.microsoft.com/office/drawing/2014/main" id="{767903B4-D4FC-E246-8008-4E337167C1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14" y="3456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Group 61">
                <a:extLst>
                  <a:ext uri="{FF2B5EF4-FFF2-40B4-BE49-F238E27FC236}">
                    <a16:creationId xmlns:a16="http://schemas.microsoft.com/office/drawing/2014/main" id="{8C01A561-D774-E34B-8C2C-239B9CB98C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" y="3552"/>
                <a:ext cx="1997" cy="215"/>
                <a:chOff x="3174" y="3552"/>
                <a:chExt cx="1997" cy="215"/>
              </a:xfrm>
            </p:grpSpPr>
            <p:sp>
              <p:nvSpPr>
                <p:cNvPr id="21" name="Line 62">
                  <a:extLst>
                    <a:ext uri="{FF2B5EF4-FFF2-40B4-BE49-F238E27FC236}">
                      <a16:creationId xmlns:a16="http://schemas.microsoft.com/office/drawing/2014/main" id="{6B895893-2F9A-6146-86C7-BEC08F7EC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8" y="355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63">
                  <a:extLst>
                    <a:ext uri="{FF2B5EF4-FFF2-40B4-BE49-F238E27FC236}">
                      <a16:creationId xmlns:a16="http://schemas.microsoft.com/office/drawing/2014/main" id="{11ACFE2F-92A2-DB4C-AB03-9B3AFC1741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355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Line 64">
                  <a:extLst>
                    <a:ext uri="{FF2B5EF4-FFF2-40B4-BE49-F238E27FC236}">
                      <a16:creationId xmlns:a16="http://schemas.microsoft.com/office/drawing/2014/main" id="{725C46E6-86C7-1F43-8D02-8738535BB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36" y="355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65">
                  <a:extLst>
                    <a:ext uri="{FF2B5EF4-FFF2-40B4-BE49-F238E27FC236}">
                      <a16:creationId xmlns:a16="http://schemas.microsoft.com/office/drawing/2014/main" id="{616CB8C6-7B15-C74C-8B73-E6C74E210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355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66">
                  <a:extLst>
                    <a:ext uri="{FF2B5EF4-FFF2-40B4-BE49-F238E27FC236}">
                      <a16:creationId xmlns:a16="http://schemas.microsoft.com/office/drawing/2014/main" id="{04ABB044-258E-D94E-968E-B794AFB5EE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64" y="355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Text Box 67">
                  <a:extLst>
                    <a:ext uri="{FF2B5EF4-FFF2-40B4-BE49-F238E27FC236}">
                      <a16:creationId xmlns:a16="http://schemas.microsoft.com/office/drawing/2014/main" id="{33CA21A0-530E-F347-992D-549D193FCC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8" y="3571"/>
                  <a:ext cx="403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baseline="0" dirty="0">
                      <a:solidFill>
                        <a:srgbClr val="666666"/>
                      </a:solidFill>
                    </a:rPr>
                    <a:t>(Hz)</a:t>
                  </a:r>
                </a:p>
              </p:txBody>
            </p:sp>
            <p:sp>
              <p:nvSpPr>
                <p:cNvPr id="27" name="Line 68">
                  <a:extLst>
                    <a:ext uri="{FF2B5EF4-FFF2-40B4-BE49-F238E27FC236}">
                      <a16:creationId xmlns:a16="http://schemas.microsoft.com/office/drawing/2014/main" id="{525D9E37-D69A-A947-8A8E-B95D9D4FC8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6" y="3552"/>
                  <a:ext cx="1872" cy="0"/>
                </a:xfrm>
                <a:prstGeom prst="lin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round/>
                  <a:headEnd type="triangle" w="med" len="med"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Text Box 69">
                  <a:extLst>
                    <a:ext uri="{FF2B5EF4-FFF2-40B4-BE49-F238E27FC236}">
                      <a16:creationId xmlns:a16="http://schemas.microsoft.com/office/drawing/2014/main" id="{14F13327-6825-5B4B-B0F8-537869F0EC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3593"/>
                  <a:ext cx="288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>
                      <a:solidFill>
                        <a:srgbClr val="666666"/>
                      </a:solidFill>
                    </a:rPr>
                    <a:t>4000</a:t>
                  </a:r>
                </a:p>
              </p:txBody>
            </p:sp>
            <p:sp>
              <p:nvSpPr>
                <p:cNvPr id="29" name="Text Box 70">
                  <a:extLst>
                    <a:ext uri="{FF2B5EF4-FFF2-40B4-BE49-F238E27FC236}">
                      <a16:creationId xmlns:a16="http://schemas.microsoft.com/office/drawing/2014/main" id="{56080FAE-CFEE-F24C-8CD7-5E1F88B6FE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2" y="3593"/>
                  <a:ext cx="288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>
                      <a:solidFill>
                        <a:srgbClr val="666666"/>
                      </a:solidFill>
                    </a:rPr>
                    <a:t>2000</a:t>
                  </a:r>
                </a:p>
              </p:txBody>
            </p:sp>
            <p:sp>
              <p:nvSpPr>
                <p:cNvPr id="30" name="Text Box 71">
                  <a:extLst>
                    <a:ext uri="{FF2B5EF4-FFF2-40B4-BE49-F238E27FC236}">
                      <a16:creationId xmlns:a16="http://schemas.microsoft.com/office/drawing/2014/main" id="{4111C7B8-918F-2440-8871-DE3E7AD7AD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74" y="3593"/>
                  <a:ext cx="192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666666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9" name="Group 72">
                <a:extLst>
                  <a:ext uri="{FF2B5EF4-FFF2-40B4-BE49-F238E27FC236}">
                    <a16:creationId xmlns:a16="http://schemas.microsoft.com/office/drawing/2014/main" id="{A6B61019-B918-454F-AC89-CC23653C1B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" y="2592"/>
                <a:ext cx="399" cy="980"/>
                <a:chOff x="3008" y="2592"/>
                <a:chExt cx="399" cy="980"/>
              </a:xfrm>
            </p:grpSpPr>
            <p:sp>
              <p:nvSpPr>
                <p:cNvPr id="10" name="Line 73">
                  <a:extLst>
                    <a:ext uri="{FF2B5EF4-FFF2-40B4-BE49-F238E27FC236}">
                      <a16:creationId xmlns:a16="http://schemas.microsoft.com/office/drawing/2014/main" id="{E7F22B55-03BF-4E4D-A0EA-2835F8E04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0" y="3504"/>
                  <a:ext cx="29" cy="0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Line 74">
                  <a:extLst>
                    <a:ext uri="{FF2B5EF4-FFF2-40B4-BE49-F238E27FC236}">
                      <a16:creationId xmlns:a16="http://schemas.microsoft.com/office/drawing/2014/main" id="{F60B2A1F-1927-654E-9570-3F9473A7D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0" y="3360"/>
                  <a:ext cx="29" cy="0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75">
                  <a:extLst>
                    <a:ext uri="{FF2B5EF4-FFF2-40B4-BE49-F238E27FC236}">
                      <a16:creationId xmlns:a16="http://schemas.microsoft.com/office/drawing/2014/main" id="{C9A53BBE-EF2D-7A4C-835A-E56E5F266E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0" y="3216"/>
                  <a:ext cx="29" cy="0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76">
                  <a:extLst>
                    <a:ext uri="{FF2B5EF4-FFF2-40B4-BE49-F238E27FC236}">
                      <a16:creationId xmlns:a16="http://schemas.microsoft.com/office/drawing/2014/main" id="{AF917843-0FC6-8A47-BC68-870857BEA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0" y="3072"/>
                  <a:ext cx="29" cy="0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Line 77">
                  <a:extLst>
                    <a:ext uri="{FF2B5EF4-FFF2-40B4-BE49-F238E27FC236}">
                      <a16:creationId xmlns:a16="http://schemas.microsoft.com/office/drawing/2014/main" id="{518DAACF-3D97-2049-88BD-9CD7FA398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0" y="2928"/>
                  <a:ext cx="29" cy="0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Line 78">
                  <a:extLst>
                    <a:ext uri="{FF2B5EF4-FFF2-40B4-BE49-F238E27FC236}">
                      <a16:creationId xmlns:a16="http://schemas.microsoft.com/office/drawing/2014/main" id="{A0C9F259-118F-4640-B28B-53501137BB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80" y="2784"/>
                  <a:ext cx="29" cy="0"/>
                </a:xfrm>
                <a:prstGeom prst="line">
                  <a:avLst/>
                </a:prstGeom>
                <a:noFill/>
                <a:ln w="9525">
                  <a:solidFill>
                    <a:srgbClr val="B3B3B3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79">
                  <a:extLst>
                    <a:ext uri="{FF2B5EF4-FFF2-40B4-BE49-F238E27FC236}">
                      <a16:creationId xmlns:a16="http://schemas.microsoft.com/office/drawing/2014/main" id="{808782EF-29D7-6640-907A-3CC783E8F8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783"/>
                  <a:ext cx="0" cy="769"/>
                </a:xfrm>
                <a:prstGeom prst="line">
                  <a:avLst/>
                </a:prstGeom>
                <a:noFill/>
                <a:ln w="6350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Text Box 80">
                  <a:extLst>
                    <a:ext uri="{FF2B5EF4-FFF2-40B4-BE49-F238E27FC236}">
                      <a16:creationId xmlns:a16="http://schemas.microsoft.com/office/drawing/2014/main" id="{751991EB-9F5D-D140-BD41-4B4996A6E8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8" y="2592"/>
                  <a:ext cx="399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baseline="0" dirty="0">
                      <a:solidFill>
                        <a:srgbClr val="666666"/>
                      </a:solidFill>
                    </a:rPr>
                    <a:t>(dB)</a:t>
                  </a:r>
                </a:p>
              </p:txBody>
            </p:sp>
            <p:sp>
              <p:nvSpPr>
                <p:cNvPr id="18" name="Text Box 81">
                  <a:extLst>
                    <a:ext uri="{FF2B5EF4-FFF2-40B4-BE49-F238E27FC236}">
                      <a16:creationId xmlns:a16="http://schemas.microsoft.com/office/drawing/2014/main" id="{ED0100D9-61A7-CF44-9347-CECA406D6A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3168"/>
                  <a:ext cx="14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  <a:spAutoFit/>
                </a:bodyPr>
                <a:lstStyle/>
                <a:p>
                  <a:pPr algn="r"/>
                  <a:r>
                    <a:rPr lang="en-US" sz="1200" baseline="0">
                      <a:solidFill>
                        <a:srgbClr val="666666"/>
                      </a:solidFill>
                    </a:rPr>
                    <a:t>40</a:t>
                  </a:r>
                </a:p>
              </p:txBody>
            </p:sp>
            <p:sp>
              <p:nvSpPr>
                <p:cNvPr id="19" name="Text Box 82">
                  <a:extLst>
                    <a:ext uri="{FF2B5EF4-FFF2-40B4-BE49-F238E27FC236}">
                      <a16:creationId xmlns:a16="http://schemas.microsoft.com/office/drawing/2014/main" id="{4A76F416-3692-A345-8EE9-FF99AE21D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2880"/>
                  <a:ext cx="14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  <a:spAutoFit/>
                </a:bodyPr>
                <a:lstStyle/>
                <a:p>
                  <a:pPr algn="r"/>
                  <a:r>
                    <a:rPr lang="en-US" sz="1200" baseline="0" dirty="0">
                      <a:solidFill>
                        <a:srgbClr val="666666"/>
                      </a:solidFill>
                    </a:rPr>
                    <a:t>80</a:t>
                  </a:r>
                </a:p>
              </p:txBody>
            </p:sp>
            <p:sp>
              <p:nvSpPr>
                <p:cNvPr id="20" name="Text Box 83">
                  <a:extLst>
                    <a:ext uri="{FF2B5EF4-FFF2-40B4-BE49-F238E27FC236}">
                      <a16:creationId xmlns:a16="http://schemas.microsoft.com/office/drawing/2014/main" id="{705E8E45-209C-8C47-A038-037E224F6F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3456"/>
                  <a:ext cx="144" cy="11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  <a:spAutoFit/>
                </a:bodyPr>
                <a:lstStyle/>
                <a:p>
                  <a:pPr algn="r"/>
                  <a:r>
                    <a:rPr lang="en-US" sz="1200" baseline="0">
                      <a:solidFill>
                        <a:srgbClr val="666666"/>
                      </a:solidFill>
                    </a:rPr>
                    <a:t>0</a:t>
                  </a:r>
                </a:p>
              </p:txBody>
            </p:sp>
          </p:grpSp>
        </p:grpSp>
        <p:sp>
          <p:nvSpPr>
            <p:cNvPr id="87" name="Text Box 84">
              <a:extLst>
                <a:ext uri="{FF2B5EF4-FFF2-40B4-BE49-F238E27FC236}">
                  <a16:creationId xmlns:a16="http://schemas.microsoft.com/office/drawing/2014/main" id="{E0886F8C-5D77-5F4D-B0FA-04CD05811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824728"/>
              <a:ext cx="2286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aseline="0" dirty="0">
                  <a:solidFill>
                    <a:srgbClr val="CC3300"/>
                  </a:solidFill>
                </a:rPr>
                <a:t>vocal fold power spectrum</a:t>
              </a:r>
            </a:p>
            <a:p>
              <a:pPr algn="ctr"/>
              <a:r>
                <a:rPr lang="en-US" sz="1400" baseline="0" dirty="0">
                  <a:solidFill>
                    <a:srgbClr val="CC3300"/>
                  </a:solidFill>
                </a:rPr>
                <a:t>(source)</a:t>
              </a:r>
              <a:endParaRPr lang="en-US" sz="1400" baseline="0" dirty="0">
                <a:solidFill>
                  <a:srgbClr val="CC3300"/>
                </a:solidFill>
                <a:ea typeface="Charis SIL" charset="-52"/>
                <a:cs typeface="Charis SIL" charset="-52"/>
              </a:endParaRPr>
            </a:p>
          </p:txBody>
        </p:sp>
        <p:sp>
          <p:nvSpPr>
            <p:cNvPr id="88" name="Text Box 85">
              <a:extLst>
                <a:ext uri="{FF2B5EF4-FFF2-40B4-BE49-F238E27FC236}">
                  <a16:creationId xmlns:a16="http://schemas.microsoft.com/office/drawing/2014/main" id="{CADCF9BF-4105-6A42-BFD7-F749AA11D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824728"/>
              <a:ext cx="2286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aseline="0" dirty="0">
                  <a:solidFill>
                    <a:srgbClr val="CC3300"/>
                  </a:solidFill>
                </a:rPr>
                <a:t>vocal tract frequency curve</a:t>
              </a:r>
            </a:p>
            <a:p>
              <a:pPr algn="ctr"/>
              <a:r>
                <a:rPr lang="en-US" sz="1400" baseline="0" dirty="0">
                  <a:solidFill>
                    <a:srgbClr val="CC3300"/>
                  </a:solidFill>
                </a:rPr>
                <a:t>(filter)</a:t>
              </a:r>
              <a:endParaRPr lang="en-US" sz="1400" baseline="0" dirty="0">
                <a:solidFill>
                  <a:srgbClr val="CC3300"/>
                </a:solidFill>
                <a:ea typeface="Charis SIL" charset="-52"/>
                <a:cs typeface="Charis SIL" charset="-52"/>
              </a:endParaRPr>
            </a:p>
          </p:txBody>
        </p:sp>
        <p:sp>
          <p:nvSpPr>
            <p:cNvPr id="89" name="Text Box 87">
              <a:extLst>
                <a:ext uri="{FF2B5EF4-FFF2-40B4-BE49-F238E27FC236}">
                  <a16:creationId xmlns:a16="http://schemas.microsoft.com/office/drawing/2014/main" id="{87B6AF9E-AEE5-8241-975A-4C9E14B13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5824728"/>
              <a:ext cx="2286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/>
              <a:r>
                <a:rPr lang="en-US" sz="1400" baseline="0">
                  <a:solidFill>
                    <a:srgbClr val="CC3300"/>
                  </a:solidFill>
                </a:rPr>
                <a:t>resulting power spectrum</a:t>
              </a:r>
              <a:endParaRPr lang="en-US" sz="1400" baseline="0">
                <a:solidFill>
                  <a:srgbClr val="CC3300"/>
                </a:solidFill>
                <a:ea typeface="Charis SIL" charset="-52"/>
                <a:cs typeface="Charis SIL" charset="-52"/>
              </a:endParaRPr>
            </a:p>
          </p:txBody>
        </p:sp>
        <p:grpSp>
          <p:nvGrpSpPr>
            <p:cNvPr id="90" name="Group 170">
              <a:extLst>
                <a:ext uri="{FF2B5EF4-FFF2-40B4-BE49-F238E27FC236}">
                  <a16:creationId xmlns:a16="http://schemas.microsoft.com/office/drawing/2014/main" id="{43065842-EE67-FA48-B472-825EE9022E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7251" y="5465072"/>
              <a:ext cx="2653211" cy="341313"/>
              <a:chOff x="3174" y="3552"/>
              <a:chExt cx="1997" cy="215"/>
            </a:xfrm>
          </p:grpSpPr>
          <p:sp>
            <p:nvSpPr>
              <p:cNvPr id="91" name="Line 171">
                <a:extLst>
                  <a:ext uri="{FF2B5EF4-FFF2-40B4-BE49-F238E27FC236}">
                    <a16:creationId xmlns:a16="http://schemas.microsoft.com/office/drawing/2014/main" id="{10651E5D-7E1F-B040-A829-BCCF80630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2">
                <a:extLst>
                  <a:ext uri="{FF2B5EF4-FFF2-40B4-BE49-F238E27FC236}">
                    <a16:creationId xmlns:a16="http://schemas.microsoft.com/office/drawing/2014/main" id="{52A5B2FA-9C1C-2E45-BCA4-6915374FA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3">
                <a:extLst>
                  <a:ext uri="{FF2B5EF4-FFF2-40B4-BE49-F238E27FC236}">
                    <a16:creationId xmlns:a16="http://schemas.microsoft.com/office/drawing/2014/main" id="{B867DE67-FEAB-3A4F-B5DD-46D0D2836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4">
                <a:extLst>
                  <a:ext uri="{FF2B5EF4-FFF2-40B4-BE49-F238E27FC236}">
                    <a16:creationId xmlns:a16="http://schemas.microsoft.com/office/drawing/2014/main" id="{C352D5D0-5857-4C4B-AA26-FD0BB05AA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Line 175">
                <a:extLst>
                  <a:ext uri="{FF2B5EF4-FFF2-40B4-BE49-F238E27FC236}">
                    <a16:creationId xmlns:a16="http://schemas.microsoft.com/office/drawing/2014/main" id="{CA958DA3-D56F-E544-9480-C3DD81EE3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Text Box 176">
                <a:extLst>
                  <a:ext uri="{FF2B5EF4-FFF2-40B4-BE49-F238E27FC236}">
                    <a16:creationId xmlns:a16="http://schemas.microsoft.com/office/drawing/2014/main" id="{7AD42DA7-DB77-C24B-942F-756F0A890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8" y="3571"/>
                <a:ext cx="40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aseline="0" dirty="0">
                    <a:solidFill>
                      <a:srgbClr val="666666"/>
                    </a:solidFill>
                  </a:rPr>
                  <a:t>(Hz)</a:t>
                </a:r>
              </a:p>
            </p:txBody>
          </p:sp>
          <p:sp>
            <p:nvSpPr>
              <p:cNvPr id="97" name="Line 177">
                <a:extLst>
                  <a:ext uri="{FF2B5EF4-FFF2-40B4-BE49-F238E27FC236}">
                    <a16:creationId xmlns:a16="http://schemas.microsoft.com/office/drawing/2014/main" id="{5D56D781-496B-B146-85D6-E60CFF574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3552"/>
                <a:ext cx="1872" cy="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round/>
                <a:headEnd type="triangle" w="med" len="med"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Text Box 178">
                <a:extLst>
                  <a:ext uri="{FF2B5EF4-FFF2-40B4-BE49-F238E27FC236}">
                    <a16:creationId xmlns:a16="http://schemas.microsoft.com/office/drawing/2014/main" id="{19B70E8F-DE6C-C24D-A292-B1A6E456B6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593"/>
                <a:ext cx="28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aseline="0">
                    <a:solidFill>
                      <a:srgbClr val="666666"/>
                    </a:solidFill>
                  </a:rPr>
                  <a:t>4000</a:t>
                </a:r>
              </a:p>
            </p:txBody>
          </p:sp>
          <p:sp>
            <p:nvSpPr>
              <p:cNvPr id="99" name="Text Box 179">
                <a:extLst>
                  <a:ext uri="{FF2B5EF4-FFF2-40B4-BE49-F238E27FC236}">
                    <a16:creationId xmlns:a16="http://schemas.microsoft.com/office/drawing/2014/main" id="{D7371EEE-E50D-9649-8986-B4DC76B3C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93"/>
                <a:ext cx="28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aseline="0">
                    <a:solidFill>
                      <a:srgbClr val="666666"/>
                    </a:solidFill>
                  </a:rPr>
                  <a:t>2000</a:t>
                </a:r>
              </a:p>
            </p:txBody>
          </p:sp>
          <p:sp>
            <p:nvSpPr>
              <p:cNvPr id="100" name="Text Box 180">
                <a:extLst>
                  <a:ext uri="{FF2B5EF4-FFF2-40B4-BE49-F238E27FC236}">
                    <a16:creationId xmlns:a16="http://schemas.microsoft.com/office/drawing/2014/main" id="{26B15EFD-FA28-9D4E-BB4D-B3C545882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" y="3593"/>
                <a:ext cx="19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aseline="0" dirty="0">
                    <a:solidFill>
                      <a:srgbClr val="666666"/>
                    </a:solidFill>
                  </a:rPr>
                  <a:t>0</a:t>
                </a:r>
              </a:p>
            </p:txBody>
          </p:sp>
        </p:grpSp>
        <p:sp>
          <p:nvSpPr>
            <p:cNvPr id="101" name="Line 182">
              <a:extLst>
                <a:ext uri="{FF2B5EF4-FFF2-40B4-BE49-F238E27FC236}">
                  <a16:creationId xmlns:a16="http://schemas.microsoft.com/office/drawing/2014/main" id="{DA76D8C7-4753-A64A-8B7F-4DCEF0D6A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6775" y="5388864"/>
              <a:ext cx="38100" cy="0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2" name="Line 183">
              <a:extLst>
                <a:ext uri="{FF2B5EF4-FFF2-40B4-BE49-F238E27FC236}">
                  <a16:creationId xmlns:a16="http://schemas.microsoft.com/office/drawing/2014/main" id="{104139F8-81AE-A849-8D37-B528AE4BC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6775" y="5160264"/>
              <a:ext cx="38100" cy="0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3" name="Line 184">
              <a:extLst>
                <a:ext uri="{FF2B5EF4-FFF2-40B4-BE49-F238E27FC236}">
                  <a16:creationId xmlns:a16="http://schemas.microsoft.com/office/drawing/2014/main" id="{7A751E18-E5E1-CC4C-9405-987F879D3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6775" y="4931664"/>
              <a:ext cx="38100" cy="0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4" name="Line 185">
              <a:extLst>
                <a:ext uri="{FF2B5EF4-FFF2-40B4-BE49-F238E27FC236}">
                  <a16:creationId xmlns:a16="http://schemas.microsoft.com/office/drawing/2014/main" id="{D7830269-34B3-F349-9F29-A58B8E2A2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6775" y="4703064"/>
              <a:ext cx="38100" cy="0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5" name="Line 186">
              <a:extLst>
                <a:ext uri="{FF2B5EF4-FFF2-40B4-BE49-F238E27FC236}">
                  <a16:creationId xmlns:a16="http://schemas.microsoft.com/office/drawing/2014/main" id="{4919CB2E-000C-F645-A911-5BFC579A3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6775" y="4474464"/>
              <a:ext cx="38100" cy="0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6" name="Line 187">
              <a:extLst>
                <a:ext uri="{FF2B5EF4-FFF2-40B4-BE49-F238E27FC236}">
                  <a16:creationId xmlns:a16="http://schemas.microsoft.com/office/drawing/2014/main" id="{794AE615-85AE-874E-BE64-05E82D93E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6775" y="4245864"/>
              <a:ext cx="38100" cy="0"/>
            </a:xfrm>
            <a:prstGeom prst="line">
              <a:avLst/>
            </a:prstGeom>
            <a:noFill/>
            <a:ln w="9525">
              <a:solidFill>
                <a:srgbClr val="B3B3B3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7" name="Line 188">
              <a:extLst>
                <a:ext uri="{FF2B5EF4-FFF2-40B4-BE49-F238E27FC236}">
                  <a16:creationId xmlns:a16="http://schemas.microsoft.com/office/drawing/2014/main" id="{D3F3D3BB-61D1-D945-ABD2-39C2ED11E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813" y="4244277"/>
              <a:ext cx="0" cy="1220787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08" name="Text Box 189">
              <a:extLst>
                <a:ext uri="{FF2B5EF4-FFF2-40B4-BE49-F238E27FC236}">
                  <a16:creationId xmlns:a16="http://schemas.microsoft.com/office/drawing/2014/main" id="{837CFB68-31C0-CB41-8B9D-693C3352D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873" y="3941064"/>
              <a:ext cx="8723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aseline="0">
                  <a:solidFill>
                    <a:srgbClr val="666666"/>
                  </a:solidFill>
                </a:rPr>
                <a:t>intensity</a:t>
              </a:r>
            </a:p>
          </p:txBody>
        </p:sp>
        <p:sp>
          <p:nvSpPr>
            <p:cNvPr id="109" name="Line 195">
              <a:extLst>
                <a:ext uri="{FF2B5EF4-FFF2-40B4-BE49-F238E27FC236}">
                  <a16:creationId xmlns:a16="http://schemas.microsoft.com/office/drawing/2014/main" id="{E3CEB807-6B98-454D-8D10-4E09531CE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27800" y="4998339"/>
              <a:ext cx="0" cy="39052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0" name="Line 196">
              <a:extLst>
                <a:ext uri="{FF2B5EF4-FFF2-40B4-BE49-F238E27FC236}">
                  <a16:creationId xmlns:a16="http://schemas.microsoft.com/office/drawing/2014/main" id="{26FBE6EE-A604-E049-9661-797318FD6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7488" y="4991989"/>
              <a:ext cx="0" cy="3968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1" name="Line 197">
              <a:extLst>
                <a:ext uri="{FF2B5EF4-FFF2-40B4-BE49-F238E27FC236}">
                  <a16:creationId xmlns:a16="http://schemas.microsoft.com/office/drawing/2014/main" id="{30850C18-800F-EF4F-8020-A6132C7C6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7175" y="4988814"/>
              <a:ext cx="0" cy="40005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2" name="Line 198">
              <a:extLst>
                <a:ext uri="{FF2B5EF4-FFF2-40B4-BE49-F238E27FC236}">
                  <a16:creationId xmlns:a16="http://schemas.microsoft.com/office/drawing/2014/main" id="{D771943B-57DF-4242-9087-5E688285E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46863" y="4979289"/>
              <a:ext cx="0" cy="4095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3" name="Line 199">
              <a:extLst>
                <a:ext uri="{FF2B5EF4-FFF2-40B4-BE49-F238E27FC236}">
                  <a16:creationId xmlns:a16="http://schemas.microsoft.com/office/drawing/2014/main" id="{2C1CC97B-1D3D-8642-BC38-7BAEA68BD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6550" y="4966589"/>
              <a:ext cx="0" cy="4222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4" name="Line 200">
              <a:extLst>
                <a:ext uri="{FF2B5EF4-FFF2-40B4-BE49-F238E27FC236}">
                  <a16:creationId xmlns:a16="http://schemas.microsoft.com/office/drawing/2014/main" id="{1D9E83B8-B11C-4E4C-9AB5-2AE88711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6238" y="4960239"/>
              <a:ext cx="0" cy="42862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5" name="Line 201">
              <a:extLst>
                <a:ext uri="{FF2B5EF4-FFF2-40B4-BE49-F238E27FC236}">
                  <a16:creationId xmlns:a16="http://schemas.microsoft.com/office/drawing/2014/main" id="{DC8107BA-91E5-874A-ACCE-EED415A23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67513" y="4944364"/>
              <a:ext cx="0" cy="4445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6" name="Line 202">
              <a:extLst>
                <a:ext uri="{FF2B5EF4-FFF2-40B4-BE49-F238E27FC236}">
                  <a16:creationId xmlns:a16="http://schemas.microsoft.com/office/drawing/2014/main" id="{65E58918-5913-F546-96AC-BB9F32479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7200" y="4936427"/>
              <a:ext cx="0" cy="45243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7" name="Line 203">
              <a:extLst>
                <a:ext uri="{FF2B5EF4-FFF2-40B4-BE49-F238E27FC236}">
                  <a16:creationId xmlns:a16="http://schemas.microsoft.com/office/drawing/2014/main" id="{2CB13445-F43B-134E-87F0-EE57C3FB6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46888" y="4931664"/>
              <a:ext cx="0" cy="4572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8" name="Line 204">
              <a:extLst>
                <a:ext uri="{FF2B5EF4-FFF2-40B4-BE49-F238E27FC236}">
                  <a16:creationId xmlns:a16="http://schemas.microsoft.com/office/drawing/2014/main" id="{620A6392-FD50-D84C-8781-73EB3CCC8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6575" y="4917377"/>
              <a:ext cx="0" cy="47148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19" name="Line 205">
              <a:extLst>
                <a:ext uri="{FF2B5EF4-FFF2-40B4-BE49-F238E27FC236}">
                  <a16:creationId xmlns:a16="http://schemas.microsoft.com/office/drawing/2014/main" id="{38210DD2-0078-724A-A25E-1B054B922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6263" y="4877689"/>
              <a:ext cx="0" cy="5111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0" name="Line 206">
              <a:extLst>
                <a:ext uri="{FF2B5EF4-FFF2-40B4-BE49-F238E27FC236}">
                  <a16:creationId xmlns:a16="http://schemas.microsoft.com/office/drawing/2014/main" id="{88731213-5BAC-3249-872B-FCE07BA36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5950" y="4838002"/>
              <a:ext cx="0" cy="55086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1" name="Line 207">
              <a:extLst>
                <a:ext uri="{FF2B5EF4-FFF2-40B4-BE49-F238E27FC236}">
                  <a16:creationId xmlns:a16="http://schemas.microsoft.com/office/drawing/2014/main" id="{3BE840A0-0097-254A-B486-C915ED557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5638" y="4911027"/>
              <a:ext cx="0" cy="47783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2" name="Line 208">
              <a:extLst>
                <a:ext uri="{FF2B5EF4-FFF2-40B4-BE49-F238E27FC236}">
                  <a16:creationId xmlns:a16="http://schemas.microsoft.com/office/drawing/2014/main" id="{79985CCA-D4B2-8847-8D6B-9403C3827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5325" y="4980877"/>
              <a:ext cx="0" cy="40798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3" name="Line 209">
              <a:extLst>
                <a:ext uri="{FF2B5EF4-FFF2-40B4-BE49-F238E27FC236}">
                  <a16:creationId xmlns:a16="http://schemas.microsoft.com/office/drawing/2014/main" id="{486DAF6C-C4EE-7C46-844E-7AF8015228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5013" y="5033264"/>
              <a:ext cx="0" cy="3556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4" name="Line 210">
              <a:extLst>
                <a:ext uri="{FF2B5EF4-FFF2-40B4-BE49-F238E27FC236}">
                  <a16:creationId xmlns:a16="http://schemas.microsoft.com/office/drawing/2014/main" id="{31068758-7863-B24A-886D-BBEA633ED0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4700" y="5084064"/>
              <a:ext cx="0" cy="3048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5" name="Line 211">
              <a:extLst>
                <a:ext uri="{FF2B5EF4-FFF2-40B4-BE49-F238E27FC236}">
                  <a16:creationId xmlns:a16="http://schemas.microsoft.com/office/drawing/2014/main" id="{0B354966-4DA2-AC4A-9714-E46CDDB27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4388" y="5114227"/>
              <a:ext cx="0" cy="27463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6" name="Line 212">
              <a:extLst>
                <a:ext uri="{FF2B5EF4-FFF2-40B4-BE49-F238E27FC236}">
                  <a16:creationId xmlns:a16="http://schemas.microsoft.com/office/drawing/2014/main" id="{9A1D935F-2501-FE4A-85BB-32925E1B0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5663" y="5134864"/>
              <a:ext cx="0" cy="2540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7" name="Line 213">
              <a:extLst>
                <a:ext uri="{FF2B5EF4-FFF2-40B4-BE49-F238E27FC236}">
                  <a16:creationId xmlns:a16="http://schemas.microsoft.com/office/drawing/2014/main" id="{3DFFB5AF-7303-8E49-8370-3D7D2111CB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45350" y="5163439"/>
              <a:ext cx="0" cy="22542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8" name="Line 214">
              <a:extLst>
                <a:ext uri="{FF2B5EF4-FFF2-40B4-BE49-F238E27FC236}">
                  <a16:creationId xmlns:a16="http://schemas.microsoft.com/office/drawing/2014/main" id="{D354A179-8738-8443-828F-17E7DA624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5038" y="5171377"/>
              <a:ext cx="0" cy="21748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29" name="Line 215">
              <a:extLst>
                <a:ext uri="{FF2B5EF4-FFF2-40B4-BE49-F238E27FC236}">
                  <a16:creationId xmlns:a16="http://schemas.microsoft.com/office/drawing/2014/main" id="{6F09AFAC-F039-D447-8528-AFE73C745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4725" y="5187252"/>
              <a:ext cx="0" cy="2016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0" name="Line 216">
              <a:extLst>
                <a:ext uri="{FF2B5EF4-FFF2-40B4-BE49-F238E27FC236}">
                  <a16:creationId xmlns:a16="http://schemas.microsoft.com/office/drawing/2014/main" id="{79E047FB-F5D1-C44E-9899-49450D8DCB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64413" y="5195189"/>
              <a:ext cx="0" cy="1936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1" name="Line 217">
              <a:extLst>
                <a:ext uri="{FF2B5EF4-FFF2-40B4-BE49-F238E27FC236}">
                  <a16:creationId xmlns:a16="http://schemas.microsoft.com/office/drawing/2014/main" id="{D74F0427-2CD5-A64A-B4BB-69A78E99F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4100" y="5203127"/>
              <a:ext cx="0" cy="18573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2" name="Line 218">
              <a:extLst>
                <a:ext uri="{FF2B5EF4-FFF2-40B4-BE49-F238E27FC236}">
                  <a16:creationId xmlns:a16="http://schemas.microsoft.com/office/drawing/2014/main" id="{768F1486-E17D-9B4F-AB4A-F179D68ED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3788" y="5209477"/>
              <a:ext cx="0" cy="17938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3" name="Line 219">
              <a:extLst>
                <a:ext uri="{FF2B5EF4-FFF2-40B4-BE49-F238E27FC236}">
                  <a16:creationId xmlns:a16="http://schemas.microsoft.com/office/drawing/2014/main" id="{8B5A09C2-79EE-B14C-9E79-80C999BB9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3475" y="5215827"/>
              <a:ext cx="0" cy="17303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4" name="Line 220">
              <a:extLst>
                <a:ext uri="{FF2B5EF4-FFF2-40B4-BE49-F238E27FC236}">
                  <a16:creationId xmlns:a16="http://schemas.microsoft.com/office/drawing/2014/main" id="{A899FE7F-2D97-BE49-843F-89DA1A1BB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3163" y="5214239"/>
              <a:ext cx="0" cy="17462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5" name="Line 221">
              <a:extLst>
                <a:ext uri="{FF2B5EF4-FFF2-40B4-BE49-F238E27FC236}">
                  <a16:creationId xmlns:a16="http://schemas.microsoft.com/office/drawing/2014/main" id="{3B4A424B-C4CA-C54C-A9E2-FA53671DB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62850" y="5207889"/>
              <a:ext cx="0" cy="1809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6" name="Line 222">
              <a:extLst>
                <a:ext uri="{FF2B5EF4-FFF2-40B4-BE49-F238E27FC236}">
                  <a16:creationId xmlns:a16="http://schemas.microsoft.com/office/drawing/2014/main" id="{17B09D86-6687-FF44-B7E8-C08A9F852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2538" y="5196777"/>
              <a:ext cx="0" cy="19208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7" name="Line 223">
              <a:extLst>
                <a:ext uri="{FF2B5EF4-FFF2-40B4-BE49-F238E27FC236}">
                  <a16:creationId xmlns:a16="http://schemas.microsoft.com/office/drawing/2014/main" id="{B16AD48B-D6CB-3C45-B6FD-B4D1C0E3A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43813" y="5182489"/>
              <a:ext cx="0" cy="2063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8" name="Line 224">
              <a:extLst>
                <a:ext uri="{FF2B5EF4-FFF2-40B4-BE49-F238E27FC236}">
                  <a16:creationId xmlns:a16="http://schemas.microsoft.com/office/drawing/2014/main" id="{1F6EAB0E-6A90-9447-8391-57C8A20B7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3500" y="5144389"/>
              <a:ext cx="0" cy="2444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39" name="Line 225">
              <a:extLst>
                <a:ext uri="{FF2B5EF4-FFF2-40B4-BE49-F238E27FC236}">
                  <a16:creationId xmlns:a16="http://schemas.microsoft.com/office/drawing/2014/main" id="{253B39AA-12A7-C248-9453-13E997438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23188" y="5101527"/>
              <a:ext cx="0" cy="28733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0" name="Line 226">
              <a:extLst>
                <a:ext uri="{FF2B5EF4-FFF2-40B4-BE49-F238E27FC236}">
                  <a16:creationId xmlns:a16="http://schemas.microsoft.com/office/drawing/2014/main" id="{79534483-B782-7840-9529-112EFCE82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2875" y="5047552"/>
              <a:ext cx="0" cy="3413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1" name="Line 227">
              <a:extLst>
                <a:ext uri="{FF2B5EF4-FFF2-40B4-BE49-F238E27FC236}">
                  <a16:creationId xmlns:a16="http://schemas.microsoft.com/office/drawing/2014/main" id="{5BB80026-6DE8-9347-91BF-7954159B3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02563" y="5022152"/>
              <a:ext cx="0" cy="3667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2" name="Line 228">
              <a:extLst>
                <a:ext uri="{FF2B5EF4-FFF2-40B4-BE49-F238E27FC236}">
                  <a16:creationId xmlns:a16="http://schemas.microsoft.com/office/drawing/2014/main" id="{2B9D5E1D-56C3-C541-BD5C-6086958BC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2250" y="5066602"/>
              <a:ext cx="0" cy="32226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3" name="Line 229">
              <a:extLst>
                <a:ext uri="{FF2B5EF4-FFF2-40B4-BE49-F238E27FC236}">
                  <a16:creationId xmlns:a16="http://schemas.microsoft.com/office/drawing/2014/main" id="{79F325BF-D1F6-C64F-B0D7-933818836B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1938" y="5131689"/>
              <a:ext cx="0" cy="2571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4" name="Line 230">
              <a:extLst>
                <a:ext uri="{FF2B5EF4-FFF2-40B4-BE49-F238E27FC236}">
                  <a16:creationId xmlns:a16="http://schemas.microsoft.com/office/drawing/2014/main" id="{C997F6BB-A366-F946-96D8-49090B0E6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1625" y="5166614"/>
              <a:ext cx="0" cy="22225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5" name="Line 231">
              <a:extLst>
                <a:ext uri="{FF2B5EF4-FFF2-40B4-BE49-F238E27FC236}">
                  <a16:creationId xmlns:a16="http://schemas.microsoft.com/office/drawing/2014/main" id="{C63BE28B-4EE0-E24C-9311-A694F6F89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61313" y="5198364"/>
              <a:ext cx="0" cy="1905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6" name="Line 232">
              <a:extLst>
                <a:ext uri="{FF2B5EF4-FFF2-40B4-BE49-F238E27FC236}">
                  <a16:creationId xmlns:a16="http://schemas.microsoft.com/office/drawing/2014/main" id="{776AA735-C765-C249-B1FB-0FEC7800A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01000" y="5231702"/>
              <a:ext cx="0" cy="15716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7" name="Line 233">
              <a:extLst>
                <a:ext uri="{FF2B5EF4-FFF2-40B4-BE49-F238E27FC236}">
                  <a16:creationId xmlns:a16="http://schemas.microsoft.com/office/drawing/2014/main" id="{CF6968FC-F32B-2549-B824-363B0277B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40688" y="5250752"/>
              <a:ext cx="0" cy="1381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8" name="Line 234">
              <a:extLst>
                <a:ext uri="{FF2B5EF4-FFF2-40B4-BE49-F238E27FC236}">
                  <a16:creationId xmlns:a16="http://schemas.microsoft.com/office/drawing/2014/main" id="{AC4FF1D3-9113-884B-8F9D-911C25D9D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81963" y="5279327"/>
              <a:ext cx="0" cy="10953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49" name="Line 235">
              <a:extLst>
                <a:ext uri="{FF2B5EF4-FFF2-40B4-BE49-F238E27FC236}">
                  <a16:creationId xmlns:a16="http://schemas.microsoft.com/office/drawing/2014/main" id="{E699CCA2-C1ED-684D-8318-A14C8636D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1650" y="5293614"/>
              <a:ext cx="0" cy="9525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0" name="Line 236">
              <a:extLst>
                <a:ext uri="{FF2B5EF4-FFF2-40B4-BE49-F238E27FC236}">
                  <a16:creationId xmlns:a16="http://schemas.microsoft.com/office/drawing/2014/main" id="{225B3883-2030-A54B-918B-849947002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1338" y="5309489"/>
              <a:ext cx="0" cy="793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1" name="Line 237">
              <a:extLst>
                <a:ext uri="{FF2B5EF4-FFF2-40B4-BE49-F238E27FC236}">
                  <a16:creationId xmlns:a16="http://schemas.microsoft.com/office/drawing/2014/main" id="{795C7CE8-E2D9-264D-9419-1BD4717A7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01025" y="5307902"/>
              <a:ext cx="0" cy="8096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2" name="Line 238">
              <a:extLst>
                <a:ext uri="{FF2B5EF4-FFF2-40B4-BE49-F238E27FC236}">
                  <a16:creationId xmlns:a16="http://schemas.microsoft.com/office/drawing/2014/main" id="{2A722610-F1E1-8D4B-A0DE-819EC5BDD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0713" y="5309489"/>
              <a:ext cx="0" cy="7937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3" name="Line 239">
              <a:extLst>
                <a:ext uri="{FF2B5EF4-FFF2-40B4-BE49-F238E27FC236}">
                  <a16:creationId xmlns:a16="http://schemas.microsoft.com/office/drawing/2014/main" id="{2FD2CEE9-6CE5-DE45-87A4-83D6B4101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80400" y="5298377"/>
              <a:ext cx="0" cy="9048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4" name="Line 240">
              <a:extLst>
                <a:ext uri="{FF2B5EF4-FFF2-40B4-BE49-F238E27FC236}">
                  <a16:creationId xmlns:a16="http://schemas.microsoft.com/office/drawing/2014/main" id="{BCEF6B13-C8A2-C549-80C1-037184284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20088" y="5269802"/>
              <a:ext cx="0" cy="11906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5" name="Line 241">
              <a:extLst>
                <a:ext uri="{FF2B5EF4-FFF2-40B4-BE49-F238E27FC236}">
                  <a16:creationId xmlns:a16="http://schemas.microsoft.com/office/drawing/2014/main" id="{79DEB89F-EB9C-3040-8920-31615E0DE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59775" y="5236464"/>
              <a:ext cx="0" cy="1524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6" name="Line 242">
              <a:extLst>
                <a:ext uri="{FF2B5EF4-FFF2-40B4-BE49-F238E27FC236}">
                  <a16:creationId xmlns:a16="http://schemas.microsoft.com/office/drawing/2014/main" id="{ADFB0747-21C4-3744-891F-B42E2678E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99463" y="5172964"/>
              <a:ext cx="0" cy="2159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7" name="Line 243">
              <a:extLst>
                <a:ext uri="{FF2B5EF4-FFF2-40B4-BE49-F238E27FC236}">
                  <a16:creationId xmlns:a16="http://schemas.microsoft.com/office/drawing/2014/main" id="{5823F6AC-542B-0142-B94B-A4D1DC975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9150" y="5222177"/>
              <a:ext cx="0" cy="16668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" name="Line 244">
              <a:extLst>
                <a:ext uri="{FF2B5EF4-FFF2-40B4-BE49-F238E27FC236}">
                  <a16:creationId xmlns:a16="http://schemas.microsoft.com/office/drawing/2014/main" id="{FE56BE92-D4C0-9F49-A276-3F7F73325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78838" y="5266627"/>
              <a:ext cx="0" cy="122237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9" name="Line 245">
              <a:extLst>
                <a:ext uri="{FF2B5EF4-FFF2-40B4-BE49-F238E27FC236}">
                  <a16:creationId xmlns:a16="http://schemas.microsoft.com/office/drawing/2014/main" id="{BE649D78-3501-C940-AF0F-FAE334D8E4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0113" y="5290439"/>
              <a:ext cx="0" cy="98425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0" name="Line 246">
              <a:extLst>
                <a:ext uri="{FF2B5EF4-FFF2-40B4-BE49-F238E27FC236}">
                  <a16:creationId xmlns:a16="http://schemas.microsoft.com/office/drawing/2014/main" id="{3420EBC2-5923-C549-B188-CE3D94E5B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59800" y="5301552"/>
              <a:ext cx="0" cy="873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1" name="Line 247">
              <a:extLst>
                <a:ext uri="{FF2B5EF4-FFF2-40B4-BE49-F238E27FC236}">
                  <a16:creationId xmlns:a16="http://schemas.microsoft.com/office/drawing/2014/main" id="{4C7096AB-18F6-F948-B151-3B2F94738E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99488" y="5299964"/>
              <a:ext cx="0" cy="889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2" name="Line 248">
              <a:extLst>
                <a:ext uri="{FF2B5EF4-FFF2-40B4-BE49-F238E27FC236}">
                  <a16:creationId xmlns:a16="http://schemas.microsoft.com/office/drawing/2014/main" id="{5CD87CB1-B5EE-464D-9157-9258FF980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9175" y="5301552"/>
              <a:ext cx="0" cy="8731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3" name="Line 249">
              <a:extLst>
                <a:ext uri="{FF2B5EF4-FFF2-40B4-BE49-F238E27FC236}">
                  <a16:creationId xmlns:a16="http://schemas.microsoft.com/office/drawing/2014/main" id="{7C186314-E521-1848-84FD-ECAEB3F471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8863" y="5299964"/>
              <a:ext cx="0" cy="88900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64" name="Line 250">
              <a:extLst>
                <a:ext uri="{FF2B5EF4-FFF2-40B4-BE49-F238E27FC236}">
                  <a16:creationId xmlns:a16="http://schemas.microsoft.com/office/drawing/2014/main" id="{D082B6B0-BF29-4D40-86E4-55E0738798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18550" y="5307902"/>
              <a:ext cx="0" cy="80962"/>
            </a:xfrm>
            <a:prstGeom prst="line">
              <a:avLst/>
            </a:prstGeom>
            <a:noFill/>
            <a:ln w="12700">
              <a:solidFill>
                <a:srgbClr val="00CC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165" name="Group 251">
              <a:extLst>
                <a:ext uri="{FF2B5EF4-FFF2-40B4-BE49-F238E27FC236}">
                  <a16:creationId xmlns:a16="http://schemas.microsoft.com/office/drawing/2014/main" id="{10069C47-7213-6244-B994-B697A599F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7464" y="5465072"/>
              <a:ext cx="2653210" cy="338138"/>
              <a:chOff x="3174" y="3552"/>
              <a:chExt cx="1997" cy="213"/>
            </a:xfrm>
          </p:grpSpPr>
          <p:sp>
            <p:nvSpPr>
              <p:cNvPr id="166" name="Line 252">
                <a:extLst>
                  <a:ext uri="{FF2B5EF4-FFF2-40B4-BE49-F238E27FC236}">
                    <a16:creationId xmlns:a16="http://schemas.microsoft.com/office/drawing/2014/main" id="{1D753E73-599F-104B-98E2-2F547C5281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7" name="Line 253">
                <a:extLst>
                  <a:ext uri="{FF2B5EF4-FFF2-40B4-BE49-F238E27FC236}">
                    <a16:creationId xmlns:a16="http://schemas.microsoft.com/office/drawing/2014/main" id="{91B3BFC7-6A95-2E4E-A643-BA2F64874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8" name="Line 254">
                <a:extLst>
                  <a:ext uri="{FF2B5EF4-FFF2-40B4-BE49-F238E27FC236}">
                    <a16:creationId xmlns:a16="http://schemas.microsoft.com/office/drawing/2014/main" id="{657F3C5B-B6D8-4E45-ACDD-BACF0C966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9" name="Line 255">
                <a:extLst>
                  <a:ext uri="{FF2B5EF4-FFF2-40B4-BE49-F238E27FC236}">
                    <a16:creationId xmlns:a16="http://schemas.microsoft.com/office/drawing/2014/main" id="{795D1DFB-569E-3E4F-B977-3B5D47CDD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3F58D222-6FBA-7C45-98ED-95F085830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Text Box 257">
                <a:extLst>
                  <a:ext uri="{FF2B5EF4-FFF2-40B4-BE49-F238E27FC236}">
                    <a16:creationId xmlns:a16="http://schemas.microsoft.com/office/drawing/2014/main" id="{85FACBD2-E8F4-ED45-9D74-F66568E0D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8" y="3571"/>
                <a:ext cx="403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aseline="0" dirty="0">
                    <a:solidFill>
                      <a:srgbClr val="666666"/>
                    </a:solidFill>
                  </a:rPr>
                  <a:t>(Hz)</a:t>
                </a:r>
              </a:p>
            </p:txBody>
          </p:sp>
          <p:sp>
            <p:nvSpPr>
              <p:cNvPr id="172" name="Line 258">
                <a:extLst>
                  <a:ext uri="{FF2B5EF4-FFF2-40B4-BE49-F238E27FC236}">
                    <a16:creationId xmlns:a16="http://schemas.microsoft.com/office/drawing/2014/main" id="{E5315BF8-BED9-4F47-8123-F2916533D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16" y="3552"/>
                <a:ext cx="1872" cy="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round/>
                <a:headEnd type="triangle" w="med" len="med"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" name="Text Box 259">
                <a:extLst>
                  <a:ext uri="{FF2B5EF4-FFF2-40B4-BE49-F238E27FC236}">
                    <a16:creationId xmlns:a16="http://schemas.microsoft.com/office/drawing/2014/main" id="{1C7EE673-3049-E14A-AC69-5A9169EE3B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571"/>
                <a:ext cx="28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aseline="0">
                    <a:solidFill>
                      <a:srgbClr val="666666"/>
                    </a:solidFill>
                  </a:rPr>
                  <a:t>4000</a:t>
                </a:r>
              </a:p>
            </p:txBody>
          </p:sp>
          <p:sp>
            <p:nvSpPr>
              <p:cNvPr id="174" name="Text Box 260">
                <a:extLst>
                  <a:ext uri="{FF2B5EF4-FFF2-40B4-BE49-F238E27FC236}">
                    <a16:creationId xmlns:a16="http://schemas.microsoft.com/office/drawing/2014/main" id="{DE201C3B-0D87-6345-A76F-151CAC6B2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71"/>
                <a:ext cx="288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aseline="0">
                    <a:solidFill>
                      <a:srgbClr val="666666"/>
                    </a:solidFill>
                  </a:rPr>
                  <a:t>2000</a:t>
                </a:r>
              </a:p>
            </p:txBody>
          </p:sp>
          <p:sp>
            <p:nvSpPr>
              <p:cNvPr id="175" name="Text Box 261">
                <a:extLst>
                  <a:ext uri="{FF2B5EF4-FFF2-40B4-BE49-F238E27FC236}">
                    <a16:creationId xmlns:a16="http://schemas.microsoft.com/office/drawing/2014/main" id="{EE4123CE-214B-2447-9DDE-A20BFD525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4" y="3571"/>
                <a:ext cx="192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aseline="0" dirty="0">
                    <a:solidFill>
                      <a:srgbClr val="666666"/>
                    </a:solidFill>
                  </a:rPr>
                  <a:t>0</a:t>
                </a:r>
              </a:p>
            </p:txBody>
          </p:sp>
        </p:grpSp>
        <p:grpSp>
          <p:nvGrpSpPr>
            <p:cNvPr id="176" name="Group 262">
              <a:extLst>
                <a:ext uri="{FF2B5EF4-FFF2-40B4-BE49-F238E27FC236}">
                  <a16:creationId xmlns:a16="http://schemas.microsoft.com/office/drawing/2014/main" id="{968084F1-BC30-AD45-8216-50A76EF15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7768" y="3941066"/>
              <a:ext cx="528849" cy="1555751"/>
              <a:chOff x="3008" y="2592"/>
              <a:chExt cx="398" cy="980"/>
            </a:xfrm>
          </p:grpSpPr>
          <p:sp>
            <p:nvSpPr>
              <p:cNvPr id="177" name="Line 263">
                <a:extLst>
                  <a:ext uri="{FF2B5EF4-FFF2-40B4-BE49-F238E27FC236}">
                    <a16:creationId xmlns:a16="http://schemas.microsoft.com/office/drawing/2014/main" id="{3C7C2F41-61F9-324C-A96C-5789C255F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3504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264">
                <a:extLst>
                  <a:ext uri="{FF2B5EF4-FFF2-40B4-BE49-F238E27FC236}">
                    <a16:creationId xmlns:a16="http://schemas.microsoft.com/office/drawing/2014/main" id="{88236BEF-DDD4-7946-8A73-04F033BEF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3360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9" name="Line 265">
                <a:extLst>
                  <a:ext uri="{FF2B5EF4-FFF2-40B4-BE49-F238E27FC236}">
                    <a16:creationId xmlns:a16="http://schemas.microsoft.com/office/drawing/2014/main" id="{C064535E-CC6B-B847-AF42-A6A8B12DC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3216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0" name="Line 266">
                <a:extLst>
                  <a:ext uri="{FF2B5EF4-FFF2-40B4-BE49-F238E27FC236}">
                    <a16:creationId xmlns:a16="http://schemas.microsoft.com/office/drawing/2014/main" id="{141100A9-CE0C-124D-9283-7C158FC0E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3072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Line 267">
                <a:extLst>
                  <a:ext uri="{FF2B5EF4-FFF2-40B4-BE49-F238E27FC236}">
                    <a16:creationId xmlns:a16="http://schemas.microsoft.com/office/drawing/2014/main" id="{3EDB99F5-79AC-7542-B3AE-CA48ADDED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2928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Line 268">
                <a:extLst>
                  <a:ext uri="{FF2B5EF4-FFF2-40B4-BE49-F238E27FC236}">
                    <a16:creationId xmlns:a16="http://schemas.microsoft.com/office/drawing/2014/main" id="{9679CA50-3C98-6C4B-A05A-BCA9E5EAF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0" y="2784"/>
                <a:ext cx="29" cy="0"/>
              </a:xfrm>
              <a:prstGeom prst="line">
                <a:avLst/>
              </a:prstGeom>
              <a:noFill/>
              <a:ln w="9525">
                <a:solidFill>
                  <a:srgbClr val="B3B3B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Line 269">
                <a:extLst>
                  <a:ext uri="{FF2B5EF4-FFF2-40B4-BE49-F238E27FC236}">
                    <a16:creationId xmlns:a16="http://schemas.microsoft.com/office/drawing/2014/main" id="{A6B1B554-DD48-664D-AAEF-079A73150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783"/>
                <a:ext cx="0" cy="769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4" name="Text Box 270">
                <a:extLst>
                  <a:ext uri="{FF2B5EF4-FFF2-40B4-BE49-F238E27FC236}">
                    <a16:creationId xmlns:a16="http://schemas.microsoft.com/office/drawing/2014/main" id="{3F41BE0D-AA77-B441-93D9-708114D2F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8" y="2592"/>
                <a:ext cx="398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aseline="0" dirty="0">
                    <a:solidFill>
                      <a:srgbClr val="666666"/>
                    </a:solidFill>
                  </a:rPr>
                  <a:t>(dB)</a:t>
                </a:r>
              </a:p>
            </p:txBody>
          </p:sp>
          <p:sp>
            <p:nvSpPr>
              <p:cNvPr id="185" name="Text Box 271">
                <a:extLst>
                  <a:ext uri="{FF2B5EF4-FFF2-40B4-BE49-F238E27FC236}">
                    <a16:creationId xmlns:a16="http://schemas.microsoft.com/office/drawing/2014/main" id="{D97D26EE-F6CC-E94A-B752-9D499D950A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168"/>
                <a:ext cx="14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200" baseline="0">
                    <a:solidFill>
                      <a:srgbClr val="666666"/>
                    </a:solidFill>
                  </a:rPr>
                  <a:t>40</a:t>
                </a:r>
              </a:p>
            </p:txBody>
          </p:sp>
          <p:sp>
            <p:nvSpPr>
              <p:cNvPr id="186" name="Text Box 272">
                <a:extLst>
                  <a:ext uri="{FF2B5EF4-FFF2-40B4-BE49-F238E27FC236}">
                    <a16:creationId xmlns:a16="http://schemas.microsoft.com/office/drawing/2014/main" id="{129BD9C5-F222-0F4B-A5CE-D0D01474CC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880"/>
                <a:ext cx="14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200" baseline="0" dirty="0">
                    <a:solidFill>
                      <a:srgbClr val="666666"/>
                    </a:solidFill>
                  </a:rPr>
                  <a:t>80</a:t>
                </a:r>
              </a:p>
            </p:txBody>
          </p:sp>
          <p:sp>
            <p:nvSpPr>
              <p:cNvPr id="187" name="Text Box 273">
                <a:extLst>
                  <a:ext uri="{FF2B5EF4-FFF2-40B4-BE49-F238E27FC236}">
                    <a16:creationId xmlns:a16="http://schemas.microsoft.com/office/drawing/2014/main" id="{826D2526-5A42-A348-9227-4EB9CE5AD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3456"/>
                <a:ext cx="144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200" baseline="0">
                    <a:solidFill>
                      <a:srgbClr val="666666"/>
                    </a:solidFill>
                  </a:rPr>
                  <a:t>0</a:t>
                </a:r>
              </a:p>
            </p:txBody>
          </p:sp>
        </p:grpSp>
        <p:sp>
          <p:nvSpPr>
            <p:cNvPr id="188" name="Freeform 274">
              <a:extLst>
                <a:ext uri="{FF2B5EF4-FFF2-40B4-BE49-F238E27FC236}">
                  <a16:creationId xmlns:a16="http://schemas.microsoft.com/office/drawing/2014/main" id="{EB4B630A-2AA0-8744-8A35-99A5EBCE3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4626864"/>
              <a:ext cx="2162175" cy="762000"/>
            </a:xfrm>
            <a:custGeom>
              <a:avLst/>
              <a:gdLst>
                <a:gd name="T0" fmla="*/ 0 w 1362"/>
                <a:gd name="T1" fmla="*/ 762000 h 480"/>
                <a:gd name="T2" fmla="*/ 438150 w 1362"/>
                <a:gd name="T3" fmla="*/ 0 h 480"/>
                <a:gd name="T4" fmla="*/ 838200 w 1362"/>
                <a:gd name="T5" fmla="*/ 704850 h 480"/>
                <a:gd name="T6" fmla="*/ 1274763 w 1362"/>
                <a:gd name="T7" fmla="*/ 109538 h 480"/>
                <a:gd name="T8" fmla="*/ 1593850 w 1362"/>
                <a:gd name="T9" fmla="*/ 617538 h 480"/>
                <a:gd name="T10" fmla="*/ 1860550 w 1362"/>
                <a:gd name="T11" fmla="*/ 155575 h 480"/>
                <a:gd name="T12" fmla="*/ 2162175 w 1362"/>
                <a:gd name="T13" fmla="*/ 533400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2"/>
                <a:gd name="T22" fmla="*/ 0 h 480"/>
                <a:gd name="T23" fmla="*/ 1362 w 1362"/>
                <a:gd name="T24" fmla="*/ 480 h 4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2" h="480">
                  <a:moveTo>
                    <a:pt x="0" y="480"/>
                  </a:moveTo>
                  <a:cubicBezTo>
                    <a:pt x="105" y="414"/>
                    <a:pt x="249" y="123"/>
                    <a:pt x="276" y="0"/>
                  </a:cubicBezTo>
                  <a:cubicBezTo>
                    <a:pt x="291" y="119"/>
                    <a:pt x="419" y="449"/>
                    <a:pt x="528" y="444"/>
                  </a:cubicBezTo>
                  <a:cubicBezTo>
                    <a:pt x="637" y="439"/>
                    <a:pt x="785" y="156"/>
                    <a:pt x="803" y="69"/>
                  </a:cubicBezTo>
                  <a:cubicBezTo>
                    <a:pt x="824" y="155"/>
                    <a:pt x="928" y="386"/>
                    <a:pt x="1004" y="389"/>
                  </a:cubicBezTo>
                  <a:cubicBezTo>
                    <a:pt x="1080" y="392"/>
                    <a:pt x="1156" y="256"/>
                    <a:pt x="1172" y="98"/>
                  </a:cubicBezTo>
                  <a:cubicBezTo>
                    <a:pt x="1201" y="261"/>
                    <a:pt x="1256" y="318"/>
                    <a:pt x="1362" y="336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>
                <a:solidFill>
                  <a:srgbClr val="CC3300"/>
                </a:solidFill>
              </a:endParaRPr>
            </a:p>
          </p:txBody>
        </p:sp>
        <p:sp>
          <p:nvSpPr>
            <p:cNvPr id="189" name="Text Box 278">
              <a:extLst>
                <a:ext uri="{FF2B5EF4-FFF2-40B4-BE49-F238E27FC236}">
                  <a16:creationId xmlns:a16="http://schemas.microsoft.com/office/drawing/2014/main" id="{F4DF62FC-D2C1-5E44-904D-57F3A2CBE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6813" y="4017264"/>
              <a:ext cx="598487" cy="182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aseline="0">
                  <a:solidFill>
                    <a:srgbClr val="0033CC"/>
                  </a:solidFill>
                </a:rPr>
                <a:t>formants</a:t>
              </a:r>
              <a:endParaRPr lang="en-US" sz="1200" baseline="0">
                <a:solidFill>
                  <a:srgbClr val="0033CC"/>
                </a:solidFill>
                <a:ea typeface="Charis SIL" charset="-52"/>
                <a:cs typeface="Charis SIL" charset="-52"/>
              </a:endParaRPr>
            </a:p>
          </p:txBody>
        </p:sp>
        <p:sp>
          <p:nvSpPr>
            <p:cNvPr id="190" name="Line 279">
              <a:extLst>
                <a:ext uri="{FF2B5EF4-FFF2-40B4-BE49-F238E27FC236}">
                  <a16:creationId xmlns:a16="http://schemas.microsoft.com/office/drawing/2014/main" id="{7DDDF392-96C5-1746-92D1-B984C0E69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4245864"/>
              <a:ext cx="0" cy="609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1" name="Line 280">
              <a:extLst>
                <a:ext uri="{FF2B5EF4-FFF2-40B4-BE49-F238E27FC236}">
                  <a16:creationId xmlns:a16="http://schemas.microsoft.com/office/drawing/2014/main" id="{7585D85B-3D76-044D-93FA-A48496A95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4245864"/>
              <a:ext cx="609600" cy="8382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2" name="Line 281">
              <a:extLst>
                <a:ext uri="{FF2B5EF4-FFF2-40B4-BE49-F238E27FC236}">
                  <a16:creationId xmlns:a16="http://schemas.microsoft.com/office/drawing/2014/main" id="{E9EDC897-DC8C-8F4E-9B21-FC825B289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0400" y="4245864"/>
              <a:ext cx="76200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93" name="Slide Number Placeholder 6">
              <a:extLst>
                <a:ext uri="{FF2B5EF4-FFF2-40B4-BE49-F238E27FC236}">
                  <a16:creationId xmlns:a16="http://schemas.microsoft.com/office/drawing/2014/main" id="{409266DC-81AC-724F-92F4-007CF42EE08C}"/>
                </a:ext>
              </a:extLst>
            </p:cNvPr>
            <p:cNvSpPr txBox="1">
              <a:spLocks/>
            </p:cNvSpPr>
            <p:nvPr/>
          </p:nvSpPr>
          <p:spPr>
            <a:xfrm>
              <a:off x="8229600" y="6340475"/>
              <a:ext cx="457200" cy="36512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0DB541F-39E1-4235-B7A8-9FDAC63B9C2A}" type="slidenum">
                <a:rPr lang="en-US" smtClean="0"/>
                <a:pPr/>
                <a:t>7</a:t>
              </a:fld>
              <a:endParaRPr lang="en-US"/>
            </a:p>
          </p:txBody>
        </p:sp>
        <p:sp>
          <p:nvSpPr>
            <p:cNvPr id="194" name="Footer Placeholder 8">
              <a:extLst>
                <a:ext uri="{FF2B5EF4-FFF2-40B4-BE49-F238E27FC236}">
                  <a16:creationId xmlns:a16="http://schemas.microsoft.com/office/drawing/2014/main" id="{C0EF91BE-40DD-0A49-ADD5-4F8D2551BD88}"/>
                </a:ext>
              </a:extLst>
            </p:cNvPr>
            <p:cNvSpPr txBox="1">
              <a:spLocks/>
            </p:cNvSpPr>
            <p:nvPr/>
          </p:nvSpPr>
          <p:spPr>
            <a:xfrm>
              <a:off x="227013" y="6477000"/>
              <a:ext cx="8683625" cy="228600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>
                <a:tabLst>
                  <a:tab pos="114300" algn="l"/>
                  <a:tab pos="4114800" algn="l"/>
                  <a:tab pos="8343900" algn="r"/>
                </a:tabLst>
                <a:defRPr/>
              </a:pPr>
              <a:r>
                <a:rPr lang="en-US"/>
                <a:t>Linguistics 450/550: Introduction to Phonetics 	Slides by Richard Wright &amp; Dan McCloy, University of Washington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193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C445-6C40-0F47-A517-32D5DE66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1393-911E-F64E-AC89-879A3799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https://www.phon.ucl.ac.uk/home/mark/vowels/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2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491A-A9DF-DF4C-B16E-E453FBC3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89CCF-3CAE-204D-96A3-4B343E5D3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</a:rPr>
              <a:t>Spectrograms</a:t>
            </a:r>
            <a:r>
              <a:rPr lang="en-US" dirty="0"/>
              <a:t> are a way of viewing hundreds of sequential power spectra, so we can see how the spectrum of a speech signal changes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007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</TotalTime>
  <Words>434</Words>
  <Application>Microsoft Macintosh PowerPoint</Application>
  <PresentationFormat>Widescreen</PresentationFormat>
  <Paragraphs>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Charis SIL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Source-Filter Theory</vt:lpstr>
      <vt:lpstr>PowerPoint Presentation</vt:lpstr>
      <vt:lpstr>PowerPoint Presentation</vt:lpstr>
      <vt:lpstr>Spectrograms</vt:lpstr>
      <vt:lpstr>Building a Spectrogram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E. Rolston</dc:creator>
  <cp:lastModifiedBy>Leanne E. Rolston</cp:lastModifiedBy>
  <cp:revision>3</cp:revision>
  <dcterms:created xsi:type="dcterms:W3CDTF">2019-10-11T18:04:54Z</dcterms:created>
  <dcterms:modified xsi:type="dcterms:W3CDTF">2019-10-11T20:58:50Z</dcterms:modified>
</cp:coreProperties>
</file>