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70" r:id="rId7"/>
    <p:sldId id="275" r:id="rId8"/>
    <p:sldId id="265" r:id="rId9"/>
    <p:sldId id="260" r:id="rId10"/>
    <p:sldId id="268" r:id="rId11"/>
    <p:sldId id="273" r:id="rId12"/>
    <p:sldId id="274" r:id="rId13"/>
    <p:sldId id="276" r:id="rId14"/>
    <p:sldId id="277" r:id="rId15"/>
    <p:sldId id="261" r:id="rId16"/>
    <p:sldId id="262" r:id="rId17"/>
    <p:sldId id="257" r:id="rId18"/>
    <p:sldId id="267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49924-5DBE-4F5A-96BC-C18D596E1DA1}" v="72" dt="2019-11-05T01:29:4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111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EF8D-E6C5-4A2D-865D-95B6C8362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2ADCA-1223-4FCC-8F16-8CC787296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66FA8-E168-4321-972D-CDE65CFA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EB25F-7288-410B-92D1-42974D75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6CC4-856A-4612-80DA-4CCA2C45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9FB1-204F-4408-9F75-F9DA3C16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DA17F-F2B5-4924-9EE9-E18EE6D6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CBFB-1BB4-42A3-8BA6-4113C178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EF2F8-55F0-4850-B71C-01061520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651D-C118-4AB4-846A-2A02B5F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BDC29-8EB9-4944-8B32-54FF2D07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5E97E-C4E0-4C45-8BE9-36A5D087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8F654-4C83-46C4-94E8-79C6FBD1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6B6B0-5B32-4FE5-BABD-7C96BF53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FA36C-FBCB-469D-ACD7-D82AAD1E7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8D8F-94C2-4206-9368-65759F47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374D-AEAA-46A1-8296-0330DE09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3DCB-407F-4182-8462-5375A063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3FC5E-0CC0-47C2-ADBF-7000F385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083AE-D581-434A-9746-CF2DFA8A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2F91-D8C9-49C1-BEED-8CB0BC23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39BCA-6D6C-4C5C-A1F8-2FC524A5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3843-6B0A-427B-89D1-EBAA06A1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EC2F-7AF1-4C82-9524-D5BDB3E9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ECF4-76CB-4D93-99AB-C9332E42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E57D-B16E-4859-B0DB-71818017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E012-061E-4FB9-93FC-654F9C3B5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8E891-7DC4-479A-927E-88F1AC536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9DEF-1C05-4475-A003-C31814E7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03A1-DA9D-4C73-A3AE-29E8F27F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7E22E-9AAD-4751-A829-24AD7D62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6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F39E-40A9-47C8-ADA1-EAFD2642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476E0-E919-4605-B948-99CBD356A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CE52B-5DA7-41E7-A976-01E67B5F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14998-A78F-49FD-8683-531EAC456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6EB11-A069-4D3B-91A3-E1F71D3BC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62DCD-412B-4839-ABA0-169A5A0E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5CA5A-4BAF-4D0D-9C4F-BD19B99A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23D6E-B4B6-4A80-A901-501675FD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7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D702-E741-40D8-B455-54516B91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38F20-CB64-4E7D-A632-52E2FA55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431B-C62A-4755-9FDA-59B8536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2409-A2A5-4BF3-AD73-E7CFC5DB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0DAF2-32BE-4177-975F-4C70C619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15555-9365-4DD4-A748-60DD7E7D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EA30-9577-4C42-9A77-8E3174C4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247B-EE68-434D-8277-70456A3C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9B96-3315-432D-A9C3-EFBB7A5A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DA9E-CF0F-402B-A06B-C643D59A8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E8119-A85B-4432-84EC-457FF604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7FB4A-859D-4793-BE44-B80E605E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AF54-6571-4D08-94B5-BAEA6D0A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1504-2108-4313-83A2-CE40ED27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DA188-27D0-46E4-94FC-866680B04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9AECD-2F6A-43EF-A18F-EFCA4A8FC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D8AE-C80B-4111-B2DA-C4063FDB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70BF-1665-4C48-B4C2-5C68B837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0823F-9F99-4B65-BFC3-122A0916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4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99E78-8CB6-447B-95E0-E4BB3B7D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74BBC-8B61-42AD-8E1D-C11DFB50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30AD-A07C-48B8-866E-BDA247FD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B90B4-6010-4C86-9346-43FB5CD1A03A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3768-1285-4B68-A79E-15DE475D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30374-87C7-4055-978B-D1D8CDFA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C14D-5EB8-4417-AD75-0FE35AFB3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dacamp@microsof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aclweb.org/anthology/D19-152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staying-up-to-date-with-online-content-changes-using-reinforcement-learning-for-scheduling/" TargetMode="External"/><Relationship Id="rId2" Type="http://schemas.openxmlformats.org/officeDocument/2006/relationships/hyperlink" Target="https://www.microsoft.com/en-us/research/publication/optimal-freshness-crawl-under-politeness-constrai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sturing.org/" TargetMode="External"/><Relationship Id="rId4" Type="http://schemas.openxmlformats.org/officeDocument/2006/relationships/hyperlink" Target="https://www.microsoft.com/en-us/research/publication/generic-intent-representation-in-web-searc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msturing.org/gen/encod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11.0926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2817-2EF3-4C8E-B261-BFE54060B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 MARCO Datasets:</a:t>
            </a:r>
            <a:br>
              <a:rPr lang="en-US" dirty="0"/>
            </a:br>
            <a:r>
              <a:rPr lang="en-US" dirty="0"/>
              <a:t>MRC, IR, KP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794BE-3E1B-4869-8BC0-B952FB39C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Daniel Campos, Program Manager, </a:t>
            </a:r>
            <a:r>
              <a:rPr lang="en-US" dirty="0">
                <a:hlinkClick r:id="rId2"/>
              </a:rPr>
              <a:t>dacamp@microsoft.com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EB583-E801-4E91-97B3-B5126D35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1B40FD-40C3-4F2B-B358-0317B2567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8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FD6-A836-4297-A4AC-66F0274C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KeyPhrase</a:t>
            </a:r>
            <a:r>
              <a:rPr lang="en-US" dirty="0"/>
              <a:t> Extraction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B5ABB-90B0-4FD0-9634-854953B883D9}"/>
              </a:ext>
            </a:extLst>
          </p:cNvPr>
          <p:cNvSpPr/>
          <p:nvPr/>
        </p:nvSpPr>
        <p:spPr>
          <a:xfrm>
            <a:off x="728868" y="1229862"/>
            <a:ext cx="106249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an open domain document how do you extract the most relevant key phrases?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Corpus is 150k web documents(</a:t>
            </a:r>
            <a:r>
              <a:rPr lang="en-US" dirty="0" err="1"/>
              <a:t>urls</a:t>
            </a:r>
            <a:r>
              <a:rPr lang="en-US" dirty="0"/>
              <a:t>) sampled from Bing index. Each document has been annotated for most salient keyphrases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explored website and then selected the 1-3 most salient key phrases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Paper @ EMNLP 2019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VDOM(visual representation of text) included for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NEW!(10/22/2019)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 is F1 for top 3 keyphrases.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031B4-513E-4CC2-A514-680325511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DBD75-DA5B-4A89-A3E9-8E3E763BB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28409-9449-4F36-928F-164B98E4C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705577"/>
            <a:ext cx="7950609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FD6-A836-4297-A4AC-66F0274C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Crawling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9968C-AC2D-4299-9478-9C8014E18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changing internet how do you crawl optimizing content freshness and efficient resource usage</a:t>
            </a:r>
          </a:p>
          <a:p>
            <a:r>
              <a:rPr lang="en-US" dirty="0">
                <a:hlinkClick r:id="rId2"/>
              </a:rPr>
              <a:t>Paper 1</a:t>
            </a:r>
            <a:r>
              <a:rPr lang="en-US" dirty="0"/>
              <a:t> @SIGIR 2019 and </a:t>
            </a:r>
            <a:r>
              <a:rPr lang="en-US" dirty="0">
                <a:hlinkClick r:id="rId3"/>
              </a:rPr>
              <a:t>Paper 2</a:t>
            </a:r>
            <a:r>
              <a:rPr lang="en-US" dirty="0"/>
              <a:t> @ </a:t>
            </a:r>
            <a:r>
              <a:rPr lang="en-US" dirty="0" err="1"/>
              <a:t>NeurIPS</a:t>
            </a:r>
            <a:r>
              <a:rPr lang="en-US" dirty="0"/>
              <a:t> 2019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Non NLP Focused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35EA9-EB52-4A7E-83B4-0BEF6762A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8D5AA-CC85-4BA2-A187-556F9EC7B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4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42B12-6FF0-4C1E-B79C-9C41CC3A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464CD-8B2F-4335-AFBE-98831DD43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2A36F-1167-4329-A2B0-7CA78CA433B8}"/>
              </a:ext>
            </a:extLst>
          </p:cNvPr>
          <p:cNvSpPr txBox="1"/>
          <p:nvPr/>
        </p:nvSpPr>
        <p:spPr>
          <a:xfrm>
            <a:off x="1011219" y="204395"/>
            <a:ext cx="1031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Microsoft – Generic Intent Encoder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66CB54-5122-4792-A345-B520A54715B4}"/>
              </a:ext>
            </a:extLst>
          </p:cNvPr>
          <p:cNvGraphicFramePr>
            <a:graphicFrameLocks noGrp="1"/>
          </p:cNvGraphicFramePr>
          <p:nvPr/>
        </p:nvGraphicFramePr>
        <p:xfrm>
          <a:off x="642770" y="1766383"/>
          <a:ext cx="7559040" cy="3688080"/>
        </p:xfrm>
        <a:graphic>
          <a:graphicData uri="http://schemas.openxmlformats.org/drawingml/2006/table">
            <a:tbl>
              <a:tblPr/>
              <a:tblGrid>
                <a:gridCol w="2080260">
                  <a:extLst>
                    <a:ext uri="{9D8B030D-6E8A-4147-A177-3AD203B41FA5}">
                      <a16:colId xmlns:a16="http://schemas.microsoft.com/office/drawing/2014/main" val="2251771697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906557754"/>
                    </a:ext>
                  </a:extLst>
                </a:gridCol>
                <a:gridCol w="2080260">
                  <a:extLst>
                    <a:ext uri="{9D8B030D-6E8A-4147-A177-3AD203B41FA5}">
                      <a16:colId xmlns:a16="http://schemas.microsoft.com/office/drawing/2014/main" val="2188726349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612488145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 1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Query 2</a:t>
                      </a: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Gold Relationship​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 Similarity​</a:t>
                      </a:r>
                      <a:endParaRPr lang="en-US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08546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Vietnam high leggedchicken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Camaroonwescoe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Unrelated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898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4968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Battle of Trenton 1776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battle of </a:t>
                      </a: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yorktown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 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topically​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296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curriculum research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core </a:t>
                      </a: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researcresults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Focused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086226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to create a newoutlook.com email adress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a new outlook </a:t>
                      </a:r>
                      <a:r>
                        <a:rPr lang="en-US" sz="18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emaiaccount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b"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Co-intent</a:t>
                      </a: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449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678554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DF9BABF-711C-4869-8539-F7BBAC4B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B884E-3087-4348-A2F9-1F027D424943}"/>
              </a:ext>
            </a:extLst>
          </p:cNvPr>
          <p:cNvSpPr txBox="1"/>
          <p:nvPr/>
        </p:nvSpPr>
        <p:spPr>
          <a:xfrm>
            <a:off x="1011218" y="1127725"/>
            <a:ext cx="972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vector representation of queries, cosine of which compares their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Paper</a:t>
            </a:r>
            <a:r>
              <a:rPr lang="en-US" dirty="0"/>
              <a:t> @ SIGIR 2019 </a:t>
            </a:r>
            <a:r>
              <a:rPr lang="en-US" dirty="0">
                <a:hlinkClick r:id="rId5"/>
              </a:rPr>
              <a:t>https://msturing.org/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2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42B12-6FF0-4C1E-B79C-9C41CC3A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464CD-8B2F-4335-AFBE-98831DD43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2A36F-1167-4329-A2B0-7CA78CA433B8}"/>
              </a:ext>
            </a:extLst>
          </p:cNvPr>
          <p:cNvSpPr txBox="1"/>
          <p:nvPr/>
        </p:nvSpPr>
        <p:spPr>
          <a:xfrm>
            <a:off x="1011219" y="204395"/>
            <a:ext cx="1031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Microsoft – Generic Intent Encoder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F9BABF-711C-4869-8539-F7BBAC4B8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20812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BF228-260C-4F70-B517-F3291E084780}"/>
              </a:ext>
            </a:extLst>
          </p:cNvPr>
          <p:cNvSpPr/>
          <p:nvPr/>
        </p:nvSpPr>
        <p:spPr>
          <a:xfrm>
            <a:off x="8475840" y="317573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BFA0C1-2CC4-47C0-9578-F79917D64320}"/>
              </a:ext>
            </a:extLst>
          </p:cNvPr>
          <p:cNvSpPr/>
          <p:nvPr/>
        </p:nvSpPr>
        <p:spPr>
          <a:xfrm>
            <a:off x="8475840" y="317573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51C7BF-8FAF-4E98-A260-9A34A4DDD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2" y="1881264"/>
            <a:ext cx="5646800" cy="3671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E6CDE0-59BD-4965-AEDB-9B74833DDDB5}"/>
              </a:ext>
            </a:extLst>
          </p:cNvPr>
          <p:cNvSpPr txBox="1"/>
          <p:nvPr/>
        </p:nvSpPr>
        <p:spPr>
          <a:xfrm rot="3409178">
            <a:off x="6009618" y="5596690"/>
            <a:ext cx="103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Explore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207FD9-55C9-4A51-B9BC-ED1D7A57F400}"/>
              </a:ext>
            </a:extLst>
          </p:cNvPr>
          <p:cNvSpPr/>
          <p:nvPr/>
        </p:nvSpPr>
        <p:spPr>
          <a:xfrm>
            <a:off x="6122444" y="2441204"/>
            <a:ext cx="841585" cy="28147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E4FDB3-4E22-4DA0-BEDE-3B6E11209EE2}"/>
              </a:ext>
            </a:extLst>
          </p:cNvPr>
          <p:cNvSpPr/>
          <p:nvPr/>
        </p:nvSpPr>
        <p:spPr>
          <a:xfrm>
            <a:off x="7008776" y="2437339"/>
            <a:ext cx="399495" cy="28147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89EAE-CA89-4731-AA77-1277B08AD980}"/>
              </a:ext>
            </a:extLst>
          </p:cNvPr>
          <p:cNvSpPr txBox="1"/>
          <p:nvPr/>
        </p:nvSpPr>
        <p:spPr>
          <a:xfrm rot="3554820">
            <a:off x="6354117" y="5565423"/>
            <a:ext cx="177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Focus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7CE5CC-CF84-495E-B5E5-79909932E479}"/>
              </a:ext>
            </a:extLst>
          </p:cNvPr>
          <p:cNvSpPr/>
          <p:nvPr/>
        </p:nvSpPr>
        <p:spPr>
          <a:xfrm>
            <a:off x="4416773" y="2437339"/>
            <a:ext cx="1653871" cy="28147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AF90D3-CDB7-4EC1-8D6C-EFFF0F836285}"/>
              </a:ext>
            </a:extLst>
          </p:cNvPr>
          <p:cNvSpPr txBox="1"/>
          <p:nvPr/>
        </p:nvSpPr>
        <p:spPr>
          <a:xfrm rot="3198128">
            <a:off x="4644486" y="5755679"/>
            <a:ext cx="1531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Un-Related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4C55F-5DAE-4D54-A041-03A8998ED62D}"/>
              </a:ext>
            </a:extLst>
          </p:cNvPr>
          <p:cNvSpPr/>
          <p:nvPr/>
        </p:nvSpPr>
        <p:spPr>
          <a:xfrm>
            <a:off x="7453018" y="2439648"/>
            <a:ext cx="440295" cy="28147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57A46-6A57-446E-BA83-BFAACB011F1D}"/>
              </a:ext>
            </a:extLst>
          </p:cNvPr>
          <p:cNvSpPr txBox="1"/>
          <p:nvPr/>
        </p:nvSpPr>
        <p:spPr>
          <a:xfrm rot="3515129">
            <a:off x="6963592" y="5698142"/>
            <a:ext cx="1777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</a:rPr>
              <a:t>Co-intent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417AD-FE96-4751-B5D9-987E47A4599E}"/>
              </a:ext>
            </a:extLst>
          </p:cNvPr>
          <p:cNvSpPr txBox="1"/>
          <p:nvPr/>
        </p:nvSpPr>
        <p:spPr>
          <a:xfrm>
            <a:off x="3205230" y="1330445"/>
            <a:ext cx="522893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Plot histogram of GEN Cosine of every adjacent query pair in all sessions</a:t>
            </a:r>
          </a:p>
        </p:txBody>
      </p:sp>
    </p:spTree>
    <p:extLst>
      <p:ext uri="{BB962C8B-B14F-4D97-AF65-F5344CB8AC3E}">
        <p14:creationId xmlns:p14="http://schemas.microsoft.com/office/powerpoint/2010/main" val="225366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DE7D-3051-44FB-B6DB-82AA21D0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MS Generic Intent Encoder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C2FA6D-D98B-4D04-BF37-D3292C35EC85}"/>
              </a:ext>
            </a:extLst>
          </p:cNvPr>
          <p:cNvSpPr/>
          <p:nvPr/>
        </p:nvSpPr>
        <p:spPr>
          <a:xfrm>
            <a:off x="761231" y="1287244"/>
            <a:ext cx="10420576" cy="562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Input: </a:t>
            </a:r>
          </a:p>
          <a:p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curl </a:t>
            </a:r>
            <a:r>
              <a:rPr lang="en-US" u="sng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2"/>
              </a:rPr>
              <a:t>https://api.msturing.org/gen/encode</a:t>
            </a:r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 -H "</a:t>
            </a:r>
            <a:r>
              <a:rPr lang="en-US" err="1">
                <a:latin typeface="Lucida Console" panose="020B0609040504020204" pitchFamily="49" charset="0"/>
                <a:ea typeface="Calibri" panose="020F0502020204030204" pitchFamily="34" charset="0"/>
              </a:rPr>
              <a:t>Ocp</a:t>
            </a:r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-</a:t>
            </a:r>
            <a:r>
              <a:rPr lang="en-US" err="1">
                <a:latin typeface="Lucida Console" panose="020B0609040504020204" pitchFamily="49" charset="0"/>
                <a:ea typeface="Calibri" panose="020F0502020204030204" pitchFamily="34" charset="0"/>
              </a:rPr>
              <a:t>Apim</a:t>
            </a:r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-Subscription-Key: &lt;</a:t>
            </a:r>
            <a:r>
              <a:rPr lang="en-US">
                <a:highlight>
                  <a:srgbClr val="FFFF00"/>
                </a:highlight>
                <a:latin typeface="Lucida Console" panose="020B0609040504020204" pitchFamily="49" charset="0"/>
                <a:ea typeface="Calibri" panose="020F0502020204030204" pitchFamily="34" charset="0"/>
              </a:rPr>
              <a:t>YOUR KEY HERE</a:t>
            </a:r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&gt;" --data '{"queries": ["</a:t>
            </a:r>
            <a:r>
              <a:rPr lang="en-US">
                <a:solidFill>
                  <a:srgbClr val="7030A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JHU Hackathon starts now!"</a:t>
            </a:r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, </a:t>
            </a:r>
            <a:r>
              <a:rPr lang="en-US">
                <a:solidFill>
                  <a:srgbClr val="00B05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"Microsoft Bing Turing team is here to help you"</a:t>
            </a:r>
            <a:r>
              <a:rPr lang="en-US">
                <a:latin typeface="Lucida Console" panose="020B0609040504020204" pitchFamily="49" charset="0"/>
                <a:ea typeface="Calibri" panose="020F0502020204030204" pitchFamily="34" charset="0"/>
              </a:rPr>
              <a:t>]}'</a:t>
            </a:r>
            <a:endParaRPr lang="en-US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Output</a:t>
            </a:r>
          </a:p>
          <a:p>
            <a:r>
              <a:rPr lang="en-US" sz="1050">
                <a:solidFill>
                  <a:srgbClr val="7030A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[{"</a:t>
            </a:r>
            <a:r>
              <a:rPr lang="en-US" sz="1050" err="1">
                <a:solidFill>
                  <a:srgbClr val="7030A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query":"JHU</a:t>
            </a:r>
            <a:r>
              <a:rPr lang="en-US" sz="1050">
                <a:solidFill>
                  <a:srgbClr val="7030A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 Hackathon starts </a:t>
            </a:r>
            <a:r>
              <a:rPr lang="en-US" sz="1050" err="1">
                <a:solidFill>
                  <a:srgbClr val="7030A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now!","vector</a:t>
            </a:r>
            <a:r>
              <a:rPr lang="en-US" sz="1050">
                <a:solidFill>
                  <a:srgbClr val="7030A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":[-0.566877544,-0.7660154,0.0386078022,0.211503863,0.698292851,0.80953,0.5733553,-0.9140808,0.4710587,0.6242295,0.404078245,-0.117339104,0.333207667,0.5637362,0.1986959,-0.676619649,-0.07769296,-0.256009638,0.491425425,-0.5555389,-0.4690127,-0.0160620678,0.640714943,0.390773356,-0.90940094,0.203325078,0.685021,0.130174279,-0.608111858,0.923422337,-0.6334969,0.2002903,-0.255215466,-0.635771036,-0.799076,0.0169438049,0.1878385,0.766254663,-0.627372146,-0.494734377,-0.376019061,-0.5634684,0.0267866049,-0.367818832,0.159700051,0.4233715,0.431343764,0.8297644,-0.104869679,0.420928985,-0.441808969,0.43333897,-0.66815263,0.50148946,-0.5738398,-0.6945562,0.105353281,0.6684549,0.204674482,0.2576098,0.454096973,0.19131805,0.0189984459,0.806057334,-0.111638337,-0.2040309,0.07648222,0.401905179,-0.1416051,0.05214771,-0.287833333,0.729043663,0.0443833247,-0.04550233,-0.7436127,-0.117191344,-0.150619835,0.611227632,-0.302499026,0.594983637,-0.208013073,-0.7539891,0.183571815,-0.315082639,-0.136997119,0.311208,-0.649488032,0.40023005,-0.185172617,-0.7091202,0.5708807,0.288131654,0.6612453,-0.472738147,0.475679785,0.6222918,0.600429952,-0.5055886,-0.753935158,0.754632]}</a:t>
            </a:r>
            <a:r>
              <a:rPr lang="en-US" sz="1050">
                <a:latin typeface="Lucida Console" panose="020B0609040504020204" pitchFamily="49" charset="0"/>
                <a:ea typeface="Calibri" panose="020F0502020204030204" pitchFamily="34" charset="0"/>
              </a:rPr>
              <a:t>,</a:t>
            </a:r>
            <a:r>
              <a:rPr lang="en-US" sz="1050">
                <a:solidFill>
                  <a:srgbClr val="00B05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{"</a:t>
            </a:r>
            <a:r>
              <a:rPr lang="en-US" sz="1050" err="1">
                <a:solidFill>
                  <a:srgbClr val="00B05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query":"Microsoft</a:t>
            </a:r>
            <a:r>
              <a:rPr lang="en-US" sz="1050">
                <a:solidFill>
                  <a:srgbClr val="00B05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 Bing Turing team is here to help </a:t>
            </a:r>
            <a:r>
              <a:rPr lang="en-US" sz="1050" err="1">
                <a:solidFill>
                  <a:srgbClr val="00B05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you","vector</a:t>
            </a:r>
            <a:r>
              <a:rPr lang="en-US" sz="1050">
                <a:solidFill>
                  <a:srgbClr val="00B050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":[-0.646957636,0.0503964163,0.3118735,-0.251204669,0.7891999,0.005780848,-0.145126551,-0.58425343,0.5009752,-0.271577567,0.6137968,-0.312289834,0.4799643,-0.0228346884,0.5262919,0.122307412,0.637292266,-0.08156615,0.9269321,-0.3807059,-0.242125183,0.23468776,-0.07079061,0.116637461,-0.8488338,0.7627651,0.6088149,-0.374497861,-0.7629749,0.5283652,-0.623724461,0.792436659,-0.446736544,-0.590692163,-0.4038152,0.215301961,-0.227195874,-0.5746267,-0.123937756,0.2544791,-0.6658275,-0.103278458,0.620797157,-0.25742656,0.18611972,0.9366491,0.670850754,0.8215309,0.09774156,0.9104743,-0.169813454,-0.6024637,-0.144887224,0.526512146,0.203458518,-0.07209335,0.147587135,-0.295552433,0.871738851,-0.3306082,-0.0157416258,-0.320369244,-0.344891876,0.320429564,-0.151437774,-0.07516683,-0.287588477,0.0923301056,-0.04096802,-0.5852924,0.861512661,0.0173219386,-0.431711078,-0.5417665,-0.523032248,-0.08963101,0.563957632,0.01077631,-0.6313811,0.0820639357,-0.6243242,-0.832725346,-0.5184782,-0.7540063,0.24076964,-0.835236847,-0.24000144,-0.585586965,0.460919,-0.681405365,-0.101287037,0.263016,0.3803259,-0.60517627,-0.453909844,-0.5420889,-0.256873429,-0.400652558,0.1672577,0.7803813]}]</a:t>
            </a: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83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6EFD6-A836-4297-A4AC-66F0274C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Conversational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0B7FF-ED32-4789-A01B-BD068C2B3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208" y="4383479"/>
            <a:ext cx="7734698" cy="2190863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021D3FF9-FD31-4D8E-9561-95DD9036908F}"/>
              </a:ext>
            </a:extLst>
          </p:cNvPr>
          <p:cNvSpPr txBox="1">
            <a:spLocks/>
          </p:cNvSpPr>
          <p:nvPr/>
        </p:nvSpPr>
        <p:spPr>
          <a:xfrm>
            <a:off x="453887" y="15274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 Research no defined metric</a:t>
            </a:r>
          </a:p>
          <a:p>
            <a:r>
              <a:rPr lang="en-US" dirty="0"/>
              <a:t>1-n queries in user sessions</a:t>
            </a:r>
          </a:p>
          <a:p>
            <a:r>
              <a:rPr lang="en-US" dirty="0"/>
              <a:t>Sessions are artificial using ANN lookup with AGI encoder</a:t>
            </a:r>
          </a:p>
          <a:p>
            <a:r>
              <a:rPr lang="en-US" dirty="0"/>
              <a:t>Next Query prediction task coming 2020</a:t>
            </a:r>
          </a:p>
          <a:p>
            <a:r>
              <a:rPr lang="en-US" dirty="0"/>
              <a:t>Exploration on human intent?</a:t>
            </a:r>
          </a:p>
        </p:txBody>
      </p:sp>
    </p:spTree>
    <p:extLst>
      <p:ext uri="{BB962C8B-B14F-4D97-AF65-F5344CB8AC3E}">
        <p14:creationId xmlns:p14="http://schemas.microsoft.com/office/powerpoint/2010/main" val="961273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3FD3-2A1F-4E85-B20A-2034AD6D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2F13-9DE4-4F99-AF73-19F3B379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/>
          <a:lstStyle/>
          <a:p>
            <a:r>
              <a:rPr lang="en-US" dirty="0"/>
              <a:t>How big is enough?</a:t>
            </a:r>
          </a:p>
          <a:p>
            <a:r>
              <a:rPr lang="en-US" dirty="0"/>
              <a:t>Scaling to multiple languages?</a:t>
            </a:r>
          </a:p>
          <a:p>
            <a:r>
              <a:rPr lang="en-US" dirty="0"/>
              <a:t>Metric?</a:t>
            </a:r>
          </a:p>
          <a:p>
            <a:r>
              <a:rPr lang="en-US" dirty="0"/>
              <a:t>Human Baselines?</a:t>
            </a:r>
          </a:p>
          <a:p>
            <a:r>
              <a:rPr lang="en-US" dirty="0"/>
              <a:t>Judge Agreement.</a:t>
            </a:r>
          </a:p>
          <a:p>
            <a:pPr lvl="1"/>
            <a:r>
              <a:rPr lang="en-US" dirty="0"/>
              <a:t>Krippendorff’s Alpha.</a:t>
            </a:r>
          </a:p>
          <a:p>
            <a:r>
              <a:rPr lang="en-US" dirty="0"/>
              <a:t>Data changes over time.</a:t>
            </a:r>
          </a:p>
          <a:p>
            <a:r>
              <a:rPr lang="en-US" dirty="0"/>
              <a:t>Hype is a double edged sword. </a:t>
            </a:r>
          </a:p>
          <a:p>
            <a:r>
              <a:rPr lang="en-US" dirty="0"/>
              <a:t>Reproducibility.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17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7C1E-ACCF-44BA-8CFE-7428B46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D1D5-7716-4487-ACF9-7C9F720C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Start off with your idea and iterate.</a:t>
            </a:r>
          </a:p>
          <a:p>
            <a:r>
              <a:rPr lang="en-US" dirty="0"/>
              <a:t>Labeled Data is $$$$ so be scrappy and </a:t>
            </a:r>
            <a:r>
              <a:rPr lang="en-US" dirty="0" err="1"/>
              <a:t>hackish</a:t>
            </a:r>
            <a:endParaRPr lang="en-US" dirty="0"/>
          </a:p>
          <a:p>
            <a:r>
              <a:rPr lang="en-US" dirty="0"/>
              <a:t>Establish your problem and evaluation metric before making data</a:t>
            </a:r>
          </a:p>
          <a:p>
            <a:r>
              <a:rPr lang="en-US" dirty="0"/>
              <a:t>The internet changes quickly so if you use it make sure to sample everything you could ever want</a:t>
            </a:r>
          </a:p>
          <a:p>
            <a:pPr lvl="1"/>
            <a:r>
              <a:rPr lang="en-US" dirty="0"/>
              <a:t>Temporal Mismatch</a:t>
            </a:r>
          </a:p>
          <a:p>
            <a:r>
              <a:rPr lang="en-US" dirty="0"/>
              <a:t>If labeling data iterate internal 10x what you expect</a:t>
            </a:r>
          </a:p>
          <a:p>
            <a:pPr lvl="1"/>
            <a:r>
              <a:rPr lang="en-US" dirty="0"/>
              <a:t>If you and your colleagues can’t agree why would someone random on the internet</a:t>
            </a:r>
          </a:p>
          <a:p>
            <a:r>
              <a:rPr lang="en-US" dirty="0"/>
              <a:t>Embrace the Quirks.</a:t>
            </a:r>
          </a:p>
          <a:p>
            <a:r>
              <a:rPr lang="en-US" dirty="0"/>
              <a:t>Automate everything you can. Maintenance cost for not doing so is $$$(in time)</a:t>
            </a:r>
          </a:p>
          <a:p>
            <a:r>
              <a:rPr lang="en-US" dirty="0"/>
              <a:t>Think about your methods with abnodation in mind</a:t>
            </a:r>
          </a:p>
        </p:txBody>
      </p:sp>
    </p:spTree>
    <p:extLst>
      <p:ext uri="{BB962C8B-B14F-4D97-AF65-F5344CB8AC3E}">
        <p14:creationId xmlns:p14="http://schemas.microsoft.com/office/powerpoint/2010/main" val="304586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D236-5B7F-4B1F-8185-9657B594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3015-82F4-44CB-8260-00E71646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Out one of the datasets. Large benchmarks for interesting problems</a:t>
            </a:r>
          </a:p>
          <a:p>
            <a:r>
              <a:rPr lang="en-US" dirty="0"/>
              <a:t>Do well and get interview</a:t>
            </a:r>
          </a:p>
          <a:p>
            <a:r>
              <a:rPr lang="en-US" dirty="0"/>
              <a:t>Propose new dataset ideas and I’ll try to get it done.</a:t>
            </a:r>
          </a:p>
          <a:p>
            <a:r>
              <a:rPr lang="en-US" dirty="0"/>
              <a:t>If interested in multimodal dataset follow up with 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4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0C7E-593C-4CCC-B599-C95A21F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04B4-A55A-4511-90BC-A1092056E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introduction</a:t>
            </a:r>
          </a:p>
          <a:p>
            <a:r>
              <a:rPr lang="en-US" dirty="0"/>
              <a:t>Introduce Datasets</a:t>
            </a:r>
          </a:p>
          <a:p>
            <a:r>
              <a:rPr lang="en-US" dirty="0"/>
              <a:t>Problems in creating large datasets</a:t>
            </a:r>
          </a:p>
          <a:p>
            <a:r>
              <a:rPr lang="en-US" dirty="0"/>
              <a:t>Tips for creating datasets </a:t>
            </a:r>
          </a:p>
          <a:p>
            <a:r>
              <a:rPr lang="en-US" dirty="0"/>
              <a:t>Shameless Plug</a:t>
            </a:r>
          </a:p>
          <a:p>
            <a:pPr lvl="1"/>
            <a:r>
              <a:rPr lang="en-US" dirty="0"/>
              <a:t>Do well on dataset get an interview.</a:t>
            </a:r>
          </a:p>
        </p:txBody>
      </p:sp>
    </p:spTree>
    <p:extLst>
      <p:ext uri="{BB962C8B-B14F-4D97-AF65-F5344CB8AC3E}">
        <p14:creationId xmlns:p14="http://schemas.microsoft.com/office/powerpoint/2010/main" val="35625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032A-34DF-462E-BFEE-938880AA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Search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78A9D-9D49-4A80-9D1D-CEBEDFBF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provides information to users</a:t>
            </a:r>
          </a:p>
          <a:p>
            <a:pPr lvl="1"/>
            <a:r>
              <a:rPr lang="en-US" dirty="0"/>
              <a:t>Returns relevant documents from a corpus for user queries</a:t>
            </a:r>
          </a:p>
          <a:p>
            <a:pPr lvl="1"/>
            <a:r>
              <a:rPr lang="en-US" dirty="0"/>
              <a:t>Find Answers in each document.</a:t>
            </a:r>
          </a:p>
          <a:p>
            <a:r>
              <a:rPr lang="en-US" dirty="0"/>
              <a:t>A cool AI/ML experimentation platform.</a:t>
            </a:r>
          </a:p>
          <a:p>
            <a:r>
              <a:rPr lang="en-US" dirty="0"/>
              <a:t>A research platform to explore human knowledge and experience</a:t>
            </a:r>
          </a:p>
        </p:txBody>
      </p:sp>
    </p:spTree>
    <p:extLst>
      <p:ext uri="{BB962C8B-B14F-4D97-AF65-F5344CB8AC3E}">
        <p14:creationId xmlns:p14="http://schemas.microsoft.com/office/powerpoint/2010/main" val="275769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4B4E-0A2F-48EA-A4DF-6A2F0822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Search Engine Work?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00CD14-2658-470A-AE00-65CE7C7D89F0}"/>
              </a:ext>
            </a:extLst>
          </p:cNvPr>
          <p:cNvSpPr/>
          <p:nvPr/>
        </p:nvSpPr>
        <p:spPr>
          <a:xfrm>
            <a:off x="765312" y="4283766"/>
            <a:ext cx="1222513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D9A6F3-1015-432C-98C3-F71371D308B0}"/>
              </a:ext>
            </a:extLst>
          </p:cNvPr>
          <p:cNvSpPr/>
          <p:nvPr/>
        </p:nvSpPr>
        <p:spPr>
          <a:xfrm>
            <a:off x="765312" y="1690688"/>
            <a:ext cx="1495265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1F1D27-0FB5-461C-B179-A1FE5DFF9118}"/>
              </a:ext>
            </a:extLst>
          </p:cNvPr>
          <p:cNvSpPr/>
          <p:nvPr/>
        </p:nvSpPr>
        <p:spPr>
          <a:xfrm>
            <a:off x="2613991" y="4283766"/>
            <a:ext cx="1358348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Ranking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7FF8E6-4828-4BC5-9C35-A8FC76204591}"/>
              </a:ext>
            </a:extLst>
          </p:cNvPr>
          <p:cNvSpPr/>
          <p:nvPr/>
        </p:nvSpPr>
        <p:spPr>
          <a:xfrm>
            <a:off x="4873487" y="4283765"/>
            <a:ext cx="1447800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Ranking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D725FA-AB80-4323-AA22-D4E0E14D3719}"/>
              </a:ext>
            </a:extLst>
          </p:cNvPr>
          <p:cNvSpPr/>
          <p:nvPr/>
        </p:nvSpPr>
        <p:spPr>
          <a:xfrm>
            <a:off x="6997148" y="4283764"/>
            <a:ext cx="1222513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27D86-5A1F-42F2-9562-B1F060210983}"/>
              </a:ext>
            </a:extLst>
          </p:cNvPr>
          <p:cNvSpPr/>
          <p:nvPr/>
        </p:nvSpPr>
        <p:spPr>
          <a:xfrm>
            <a:off x="8734839" y="4283763"/>
            <a:ext cx="1222513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NLGEN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7D6099-3F61-41E5-9BFF-E6E22E952246}"/>
              </a:ext>
            </a:extLst>
          </p:cNvPr>
          <p:cNvSpPr/>
          <p:nvPr/>
        </p:nvSpPr>
        <p:spPr>
          <a:xfrm>
            <a:off x="10472530" y="4283762"/>
            <a:ext cx="1358348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Speaker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1D1665-DEF9-4433-9276-E0CB9429BEE6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1987825" y="4825449"/>
            <a:ext cx="626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113233-5367-4A32-9EB8-2D48DACF5FB8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972339" y="4825448"/>
            <a:ext cx="901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2C3720-E95D-4127-B37B-BC5AF9231A4F}"/>
              </a:ext>
            </a:extLst>
          </p:cNvPr>
          <p:cNvCxnSpPr/>
          <p:nvPr/>
        </p:nvCxnSpPr>
        <p:spPr>
          <a:xfrm flipV="1">
            <a:off x="6096000" y="4825444"/>
            <a:ext cx="901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455528-0898-4DBE-B0C2-63D14772DB78}"/>
              </a:ext>
            </a:extLst>
          </p:cNvPr>
          <p:cNvCxnSpPr/>
          <p:nvPr/>
        </p:nvCxnSpPr>
        <p:spPr>
          <a:xfrm flipV="1">
            <a:off x="7827066" y="4825444"/>
            <a:ext cx="901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53A5EF-E44C-4E88-B7FF-AA7DC58A8D69}"/>
              </a:ext>
            </a:extLst>
          </p:cNvPr>
          <p:cNvCxnSpPr/>
          <p:nvPr/>
        </p:nvCxnSpPr>
        <p:spPr>
          <a:xfrm flipV="1">
            <a:off x="9571383" y="4825443"/>
            <a:ext cx="9011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ECFC0E3-3327-429D-807C-20DFAF63A92D}"/>
              </a:ext>
            </a:extLst>
          </p:cNvPr>
          <p:cNvSpPr/>
          <p:nvPr/>
        </p:nvSpPr>
        <p:spPr>
          <a:xfrm>
            <a:off x="3125027" y="1690688"/>
            <a:ext cx="1222513" cy="10833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D259F2-73C3-4489-813D-2BC7B9DC9ECC}"/>
              </a:ext>
            </a:extLst>
          </p:cNvPr>
          <p:cNvCxnSpPr/>
          <p:nvPr/>
        </p:nvCxnSpPr>
        <p:spPr>
          <a:xfrm flipV="1">
            <a:off x="1152939" y="2774053"/>
            <a:ext cx="0" cy="150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EB42F6-497C-4F9A-8420-DE5C751F863C}"/>
              </a:ext>
            </a:extLst>
          </p:cNvPr>
          <p:cNvCxnSpPr>
            <a:stCxn id="20" idx="3"/>
            <a:endCxn id="4" idx="7"/>
          </p:cNvCxnSpPr>
          <p:nvPr/>
        </p:nvCxnSpPr>
        <p:spPr>
          <a:xfrm flipH="1">
            <a:off x="1808792" y="2615398"/>
            <a:ext cx="1495268" cy="182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03BB10-4487-4193-BD31-16A3A1472924}"/>
              </a:ext>
            </a:extLst>
          </p:cNvPr>
          <p:cNvCxnSpPr>
            <a:stCxn id="5" idx="4"/>
            <a:endCxn id="4" idx="0"/>
          </p:cNvCxnSpPr>
          <p:nvPr/>
        </p:nvCxnSpPr>
        <p:spPr>
          <a:xfrm flipH="1">
            <a:off x="1376569" y="2774053"/>
            <a:ext cx="136376" cy="1509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C4022D1-5DDE-4649-834B-548088F4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62253"/>
            <a:ext cx="1855304" cy="659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Crawling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DDE20D1-F1EC-4DBF-8A7A-789EA5F90FAB}"/>
              </a:ext>
            </a:extLst>
          </p:cNvPr>
          <p:cNvSpPr txBox="1">
            <a:spLocks/>
          </p:cNvSpPr>
          <p:nvPr/>
        </p:nvSpPr>
        <p:spPr>
          <a:xfrm>
            <a:off x="3698662" y="5833717"/>
            <a:ext cx="1855304" cy="65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Document Ranking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2841E23-08C2-4347-9834-B0438A54E209}"/>
              </a:ext>
            </a:extLst>
          </p:cNvPr>
          <p:cNvSpPr txBox="1">
            <a:spLocks/>
          </p:cNvSpPr>
          <p:nvPr/>
        </p:nvSpPr>
        <p:spPr>
          <a:xfrm>
            <a:off x="1454075" y="5871487"/>
            <a:ext cx="1855304" cy="659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IDF Lookup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4D611B4-6895-47C3-8AD8-C159866E2EF1}"/>
              </a:ext>
            </a:extLst>
          </p:cNvPr>
          <p:cNvSpPr txBox="1">
            <a:spLocks/>
          </p:cNvSpPr>
          <p:nvPr/>
        </p:nvSpPr>
        <p:spPr>
          <a:xfrm>
            <a:off x="5943249" y="5876829"/>
            <a:ext cx="1855304" cy="65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Span Identification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474022D-3D9F-4774-83D8-46BB5939E9BD}"/>
              </a:ext>
            </a:extLst>
          </p:cNvPr>
          <p:cNvSpPr txBox="1">
            <a:spLocks/>
          </p:cNvSpPr>
          <p:nvPr/>
        </p:nvSpPr>
        <p:spPr>
          <a:xfrm>
            <a:off x="7798553" y="5908808"/>
            <a:ext cx="1855304" cy="659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Answer Generation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84FE-A305-44B9-AA80-F6D4CDC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MSMARCO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77308-AE2A-4009-B93A-979ABE0E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family of dataset which approximate a search engine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Natural Language Generation</a:t>
            </a:r>
          </a:p>
          <a:p>
            <a:pPr lvl="1"/>
            <a:r>
              <a:rPr lang="en-US" dirty="0"/>
              <a:t>Passage Ranking</a:t>
            </a:r>
          </a:p>
          <a:p>
            <a:pPr lvl="1"/>
            <a:r>
              <a:rPr lang="en-US" dirty="0"/>
              <a:t>Document Ranking</a:t>
            </a:r>
          </a:p>
          <a:p>
            <a:pPr lvl="1"/>
            <a:r>
              <a:rPr lang="en-US" dirty="0" err="1"/>
              <a:t>Keyphrase</a:t>
            </a:r>
            <a:r>
              <a:rPr lang="en-US" dirty="0"/>
              <a:t> Extraction</a:t>
            </a:r>
          </a:p>
          <a:p>
            <a:pPr lvl="1"/>
            <a:r>
              <a:rPr lang="en-US" dirty="0"/>
              <a:t>Optimal Crawling</a:t>
            </a:r>
          </a:p>
          <a:p>
            <a:pPr lvl="1"/>
            <a:r>
              <a:rPr lang="en-US" dirty="0"/>
              <a:t>AGI Encoder</a:t>
            </a:r>
          </a:p>
          <a:p>
            <a:pPr lvl="1"/>
            <a:r>
              <a:rPr lang="en-US" dirty="0"/>
              <a:t>Conversational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F835B-B151-4695-9D06-45104880B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803948-D8CE-41ED-B8F3-B6E04BF62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C42B12-6FF0-4C1E-B79C-9C41CC3A1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464CD-8B2F-4335-AFBE-98831DD43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2A36F-1167-4329-A2B0-7CA78CA433B8}"/>
              </a:ext>
            </a:extLst>
          </p:cNvPr>
          <p:cNvSpPr txBox="1"/>
          <p:nvPr/>
        </p:nvSpPr>
        <p:spPr>
          <a:xfrm>
            <a:off x="1011219" y="204395"/>
            <a:ext cx="10316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/>
              <a:t>Microsoft – MS MARCO</a:t>
            </a:r>
            <a:endParaRPr lang="en-US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01A37C5-29B7-459C-B715-41D9F0490A1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8"/>
          <a:stretch/>
        </p:blipFill>
        <p:spPr>
          <a:xfrm>
            <a:off x="743013" y="940512"/>
            <a:ext cx="10014478" cy="45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5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21F4-EDB5-48A7-B142-FC5B022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19269D-6DD6-4C1F-B727-2C6FF627B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53" y="3763393"/>
            <a:ext cx="5560799" cy="30946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D51A33-E621-40CE-A73D-DA976B88DC7B}"/>
              </a:ext>
            </a:extLst>
          </p:cNvPr>
          <p:cNvSpPr/>
          <p:nvPr/>
        </p:nvSpPr>
        <p:spPr>
          <a:xfrm>
            <a:off x="500108" y="1559330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Given an open domain user question and 10 passages generate the best answer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Start with sampling ~10,000,000 real Bing user queries from </a:t>
            </a:r>
            <a:r>
              <a:rPr lang="en-US" dirty="0" err="1"/>
              <a:t>bing</a:t>
            </a:r>
            <a:r>
              <a:rPr lang="en-US" dirty="0"/>
              <a:t> traffic in 2016-2017.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navigational queries and create a set of ~1.1m queries seeking an answer.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Search Bing and get top 10 Passage(Short snippets of text less than 300 words)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Train a group of judges to read question, passages, select passage with answer and synthesize answer.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35% of queries have no answer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Paper</a:t>
            </a:r>
            <a:r>
              <a:rPr lang="en-US" dirty="0"/>
              <a:t>: 2016 </a:t>
            </a:r>
            <a:r>
              <a:rPr lang="en-US" dirty="0" err="1"/>
              <a:t>NeuRIPS</a:t>
            </a:r>
            <a:r>
              <a:rPr lang="en-US" dirty="0"/>
              <a:t>(100k), updated in 2018 to have 1,000,000.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Metrics BLEU and ROUGE-L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3EF40-B41C-4C09-AD0C-A355DEDFA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DA4D1-6107-4D8C-A907-B0DADBB1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052" y="3830820"/>
            <a:ext cx="5245933" cy="196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21F4-EDB5-48A7-B142-FC5B022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NLGEN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51A33-E621-40CE-A73D-DA976B88DC7B}"/>
              </a:ext>
            </a:extLst>
          </p:cNvPr>
          <p:cNvSpPr/>
          <p:nvPr/>
        </p:nvSpPr>
        <p:spPr>
          <a:xfrm>
            <a:off x="500108" y="1559330"/>
            <a:ext cx="105155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QA results for each answer a second human takes the source passage, answer, and question and makes a well formed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is something that makes sense to a human independent of the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Question: How many teaspoons in a cup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Answer: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Wellformed</a:t>
            </a:r>
            <a:r>
              <a:rPr lang="en-US" dirty="0"/>
              <a:t> answer: They are 16 teaspoons in a cup.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including information from answer, query, and general English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 is </a:t>
            </a:r>
            <a:r>
              <a:rPr lang="en-US" dirty="0" err="1"/>
              <a:t>BlEU</a:t>
            </a:r>
            <a:r>
              <a:rPr lang="en-US" dirty="0"/>
              <a:t> and ROUGE-L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~180k judgements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AA9AA-50F5-4804-8AB7-CA2EB270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F3897E-920D-4808-B99C-FE25AACC2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5" y="5553075"/>
            <a:ext cx="35718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0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21F4-EDB5-48A7-B142-FC5B022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Passage/Document Ranking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23FA2-446D-4B07-8912-7C68CD91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Corpus of 8.8m passages and 3.5m documents</a:t>
            </a:r>
          </a:p>
          <a:p>
            <a:r>
              <a:rPr lang="en-US" dirty="0"/>
              <a:t>Ranking signal comes from which passage QA task judges used(~550k samples)</a:t>
            </a:r>
          </a:p>
          <a:p>
            <a:r>
              <a:rPr lang="en-US" dirty="0"/>
              <a:t>TREC 2019 &amp; 2020</a:t>
            </a:r>
          </a:p>
          <a:p>
            <a:r>
              <a:rPr lang="en-US" dirty="0"/>
              <a:t>Metric is MRR@10(leaderboard) and NDCG@1000 in TREC</a:t>
            </a:r>
          </a:p>
          <a:p>
            <a:r>
              <a:rPr lang="en-US" dirty="0"/>
              <a:t>TREC 2020 is focused on Transfer Learning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AF8C263-C22B-4AA5-A908-31598B86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1" y="4666723"/>
            <a:ext cx="7455283" cy="2044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CA1F5-FC6B-4D98-B7AC-3EF35E2C5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334" y="5202238"/>
            <a:ext cx="2228315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DA4E052E73EC489DCA1D3D0DB57AD8" ma:contentTypeVersion="16" ma:contentTypeDescription="Create a new document." ma:contentTypeScope="" ma:versionID="9f151b792738dd41101d7e6c5ba5804f">
  <xsd:schema xmlns:xsd="http://www.w3.org/2001/XMLSchema" xmlns:xs="http://www.w3.org/2001/XMLSchema" xmlns:p="http://schemas.microsoft.com/office/2006/metadata/properties" xmlns:ns1="http://schemas.microsoft.com/sharepoint/v3" xmlns:ns3="05fef8ff-3c1c-424b-abc5-e84da2b7242f" xmlns:ns4="43e1f692-5fdd-4b9a-b026-4fd9897ebcbf" targetNamespace="http://schemas.microsoft.com/office/2006/metadata/properties" ma:root="true" ma:fieldsID="2fd0d5f659719d1945f67f7d92ef0c99" ns1:_="" ns3:_="" ns4:_="">
    <xsd:import namespace="http://schemas.microsoft.com/sharepoint/v3"/>
    <xsd:import namespace="05fef8ff-3c1c-424b-abc5-e84da2b7242f"/>
    <xsd:import namespace="43e1f692-5fdd-4b9a-b026-4fd9897eb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AutoTags" minOccurs="0"/>
                <xsd:element ref="ns3:MediaServiceOCR" minOccurs="0"/>
                <xsd:element ref="ns1:_ip_UnifiedCompliancePolicyProperties" minOccurs="0"/>
                <xsd:element ref="ns1:_ip_UnifiedCompliancePolicyUIAction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ef8ff-3c1c-424b-abc5-e84da2b724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1f692-5fdd-4b9a-b026-4fd9897ebcb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3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4E21964-CC42-4FFF-904D-940F0E94BB6A}">
  <ds:schemaRefs>
    <ds:schemaRef ds:uri="05fef8ff-3c1c-424b-abc5-e84da2b7242f"/>
    <ds:schemaRef ds:uri="43e1f692-5fdd-4b9a-b026-4fd9897ebc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2D659C-519D-494C-9FC5-E1AEE7B49F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557071-6A90-4BD8-90DF-381FBA5CBE25}">
  <ds:schemaRefs>
    <ds:schemaRef ds:uri="05fef8ff-3c1c-424b-abc5-e84da2b7242f"/>
    <ds:schemaRef ds:uri="http://schemas.microsoft.com/sharepoint/v3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43e1f692-5fdd-4b9a-b026-4fd9897ebcb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1105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Times New Roman</vt:lpstr>
      <vt:lpstr>Office Theme</vt:lpstr>
      <vt:lpstr>MS MARCO Datasets: MRC, IR, KP</vt:lpstr>
      <vt:lpstr>Agenda</vt:lpstr>
      <vt:lpstr>What is a Search Engine</vt:lpstr>
      <vt:lpstr>How does a Search Engine Work?</vt:lpstr>
      <vt:lpstr>What is MSMARCO </vt:lpstr>
      <vt:lpstr>PowerPoint Presentation</vt:lpstr>
      <vt:lpstr>Q&amp;A</vt:lpstr>
      <vt:lpstr>NLGEN</vt:lpstr>
      <vt:lpstr>Passage/Document Ranking</vt:lpstr>
      <vt:lpstr>KeyPhrase Extraction</vt:lpstr>
      <vt:lpstr>Optimal Crawling</vt:lpstr>
      <vt:lpstr>PowerPoint Presentation</vt:lpstr>
      <vt:lpstr>PowerPoint Presentation</vt:lpstr>
      <vt:lpstr>MS Generic Intent Encoder</vt:lpstr>
      <vt:lpstr>Conversational Search</vt:lpstr>
      <vt:lpstr>Problems</vt:lpstr>
      <vt:lpstr>Tips</vt:lpstr>
      <vt:lpstr>Shameless Plug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Hophacks Workshop</dc:title>
  <dc:creator>Corby Rosset</dc:creator>
  <cp:lastModifiedBy>Daniel Campos</cp:lastModifiedBy>
  <cp:revision>4</cp:revision>
  <dcterms:created xsi:type="dcterms:W3CDTF">2019-09-13T21:03:53Z</dcterms:created>
  <dcterms:modified xsi:type="dcterms:W3CDTF">2019-11-06T21:49:14Z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corosset@microsoft.com</vt:lpwstr>
  </property>
  <property fmtid="{D5CDD505-2E9C-101B-9397-08002B2CF9AE}" pid="5" name="MSIP_Label_f42aa342-8706-4288-bd11-ebb85995028c_SetDate">
    <vt:lpwstr>2019-09-13T21:23:23.7995463Z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a099927a-2ab7-4074-98ae-27edba8ed155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0x0101000CDA4E052E73EC489DCA1D3D0DB57AD8</vt:lpwstr>
  </property>
</Properties>
</file>