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448" r:id="rId3"/>
    <p:sldId id="452" r:id="rId4"/>
    <p:sldId id="486" r:id="rId5"/>
    <p:sldId id="381" r:id="rId6"/>
    <p:sldId id="399" r:id="rId7"/>
    <p:sldId id="487" r:id="rId8"/>
    <p:sldId id="493" r:id="rId9"/>
    <p:sldId id="446" r:id="rId10"/>
    <p:sldId id="500" r:id="rId11"/>
    <p:sldId id="494" r:id="rId12"/>
    <p:sldId id="498" r:id="rId13"/>
    <p:sldId id="496" r:id="rId14"/>
    <p:sldId id="458" r:id="rId15"/>
    <p:sldId id="445" r:id="rId16"/>
    <p:sldId id="470" r:id="rId17"/>
    <p:sldId id="469" r:id="rId18"/>
    <p:sldId id="497" r:id="rId19"/>
    <p:sldId id="483" r:id="rId20"/>
    <p:sldId id="489" r:id="rId21"/>
    <p:sldId id="490" r:id="rId22"/>
    <p:sldId id="478" r:id="rId23"/>
    <p:sldId id="441" r:id="rId24"/>
    <p:sldId id="435" r:id="rId25"/>
    <p:sldId id="431" r:id="rId26"/>
    <p:sldId id="432" r:id="rId27"/>
    <p:sldId id="436" r:id="rId28"/>
    <p:sldId id="437" r:id="rId29"/>
    <p:sldId id="484" r:id="rId30"/>
  </p:sldIdLst>
  <p:sldSz cx="9144000" cy="6858000" type="screen4x3"/>
  <p:notesSz cx="6934200" cy="9220200"/>
  <p:custDataLst>
    <p:tags r:id="rId3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915" autoAdjust="0"/>
    <p:restoredTop sz="86270" autoAdjust="0"/>
  </p:normalViewPr>
  <p:slideViewPr>
    <p:cSldViewPr>
      <p:cViewPr varScale="1">
        <p:scale>
          <a:sx n="66" d="100"/>
          <a:sy n="66" d="100"/>
        </p:scale>
        <p:origin x="-10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97"/>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tags" Target="tags/tag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7827"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7828"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7829"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8572D15-5313-4245-A399-BF465997062B}" type="slidenum">
              <a:rPr lang="en-US"/>
              <a:pPr>
                <a:defRPr/>
              </a:pPr>
              <a:t>‹#›</a:t>
            </a:fld>
            <a:endParaRPr lang="en-US"/>
          </a:p>
        </p:txBody>
      </p:sp>
    </p:spTree>
    <p:extLst>
      <p:ext uri="{BB962C8B-B14F-4D97-AF65-F5344CB8AC3E}">
        <p14:creationId xmlns:p14="http://schemas.microsoft.com/office/powerpoint/2010/main" val="1689809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42691"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p:spPr>
      </p:sp>
      <p:sp>
        <p:nvSpPr>
          <p:cNvPr id="242693" name="Rectangle 5"/>
          <p:cNvSpPr>
            <a:spLocks noGrp="1" noChangeArrowheads="1"/>
          </p:cNvSpPr>
          <p:nvPr>
            <p:ph type="body" sz="quarter" idx="3"/>
          </p:nvPr>
        </p:nvSpPr>
        <p:spPr bwMode="auto">
          <a:xfrm>
            <a:off x="693738" y="4379913"/>
            <a:ext cx="5546725" cy="414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42694" name="Rectangle 6"/>
          <p:cNvSpPr>
            <a:spLocks noGrp="1" noChangeArrowheads="1"/>
          </p:cNvSpPr>
          <p:nvPr>
            <p:ph type="ftr" sz="quarter" idx="4"/>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42695" name="Rectangle 7"/>
          <p:cNvSpPr>
            <a:spLocks noGrp="1" noChangeArrowheads="1"/>
          </p:cNvSpPr>
          <p:nvPr>
            <p:ph type="sldNum" sz="quarter" idx="5"/>
          </p:nvPr>
        </p:nvSpPr>
        <p:spPr bwMode="auto">
          <a:xfrm>
            <a:off x="3927475"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B0E5ECE-B9E3-4E3F-9B26-F60678593969}" type="slidenum">
              <a:rPr lang="en-US"/>
              <a:pPr>
                <a:defRPr/>
              </a:pPr>
              <a:t>‹#›</a:t>
            </a:fld>
            <a:endParaRPr lang="en-US"/>
          </a:p>
        </p:txBody>
      </p:sp>
    </p:spTree>
    <p:extLst>
      <p:ext uri="{BB962C8B-B14F-4D97-AF65-F5344CB8AC3E}">
        <p14:creationId xmlns:p14="http://schemas.microsoft.com/office/powerpoint/2010/main" val="112901032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pPr>
              <a:defRPr/>
            </a:pPr>
            <a:fld id="{9002088A-F317-49B6-9508-33A7BE8A8D3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pPr>
              <a:defRPr/>
            </a:pPr>
            <a:fld id="{A39F44EC-16A3-479A-A1E7-B8D44AE4E67B}" type="slidenum">
              <a:rPr lang="en-US" smtClean="0"/>
              <a:pPr>
                <a:defRPr/>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pPr>
              <a:defRPr/>
            </a:pPr>
            <a:fld id="{4CFBA183-72B8-4DD3-9A26-4E3A8623B051}"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pPr>
              <a:defRPr/>
            </a:pPr>
            <a:fld id="{1B852FCC-FD4B-49E3-B990-51E66DC46405}"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pPr>
              <a:defRPr/>
            </a:pPr>
            <a:fld id="{6EB8AD96-81DA-44A0-8549-81A0C36DACFB}"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pPr>
              <a:defRPr/>
            </a:pPr>
            <a:fld id="{92D94389-5C5D-4F44-B590-DF16F0E82CE7}" type="slidenum">
              <a:rPr lang="en-US" smtClean="0"/>
              <a:pPr>
                <a:defRPr/>
              </a:pPr>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7897906" y="6275668"/>
            <a:ext cx="990600" cy="365125"/>
          </a:xfrm>
          <a:prstGeom prst="rect">
            <a:avLst/>
          </a:prstGeom>
        </p:spPr>
        <p:txBody>
          <a:bodyPr/>
          <a:lstStyle/>
          <a:p>
            <a:pPr>
              <a:defRPr/>
            </a:pPr>
            <a:fld id="{33C30063-A7A8-4B75-9BCD-25F5DD1B60C3}"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pPr>
              <a:defRPr/>
            </a:pPr>
            <a:fld id="{A3EF16CF-9C2B-4A30-8C61-9279020D0695}"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a:xfrm>
            <a:off x="7897906" y="6275668"/>
            <a:ext cx="990600" cy="365125"/>
          </a:xfrm>
          <a:prstGeom prst="rect">
            <a:avLst/>
          </a:prstGeom>
        </p:spPr>
        <p:txBody>
          <a:bodyPr/>
          <a:lstStyle/>
          <a:p>
            <a:pPr>
              <a:defRPr/>
            </a:pPr>
            <a:fld id="{96E60348-3EE3-4209-A238-4F23221243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7897906" y="6275668"/>
            <a:ext cx="990600" cy="365125"/>
          </a:xfrm>
          <a:prstGeom prst="rect">
            <a:avLst/>
          </a:prstGeom>
        </p:spPr>
        <p:txBody>
          <a:bodyPr/>
          <a:lstStyle/>
          <a:p>
            <a:pPr>
              <a:defRPr/>
            </a:pPr>
            <a:fld id="{A8FCF0B5-ADE3-44F9-9040-6523684D99E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7897906" y="6275668"/>
            <a:ext cx="990600" cy="365125"/>
          </a:xfrm>
          <a:prstGeom prst="rect">
            <a:avLst/>
          </a:prstGeom>
        </p:spPr>
        <p:txBody>
          <a:bodyPr/>
          <a:lstStyle/>
          <a:p>
            <a:pPr>
              <a:defRPr/>
            </a:pPr>
            <a:fld id="{6E4A2401-E0D0-45E6-80AD-8E55C980DB6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7897906" y="6275668"/>
            <a:ext cx="990600" cy="365125"/>
          </a:xfrm>
          <a:prstGeom prst="rect">
            <a:avLst/>
          </a:prstGeom>
        </p:spPr>
        <p:txBody>
          <a:bodyPr/>
          <a:lstStyle/>
          <a:p>
            <a:pPr>
              <a:defRPr/>
            </a:pPr>
            <a:fld id="{6F1B85A2-9E33-49F4-8682-A28681252BA6}"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pPr>
              <a:defRPr/>
            </a:pPr>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anvas.uw.edu/courses/125722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ashington.zoom.us/j/84210829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p:txBody>
          <a:bodyPr/>
          <a:lstStyle/>
          <a:p>
            <a:pPr eaLnBrk="1" hangingPunct="1"/>
            <a:r>
              <a:rPr lang="en-US" dirty="0" smtClean="0"/>
              <a:t>Introduction</a:t>
            </a:r>
          </a:p>
        </p:txBody>
      </p:sp>
      <p:sp>
        <p:nvSpPr>
          <p:cNvPr id="2052" name="Rectangle 3"/>
          <p:cNvSpPr>
            <a:spLocks noGrp="1" noChangeArrowheads="1"/>
          </p:cNvSpPr>
          <p:nvPr>
            <p:ph type="subTitle" idx="1"/>
          </p:nvPr>
        </p:nvSpPr>
        <p:spPr/>
        <p:txBody>
          <a:bodyPr>
            <a:normAutofit lnSpcReduction="10000"/>
          </a:bodyPr>
          <a:lstStyle/>
          <a:p>
            <a:pPr eaLnBrk="1" hangingPunct="1"/>
            <a:r>
              <a:rPr lang="en-US" dirty="0" smtClean="0"/>
              <a:t>LING 572</a:t>
            </a:r>
          </a:p>
          <a:p>
            <a:pPr eaLnBrk="1" hangingPunct="1"/>
            <a:r>
              <a:rPr lang="en-US" dirty="0" smtClean="0"/>
              <a:t>January 8, 2019</a:t>
            </a:r>
          </a:p>
          <a:p>
            <a:pPr eaLnBrk="1" hangingPunct="1"/>
            <a:r>
              <a:rPr lang="en-US" dirty="0" smtClean="0"/>
              <a:t>Gina-Anne Levow</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Programming languages</a:t>
            </a:r>
            <a:endParaRPr lang="en-US" dirty="0"/>
          </a:p>
        </p:txBody>
      </p:sp>
      <p:sp>
        <p:nvSpPr>
          <p:cNvPr id="3" name="Content Placeholder 2"/>
          <p:cNvSpPr>
            <a:spLocks noGrp="1"/>
          </p:cNvSpPr>
          <p:nvPr>
            <p:ph idx="1"/>
          </p:nvPr>
        </p:nvSpPr>
        <p:spPr>
          <a:xfrm>
            <a:off x="304255" y="842399"/>
            <a:ext cx="8805332" cy="5879076"/>
          </a:xfrm>
        </p:spPr>
        <p:txBody>
          <a:bodyPr>
            <a:noAutofit/>
          </a:bodyPr>
          <a:lstStyle/>
          <a:p>
            <a:endParaRPr lang="en-US" sz="1800" dirty="0" smtClean="0"/>
          </a:p>
          <a:p>
            <a:r>
              <a:rPr lang="en-US" dirty="0" smtClean="0"/>
              <a:t>Recommended languages:</a:t>
            </a:r>
          </a:p>
          <a:p>
            <a:pPr lvl="1"/>
            <a:r>
              <a:rPr lang="en-US" sz="1800" dirty="0" smtClean="0"/>
              <a:t>C/C++/C#, Java, Python, Perl, Ruby, Mono, </a:t>
            </a:r>
            <a:r>
              <a:rPr lang="en-US" sz="1800" dirty="0" err="1" smtClean="0"/>
              <a:t>Jython</a:t>
            </a:r>
            <a:endParaRPr lang="en-US" sz="1800" dirty="0" smtClean="0"/>
          </a:p>
          <a:p>
            <a:pPr lvl="1"/>
            <a:r>
              <a:rPr lang="en-US" sz="1800" dirty="0" smtClean="0"/>
              <a:t>If you want to use a non-default version, use the correct path in your script.</a:t>
            </a:r>
          </a:p>
          <a:p>
            <a:pPr lvl="1"/>
            <a:r>
              <a:rPr lang="en-US" sz="1800" dirty="0" smtClean="0"/>
              <a:t>See </a:t>
            </a:r>
            <a:r>
              <a:rPr lang="en-US" sz="1800" dirty="0" err="1" smtClean="0"/>
              <a:t>dropbox</a:t>
            </a:r>
            <a:r>
              <a:rPr lang="en-US" sz="1800" dirty="0" smtClean="0"/>
              <a:t>/18-19/572/languages</a:t>
            </a:r>
            <a:endParaRPr lang="en-US" sz="1800" dirty="0"/>
          </a:p>
          <a:p>
            <a:r>
              <a:rPr lang="en-US" dirty="0" smtClean="0"/>
              <a:t>If you want to choose a language that is NOT on that list:</a:t>
            </a:r>
          </a:p>
          <a:p>
            <a:pPr lvl="1"/>
            <a:r>
              <a:rPr lang="en-US" sz="1800" dirty="0"/>
              <a:t>You should contact </a:t>
            </a:r>
            <a:r>
              <a:rPr lang="en-US" sz="1800" dirty="0" smtClean="0"/>
              <a:t>Gina about </a:t>
            </a:r>
            <a:r>
              <a:rPr lang="en-US" sz="1800" dirty="0"/>
              <a:t>this ASAP.</a:t>
            </a:r>
          </a:p>
          <a:p>
            <a:pPr lvl="1"/>
            <a:r>
              <a:rPr lang="en-US" sz="1800" dirty="0" smtClean="0"/>
              <a:t>If the language is not currently supported on </a:t>
            </a:r>
            <a:r>
              <a:rPr lang="en-US" sz="1800" dirty="0" err="1" smtClean="0"/>
              <a:t>patas</a:t>
            </a:r>
            <a:r>
              <a:rPr lang="en-US" sz="1800" dirty="0" smtClean="0"/>
              <a:t>, it may take time to get that installed.</a:t>
            </a:r>
          </a:p>
          <a:p>
            <a:pPr lvl="1"/>
            <a:r>
              <a:rPr lang="en-US" sz="1800" dirty="0" smtClean="0"/>
              <a:t>If your code does not run successfully, it could be hard for the grader to give partial credit for a language that (s)he is not familiar with.</a:t>
            </a:r>
          </a:p>
          <a:p>
            <a:r>
              <a:rPr lang="en-US" dirty="0" smtClean="0">
                <a:solidFill>
                  <a:srgbClr val="FF0000"/>
                </a:solidFill>
              </a:rPr>
              <a:t>Your code must run, and will be tested, on </a:t>
            </a:r>
            <a:r>
              <a:rPr lang="en-US" dirty="0" err="1" smtClean="0">
                <a:solidFill>
                  <a:srgbClr val="FF0000"/>
                </a:solidFill>
              </a:rPr>
              <a:t>patas</a:t>
            </a:r>
            <a:r>
              <a:rPr lang="en-US" dirty="0" smtClean="0">
                <a:solidFill>
                  <a:srgbClr val="FF0000"/>
                </a:solidFill>
              </a:rPr>
              <a:t>.</a:t>
            </a:r>
          </a:p>
          <a:p>
            <a:pPr marL="457200" lvl="1" indent="0">
              <a:buNone/>
            </a:pPr>
            <a:endParaRPr lang="en-US" sz="1800" dirty="0" smtClean="0">
              <a:solidFill>
                <a:srgbClr val="FF0000"/>
              </a:solidFill>
            </a:endParaRPr>
          </a:p>
          <a:p>
            <a:pPr lvl="1"/>
            <a:endParaRPr lang="en-US" sz="2400" dirty="0" smtClean="0"/>
          </a:p>
          <a:p>
            <a:pPr lvl="1"/>
            <a:endParaRPr lang="en-US" sz="2400" dirty="0"/>
          </a:p>
        </p:txBody>
      </p:sp>
    </p:spTree>
    <p:extLst>
      <p:ext uri="{BB962C8B-B14F-4D97-AF65-F5344CB8AC3E}">
        <p14:creationId xmlns:p14="http://schemas.microsoft.com/office/powerpoint/2010/main" val="26995435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Homework Submission</a:t>
            </a:r>
            <a:endParaRPr lang="en-US" dirty="0"/>
          </a:p>
        </p:txBody>
      </p:sp>
      <p:sp>
        <p:nvSpPr>
          <p:cNvPr id="3" name="Content Placeholder 2"/>
          <p:cNvSpPr>
            <a:spLocks noGrp="1"/>
          </p:cNvSpPr>
          <p:nvPr>
            <p:ph idx="1"/>
          </p:nvPr>
        </p:nvSpPr>
        <p:spPr>
          <a:xfrm>
            <a:off x="338668" y="1143000"/>
            <a:ext cx="8805332" cy="5410200"/>
          </a:xfrm>
        </p:spPr>
        <p:txBody>
          <a:bodyPr>
            <a:noAutofit/>
          </a:bodyPr>
          <a:lstStyle/>
          <a:p>
            <a:r>
              <a:rPr lang="en-US" sz="2000" dirty="0" smtClean="0"/>
              <a:t>For each assignment, submit two files through Canvas:</a:t>
            </a:r>
          </a:p>
          <a:p>
            <a:pPr lvl="1"/>
            <a:r>
              <a:rPr lang="en-US" sz="2000" dirty="0" smtClean="0"/>
              <a:t>A note file: </a:t>
            </a:r>
            <a:r>
              <a:rPr lang="en-US" sz="2000" dirty="0" smtClean="0">
                <a:solidFill>
                  <a:srgbClr val="FF0000"/>
                </a:solidFill>
              </a:rPr>
              <a:t>readme.txt</a:t>
            </a:r>
            <a:r>
              <a:rPr lang="en-US" sz="2000" dirty="0" smtClean="0"/>
              <a:t> or </a:t>
            </a:r>
            <a:r>
              <a:rPr lang="en-US" sz="2000" dirty="0" smtClean="0">
                <a:solidFill>
                  <a:srgbClr val="FF0000"/>
                </a:solidFill>
              </a:rPr>
              <a:t>readme.pdf</a:t>
            </a:r>
          </a:p>
          <a:p>
            <a:pPr lvl="1"/>
            <a:r>
              <a:rPr lang="en-US" sz="2000" dirty="0" smtClean="0"/>
              <a:t>A </a:t>
            </a:r>
            <a:r>
              <a:rPr lang="en-US" sz="2000" dirty="0" err="1" smtClean="0"/>
              <a:t>gzipped</a:t>
            </a:r>
            <a:r>
              <a:rPr lang="en-US" sz="2000" dirty="0" smtClean="0"/>
              <a:t> tar file that includes everything: </a:t>
            </a:r>
            <a:r>
              <a:rPr lang="en-US" sz="2000" dirty="0" smtClean="0">
                <a:solidFill>
                  <a:srgbClr val="FF0000"/>
                </a:solidFill>
              </a:rPr>
              <a:t>hw.tar.gz </a:t>
            </a:r>
            <a:r>
              <a:rPr lang="en-US" sz="2000" dirty="0" smtClean="0">
                <a:solidFill>
                  <a:srgbClr val="0070C0"/>
                </a:solidFill>
              </a:rPr>
              <a:t>(not hwX.tar.gz)</a:t>
            </a:r>
            <a:endParaRPr lang="en-US" sz="2000" dirty="0">
              <a:solidFill>
                <a:srgbClr val="0070C0"/>
              </a:solidFill>
            </a:endParaRPr>
          </a:p>
          <a:p>
            <a:pPr marL="457200" lvl="1" indent="0">
              <a:buNone/>
            </a:pPr>
            <a:r>
              <a:rPr lang="en-US" sz="2000" dirty="0"/>
              <a:t> </a:t>
            </a:r>
            <a:r>
              <a:rPr lang="en-US" sz="2000" dirty="0" smtClean="0"/>
              <a:t>      cd </a:t>
            </a:r>
            <a:r>
              <a:rPr lang="en-US" sz="2000" dirty="0" err="1" smtClean="0"/>
              <a:t>hwX</a:t>
            </a:r>
            <a:r>
              <a:rPr lang="en-US" sz="2000" dirty="0" smtClean="0"/>
              <a:t>/           # suppose </a:t>
            </a:r>
            <a:r>
              <a:rPr lang="en-US" sz="2000" dirty="0" err="1" smtClean="0"/>
              <a:t>hwX</a:t>
            </a:r>
            <a:r>
              <a:rPr lang="en-US" sz="2000" dirty="0" smtClean="0"/>
              <a:t> is your </a:t>
            </a:r>
            <a:r>
              <a:rPr lang="en-US" sz="2000" dirty="0" err="1" smtClean="0"/>
              <a:t>dir</a:t>
            </a:r>
            <a:r>
              <a:rPr lang="en-US" sz="2000" dirty="0" smtClean="0"/>
              <a:t> that includes all the files</a:t>
            </a:r>
          </a:p>
          <a:p>
            <a:pPr marL="457200" lvl="1" indent="0">
              <a:buNone/>
            </a:pPr>
            <a:r>
              <a:rPr lang="en-US" sz="2000" dirty="0"/>
              <a:t> </a:t>
            </a:r>
            <a:r>
              <a:rPr lang="en-US" sz="2000" dirty="0" smtClean="0"/>
              <a:t>      tar -</a:t>
            </a:r>
            <a:r>
              <a:rPr lang="en-US" sz="2000" dirty="0" err="1" smtClean="0"/>
              <a:t>czvf</a:t>
            </a:r>
            <a:r>
              <a:rPr lang="en-US" sz="2000" dirty="0" smtClean="0"/>
              <a:t> </a:t>
            </a:r>
            <a:r>
              <a:rPr lang="en-US" sz="2000" dirty="0" err="1" smtClean="0"/>
              <a:t>hw.tar.gz</a:t>
            </a:r>
            <a:r>
              <a:rPr lang="en-US" sz="2000" dirty="0" smtClean="0"/>
              <a:t> *</a:t>
            </a:r>
          </a:p>
          <a:p>
            <a:r>
              <a:rPr lang="en-US" sz="2000" dirty="0" smtClean="0"/>
              <a:t>Before submitting, run check_hwX.sh to check the tar file: e.g.,</a:t>
            </a:r>
          </a:p>
          <a:p>
            <a:pPr marL="0" indent="0">
              <a:buNone/>
            </a:pPr>
            <a:r>
              <a:rPr lang="en-US" sz="2000" dirty="0"/>
              <a:t> </a:t>
            </a:r>
            <a:r>
              <a:rPr lang="en-US" sz="2000" dirty="0" smtClean="0"/>
              <a:t>          /dropbox/18-19/572/hw1/check_hw1.sh </a:t>
            </a:r>
            <a:r>
              <a:rPr lang="en-US" sz="2000" dirty="0" err="1" smtClean="0"/>
              <a:t>hw.tar.gz</a:t>
            </a:r>
            <a:r>
              <a:rPr lang="en-US" sz="2000" dirty="0" smtClean="0"/>
              <a:t>      </a:t>
            </a:r>
            <a:endParaRPr lang="en-US" sz="2000" dirty="0"/>
          </a:p>
          <a:p>
            <a:r>
              <a:rPr lang="en-US" sz="2000" dirty="0" smtClean="0"/>
              <a:t>check_hwX.sh checks only the existence of files, not the format or content of the files.</a:t>
            </a:r>
            <a:endParaRPr lang="en-US" sz="2000" dirty="0"/>
          </a:p>
          <a:p>
            <a:r>
              <a:rPr lang="en-US" sz="2000" dirty="0" smtClean="0"/>
              <a:t>For each shell script submitted, you also need to submit the source code and binary code: see 572/</a:t>
            </a:r>
            <a:r>
              <a:rPr lang="en-US" sz="2000" dirty="0" err="1" smtClean="0"/>
              <a:t>hwX</a:t>
            </a:r>
            <a:r>
              <a:rPr lang="en-US" sz="2000" dirty="0" smtClean="0"/>
              <a:t>/submit-file-list and 572/languages</a:t>
            </a:r>
          </a:p>
          <a:p>
            <a:pPr marL="0" indent="0">
              <a:buNone/>
            </a:pPr>
            <a:endParaRPr lang="en-US" sz="2000" dirty="0"/>
          </a:p>
        </p:txBody>
      </p:sp>
    </p:spTree>
    <p:extLst>
      <p:ext uri="{BB962C8B-B14F-4D97-AF65-F5344CB8AC3E}">
        <p14:creationId xmlns:p14="http://schemas.microsoft.com/office/powerpoint/2010/main" val="96439249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ubric</a:t>
            </a:r>
            <a:endParaRPr lang="en-US" dirty="0"/>
          </a:p>
        </p:txBody>
      </p:sp>
      <p:sp>
        <p:nvSpPr>
          <p:cNvPr id="3" name="Content Placeholder 2"/>
          <p:cNvSpPr>
            <a:spLocks noGrp="1"/>
          </p:cNvSpPr>
          <p:nvPr>
            <p:ph idx="1"/>
          </p:nvPr>
        </p:nvSpPr>
        <p:spPr/>
        <p:txBody>
          <a:bodyPr>
            <a:normAutofit lnSpcReduction="10000"/>
          </a:bodyPr>
          <a:lstStyle/>
          <a:p>
            <a:r>
              <a:rPr lang="en-US" dirty="0" smtClean="0"/>
              <a:t>Standard portion: 25 points</a:t>
            </a:r>
          </a:p>
          <a:p>
            <a:pPr lvl="1"/>
            <a:r>
              <a:rPr lang="en-US" dirty="0" smtClean="0"/>
              <a:t>2 points: hw.tar.gz submitted</a:t>
            </a:r>
          </a:p>
          <a:p>
            <a:pPr lvl="1"/>
            <a:r>
              <a:rPr lang="en-US" dirty="0" smtClean="0"/>
              <a:t>2 points: readme.[</a:t>
            </a:r>
            <a:r>
              <a:rPr lang="en-US" dirty="0" err="1" smtClean="0"/>
              <a:t>txt|pdf</a:t>
            </a:r>
            <a:r>
              <a:rPr lang="en-US" dirty="0" smtClean="0"/>
              <a:t>] submitted</a:t>
            </a:r>
          </a:p>
          <a:p>
            <a:pPr lvl="1"/>
            <a:r>
              <a:rPr lang="en-US" dirty="0" smtClean="0"/>
              <a:t>6 points: all files and folders are present in the expected locations</a:t>
            </a:r>
          </a:p>
          <a:p>
            <a:pPr lvl="1"/>
            <a:r>
              <a:rPr lang="en-US" dirty="0" smtClean="0"/>
              <a:t>10 points: program runs to completion</a:t>
            </a:r>
          </a:p>
          <a:p>
            <a:pPr lvl="1"/>
            <a:r>
              <a:rPr lang="en-US" dirty="0" smtClean="0"/>
              <a:t>5 points: output of program on </a:t>
            </a:r>
            <a:r>
              <a:rPr lang="en-US" dirty="0" err="1" smtClean="0"/>
              <a:t>patas</a:t>
            </a:r>
            <a:r>
              <a:rPr lang="en-US" dirty="0" smtClean="0"/>
              <a:t> matches submitted output</a:t>
            </a:r>
          </a:p>
          <a:p>
            <a:pPr marL="0" indent="0">
              <a:buNone/>
            </a:pPr>
            <a:endParaRPr lang="en-US" dirty="0"/>
          </a:p>
          <a:p>
            <a:pPr>
              <a:buFont typeface="Arial" panose="020B0604020202020204" pitchFamily="34" charset="0"/>
              <a:buChar char="•"/>
            </a:pPr>
            <a:r>
              <a:rPr lang="en-US" dirty="0" smtClean="0">
                <a:sym typeface="Wingdings" panose="05000000000000000000" pitchFamily="2" charset="2"/>
              </a:rPr>
              <a:t>Assignment-specific portion: 75 points</a:t>
            </a:r>
            <a:endParaRPr lang="en-US" dirty="0" smtClean="0"/>
          </a:p>
          <a:p>
            <a:endParaRPr lang="en-US" dirty="0"/>
          </a:p>
        </p:txBody>
      </p:sp>
    </p:spTree>
    <p:extLst>
      <p:ext uri="{BB962C8B-B14F-4D97-AF65-F5344CB8AC3E}">
        <p14:creationId xmlns:p14="http://schemas.microsoft.com/office/powerpoint/2010/main" val="22672937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Regrading</a:t>
            </a:r>
            <a:r>
              <a:rPr lang="en-US" dirty="0" smtClean="0"/>
              <a:t> requests</a:t>
            </a:r>
            <a:endParaRPr lang="en-US" dirty="0"/>
          </a:p>
        </p:txBody>
      </p:sp>
      <p:sp>
        <p:nvSpPr>
          <p:cNvPr id="3" name="Content Placeholder 2"/>
          <p:cNvSpPr>
            <a:spLocks noGrp="1"/>
          </p:cNvSpPr>
          <p:nvPr>
            <p:ph idx="1"/>
          </p:nvPr>
        </p:nvSpPr>
        <p:spPr/>
        <p:txBody>
          <a:bodyPr>
            <a:normAutofit/>
          </a:bodyPr>
          <a:lstStyle/>
          <a:p>
            <a:r>
              <a:rPr lang="en-US" dirty="0" smtClean="0"/>
              <a:t>You can request regrading for:</a:t>
            </a:r>
          </a:p>
          <a:p>
            <a:pPr lvl="1"/>
            <a:r>
              <a:rPr lang="en-US" sz="2000" dirty="0" smtClean="0"/>
              <a:t>wrong submission or missing files: show the timestamp</a:t>
            </a:r>
          </a:p>
          <a:p>
            <a:pPr lvl="1"/>
            <a:r>
              <a:rPr lang="en-US" sz="2000" dirty="0" smtClean="0"/>
              <a:t>crashed code that can be </a:t>
            </a:r>
            <a:r>
              <a:rPr lang="en-US" sz="2000" dirty="0" smtClean="0">
                <a:solidFill>
                  <a:srgbClr val="FF0000"/>
                </a:solidFill>
              </a:rPr>
              <a:t>easily</a:t>
            </a:r>
            <a:r>
              <a:rPr lang="en-US" sz="2000" dirty="0" smtClean="0"/>
              <a:t> fixed (e.g., wrong version of compiler)</a:t>
            </a:r>
          </a:p>
          <a:p>
            <a:pPr lvl="1"/>
            <a:r>
              <a:rPr lang="en-US" sz="2000" dirty="0" smtClean="0"/>
              <a:t>output files that are not produced on </a:t>
            </a:r>
            <a:r>
              <a:rPr lang="en-US" sz="2000" dirty="0" err="1" smtClean="0"/>
              <a:t>patas</a:t>
            </a:r>
            <a:endParaRPr lang="en-US" sz="2000" dirty="0" smtClean="0"/>
          </a:p>
          <a:p>
            <a:pPr>
              <a:buFont typeface="Arial" panose="020B0604020202020204" pitchFamily="34" charset="0"/>
              <a:buChar char="•"/>
            </a:pPr>
            <a:r>
              <a:rPr lang="en-US" sz="2000" dirty="0" smtClean="0"/>
              <a:t> </a:t>
            </a:r>
            <a:r>
              <a:rPr lang="en-US" sz="2000" dirty="0"/>
              <a:t>A</a:t>
            </a:r>
            <a:r>
              <a:rPr lang="en-US" sz="2000" dirty="0" smtClean="0"/>
              <a:t>t most two requests for the course.</a:t>
            </a:r>
          </a:p>
          <a:p>
            <a:r>
              <a:rPr lang="en-US" sz="2000" dirty="0" smtClean="0"/>
              <a:t>10% penalty for the part that is being </a:t>
            </a:r>
            <a:r>
              <a:rPr lang="en-US" sz="2000" dirty="0" err="1" smtClean="0"/>
              <a:t>regraded</a:t>
            </a:r>
            <a:r>
              <a:rPr lang="en-US" sz="2000" dirty="0" smtClean="0"/>
              <a:t>.</a:t>
            </a:r>
            <a:endParaRPr lang="en-US" sz="2000" dirty="0"/>
          </a:p>
          <a:p>
            <a:r>
              <a:rPr lang="en-US" sz="2000" dirty="0" smtClean="0"/>
              <a:t>For regrading  and any other grade-related issues: you must contact the TA within a week after the grade is posted.</a:t>
            </a:r>
            <a:endParaRPr lang="en-US" dirty="0"/>
          </a:p>
        </p:txBody>
      </p:sp>
    </p:spTree>
    <p:extLst>
      <p:ext uri="{BB962C8B-B14F-4D97-AF65-F5344CB8AC3E}">
        <p14:creationId xmlns:p14="http://schemas.microsoft.com/office/powerpoint/2010/main" val="13284602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Reading assignments</a:t>
            </a:r>
          </a:p>
        </p:txBody>
      </p:sp>
      <p:sp>
        <p:nvSpPr>
          <p:cNvPr id="15363" name="Content Placeholder 2"/>
          <p:cNvSpPr>
            <a:spLocks noGrp="1"/>
          </p:cNvSpPr>
          <p:nvPr>
            <p:ph idx="1"/>
          </p:nvPr>
        </p:nvSpPr>
        <p:spPr/>
        <p:txBody>
          <a:bodyPr>
            <a:normAutofit/>
          </a:bodyPr>
          <a:lstStyle/>
          <a:p>
            <a:r>
              <a:rPr lang="en-US" sz="2400" dirty="0" smtClean="0"/>
              <a:t>You will answer some questions about the papers that will be discussed in an upcoming class. </a:t>
            </a:r>
          </a:p>
          <a:p>
            <a:r>
              <a:rPr lang="en-US" sz="2400" dirty="0" smtClean="0"/>
              <a:t>Your answer to each question should be concise and no more than a few lines.</a:t>
            </a:r>
          </a:p>
          <a:p>
            <a:r>
              <a:rPr lang="en-US" sz="2400" dirty="0" smtClean="0"/>
              <a:t>Your answers are due at </a:t>
            </a:r>
            <a:r>
              <a:rPr lang="en-US" sz="2400" dirty="0" smtClean="0">
                <a:solidFill>
                  <a:srgbClr val="FF0000"/>
                </a:solidFill>
              </a:rPr>
              <a:t>11am</a:t>
            </a:r>
            <a:r>
              <a:rPr lang="en-US" sz="2400" dirty="0" smtClean="0"/>
              <a:t>. Submit to Canvas before class.</a:t>
            </a:r>
            <a:endParaRPr lang="en-US" sz="2400" dirty="0"/>
          </a:p>
          <a:p>
            <a:r>
              <a:rPr lang="en-US" sz="2400" dirty="0" smtClean="0"/>
              <a:t>If you make an effort to answer those questions, you will get full credit.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0"/>
            <a:ext cx="8686800" cy="1143000"/>
          </a:xfrm>
        </p:spPr>
        <p:txBody>
          <a:bodyPr/>
          <a:lstStyle/>
          <a:p>
            <a:r>
              <a:rPr lang="en-US" sz="4000" smtClean="0"/>
              <a:t>Summary of assignments</a:t>
            </a:r>
          </a:p>
        </p:txBody>
      </p:sp>
      <p:graphicFrame>
        <p:nvGraphicFramePr>
          <p:cNvPr id="20526" name="Group 46"/>
          <p:cNvGraphicFramePr>
            <a:graphicFrameLocks noGrp="1"/>
          </p:cNvGraphicFramePr>
          <p:nvPr>
            <p:ph idx="1"/>
            <p:extLst>
              <p:ext uri="{D42A27DB-BD31-4B8C-83A1-F6EECF244321}">
                <p14:modId xmlns:p14="http://schemas.microsoft.com/office/powerpoint/2010/main" val="2958162460"/>
              </p:ext>
            </p:extLst>
          </p:nvPr>
        </p:nvGraphicFramePr>
        <p:xfrm>
          <a:off x="609600" y="1594800"/>
          <a:ext cx="7696200" cy="4801556"/>
        </p:xfrm>
        <a:graphic>
          <a:graphicData uri="http://schemas.openxmlformats.org/drawingml/2006/table">
            <a:tbl>
              <a:tblPr/>
              <a:tblGrid>
                <a:gridCol w="2565400">
                  <a:extLst>
                    <a:ext uri="{9D8B030D-6E8A-4147-A177-3AD203B41FA5}">
                      <a16:colId xmlns:a16="http://schemas.microsoft.com/office/drawing/2014/main" xmlns="" val="20000"/>
                    </a:ext>
                  </a:extLst>
                </a:gridCol>
                <a:gridCol w="2565400">
                  <a:extLst>
                    <a:ext uri="{9D8B030D-6E8A-4147-A177-3AD203B41FA5}">
                      <a16:colId xmlns:a16="http://schemas.microsoft.com/office/drawing/2014/main" xmlns="" val="20001"/>
                    </a:ext>
                  </a:extLst>
                </a:gridCol>
                <a:gridCol w="2565400">
                  <a:extLst>
                    <a:ext uri="{9D8B030D-6E8A-4147-A177-3AD203B41FA5}">
                      <a16:colId xmlns:a16="http://schemas.microsoft.com/office/drawing/2014/main" xmlns="" val="20002"/>
                    </a:ext>
                  </a:extLst>
                </a:gridCol>
              </a:tblGrid>
              <a:tr h="630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Assignments (hw)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rPr>
                        <a:t>Reading assignments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Num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9 or 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4 or 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xmlns="" val="10001"/>
                  </a:ext>
                </a:extLst>
              </a:tr>
              <a:tr h="5334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Distribution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Canvas and </a:t>
                      </a:r>
                      <a:r>
                        <a:rPr kumimoji="0" lang="en-US" sz="1800" b="0" i="0" u="none" strike="noStrike" cap="none" normalizeH="0" baseline="0" dirty="0" err="1" smtClean="0">
                          <a:ln>
                            <a:noFill/>
                          </a:ln>
                          <a:solidFill>
                            <a:srgbClr val="000000"/>
                          </a:solidFill>
                          <a:effectLst/>
                          <a:latin typeface="Arial" charset="0"/>
                        </a:rPr>
                        <a:t>patas</a:t>
                      </a:r>
                      <a:r>
                        <a:rPr kumimoji="0" lang="en-US" sz="1800" b="0" i="0" u="none" strike="noStrike" cap="none" normalizeH="0" baseline="0" dirty="0" smtClean="0">
                          <a:ln>
                            <a:noFill/>
                          </a:ln>
                          <a:solidFill>
                            <a:srgbClr val="000000"/>
                          </a:solidFill>
                          <a:effectLst/>
                          <a:latin typeface="Arial"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Canvas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xmlns="" val="10002"/>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Discussion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                               Allowed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hMerge="1">
                  <a:txBody>
                    <a:bodyPr/>
                    <a:lstStyle/>
                    <a:p>
                      <a:endParaRPr lang="en-US"/>
                    </a:p>
                  </a:txBody>
                  <a:tcPr/>
                </a:tc>
                <a:extLst>
                  <a:ext uri="{0D108BD9-81ED-4DB2-BD59-A6C34878D82A}">
                    <a16:rowId xmlns:a16="http://schemas.microsoft.com/office/drawing/2014/main" xmlns="" val="10003"/>
                  </a:ext>
                </a:extLst>
              </a:tr>
              <a:tr h="630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Submission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Canvas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xmlns="" val="10004"/>
                  </a:ext>
                </a:extLst>
              </a:tr>
              <a:tr h="630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Due date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11pm every Weds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11am on Tues or Thurs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xmlns="" val="10005"/>
                  </a:ext>
                </a:extLst>
              </a:tr>
              <a:tr h="630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Late penalty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1%, 10%, 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No late submission accepted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xmlns="" val="10006"/>
                  </a:ext>
                </a:extLst>
              </a:tr>
              <a:tr h="365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rPr>
                        <a:t>Estimate of hours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10-15 hours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2-4 hours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xmlns="" val="10007"/>
                  </a:ext>
                </a:extLst>
              </a:tr>
              <a:tr h="630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Grading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Graded according to the rubrics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rPr>
                        <a:t>Checked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xmlns="" val="10008"/>
                  </a:ext>
                </a:extLst>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Workload</a:t>
            </a:r>
          </a:p>
        </p:txBody>
      </p:sp>
      <p:sp>
        <p:nvSpPr>
          <p:cNvPr id="45059" name="Rectangle 3"/>
          <p:cNvSpPr>
            <a:spLocks noGrp="1" noChangeArrowheads="1"/>
          </p:cNvSpPr>
          <p:nvPr>
            <p:ph idx="1"/>
          </p:nvPr>
        </p:nvSpPr>
        <p:spPr/>
        <p:txBody>
          <a:bodyPr>
            <a:normAutofit lnSpcReduction="10000"/>
          </a:bodyPr>
          <a:lstStyle/>
          <a:p>
            <a:r>
              <a:rPr lang="en-US" dirty="0" smtClean="0"/>
              <a:t>On average, students will spend around </a:t>
            </a:r>
          </a:p>
          <a:p>
            <a:pPr lvl="1"/>
            <a:r>
              <a:rPr lang="en-US" sz="2000" dirty="0" smtClean="0"/>
              <a:t>10-20 hours on each assignment</a:t>
            </a:r>
          </a:p>
          <a:p>
            <a:pPr lvl="1"/>
            <a:r>
              <a:rPr lang="en-US" sz="2000" dirty="0" smtClean="0"/>
              <a:t>3 hours on lecture time</a:t>
            </a:r>
          </a:p>
          <a:p>
            <a:pPr lvl="1"/>
            <a:r>
              <a:rPr lang="en-US" sz="2000" dirty="0"/>
              <a:t>2</a:t>
            </a:r>
            <a:r>
              <a:rPr lang="en-US" sz="2000" dirty="0" smtClean="0"/>
              <a:t> hours on Discussions</a:t>
            </a:r>
          </a:p>
          <a:p>
            <a:pPr lvl="1"/>
            <a:r>
              <a:rPr lang="en-US" sz="2000" dirty="0" smtClean="0"/>
              <a:t>2-3 hours on each reading assignment</a:t>
            </a:r>
          </a:p>
          <a:p>
            <a:pPr lvl="1">
              <a:buNone/>
            </a:pPr>
            <a:r>
              <a:rPr lang="en-US" sz="2000" dirty="0" smtClean="0">
                <a:sym typeface="Wingdings" pitchFamily="2" charset="2"/>
              </a:rPr>
              <a:t> 15-25 hours per week; about 20 </a:t>
            </a:r>
            <a:r>
              <a:rPr lang="en-US" sz="2000" dirty="0" err="1" smtClean="0">
                <a:sym typeface="Wingdings" pitchFamily="2" charset="2"/>
              </a:rPr>
              <a:t>hrs</a:t>
            </a:r>
            <a:r>
              <a:rPr lang="en-US" sz="2000" dirty="0" smtClean="0">
                <a:sym typeface="Wingdings" pitchFamily="2" charset="2"/>
              </a:rPr>
              <a:t>/week</a:t>
            </a:r>
            <a:endParaRPr lang="en-US" sz="2000" dirty="0" smtClean="0"/>
          </a:p>
          <a:p>
            <a:r>
              <a:rPr lang="en-US" sz="2000" dirty="0" smtClean="0"/>
              <a:t>You need to be realistic about how much time you have for 572. If you cannot spend that amount of time on 572, you should take 572 later when you can.</a:t>
            </a:r>
          </a:p>
          <a:p>
            <a:r>
              <a:rPr lang="en-US" sz="2000" dirty="0" smtClean="0"/>
              <a:t>If you often spend more than 25 hours per week on 572, please let me know. We can discuss what can be done to reduce time.  </a:t>
            </a:r>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smtClean="0"/>
              <a:t>Extensions and incompletes</a:t>
            </a:r>
          </a:p>
        </p:txBody>
      </p:sp>
      <p:sp>
        <p:nvSpPr>
          <p:cNvPr id="50179" name="Rectangle 3"/>
          <p:cNvSpPr>
            <a:spLocks noGrp="1" noChangeArrowheads="1"/>
          </p:cNvSpPr>
          <p:nvPr>
            <p:ph idx="1"/>
          </p:nvPr>
        </p:nvSpPr>
        <p:spPr/>
        <p:txBody>
          <a:bodyPr>
            <a:normAutofit lnSpcReduction="10000"/>
          </a:bodyPr>
          <a:lstStyle/>
          <a:p>
            <a:pPr>
              <a:lnSpc>
                <a:spcPct val="90000"/>
              </a:lnSpc>
            </a:pPr>
            <a:r>
              <a:rPr lang="en-US" altLang="zh-CN" sz="2800" dirty="0" smtClean="0">
                <a:ea typeface="宋体" charset="-122"/>
              </a:rPr>
              <a:t>Extensions and incompletes are given only under extremely unusual circumstances (e.g., health issues, family emergency). </a:t>
            </a:r>
          </a:p>
          <a:p>
            <a:pPr>
              <a:lnSpc>
                <a:spcPct val="90000"/>
              </a:lnSpc>
            </a:pPr>
            <a:endParaRPr lang="en-US" altLang="zh-CN" sz="2800" dirty="0" smtClean="0">
              <a:ea typeface="宋体" charset="-122"/>
            </a:endParaRPr>
          </a:p>
          <a:p>
            <a:pPr>
              <a:lnSpc>
                <a:spcPct val="90000"/>
              </a:lnSpc>
            </a:pPr>
            <a:r>
              <a:rPr lang="en-US" altLang="zh-CN" sz="2800" dirty="0" smtClean="0">
                <a:ea typeface="宋体" charset="-122"/>
              </a:rPr>
              <a:t>The following are NOT acceptable reasons for extension:</a:t>
            </a:r>
          </a:p>
          <a:p>
            <a:pPr lvl="1">
              <a:lnSpc>
                <a:spcPct val="90000"/>
              </a:lnSpc>
            </a:pPr>
            <a:r>
              <a:rPr lang="en-US" sz="2400" dirty="0" smtClean="0"/>
              <a:t>My code does not quite work.</a:t>
            </a:r>
          </a:p>
          <a:p>
            <a:pPr lvl="1">
              <a:lnSpc>
                <a:spcPct val="90000"/>
              </a:lnSpc>
            </a:pPr>
            <a:r>
              <a:rPr lang="en-US" sz="2400" dirty="0" smtClean="0"/>
              <a:t>I have a deadline at work.</a:t>
            </a:r>
          </a:p>
          <a:p>
            <a:pPr lvl="1">
              <a:lnSpc>
                <a:spcPct val="90000"/>
              </a:lnSpc>
            </a:pPr>
            <a:r>
              <a:rPr lang="en-US" sz="2400" dirty="0" smtClean="0"/>
              <a:t>I am going to be out of town for a few days.</a:t>
            </a:r>
          </a:p>
          <a:p>
            <a:pPr lvl="1">
              <a:lnSpc>
                <a:spcPct val="90000"/>
              </a:lnSpc>
            </a:pPr>
            <a:r>
              <a:rPr lang="en-US" sz="2400" dirty="0" smtClean="0"/>
              <a:t>…</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grade</a:t>
            </a:r>
            <a:endParaRPr lang="en-US" dirty="0"/>
          </a:p>
        </p:txBody>
      </p:sp>
      <p:sp>
        <p:nvSpPr>
          <p:cNvPr id="3" name="Content Placeholder 2"/>
          <p:cNvSpPr>
            <a:spLocks noGrp="1"/>
          </p:cNvSpPr>
          <p:nvPr>
            <p:ph idx="1"/>
          </p:nvPr>
        </p:nvSpPr>
        <p:spPr>
          <a:xfrm>
            <a:off x="254000" y="1600201"/>
            <a:ext cx="8889999" cy="4343400"/>
          </a:xfrm>
        </p:spPr>
        <p:txBody>
          <a:bodyPr>
            <a:normAutofit lnSpcReduction="10000"/>
          </a:bodyPr>
          <a:lstStyle/>
          <a:p>
            <a:r>
              <a:rPr lang="en-US" sz="3400" dirty="0" smtClean="0"/>
              <a:t>Grade:</a:t>
            </a:r>
          </a:p>
          <a:p>
            <a:pPr lvl="1"/>
            <a:r>
              <a:rPr lang="en-US" dirty="0" smtClean="0"/>
              <a:t>Assignments: 100% (lowest score is removed)</a:t>
            </a:r>
          </a:p>
          <a:p>
            <a:pPr lvl="2"/>
            <a:r>
              <a:rPr lang="en-US" dirty="0" smtClean="0"/>
              <a:t>All the reading assignments are treated as one “regular” assignment w.r.t. “the lowest score”.</a:t>
            </a:r>
          </a:p>
          <a:p>
            <a:pPr lvl="1"/>
            <a:r>
              <a:rPr lang="en-US" dirty="0" smtClean="0"/>
              <a:t>Bonus for participation: up to 2%</a:t>
            </a:r>
          </a:p>
          <a:p>
            <a:pPr lvl="1"/>
            <a:r>
              <a:rPr lang="en-US" dirty="0" smtClean="0"/>
              <a:t>The percentage is then mapped to final grade.</a:t>
            </a:r>
          </a:p>
          <a:p>
            <a:r>
              <a:rPr lang="en-US" dirty="0" smtClean="0"/>
              <a:t>No midterm or final exams</a:t>
            </a:r>
            <a:endParaRPr lang="en-US" dirty="0"/>
          </a:p>
          <a:p>
            <a:r>
              <a:rPr lang="en-US" dirty="0" smtClean="0"/>
              <a:t>Grades in </a:t>
            </a:r>
            <a:r>
              <a:rPr lang="en-US" dirty="0" err="1" smtClean="0"/>
              <a:t>Canvas:Grades</a:t>
            </a:r>
            <a:endParaRPr lang="en-US" dirty="0" smtClean="0"/>
          </a:p>
          <a:p>
            <a:r>
              <a:rPr lang="en-US" dirty="0" smtClean="0"/>
              <a:t>TA feedback returned through </a:t>
            </a:r>
            <a:r>
              <a:rPr lang="en-US" dirty="0" err="1" smtClean="0"/>
              <a:t>Canvas:Assignments</a:t>
            </a:r>
            <a:endParaRPr lang="en-US" dirty="0" smtClean="0"/>
          </a:p>
          <a:p>
            <a:endParaRPr lang="en-US" dirty="0" smtClean="0"/>
          </a:p>
        </p:txBody>
      </p:sp>
    </p:spTree>
    <p:extLst>
      <p:ext uri="{BB962C8B-B14F-4D97-AF65-F5344CB8AC3E}">
        <p14:creationId xmlns:p14="http://schemas.microsoft.com/office/powerpoint/2010/main" val="299148880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Course Content</a:t>
            </a:r>
            <a:endParaRPr lang="en-US" dirty="0"/>
          </a:p>
        </p:txBody>
      </p:sp>
    </p:spTree>
    <p:extLst>
      <p:ext uri="{BB962C8B-B14F-4D97-AF65-F5344CB8AC3E}">
        <p14:creationId xmlns:p14="http://schemas.microsoft.com/office/powerpoint/2010/main" val="1615327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mtClean="0"/>
              <a:t>Outline</a:t>
            </a:r>
          </a:p>
        </p:txBody>
      </p:sp>
      <p:sp>
        <p:nvSpPr>
          <p:cNvPr id="3075" name="Content Placeholder 2"/>
          <p:cNvSpPr>
            <a:spLocks noGrp="1"/>
          </p:cNvSpPr>
          <p:nvPr>
            <p:ph idx="1"/>
          </p:nvPr>
        </p:nvSpPr>
        <p:spPr/>
        <p:txBody>
          <a:bodyPr/>
          <a:lstStyle/>
          <a:p>
            <a:r>
              <a:rPr lang="en-US" sz="2800" smtClean="0"/>
              <a:t>General course information</a:t>
            </a:r>
          </a:p>
          <a:p>
            <a:endParaRPr lang="en-US" sz="2800" smtClean="0"/>
          </a:p>
          <a:p>
            <a:r>
              <a:rPr lang="en-US" sz="2800" smtClean="0"/>
              <a:t>Course contents</a:t>
            </a:r>
          </a:p>
          <a:p>
            <a:pPr>
              <a:buFontTx/>
              <a:buNone/>
            </a:pPr>
            <a:endParaRPr lang="en-US" sz="2800"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81000" y="-152400"/>
            <a:ext cx="8229600" cy="1143000"/>
          </a:xfrm>
        </p:spPr>
        <p:txBody>
          <a:bodyPr/>
          <a:lstStyle/>
          <a:p>
            <a:pPr eaLnBrk="1" hangingPunct="1"/>
            <a:r>
              <a:rPr lang="en-US" dirty="0" smtClean="0"/>
              <a:t>Prerequisites</a:t>
            </a:r>
          </a:p>
        </p:txBody>
      </p:sp>
      <p:sp>
        <p:nvSpPr>
          <p:cNvPr id="234499" name="Rectangle 3"/>
          <p:cNvSpPr>
            <a:spLocks noGrp="1" noChangeArrowheads="1"/>
          </p:cNvSpPr>
          <p:nvPr>
            <p:ph idx="1"/>
          </p:nvPr>
        </p:nvSpPr>
        <p:spPr>
          <a:xfrm>
            <a:off x="389965" y="990600"/>
            <a:ext cx="8305800" cy="5121275"/>
          </a:xfrm>
        </p:spPr>
        <p:txBody>
          <a:bodyPr>
            <a:normAutofit lnSpcReduction="10000"/>
          </a:bodyPr>
          <a:lstStyle/>
          <a:p>
            <a:pPr eaLnBrk="1" hangingPunct="1">
              <a:lnSpc>
                <a:spcPct val="80000"/>
              </a:lnSpc>
            </a:pPr>
            <a:r>
              <a:rPr lang="en-US" dirty="0" smtClean="0"/>
              <a:t>CSE 373 (Data Structures) or equivalent:</a:t>
            </a:r>
          </a:p>
          <a:p>
            <a:pPr lvl="1" eaLnBrk="1" hangingPunct="1">
              <a:lnSpc>
                <a:spcPct val="80000"/>
              </a:lnSpc>
            </a:pPr>
            <a:r>
              <a:rPr lang="en-US" sz="2100" dirty="0" smtClean="0"/>
              <a:t>Ex: hash table, array, tree, …</a:t>
            </a:r>
          </a:p>
          <a:p>
            <a:pPr lvl="1" eaLnBrk="1" hangingPunct="1">
              <a:lnSpc>
                <a:spcPct val="80000"/>
              </a:lnSpc>
              <a:buFontTx/>
              <a:buNone/>
            </a:pPr>
            <a:endParaRPr lang="en-US" sz="2000" dirty="0" smtClean="0"/>
          </a:p>
          <a:p>
            <a:pPr eaLnBrk="1" hangingPunct="1">
              <a:lnSpc>
                <a:spcPct val="80000"/>
              </a:lnSpc>
            </a:pPr>
            <a:r>
              <a:rPr lang="en-US" dirty="0" smtClean="0"/>
              <a:t>Math/Stat 394 (Probability I) or equivalent: Basic concepts in probability and statistics</a:t>
            </a:r>
          </a:p>
          <a:p>
            <a:pPr lvl="1" eaLnBrk="1" hangingPunct="1">
              <a:lnSpc>
                <a:spcPct val="80000"/>
              </a:lnSpc>
            </a:pPr>
            <a:r>
              <a:rPr lang="en-US" sz="2000" dirty="0" smtClean="0"/>
              <a:t>Ex: random variables, chain rule, Bayes’ rule</a:t>
            </a:r>
          </a:p>
          <a:p>
            <a:pPr lvl="1" eaLnBrk="1" hangingPunct="1">
              <a:lnSpc>
                <a:spcPct val="80000"/>
              </a:lnSpc>
            </a:pPr>
            <a:endParaRPr lang="en-US" sz="2000" dirty="0" smtClean="0"/>
          </a:p>
          <a:p>
            <a:pPr eaLnBrk="1" hangingPunct="1">
              <a:lnSpc>
                <a:spcPct val="80000"/>
              </a:lnSpc>
            </a:pPr>
            <a:r>
              <a:rPr lang="en-US" dirty="0" smtClean="0"/>
              <a:t>Programming in C/C++, Java, Python, Perl, or Ruby</a:t>
            </a:r>
          </a:p>
          <a:p>
            <a:pPr eaLnBrk="1" hangingPunct="1">
              <a:lnSpc>
                <a:spcPct val="80000"/>
              </a:lnSpc>
            </a:pPr>
            <a:r>
              <a:rPr lang="en-US" dirty="0" smtClean="0"/>
              <a:t>Basic </a:t>
            </a:r>
            <a:r>
              <a:rPr lang="en-US" dirty="0" err="1" smtClean="0"/>
              <a:t>unix</a:t>
            </a:r>
            <a:r>
              <a:rPr lang="en-US" dirty="0" smtClean="0"/>
              <a:t>/</a:t>
            </a:r>
            <a:r>
              <a:rPr lang="en-US" dirty="0" err="1" smtClean="0"/>
              <a:t>linux</a:t>
            </a:r>
            <a:r>
              <a:rPr lang="en-US" dirty="0" smtClean="0"/>
              <a:t> commands (e.g., </a:t>
            </a:r>
            <a:r>
              <a:rPr lang="en-US" dirty="0" err="1" smtClean="0"/>
              <a:t>ls</a:t>
            </a:r>
            <a:r>
              <a:rPr lang="en-US" dirty="0" smtClean="0"/>
              <a:t>, cd, </a:t>
            </a:r>
            <a:r>
              <a:rPr lang="en-US" dirty="0" err="1" smtClean="0"/>
              <a:t>ln</a:t>
            </a:r>
            <a:r>
              <a:rPr lang="en-US" dirty="0" smtClean="0"/>
              <a:t>, sort, head):  tutorials on </a:t>
            </a:r>
            <a:r>
              <a:rPr lang="en-US" dirty="0" err="1" smtClean="0"/>
              <a:t>unix</a:t>
            </a:r>
            <a:endParaRPr lang="en-US" dirty="0" smtClean="0"/>
          </a:p>
          <a:p>
            <a:pPr eaLnBrk="1" hangingPunct="1">
              <a:lnSpc>
                <a:spcPct val="80000"/>
              </a:lnSpc>
            </a:pPr>
            <a:r>
              <a:rPr lang="en-US" sz="2000" dirty="0" smtClean="0">
                <a:solidFill>
                  <a:schemeClr val="tx1"/>
                </a:solidFill>
              </a:rPr>
              <a:t>LING570</a:t>
            </a:r>
          </a:p>
          <a:p>
            <a:pPr eaLnBrk="1" hangingPunct="1">
              <a:lnSpc>
                <a:spcPct val="80000"/>
              </a:lnSpc>
            </a:pPr>
            <a:r>
              <a:rPr lang="en-US" sz="2000" b="1" dirty="0" smtClean="0"/>
              <a:t>If you don’t meet the prerequisites, you should wait and take ling572 later. </a:t>
            </a:r>
          </a:p>
          <a:p>
            <a:pPr eaLnBrk="1" hangingPunct="1">
              <a:lnSpc>
                <a:spcPct val="80000"/>
              </a:lnSpc>
            </a:pPr>
            <a:endParaRPr lang="en-US" sz="2800" dirty="0" smtClean="0"/>
          </a:p>
          <a:p>
            <a:pPr lvl="1" eaLnBrk="1" hangingPunct="1">
              <a:lnSpc>
                <a:spcPct val="80000"/>
              </a:lnSpc>
            </a:pPr>
            <a:endParaRPr lang="en-US" sz="2400" dirty="0" smtClean="0"/>
          </a:p>
          <a:p>
            <a:pPr lvl="1" eaLnBrk="1" hangingPunct="1">
              <a:lnSpc>
                <a:spcPct val="80000"/>
              </a:lnSpc>
              <a:buFontTx/>
              <a:buNone/>
            </a:pPr>
            <a:endParaRPr lang="en-US" sz="2400" dirty="0" smtClean="0"/>
          </a:p>
          <a:p>
            <a:pPr eaLnBrk="1" hangingPunct="1">
              <a:lnSpc>
                <a:spcPct val="80000"/>
              </a:lnSpc>
            </a:pPr>
            <a:endParaRPr lang="en-US" sz="2800" dirty="0" smtClean="0"/>
          </a:p>
        </p:txBody>
      </p:sp>
    </p:spTree>
    <p:extLst>
      <p:ext uri="{BB962C8B-B14F-4D97-AF65-F5344CB8AC3E}">
        <p14:creationId xmlns:p14="http://schemas.microsoft.com/office/powerpoint/2010/main" val="7843727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44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449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449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449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449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4499">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44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mtClean="0"/>
              <a:t>Topics covered in Ling570</a:t>
            </a:r>
          </a:p>
        </p:txBody>
      </p:sp>
      <p:sp>
        <p:nvSpPr>
          <p:cNvPr id="2" name="Rectangle 3"/>
          <p:cNvSpPr>
            <a:spLocks noGrp="1" noChangeArrowheads="1"/>
          </p:cNvSpPr>
          <p:nvPr>
            <p:ph idx="1"/>
          </p:nvPr>
        </p:nvSpPr>
        <p:spPr/>
        <p:txBody>
          <a:bodyPr>
            <a:normAutofit/>
          </a:bodyPr>
          <a:lstStyle/>
          <a:p>
            <a:pPr eaLnBrk="1" hangingPunct="1"/>
            <a:r>
              <a:rPr lang="en-US" sz="2000" dirty="0" smtClean="0"/>
              <a:t>FSA, FST</a:t>
            </a:r>
            <a:endParaRPr lang="en-US" sz="2000" dirty="0"/>
          </a:p>
          <a:p>
            <a:pPr eaLnBrk="1" hangingPunct="1"/>
            <a:r>
              <a:rPr lang="en-US" sz="2000" dirty="0" smtClean="0"/>
              <a:t>LM and smoothing</a:t>
            </a:r>
          </a:p>
          <a:p>
            <a:pPr eaLnBrk="1" hangingPunct="1"/>
            <a:r>
              <a:rPr lang="en-US" sz="2000" dirty="0" smtClean="0"/>
              <a:t>HMM and POS tagging</a:t>
            </a:r>
            <a:endParaRPr lang="en-US" sz="2000" dirty="0" smtClean="0">
              <a:solidFill>
                <a:schemeClr val="accent2"/>
              </a:solidFill>
            </a:endParaRPr>
          </a:p>
          <a:p>
            <a:pPr eaLnBrk="1" hangingPunct="1"/>
            <a:r>
              <a:rPr lang="en-US" sz="2000" dirty="0" smtClean="0">
                <a:solidFill>
                  <a:srgbClr val="00B0F0"/>
                </a:solidFill>
              </a:rPr>
              <a:t>Classification tasks and Mallet</a:t>
            </a:r>
            <a:endParaRPr lang="en-US" sz="2000" dirty="0" smtClean="0">
              <a:solidFill>
                <a:schemeClr val="accent2"/>
              </a:solidFill>
            </a:endParaRPr>
          </a:p>
          <a:p>
            <a:pPr eaLnBrk="1" hangingPunct="1"/>
            <a:r>
              <a:rPr lang="en-US" sz="2000" dirty="0" smtClean="0"/>
              <a:t>Chunking, NE tagging</a:t>
            </a:r>
          </a:p>
          <a:p>
            <a:pPr eaLnBrk="1" hangingPunct="1"/>
            <a:r>
              <a:rPr lang="en-US" sz="2000" dirty="0" smtClean="0"/>
              <a:t>Information extraction</a:t>
            </a:r>
            <a:endParaRPr lang="en-US" sz="2000" dirty="0"/>
          </a:p>
          <a:p>
            <a:pPr eaLnBrk="1" hangingPunct="1"/>
            <a:r>
              <a:rPr lang="en-US" sz="2000" dirty="0" smtClean="0">
                <a:solidFill>
                  <a:srgbClr val="00B0F0"/>
                </a:solidFill>
              </a:rPr>
              <a:t>Word embedding and NN basics</a:t>
            </a:r>
          </a:p>
          <a:p>
            <a:pPr marL="0" indent="0" eaLnBrk="1" hangingPunct="1">
              <a:buNone/>
            </a:pPr>
            <a:endParaRPr lang="en-US" sz="2000" dirty="0"/>
          </a:p>
        </p:txBody>
      </p:sp>
    </p:spTree>
    <p:extLst>
      <p:ext uri="{BB962C8B-B14F-4D97-AF65-F5344CB8AC3E}">
        <p14:creationId xmlns:p14="http://schemas.microsoft.com/office/powerpoint/2010/main" val="4222538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Textbook</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No textbook</a:t>
            </a:r>
          </a:p>
          <a:p>
            <a:pPr marL="0" indent="0">
              <a:buNone/>
            </a:pPr>
            <a:endParaRPr lang="en-US" sz="2400" dirty="0" smtClean="0"/>
          </a:p>
          <a:p>
            <a:r>
              <a:rPr lang="en-US" sz="2400" dirty="0" smtClean="0"/>
              <a:t>Readings are </a:t>
            </a:r>
            <a:r>
              <a:rPr lang="en-US" dirty="0" smtClean="0"/>
              <a:t>linked from</a:t>
            </a:r>
            <a:r>
              <a:rPr lang="en-US" sz="2400" dirty="0" smtClean="0"/>
              <a:t> the course website.</a:t>
            </a:r>
          </a:p>
          <a:p>
            <a:pPr marL="0" indent="0">
              <a:buNone/>
            </a:pPr>
            <a:endParaRPr lang="en-US" sz="2400" dirty="0" smtClean="0"/>
          </a:p>
          <a:p>
            <a:r>
              <a:rPr lang="en-US" sz="2400" dirty="0"/>
              <a:t>Reference / </a:t>
            </a:r>
            <a:r>
              <a:rPr lang="en-US" sz="2400" dirty="0" smtClean="0"/>
              <a:t>Background:</a:t>
            </a:r>
          </a:p>
          <a:p>
            <a:pPr lvl="1"/>
            <a:r>
              <a:rPr lang="en-US" sz="2400" dirty="0" err="1" smtClean="0"/>
              <a:t>Jurafsky</a:t>
            </a:r>
            <a:r>
              <a:rPr lang="en-US" sz="2400" dirty="0" smtClean="0"/>
              <a:t> </a:t>
            </a:r>
            <a:r>
              <a:rPr lang="en-US" sz="2400" dirty="0"/>
              <a:t>and Martin, </a:t>
            </a:r>
            <a:r>
              <a:rPr lang="en-US" sz="2400" i="1" dirty="0"/>
              <a:t>Speech and Language </a:t>
            </a:r>
            <a:r>
              <a:rPr lang="en-US" sz="2400" i="1" dirty="0" smtClean="0"/>
              <a:t>Processing: An </a:t>
            </a:r>
            <a:r>
              <a:rPr lang="en-US" sz="2400" i="1" dirty="0"/>
              <a:t>Introduction to </a:t>
            </a:r>
            <a:r>
              <a:rPr lang="en-US" sz="2400" i="1" dirty="0" smtClean="0"/>
              <a:t>NLP, CL, </a:t>
            </a:r>
            <a:r>
              <a:rPr lang="en-US" sz="2400" i="1" dirty="0"/>
              <a:t>and Speech Recognition, </a:t>
            </a:r>
            <a:r>
              <a:rPr lang="en-US" sz="2400" dirty="0" smtClean="0"/>
              <a:t>2</a:t>
            </a:r>
            <a:r>
              <a:rPr lang="en-US" sz="2400" baseline="30000" dirty="0" smtClean="0"/>
              <a:t>nd</a:t>
            </a:r>
            <a:r>
              <a:rPr lang="en-US" sz="2400" dirty="0" smtClean="0"/>
              <a:t> edition</a:t>
            </a:r>
            <a:r>
              <a:rPr lang="en-US" sz="2400" dirty="0"/>
              <a:t>, </a:t>
            </a:r>
            <a:r>
              <a:rPr lang="en-US" sz="2400" dirty="0" smtClean="0"/>
              <a:t>2008. </a:t>
            </a:r>
          </a:p>
          <a:p>
            <a:pPr marL="457200" lvl="1" indent="0">
              <a:buNone/>
            </a:pPr>
            <a:endParaRPr lang="en-US" sz="2400" dirty="0" smtClean="0"/>
          </a:p>
          <a:p>
            <a:pPr lvl="1"/>
            <a:r>
              <a:rPr lang="en-US" sz="2400" dirty="0" smtClean="0"/>
              <a:t>Manning </a:t>
            </a:r>
            <a:r>
              <a:rPr lang="en-US" sz="2400" dirty="0"/>
              <a:t>and </a:t>
            </a:r>
            <a:r>
              <a:rPr lang="en-US" sz="2400" dirty="0" err="1"/>
              <a:t>Schutze</a:t>
            </a:r>
            <a:r>
              <a:rPr lang="en-US" sz="2400" dirty="0"/>
              <a:t>, </a:t>
            </a:r>
            <a:r>
              <a:rPr lang="en-US" sz="2400" i="1" dirty="0"/>
              <a:t>Foundations of Statistical </a:t>
            </a:r>
            <a:r>
              <a:rPr lang="en-US" sz="2400" i="1" dirty="0" smtClean="0"/>
              <a:t>NLP</a:t>
            </a:r>
          </a:p>
        </p:txBody>
      </p:sp>
    </p:spTree>
    <p:extLst>
      <p:ext uri="{BB962C8B-B14F-4D97-AF65-F5344CB8AC3E}">
        <p14:creationId xmlns:p14="http://schemas.microsoft.com/office/powerpoint/2010/main" val="226780156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Types of ML problems</a:t>
            </a:r>
          </a:p>
        </p:txBody>
      </p:sp>
      <p:sp>
        <p:nvSpPr>
          <p:cNvPr id="37891" name="Rectangle 3"/>
          <p:cNvSpPr>
            <a:spLocks noGrp="1" noChangeArrowheads="1"/>
          </p:cNvSpPr>
          <p:nvPr>
            <p:ph idx="1"/>
          </p:nvPr>
        </p:nvSpPr>
        <p:spPr/>
        <p:txBody>
          <a:bodyPr>
            <a:normAutofit fontScale="85000" lnSpcReduction="20000"/>
          </a:bodyPr>
          <a:lstStyle/>
          <a:p>
            <a:pPr eaLnBrk="1" hangingPunct="1">
              <a:lnSpc>
                <a:spcPct val="90000"/>
              </a:lnSpc>
            </a:pPr>
            <a:r>
              <a:rPr lang="en-US" sz="2800" dirty="0" smtClean="0"/>
              <a:t>Classification problem</a:t>
            </a:r>
          </a:p>
          <a:p>
            <a:pPr eaLnBrk="1" hangingPunct="1">
              <a:lnSpc>
                <a:spcPct val="90000"/>
              </a:lnSpc>
            </a:pPr>
            <a:r>
              <a:rPr lang="en-US" sz="2800" dirty="0" smtClean="0"/>
              <a:t>Regression problem</a:t>
            </a:r>
          </a:p>
          <a:p>
            <a:pPr eaLnBrk="1" hangingPunct="1">
              <a:lnSpc>
                <a:spcPct val="90000"/>
              </a:lnSpc>
            </a:pPr>
            <a:r>
              <a:rPr lang="en-US" sz="2800" dirty="0" smtClean="0"/>
              <a:t>Clustering</a:t>
            </a:r>
          </a:p>
          <a:p>
            <a:pPr eaLnBrk="1" hangingPunct="1">
              <a:lnSpc>
                <a:spcPct val="90000"/>
              </a:lnSpc>
            </a:pPr>
            <a:r>
              <a:rPr lang="en-US" sz="2800" dirty="0" smtClean="0"/>
              <a:t>Discovery</a:t>
            </a:r>
          </a:p>
          <a:p>
            <a:pPr eaLnBrk="1" hangingPunct="1">
              <a:lnSpc>
                <a:spcPct val="90000"/>
              </a:lnSpc>
            </a:pPr>
            <a:r>
              <a:rPr lang="en-US" sz="2800" dirty="0" smtClean="0"/>
              <a:t>…</a:t>
            </a:r>
          </a:p>
          <a:p>
            <a:pPr eaLnBrk="1" hangingPunct="1">
              <a:lnSpc>
                <a:spcPct val="90000"/>
              </a:lnSpc>
            </a:pPr>
            <a:endParaRPr lang="en-US" sz="2800" dirty="0" smtClean="0"/>
          </a:p>
          <a:p>
            <a:pPr eaLnBrk="1" hangingPunct="1">
              <a:lnSpc>
                <a:spcPct val="90000"/>
              </a:lnSpc>
              <a:buFont typeface="Wingdings" pitchFamily="2" charset="2"/>
              <a:buChar char="è"/>
            </a:pPr>
            <a:r>
              <a:rPr lang="en-US" sz="2800" dirty="0" smtClean="0">
                <a:sym typeface="Wingdings" pitchFamily="2" charset="2"/>
              </a:rPr>
              <a:t>A learning method can be applied to one or more types of ML problems.</a:t>
            </a:r>
          </a:p>
          <a:p>
            <a:pPr eaLnBrk="1" hangingPunct="1">
              <a:lnSpc>
                <a:spcPct val="90000"/>
              </a:lnSpc>
              <a:buFont typeface="Wingdings" pitchFamily="2" charset="2"/>
              <a:buChar char="è"/>
            </a:pPr>
            <a:r>
              <a:rPr lang="en-US" sz="2800" dirty="0" smtClean="0">
                <a:sym typeface="Wingdings" pitchFamily="2" charset="2"/>
              </a:rPr>
              <a:t>We will focus on the classification problem.</a:t>
            </a:r>
          </a:p>
          <a:p>
            <a:pPr eaLnBrk="1" hangingPunct="1">
              <a:lnSpc>
                <a:spcPct val="90000"/>
              </a:lnSpc>
              <a:buFont typeface="Wingdings" pitchFamily="2" charset="2"/>
              <a:buChar char="è"/>
            </a:pPr>
            <a:endParaRPr lang="en-US" sz="2800" dirty="0" smtClean="0"/>
          </a:p>
          <a:p>
            <a:pPr eaLnBrk="1" hangingPunct="1">
              <a:lnSpc>
                <a:spcPct val="90000"/>
              </a:lnSpc>
            </a:pPr>
            <a:endParaRPr lang="en-US" sz="2800" dirty="0" smtClean="0"/>
          </a:p>
          <a:p>
            <a:pPr eaLnBrk="1" hangingPunct="1">
              <a:lnSpc>
                <a:spcPct val="90000"/>
              </a:lnSpc>
            </a:pPr>
            <a:endParaRPr lang="en-US" sz="28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Course objectives</a:t>
            </a:r>
          </a:p>
        </p:txBody>
      </p:sp>
      <p:sp>
        <p:nvSpPr>
          <p:cNvPr id="154627" name="Rectangle 3"/>
          <p:cNvSpPr>
            <a:spLocks noGrp="1" noChangeArrowheads="1"/>
          </p:cNvSpPr>
          <p:nvPr>
            <p:ph idx="1"/>
          </p:nvPr>
        </p:nvSpPr>
        <p:spPr/>
        <p:txBody>
          <a:bodyPr/>
          <a:lstStyle/>
          <a:p>
            <a:pPr eaLnBrk="1" hangingPunct="1">
              <a:lnSpc>
                <a:spcPct val="90000"/>
              </a:lnSpc>
            </a:pPr>
            <a:r>
              <a:rPr lang="en-US" sz="2800" dirty="0" smtClean="0"/>
              <a:t>Covering many</a:t>
            </a:r>
            <a:r>
              <a:rPr lang="en-US" sz="2800" dirty="0" smtClean="0">
                <a:solidFill>
                  <a:srgbClr val="0070C0"/>
                </a:solidFill>
              </a:rPr>
              <a:t> </a:t>
            </a:r>
            <a:r>
              <a:rPr lang="en-US" sz="2800" dirty="0" smtClean="0"/>
              <a:t>statistical methods that are commonly used in the NLP community</a:t>
            </a:r>
          </a:p>
          <a:p>
            <a:pPr eaLnBrk="1" hangingPunct="1">
              <a:lnSpc>
                <a:spcPct val="90000"/>
              </a:lnSpc>
            </a:pPr>
            <a:endParaRPr lang="en-US" sz="2800" dirty="0" smtClean="0"/>
          </a:p>
          <a:p>
            <a:pPr eaLnBrk="1" hangingPunct="1">
              <a:lnSpc>
                <a:spcPct val="90000"/>
              </a:lnSpc>
            </a:pPr>
            <a:r>
              <a:rPr lang="en-US" sz="2800" dirty="0" smtClean="0"/>
              <a:t>Focusing on classification and sequence labeling problems</a:t>
            </a:r>
          </a:p>
          <a:p>
            <a:pPr eaLnBrk="1" hangingPunct="1">
              <a:lnSpc>
                <a:spcPct val="90000"/>
              </a:lnSpc>
              <a:buFontTx/>
              <a:buNone/>
            </a:pPr>
            <a:endParaRPr lang="en-US" sz="2800" dirty="0" smtClean="0"/>
          </a:p>
          <a:p>
            <a:pPr eaLnBrk="1" hangingPunct="1">
              <a:lnSpc>
                <a:spcPct val="90000"/>
              </a:lnSpc>
            </a:pPr>
            <a:r>
              <a:rPr lang="en-US" sz="2800" dirty="0" smtClean="0"/>
              <a:t>Some ML algorithms are complex. We will focus on </a:t>
            </a:r>
            <a:r>
              <a:rPr lang="en-US" sz="2800" dirty="0" smtClean="0">
                <a:solidFill>
                  <a:srgbClr val="0070C0"/>
                </a:solidFill>
              </a:rPr>
              <a:t>basic ideas</a:t>
            </a:r>
            <a:r>
              <a:rPr lang="en-US" sz="2800" dirty="0" smtClean="0"/>
              <a:t>,  not theoretical proofs.</a:t>
            </a:r>
          </a:p>
          <a:p>
            <a:pPr eaLnBrk="1" hangingPunct="1">
              <a:lnSpc>
                <a:spcPct val="90000"/>
              </a:lnSpc>
            </a:pPr>
            <a:endParaRPr lang="en-US" sz="28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457200"/>
            <a:ext cx="8229600" cy="1143000"/>
          </a:xfrm>
        </p:spPr>
        <p:txBody>
          <a:bodyPr/>
          <a:lstStyle/>
          <a:p>
            <a:pPr eaLnBrk="1" hangingPunct="1"/>
            <a:r>
              <a:rPr lang="en-US" smtClean="0"/>
              <a:t>Main units</a:t>
            </a:r>
          </a:p>
        </p:txBody>
      </p:sp>
      <p:sp>
        <p:nvSpPr>
          <p:cNvPr id="25603" name="Content Placeholder 2"/>
          <p:cNvSpPr>
            <a:spLocks noGrp="1"/>
          </p:cNvSpPr>
          <p:nvPr>
            <p:ph idx="1"/>
          </p:nvPr>
        </p:nvSpPr>
        <p:spPr/>
        <p:txBody>
          <a:bodyPr>
            <a:normAutofit lnSpcReduction="10000"/>
          </a:bodyPr>
          <a:lstStyle/>
          <a:p>
            <a:pPr eaLnBrk="1" hangingPunct="1"/>
            <a:r>
              <a:rPr lang="en-US" sz="2400" dirty="0" smtClean="0"/>
              <a:t>Basic classification algorithms (1.5 weeks)</a:t>
            </a:r>
          </a:p>
          <a:p>
            <a:pPr lvl="1" eaLnBrk="1" hangingPunct="1"/>
            <a:r>
              <a:rPr lang="en-US" sz="2400" dirty="0" err="1" smtClean="0"/>
              <a:t>kNN</a:t>
            </a:r>
            <a:endParaRPr lang="en-US" sz="2400" dirty="0" smtClean="0"/>
          </a:p>
          <a:p>
            <a:pPr lvl="1" eaLnBrk="1" hangingPunct="1"/>
            <a:r>
              <a:rPr lang="en-US" sz="2400" dirty="0" smtClean="0"/>
              <a:t>Decision trees</a:t>
            </a:r>
          </a:p>
          <a:p>
            <a:pPr lvl="1" eaLnBrk="1" hangingPunct="1"/>
            <a:r>
              <a:rPr lang="en-US" sz="2400" dirty="0" smtClean="0"/>
              <a:t>Naïve Bayes</a:t>
            </a:r>
          </a:p>
          <a:p>
            <a:pPr lvl="1" eaLnBrk="1" hangingPunct="1"/>
            <a:endParaRPr lang="en-US" sz="2400" dirty="0" smtClean="0"/>
          </a:p>
          <a:p>
            <a:pPr eaLnBrk="1" hangingPunct="1"/>
            <a:r>
              <a:rPr lang="en-US" sz="2400" dirty="0" smtClean="0"/>
              <a:t>Advanced classification algorithms (5-6 weeks)</a:t>
            </a:r>
          </a:p>
          <a:p>
            <a:pPr lvl="1" eaLnBrk="1" hangingPunct="1"/>
            <a:r>
              <a:rPr lang="en-US" sz="2400" dirty="0" err="1" smtClean="0"/>
              <a:t>MaxEnt</a:t>
            </a:r>
            <a:endParaRPr lang="en-US" sz="2400" dirty="0" smtClean="0"/>
          </a:p>
          <a:p>
            <a:pPr lvl="1" eaLnBrk="1" hangingPunct="1"/>
            <a:r>
              <a:rPr lang="en-US" sz="2400" dirty="0" smtClean="0"/>
              <a:t>CRF</a:t>
            </a:r>
          </a:p>
          <a:p>
            <a:pPr lvl="1" eaLnBrk="1" hangingPunct="1"/>
            <a:r>
              <a:rPr lang="en-US" sz="2400" dirty="0" smtClean="0"/>
              <a:t>SVM</a:t>
            </a:r>
          </a:p>
          <a:p>
            <a:pPr lvl="1" eaLnBrk="1" hangingPunct="1"/>
            <a:r>
              <a:rPr lang="en-US" sz="2400" dirty="0" smtClean="0"/>
              <a:t>Introduction to neural networks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60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0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0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Main units (cont)</a:t>
            </a:r>
          </a:p>
        </p:txBody>
      </p:sp>
      <p:sp>
        <p:nvSpPr>
          <p:cNvPr id="26627" name="Content Placeholder 2"/>
          <p:cNvSpPr>
            <a:spLocks noGrp="1"/>
          </p:cNvSpPr>
          <p:nvPr>
            <p:ph idx="1"/>
          </p:nvPr>
        </p:nvSpPr>
        <p:spPr>
          <a:xfrm>
            <a:off x="549275" y="1600200"/>
            <a:ext cx="8042276" cy="5029199"/>
          </a:xfrm>
        </p:spPr>
        <p:txBody>
          <a:bodyPr>
            <a:normAutofit fontScale="70000" lnSpcReduction="20000"/>
          </a:bodyPr>
          <a:lstStyle/>
          <a:p>
            <a:pPr eaLnBrk="1" hangingPunct="1"/>
            <a:r>
              <a:rPr lang="en-US" sz="3400" dirty="0" smtClean="0"/>
              <a:t>Other learning methods (1 week)</a:t>
            </a:r>
          </a:p>
          <a:p>
            <a:pPr lvl="1" eaLnBrk="1" hangingPunct="1"/>
            <a:r>
              <a:rPr lang="en-US" sz="3400" dirty="0" smtClean="0"/>
              <a:t>TBL  </a:t>
            </a:r>
          </a:p>
          <a:p>
            <a:pPr lvl="1" eaLnBrk="1" hangingPunct="1"/>
            <a:r>
              <a:rPr lang="en-US" sz="3400" dirty="0" smtClean="0"/>
              <a:t>Introduction to semi-supervised learning (??)</a:t>
            </a:r>
          </a:p>
          <a:p>
            <a:pPr eaLnBrk="1" hangingPunct="1">
              <a:buFontTx/>
              <a:buNone/>
            </a:pPr>
            <a:endParaRPr lang="en-US" sz="2800" dirty="0" smtClean="0"/>
          </a:p>
          <a:p>
            <a:pPr eaLnBrk="1" hangingPunct="1"/>
            <a:r>
              <a:rPr lang="en-US" sz="3400" dirty="0" smtClean="0"/>
              <a:t>Misc topics (1-2 weeks)</a:t>
            </a:r>
          </a:p>
          <a:p>
            <a:pPr lvl="1" eaLnBrk="1" hangingPunct="1"/>
            <a:r>
              <a:rPr lang="en-US" sz="3400" dirty="0" smtClean="0"/>
              <a:t>Introduction</a:t>
            </a:r>
          </a:p>
          <a:p>
            <a:pPr lvl="1" eaLnBrk="1" hangingPunct="1"/>
            <a:r>
              <a:rPr lang="en-US" sz="3400" dirty="0" smtClean="0"/>
              <a:t>Feature selection</a:t>
            </a:r>
          </a:p>
          <a:p>
            <a:pPr lvl="1" eaLnBrk="1" hangingPunct="1"/>
            <a:r>
              <a:rPr lang="en-US" sz="3400" dirty="0" smtClean="0"/>
              <a:t>Converting Multi-class to binary classification problem</a:t>
            </a:r>
          </a:p>
          <a:p>
            <a:pPr lvl="1" eaLnBrk="1" hangingPunct="1"/>
            <a:r>
              <a:rPr lang="en-US" sz="3400" dirty="0" smtClean="0"/>
              <a:t>Review and summary</a:t>
            </a:r>
          </a:p>
          <a:p>
            <a:pPr eaLnBrk="1" hangingPunct="1"/>
            <a:endParaRPr lang="en-US" sz="2400" dirty="0" smtClean="0"/>
          </a:p>
          <a:p>
            <a:pPr eaLnBrk="1" hangingPunct="1">
              <a:buFontTx/>
              <a:buNone/>
            </a:pPr>
            <a:r>
              <a:rPr lang="en-US" sz="2400" dirty="0" smtClean="0"/>
              <a:t> </a:t>
            </a:r>
          </a:p>
          <a:p>
            <a:pPr eaLnBrk="1" hangingPunct="1"/>
            <a:endParaRPr lang="en-US" sz="2400" b="1" dirty="0" smtClean="0"/>
          </a:p>
          <a:p>
            <a:pPr eaLnBrk="1" hangingPunct="1">
              <a:buFontTx/>
              <a:buNone/>
            </a:pPr>
            <a:endParaRPr lang="en-US" sz="24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Questions for each ML method</a:t>
            </a:r>
          </a:p>
        </p:txBody>
      </p:sp>
      <p:sp>
        <p:nvSpPr>
          <p:cNvPr id="153603" name="Rectangle 3"/>
          <p:cNvSpPr>
            <a:spLocks noGrp="1" noChangeArrowheads="1"/>
          </p:cNvSpPr>
          <p:nvPr>
            <p:ph idx="1"/>
          </p:nvPr>
        </p:nvSpPr>
        <p:spPr>
          <a:xfrm>
            <a:off x="457200" y="1371600"/>
            <a:ext cx="8229600" cy="4876800"/>
          </a:xfrm>
        </p:spPr>
        <p:txBody>
          <a:bodyPr>
            <a:normAutofit fontScale="92500" lnSpcReduction="10000"/>
          </a:bodyPr>
          <a:lstStyle/>
          <a:p>
            <a:pPr eaLnBrk="1" hangingPunct="1"/>
            <a:r>
              <a:rPr lang="en-US" dirty="0" smtClean="0"/>
              <a:t>Learning methods:</a:t>
            </a:r>
          </a:p>
          <a:p>
            <a:pPr lvl="1" eaLnBrk="1" hangingPunct="1"/>
            <a:r>
              <a:rPr lang="en-US" sz="2400" dirty="0" err="1" smtClean="0"/>
              <a:t>kNN</a:t>
            </a:r>
            <a:r>
              <a:rPr lang="en-US" sz="2400" dirty="0" smtClean="0"/>
              <a:t> and SVM</a:t>
            </a:r>
          </a:p>
          <a:p>
            <a:pPr lvl="1" eaLnBrk="1" hangingPunct="1"/>
            <a:r>
              <a:rPr lang="en-US" sz="2400" dirty="0" smtClean="0"/>
              <a:t>DT and TBL</a:t>
            </a:r>
          </a:p>
          <a:p>
            <a:pPr lvl="1" eaLnBrk="1" hangingPunct="1"/>
            <a:r>
              <a:rPr lang="en-US" sz="2400" dirty="0" smtClean="0"/>
              <a:t>NB and </a:t>
            </a:r>
            <a:r>
              <a:rPr lang="en-US" sz="2400" dirty="0" err="1" smtClean="0"/>
              <a:t>MaxEnt</a:t>
            </a:r>
            <a:endParaRPr lang="en-US" sz="2400" dirty="0" smtClean="0"/>
          </a:p>
          <a:p>
            <a:pPr lvl="1" eaLnBrk="1" hangingPunct="1"/>
            <a:r>
              <a:rPr lang="en-US" sz="2400" dirty="0" smtClean="0"/>
              <a:t>Perceptron and NN</a:t>
            </a:r>
          </a:p>
          <a:p>
            <a:pPr lvl="1" eaLnBrk="1" hangingPunct="1">
              <a:buNone/>
            </a:pPr>
            <a:endParaRPr lang="en-US" sz="2000" dirty="0" smtClean="0"/>
          </a:p>
          <a:p>
            <a:pPr eaLnBrk="1" hangingPunct="1"/>
            <a:r>
              <a:rPr lang="en-US" dirty="0" smtClean="0"/>
              <a:t>Modeling: </a:t>
            </a:r>
          </a:p>
          <a:p>
            <a:pPr lvl="1" eaLnBrk="1" hangingPunct="1"/>
            <a:r>
              <a:rPr lang="en-US" sz="2400" dirty="0"/>
              <a:t>W</a:t>
            </a:r>
            <a:r>
              <a:rPr lang="en-US" sz="2400" dirty="0" smtClean="0"/>
              <a:t>hat is the model? </a:t>
            </a:r>
          </a:p>
          <a:p>
            <a:pPr lvl="1" eaLnBrk="1" hangingPunct="1"/>
            <a:r>
              <a:rPr lang="en-US" sz="2400" dirty="0" smtClean="0"/>
              <a:t>What kind of assumptions are made by the model? </a:t>
            </a:r>
          </a:p>
          <a:p>
            <a:pPr lvl="1" eaLnBrk="1" hangingPunct="1"/>
            <a:r>
              <a:rPr lang="en-US" sz="2400" dirty="0" smtClean="0"/>
              <a:t>How many types of model parameters? </a:t>
            </a:r>
          </a:p>
          <a:p>
            <a:pPr lvl="1" eaLnBrk="1" hangingPunct="1"/>
            <a:r>
              <a:rPr lang="en-US" sz="2400" dirty="0" smtClean="0"/>
              <a:t>How many “internal” (or non-model) parameters?</a:t>
            </a:r>
          </a:p>
          <a:p>
            <a:pPr lvl="1" eaLnBrk="1" hangingPunct="1"/>
            <a:r>
              <a:rPr lang="en-US" sz="2400" dirty="0" smtClean="0"/>
              <a:t>…</a:t>
            </a:r>
          </a:p>
          <a:p>
            <a:pPr lvl="1" eaLnBrk="1" hangingPunct="1"/>
            <a:endParaRPr lang="en-US" sz="2400" dirty="0" smtClean="0"/>
          </a:p>
          <a:p>
            <a:pPr eaLnBrk="1" hangingPunct="1">
              <a:buFontTx/>
              <a:buNone/>
            </a:pPr>
            <a:endParaRPr lang="en-US" sz="28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60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60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360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360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360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36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4000" dirty="0" smtClean="0"/>
              <a:t>Questions for each method (cont’d)</a:t>
            </a:r>
          </a:p>
        </p:txBody>
      </p:sp>
      <p:sp>
        <p:nvSpPr>
          <p:cNvPr id="186371" name="Rectangle 3"/>
          <p:cNvSpPr>
            <a:spLocks noGrp="1" noChangeArrowheads="1"/>
          </p:cNvSpPr>
          <p:nvPr>
            <p:ph idx="1"/>
          </p:nvPr>
        </p:nvSpPr>
        <p:spPr>
          <a:xfrm>
            <a:off x="549275" y="1600200"/>
            <a:ext cx="8042276" cy="4952999"/>
          </a:xfrm>
        </p:spPr>
        <p:txBody>
          <a:bodyPr>
            <a:normAutofit fontScale="92500" lnSpcReduction="20000"/>
          </a:bodyPr>
          <a:lstStyle/>
          <a:p>
            <a:pPr eaLnBrk="1" hangingPunct="1">
              <a:lnSpc>
                <a:spcPct val="90000"/>
              </a:lnSpc>
            </a:pPr>
            <a:r>
              <a:rPr lang="en-US" sz="2600" dirty="0" smtClean="0"/>
              <a:t>Training: how can we estimate parameters? </a:t>
            </a:r>
          </a:p>
          <a:p>
            <a:pPr eaLnBrk="1" hangingPunct="1">
              <a:lnSpc>
                <a:spcPct val="90000"/>
              </a:lnSpc>
            </a:pPr>
            <a:endParaRPr lang="en-US" sz="2800" dirty="0" smtClean="0"/>
          </a:p>
          <a:p>
            <a:pPr eaLnBrk="1" hangingPunct="1">
              <a:lnSpc>
                <a:spcPct val="90000"/>
              </a:lnSpc>
            </a:pPr>
            <a:r>
              <a:rPr lang="en-US" sz="2600" dirty="0" smtClean="0"/>
              <a:t>Decoding: how can we find the “best” solution?</a:t>
            </a:r>
          </a:p>
          <a:p>
            <a:pPr eaLnBrk="1" hangingPunct="1">
              <a:lnSpc>
                <a:spcPct val="90000"/>
              </a:lnSpc>
            </a:pPr>
            <a:endParaRPr lang="en-US" sz="2800" dirty="0" smtClean="0"/>
          </a:p>
          <a:p>
            <a:pPr eaLnBrk="1" hangingPunct="1">
              <a:lnSpc>
                <a:spcPct val="90000"/>
              </a:lnSpc>
            </a:pPr>
            <a:r>
              <a:rPr lang="en-US" sz="2800" dirty="0" smtClean="0"/>
              <a:t>Weaknesses and strengths: </a:t>
            </a:r>
          </a:p>
          <a:p>
            <a:pPr lvl="1" eaLnBrk="1" hangingPunct="1">
              <a:lnSpc>
                <a:spcPct val="90000"/>
              </a:lnSpc>
            </a:pPr>
            <a:r>
              <a:rPr lang="en-US" sz="2400" dirty="0" smtClean="0"/>
              <a:t>Is the algorithm </a:t>
            </a:r>
          </a:p>
          <a:p>
            <a:pPr lvl="2" eaLnBrk="1" hangingPunct="1">
              <a:lnSpc>
                <a:spcPct val="90000"/>
              </a:lnSpc>
            </a:pPr>
            <a:r>
              <a:rPr lang="en-US" sz="2000" dirty="0" smtClean="0"/>
              <a:t>robust? (e.g., handling outliers) </a:t>
            </a:r>
          </a:p>
          <a:p>
            <a:pPr lvl="2" eaLnBrk="1" hangingPunct="1">
              <a:lnSpc>
                <a:spcPct val="90000"/>
              </a:lnSpc>
            </a:pPr>
            <a:r>
              <a:rPr lang="en-US" sz="2000" dirty="0" smtClean="0"/>
              <a:t>scalable?</a:t>
            </a:r>
          </a:p>
          <a:p>
            <a:pPr lvl="2" eaLnBrk="1" hangingPunct="1">
              <a:lnSpc>
                <a:spcPct val="90000"/>
              </a:lnSpc>
            </a:pPr>
            <a:r>
              <a:rPr lang="en-US" sz="2000" dirty="0" smtClean="0"/>
              <a:t>prone to </a:t>
            </a:r>
            <a:r>
              <a:rPr lang="en-US" sz="2000" dirty="0" err="1" smtClean="0"/>
              <a:t>overfitting</a:t>
            </a:r>
            <a:r>
              <a:rPr lang="en-US" sz="2000" dirty="0" smtClean="0"/>
              <a:t>?</a:t>
            </a:r>
          </a:p>
          <a:p>
            <a:pPr lvl="2" eaLnBrk="1" hangingPunct="1">
              <a:lnSpc>
                <a:spcPct val="90000"/>
              </a:lnSpc>
            </a:pPr>
            <a:r>
              <a:rPr lang="en-US" sz="2000" dirty="0" smtClean="0"/>
              <a:t>efficient in training time? Test time?</a:t>
            </a:r>
          </a:p>
          <a:p>
            <a:pPr lvl="1" eaLnBrk="1" hangingPunct="1">
              <a:lnSpc>
                <a:spcPct val="90000"/>
              </a:lnSpc>
            </a:pPr>
            <a:r>
              <a:rPr lang="en-US" sz="2400" dirty="0" smtClean="0"/>
              <a:t>How much data is needed?</a:t>
            </a:r>
          </a:p>
          <a:p>
            <a:pPr lvl="2" eaLnBrk="1" hangingPunct="1">
              <a:lnSpc>
                <a:spcPct val="90000"/>
              </a:lnSpc>
            </a:pPr>
            <a:r>
              <a:rPr lang="en-US" sz="2000" dirty="0" smtClean="0"/>
              <a:t>Labeled data</a:t>
            </a:r>
          </a:p>
          <a:p>
            <a:pPr lvl="2" eaLnBrk="1" hangingPunct="1">
              <a:lnSpc>
                <a:spcPct val="90000"/>
              </a:lnSpc>
            </a:pPr>
            <a:r>
              <a:rPr lang="en-US" sz="2000" dirty="0" smtClean="0"/>
              <a:t>Unlabeled data</a:t>
            </a:r>
          </a:p>
          <a:p>
            <a:pPr eaLnBrk="1" hangingPunct="1">
              <a:lnSpc>
                <a:spcPct val="90000"/>
              </a:lnSpc>
            </a:pPr>
            <a:endParaRPr lang="en-US" sz="28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3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63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63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63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637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6371">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6371">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6371">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637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Please go over </a:t>
            </a:r>
            <a:r>
              <a:rPr lang="en-US" dirty="0"/>
              <a:t>s</a:t>
            </a:r>
            <a:r>
              <a:rPr lang="en-US" dirty="0" smtClean="0"/>
              <a:t>elf-study slides</a:t>
            </a:r>
            <a:endParaRPr lang="en-US" dirty="0"/>
          </a:p>
        </p:txBody>
      </p:sp>
      <p:sp>
        <p:nvSpPr>
          <p:cNvPr id="3" name="Content Placeholder 2"/>
          <p:cNvSpPr>
            <a:spLocks noGrp="1"/>
          </p:cNvSpPr>
          <p:nvPr>
            <p:ph idx="1"/>
          </p:nvPr>
        </p:nvSpPr>
        <p:spPr/>
        <p:txBody>
          <a:bodyPr/>
          <a:lstStyle/>
          <a:p>
            <a:r>
              <a:rPr lang="en-US" dirty="0" smtClean="0"/>
              <a:t>All are on the ling572 website.</a:t>
            </a:r>
          </a:p>
          <a:p>
            <a:pPr marL="0" indent="0">
              <a:buNone/>
            </a:pPr>
            <a:endParaRPr lang="en-US" dirty="0" smtClean="0"/>
          </a:p>
          <a:p>
            <a:r>
              <a:rPr lang="en-US" dirty="0" smtClean="0"/>
              <a:t>All have been covered in Ling570</a:t>
            </a:r>
          </a:p>
          <a:p>
            <a:pPr lvl="1"/>
            <a:r>
              <a:rPr lang="en-US" dirty="0" smtClean="0"/>
              <a:t>Probability Theory</a:t>
            </a:r>
          </a:p>
          <a:p>
            <a:pPr lvl="1"/>
            <a:r>
              <a:rPr lang="en-US" dirty="0" smtClean="0"/>
              <a:t>Overview of Classification Task</a:t>
            </a:r>
          </a:p>
          <a:p>
            <a:pPr lvl="1"/>
            <a:r>
              <a:rPr lang="en-US" dirty="0" smtClean="0"/>
              <a:t>Using Mallet</a:t>
            </a:r>
          </a:p>
          <a:p>
            <a:pPr lvl="1"/>
            <a:r>
              <a:rPr lang="en-US" dirty="0" err="1" smtClean="0"/>
              <a:t>Patas</a:t>
            </a:r>
            <a:r>
              <a:rPr lang="en-US" dirty="0" smtClean="0"/>
              <a:t> and Condor</a:t>
            </a:r>
          </a:p>
          <a:p>
            <a:pPr lvl="1"/>
            <a:r>
              <a:rPr lang="en-US" dirty="0" smtClean="0"/>
              <a:t>Word embedding </a:t>
            </a:r>
            <a:r>
              <a:rPr lang="en-US" smtClean="0"/>
              <a:t>for prior </a:t>
            </a:r>
            <a:r>
              <a:rPr lang="en-US" dirty="0" smtClean="0"/>
              <a:t>quarter’s ling570</a:t>
            </a:r>
          </a:p>
          <a:p>
            <a:endParaRPr lang="en-US" dirty="0"/>
          </a:p>
        </p:txBody>
      </p:sp>
    </p:spTree>
    <p:extLst>
      <p:ext uri="{BB962C8B-B14F-4D97-AF65-F5344CB8AC3E}">
        <p14:creationId xmlns:p14="http://schemas.microsoft.com/office/powerpoint/2010/main" val="2620746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4"/>
          <p:cNvSpPr>
            <a:spLocks noGrp="1"/>
          </p:cNvSpPr>
          <p:nvPr>
            <p:ph type="ctrTitle"/>
          </p:nvPr>
        </p:nvSpPr>
        <p:spPr/>
        <p:txBody>
          <a:bodyPr/>
          <a:lstStyle/>
          <a:p>
            <a:r>
              <a:rPr lang="en-US" smtClean="0"/>
              <a:t>General course information</a:t>
            </a:r>
          </a:p>
        </p:txBody>
      </p:sp>
      <p:sp>
        <p:nvSpPr>
          <p:cNvPr id="4099" name="Subtitle 5"/>
          <p:cNvSpPr>
            <a:spLocks noGrp="1"/>
          </p:cNvSpPr>
          <p:nvPr>
            <p:ph type="subTitle" idx="1"/>
          </p:nvPr>
        </p:nvSpPr>
        <p:spPr/>
        <p:txBody>
          <a:bodyPr/>
          <a:lstStyle/>
          <a:p>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Course web page</a:t>
            </a:r>
            <a:endParaRPr lang="en-US" dirty="0"/>
          </a:p>
        </p:txBody>
      </p:sp>
      <p:sp>
        <p:nvSpPr>
          <p:cNvPr id="5" name="Content Placeholder 4"/>
          <p:cNvSpPr>
            <a:spLocks noGrp="1"/>
          </p:cNvSpPr>
          <p:nvPr>
            <p:ph idx="1"/>
          </p:nvPr>
        </p:nvSpPr>
        <p:spPr>
          <a:xfrm>
            <a:off x="549275" y="1600201"/>
            <a:ext cx="8361892" cy="5121274"/>
          </a:xfrm>
        </p:spPr>
        <p:txBody>
          <a:bodyPr>
            <a:noAutofit/>
          </a:bodyPr>
          <a:lstStyle/>
          <a:p>
            <a:r>
              <a:rPr lang="en-US" sz="1800" dirty="0" smtClean="0"/>
              <a:t>Canvas page:</a:t>
            </a:r>
            <a:r>
              <a:rPr lang="en-US" sz="1800" dirty="0"/>
              <a:t> </a:t>
            </a:r>
            <a:r>
              <a:rPr lang="en-US" sz="1800" dirty="0" smtClean="0"/>
              <a:t> </a:t>
            </a:r>
            <a:r>
              <a:rPr lang="en-US" sz="1800" dirty="0" smtClean="0">
                <a:hlinkClick r:id="rId2"/>
              </a:rPr>
              <a:t>https</a:t>
            </a:r>
            <a:r>
              <a:rPr lang="en-US" sz="1800" dirty="0">
                <a:hlinkClick r:id="rId2"/>
              </a:rPr>
              <a:t>://</a:t>
            </a:r>
            <a:r>
              <a:rPr lang="en-US" sz="1800" dirty="0" smtClean="0">
                <a:hlinkClick r:id="rId2"/>
              </a:rPr>
              <a:t>canvas.uw.edu/courses/</a:t>
            </a:r>
            <a:r>
              <a:rPr lang="is-IS" sz="1800" dirty="0">
                <a:hlinkClick r:id="rId2"/>
              </a:rPr>
              <a:t>1257221</a:t>
            </a:r>
            <a:endParaRPr lang="en-US" sz="1800" dirty="0" smtClean="0"/>
          </a:p>
          <a:p>
            <a:r>
              <a:rPr lang="en-US" sz="1800" dirty="0" smtClean="0"/>
              <a:t>Navigation menu:</a:t>
            </a:r>
          </a:p>
          <a:p>
            <a:pPr lvl="1"/>
            <a:r>
              <a:rPr lang="en-US" sz="1800" dirty="0" smtClean="0"/>
              <a:t>Home: Office hours, </a:t>
            </a:r>
            <a:r>
              <a:rPr lang="en-US" sz="1800" dirty="0"/>
              <a:t>l</a:t>
            </a:r>
            <a:r>
              <a:rPr lang="en-US" sz="1800" dirty="0" smtClean="0"/>
              <a:t>inks to zoom room, </a:t>
            </a:r>
            <a:r>
              <a:rPr lang="en-US" sz="1800" dirty="0" smtClean="0">
                <a:solidFill>
                  <a:srgbClr val="FF0000"/>
                </a:solidFill>
              </a:rPr>
              <a:t>schedule</a:t>
            </a:r>
            <a:r>
              <a:rPr lang="en-US" sz="1800" dirty="0" smtClean="0"/>
              <a:t>, and course policy.</a:t>
            </a:r>
          </a:p>
          <a:p>
            <a:pPr lvl="1"/>
            <a:r>
              <a:rPr lang="en-US" sz="1800" dirty="0" smtClean="0"/>
              <a:t>Announcements: please check at least daily</a:t>
            </a:r>
          </a:p>
          <a:p>
            <a:pPr lvl="1"/>
            <a:r>
              <a:rPr lang="en-US" sz="1800" dirty="0" smtClean="0"/>
              <a:t>Syllabus: </a:t>
            </a:r>
          </a:p>
          <a:p>
            <a:pPr lvl="2"/>
            <a:r>
              <a:rPr lang="en-US" sz="1800" dirty="0" smtClean="0"/>
              <a:t>Prerequisites, textbooks, link to schedule</a:t>
            </a:r>
          </a:p>
          <a:p>
            <a:pPr lvl="2"/>
            <a:r>
              <a:rPr lang="en-US" sz="1800" dirty="0" smtClean="0"/>
              <a:t>Course summary: generated automatically</a:t>
            </a:r>
          </a:p>
          <a:p>
            <a:pPr lvl="1"/>
            <a:r>
              <a:rPr lang="en-US" sz="1800" dirty="0" smtClean="0"/>
              <a:t>Discussions</a:t>
            </a:r>
          </a:p>
          <a:p>
            <a:pPr lvl="1"/>
            <a:r>
              <a:rPr lang="en-US" sz="1800" dirty="0" smtClean="0"/>
              <a:t>Assignments: assignment and submission</a:t>
            </a:r>
            <a:endParaRPr lang="en-US" sz="1800" dirty="0"/>
          </a:p>
          <a:p>
            <a:pPr lvl="1"/>
            <a:r>
              <a:rPr lang="en-US" sz="1800" dirty="0" smtClean="0"/>
              <a:t>Grades</a:t>
            </a:r>
          </a:p>
          <a:p>
            <a:pPr lvl="1"/>
            <a:r>
              <a:rPr lang="en-US" sz="1800" dirty="0" smtClean="0"/>
              <a:t>Conferences: for remote office hours</a:t>
            </a:r>
          </a:p>
          <a:p>
            <a:pPr lvl="1"/>
            <a:r>
              <a:rPr lang="en-US" sz="1800" dirty="0" smtClean="0"/>
              <a:t>People: you can form study groups and get workspace for the group</a:t>
            </a:r>
            <a:endParaRPr lang="en-US" sz="1800" dirty="0"/>
          </a:p>
        </p:txBody>
      </p:sp>
    </p:spTree>
    <p:extLst>
      <p:ext uri="{BB962C8B-B14F-4D97-AF65-F5344CB8AC3E}">
        <p14:creationId xmlns:p14="http://schemas.microsoft.com/office/powerpoint/2010/main" val="398204317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smtClean="0"/>
              <a:t>Office hours</a:t>
            </a:r>
          </a:p>
        </p:txBody>
      </p:sp>
      <p:sp>
        <p:nvSpPr>
          <p:cNvPr id="177155" name="Rectangle 3"/>
          <p:cNvSpPr>
            <a:spLocks noGrp="1" noChangeArrowheads="1"/>
          </p:cNvSpPr>
          <p:nvPr>
            <p:ph idx="1"/>
          </p:nvPr>
        </p:nvSpPr>
        <p:spPr/>
        <p:txBody>
          <a:bodyPr/>
          <a:lstStyle/>
          <a:p>
            <a:pPr eaLnBrk="1" hangingPunct="1"/>
            <a:r>
              <a:rPr lang="en-US" dirty="0" smtClean="0"/>
              <a:t>Gina:</a:t>
            </a:r>
          </a:p>
          <a:p>
            <a:pPr lvl="1" eaLnBrk="1" hangingPunct="1"/>
            <a:r>
              <a:rPr lang="en-US" dirty="0" smtClean="0"/>
              <a:t>Email</a:t>
            </a:r>
            <a:r>
              <a:rPr lang="en-US" dirty="0"/>
              <a:t>:</a:t>
            </a:r>
            <a:r>
              <a:rPr lang="en-US" dirty="0" smtClean="0"/>
              <a:t> </a:t>
            </a:r>
            <a:r>
              <a:rPr lang="en-US" dirty="0" err="1" smtClean="0"/>
              <a:t>levow@uw.edu</a:t>
            </a:r>
            <a:r>
              <a:rPr lang="en-US" dirty="0" smtClean="0"/>
              <a:t>  </a:t>
            </a:r>
          </a:p>
          <a:p>
            <a:pPr lvl="2" eaLnBrk="1" hangingPunct="1">
              <a:buFontTx/>
              <a:buNone/>
            </a:pPr>
            <a:endParaRPr lang="en-US" dirty="0" smtClean="0"/>
          </a:p>
          <a:p>
            <a:pPr lvl="1" eaLnBrk="1" hangingPunct="1"/>
            <a:r>
              <a:rPr lang="en-US" dirty="0" smtClean="0"/>
              <a:t>Office hours:  </a:t>
            </a:r>
            <a:endParaRPr lang="en-US" dirty="0"/>
          </a:p>
          <a:p>
            <a:pPr lvl="2">
              <a:buFont typeface="Arial" pitchFamily="34" charset="0"/>
              <a:buChar char="•"/>
            </a:pPr>
            <a:r>
              <a:rPr lang="en-US" dirty="0"/>
              <a:t>In-person: </a:t>
            </a:r>
            <a:r>
              <a:rPr lang="en-US" dirty="0" smtClean="0"/>
              <a:t>2:30-</a:t>
            </a:r>
            <a:r>
              <a:rPr lang="en-US" dirty="0"/>
              <a:t>3</a:t>
            </a:r>
            <a:r>
              <a:rPr lang="en-US" dirty="0" smtClean="0"/>
              <a:t>:</a:t>
            </a:r>
            <a:r>
              <a:rPr lang="en-US" dirty="0"/>
              <a:t>3</a:t>
            </a:r>
            <a:r>
              <a:rPr lang="en-US" dirty="0" smtClean="0"/>
              <a:t>0pm </a:t>
            </a:r>
            <a:r>
              <a:rPr lang="en-US" dirty="0"/>
              <a:t>on Thurs (GUG </a:t>
            </a:r>
            <a:r>
              <a:rPr lang="en-US" dirty="0" smtClean="0"/>
              <a:t>418B) </a:t>
            </a:r>
            <a:endParaRPr lang="en-US" dirty="0"/>
          </a:p>
          <a:p>
            <a:pPr lvl="2">
              <a:buFont typeface="Arial" pitchFamily="34" charset="0"/>
              <a:buChar char="•"/>
            </a:pPr>
            <a:r>
              <a:rPr lang="en-US" dirty="0"/>
              <a:t>remote: </a:t>
            </a:r>
            <a:r>
              <a:rPr lang="en-US" dirty="0" smtClean="0"/>
              <a:t>2-3pm </a:t>
            </a:r>
            <a:r>
              <a:rPr lang="en-US" dirty="0"/>
              <a:t>on Friday via </a:t>
            </a:r>
            <a:r>
              <a:rPr lang="en-US" dirty="0" smtClean="0"/>
              <a:t>Canvas </a:t>
            </a:r>
            <a:endParaRPr lang="en-US" dirty="0"/>
          </a:p>
          <a:p>
            <a:pPr lvl="2" eaLnBrk="1" hangingPunct="1"/>
            <a:endParaRPr lang="en-US" dirty="0" smtClean="0"/>
          </a:p>
          <a:p>
            <a:pPr marL="0" indent="0" eaLnBrk="1" hangingPunct="1">
              <a:buNone/>
            </a:pPr>
            <a:endParaRPr lang="en-US"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7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715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715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7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dirty="0" smtClean="0"/>
              <a:t>TA office hours</a:t>
            </a:r>
          </a:p>
        </p:txBody>
      </p:sp>
      <p:sp>
        <p:nvSpPr>
          <p:cNvPr id="13316" name="Rectangle 3"/>
          <p:cNvSpPr>
            <a:spLocks noGrp="1" noChangeArrowheads="1"/>
          </p:cNvSpPr>
          <p:nvPr>
            <p:ph idx="1"/>
          </p:nvPr>
        </p:nvSpPr>
        <p:spPr/>
        <p:txBody>
          <a:bodyPr/>
          <a:lstStyle/>
          <a:p>
            <a:pPr eaLnBrk="1" hangingPunct="1"/>
            <a:r>
              <a:rPr lang="en-US" sz="2000" dirty="0" smtClean="0"/>
              <a:t>David Inman:</a:t>
            </a:r>
          </a:p>
          <a:p>
            <a:pPr lvl="1" eaLnBrk="1" hangingPunct="1">
              <a:buFont typeface="Wingdings" panose="05000000000000000000" pitchFamily="2" charset="2"/>
              <a:buChar char="§"/>
            </a:pPr>
            <a:r>
              <a:rPr lang="en-US" sz="2000" dirty="0" smtClean="0"/>
              <a:t>Email: </a:t>
            </a:r>
            <a:r>
              <a:rPr lang="en-US" sz="2000" dirty="0"/>
              <a:t>  </a:t>
            </a:r>
            <a:r>
              <a:rPr lang="en-US" sz="2000" dirty="0" err="1" smtClean="0"/>
              <a:t>davinman@</a:t>
            </a:r>
            <a:r>
              <a:rPr lang="en-US" sz="2000" dirty="0" err="1"/>
              <a:t>uw.edu</a:t>
            </a:r>
            <a:endParaRPr lang="en-US" sz="2000" dirty="0" smtClean="0"/>
          </a:p>
          <a:p>
            <a:pPr lvl="1" eaLnBrk="1" hangingPunct="1">
              <a:buFont typeface="Wingdings" panose="05000000000000000000" pitchFamily="2" charset="2"/>
              <a:buChar char="§"/>
            </a:pPr>
            <a:r>
              <a:rPr lang="en-US" sz="2000" dirty="0" smtClean="0"/>
              <a:t>Office </a:t>
            </a:r>
            <a:r>
              <a:rPr lang="en-US" sz="2000" dirty="0" smtClean="0"/>
              <a:t>hours:</a:t>
            </a:r>
            <a:endParaRPr lang="en-US" sz="2000" dirty="0" smtClean="0"/>
          </a:p>
          <a:p>
            <a:pPr lvl="2"/>
            <a:r>
              <a:rPr lang="en-US" sz="2000" dirty="0"/>
              <a:t>In-person: </a:t>
            </a:r>
            <a:r>
              <a:rPr lang="en-US" sz="2000" dirty="0" smtClean="0"/>
              <a:t> </a:t>
            </a:r>
            <a:r>
              <a:rPr lang="en-US" sz="2000" dirty="0" smtClean="0"/>
              <a:t>Tues 3-4pm: GUG TA space</a:t>
            </a:r>
            <a:endParaRPr lang="en-US" sz="2000" dirty="0"/>
          </a:p>
          <a:p>
            <a:pPr lvl="2"/>
            <a:r>
              <a:rPr lang="en-US" dirty="0"/>
              <a:t>R</a:t>
            </a:r>
            <a:r>
              <a:rPr lang="en-US" sz="2000" dirty="0" smtClean="0"/>
              <a:t>emote</a:t>
            </a:r>
            <a:r>
              <a:rPr lang="en-US" sz="2000"/>
              <a:t>: </a:t>
            </a:r>
            <a:r>
              <a:rPr lang="en-US" sz="2000" smtClean="0"/>
              <a:t>Mon 9-10am </a:t>
            </a:r>
            <a:r>
              <a:rPr lang="en-US" sz="2000" dirty="0" smtClean="0"/>
              <a:t>via Canvas</a:t>
            </a:r>
            <a:endParaRPr lang="en-US" sz="2000" dirty="0"/>
          </a:p>
          <a:p>
            <a:pPr lvl="2" eaLnBrk="1" hangingPunct="1">
              <a:buFont typeface="Wingdings" panose="05000000000000000000" pitchFamily="2" charset="2"/>
              <a:buChar char="§"/>
            </a:pPr>
            <a:endParaRPr lang="en-US" sz="2000" dirty="0" smtClean="0"/>
          </a:p>
          <a:p>
            <a:pPr marL="457200" lvl="1" indent="0" eaLnBrk="1" hangingPunct="1">
              <a:buNone/>
            </a:pPr>
            <a:endParaRPr lang="en-US" sz="2400" dirty="0" smtClean="0"/>
          </a:p>
          <a:p>
            <a:pPr marL="457200" lvl="1" indent="0" eaLnBrk="1" hangingPunct="1">
              <a:buNone/>
            </a:pPr>
            <a:endParaRPr lang="en-US" dirty="0"/>
          </a:p>
          <a:p>
            <a:pPr marL="914400" lvl="2" indent="0" eaLnBrk="1" hangingPunct="1">
              <a:buNone/>
            </a:pPr>
            <a:endParaRPr lang="en-US" dirty="0" smtClean="0"/>
          </a:p>
          <a:p>
            <a:pPr marL="457200" lvl="1" indent="0" eaLnBrk="1" hangingPunct="1">
              <a:buNone/>
            </a:pPr>
            <a:endParaRPr lang="en-US" dirty="0" smtClean="0"/>
          </a:p>
          <a:p>
            <a:pPr marL="514350" lvl="1" indent="0" eaLnBrk="1" hangingPunct="1">
              <a:buNone/>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Online Option</a:t>
            </a:r>
            <a:endParaRPr lang="en-US" dirty="0">
              <a:solidFill>
                <a:schemeClr val="tx1"/>
              </a:solidFill>
            </a:endParaRPr>
          </a:p>
        </p:txBody>
      </p:sp>
      <p:sp>
        <p:nvSpPr>
          <p:cNvPr id="3" name="Content Placeholder 2"/>
          <p:cNvSpPr>
            <a:spLocks noGrp="1"/>
          </p:cNvSpPr>
          <p:nvPr>
            <p:ph idx="1"/>
          </p:nvPr>
        </p:nvSpPr>
        <p:spPr>
          <a:xfrm>
            <a:off x="549275" y="1600201"/>
            <a:ext cx="8234892" cy="4343400"/>
          </a:xfrm>
        </p:spPr>
        <p:txBody>
          <a:bodyPr>
            <a:normAutofit/>
          </a:bodyPr>
          <a:lstStyle/>
          <a:p>
            <a:pPr marL="457200" lvl="1" indent="0">
              <a:buNone/>
            </a:pPr>
            <a:endParaRPr lang="en-US" dirty="0" smtClean="0"/>
          </a:p>
          <a:p>
            <a:r>
              <a:rPr lang="en-US" dirty="0" smtClean="0"/>
              <a:t>The link to Zoom is on the home page: </a:t>
            </a:r>
            <a:r>
              <a:rPr lang="en-US" dirty="0" smtClean="0">
                <a:hlinkClick r:id="rId2"/>
              </a:rPr>
              <a:t>https://washington.zoom.us/j/842108296</a:t>
            </a:r>
            <a:endParaRPr lang="en-US" dirty="0" smtClean="0"/>
          </a:p>
          <a:p>
            <a:pPr marL="457200" lvl="1" indent="0">
              <a:buNone/>
            </a:pPr>
            <a:endParaRPr lang="en-US" dirty="0" smtClean="0"/>
          </a:p>
          <a:p>
            <a:r>
              <a:rPr lang="en-US" dirty="0"/>
              <a:t>Please enter meeting room </a:t>
            </a:r>
            <a:r>
              <a:rPr lang="en-US" dirty="0" smtClean="0"/>
              <a:t>5 </a:t>
            </a:r>
            <a:r>
              <a:rPr lang="en-US" dirty="0" err="1" smtClean="0"/>
              <a:t>mins</a:t>
            </a:r>
            <a:r>
              <a:rPr lang="en-US" dirty="0" smtClean="0"/>
              <a:t> </a:t>
            </a:r>
            <a:r>
              <a:rPr lang="en-US" dirty="0"/>
              <a:t>before start of class</a:t>
            </a:r>
          </a:p>
          <a:p>
            <a:pPr lvl="1"/>
            <a:r>
              <a:rPr lang="en-US" dirty="0"/>
              <a:t>Try to stay online throughout </a:t>
            </a:r>
            <a:r>
              <a:rPr lang="en-US" dirty="0" smtClean="0"/>
              <a:t>class</a:t>
            </a:r>
          </a:p>
          <a:p>
            <a:pPr lvl="1"/>
            <a:r>
              <a:rPr lang="en-US" dirty="0" smtClean="0"/>
              <a:t>Please mute your microphone</a:t>
            </a:r>
          </a:p>
          <a:p>
            <a:pPr lvl="1"/>
            <a:r>
              <a:rPr lang="en-US" dirty="0" smtClean="0"/>
              <a:t>Please use the chat window </a:t>
            </a:r>
            <a:r>
              <a:rPr lang="en-US" smtClean="0"/>
              <a:t>for questions</a:t>
            </a:r>
            <a:endParaRPr lang="en-US" dirty="0" smtClean="0"/>
          </a:p>
          <a:p>
            <a:pPr marL="457200" lvl="1" indent="0">
              <a:buNone/>
            </a:pPr>
            <a:endParaRPr lang="en-US" dirty="0" smtClean="0"/>
          </a:p>
          <a:p>
            <a:endParaRPr lang="en-US" dirty="0" smtClean="0"/>
          </a:p>
          <a:p>
            <a:endParaRPr lang="en-US" dirty="0" smtClean="0"/>
          </a:p>
          <a:p>
            <a:pPr lvl="1"/>
            <a:endParaRPr lang="en-US" dirty="0"/>
          </a:p>
        </p:txBody>
      </p:sp>
    </p:spTree>
    <p:extLst>
      <p:ext uri="{BB962C8B-B14F-4D97-AF65-F5344CB8AC3E}">
        <p14:creationId xmlns:p14="http://schemas.microsoft.com/office/powerpoint/2010/main" val="8478350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Communication </a:t>
            </a:r>
            <a:endParaRPr lang="en-US" dirty="0"/>
          </a:p>
        </p:txBody>
      </p:sp>
      <p:sp>
        <p:nvSpPr>
          <p:cNvPr id="3" name="Content Placeholder 2"/>
          <p:cNvSpPr>
            <a:spLocks noGrp="1"/>
          </p:cNvSpPr>
          <p:nvPr>
            <p:ph idx="1"/>
          </p:nvPr>
        </p:nvSpPr>
        <p:spPr>
          <a:xfrm>
            <a:off x="285750" y="1219200"/>
            <a:ext cx="8572499" cy="5105400"/>
          </a:xfrm>
        </p:spPr>
        <p:txBody>
          <a:bodyPr>
            <a:normAutofit fontScale="62500" lnSpcReduction="20000"/>
          </a:bodyPr>
          <a:lstStyle/>
          <a:p>
            <a:r>
              <a:rPr lang="en-US" sz="3400" dirty="0" smtClean="0"/>
              <a:t>If you prefer, you can use your Canvas inbox for all course-related emails:</a:t>
            </a:r>
          </a:p>
          <a:p>
            <a:pPr lvl="1"/>
            <a:r>
              <a:rPr lang="en-US" sz="3400" dirty="0" smtClean="0"/>
              <a:t>Easy to find people’s email addresses</a:t>
            </a:r>
          </a:p>
          <a:p>
            <a:pPr lvl="1"/>
            <a:r>
              <a:rPr lang="en-US" sz="3400" dirty="0" smtClean="0"/>
              <a:t>Emails can be grouped by courses.</a:t>
            </a:r>
          </a:p>
          <a:p>
            <a:r>
              <a:rPr lang="en-US" sz="3400" dirty="0" smtClean="0"/>
              <a:t>If you don’t use Canvas to send email, please include ling572 in your subject line of email to us.</a:t>
            </a:r>
          </a:p>
          <a:p>
            <a:r>
              <a:rPr lang="en-US" sz="3400" dirty="0" smtClean="0"/>
              <a:t>If </a:t>
            </a:r>
            <a:r>
              <a:rPr lang="en-US" sz="3400" dirty="0"/>
              <a:t>you do not check Canvas often, please remember to set Account: Notifications in Canvas: e.g., “Notify me right away”, “send daily summary”</a:t>
            </a:r>
            <a:r>
              <a:rPr lang="en-US" sz="3400" dirty="0" smtClean="0"/>
              <a:t>.</a:t>
            </a:r>
          </a:p>
          <a:p>
            <a:r>
              <a:rPr lang="en-US" sz="3400" dirty="0" smtClean="0"/>
              <a:t>Do </a:t>
            </a:r>
            <a:r>
              <a:rPr lang="en-US" sz="3400" dirty="0"/>
              <a:t>not send </a:t>
            </a:r>
            <a:r>
              <a:rPr lang="en-US" sz="3400" dirty="0" smtClean="0"/>
              <a:t>email </a:t>
            </a:r>
            <a:r>
              <a:rPr lang="en-US" sz="3400" dirty="0"/>
              <a:t>to the </a:t>
            </a:r>
            <a:r>
              <a:rPr lang="en-US" sz="3400" dirty="0" smtClean="0"/>
              <a:t>whole class except </a:t>
            </a:r>
            <a:r>
              <a:rPr lang="en-US" sz="3400" dirty="0"/>
              <a:t>for emergency. </a:t>
            </a:r>
            <a:endParaRPr lang="en-US" sz="3400" dirty="0" smtClean="0"/>
          </a:p>
          <a:p>
            <a:r>
              <a:rPr lang="en-US" sz="3400" dirty="0" smtClean="0">
                <a:sym typeface="Wingdings" panose="05000000000000000000" pitchFamily="2" charset="2"/>
              </a:rPr>
              <a:t>For a non-urgent question, post to discussion board or ask in class  / during  office hours.</a:t>
            </a:r>
            <a:endParaRPr lang="en-US" sz="3400" dirty="0">
              <a:sym typeface="Wingdings" panose="05000000000000000000" pitchFamily="2" charset="2"/>
            </a:endParaRPr>
          </a:p>
          <a:p>
            <a:r>
              <a:rPr lang="en-US" sz="3400" dirty="0" smtClean="0">
                <a:sym typeface="Wingdings" panose="05000000000000000000" pitchFamily="2" charset="2"/>
              </a:rPr>
              <a:t>We will use </a:t>
            </a:r>
            <a:r>
              <a:rPr lang="en-US" sz="3400" dirty="0" err="1" smtClean="0">
                <a:sym typeface="Wingdings" panose="05000000000000000000" pitchFamily="2" charset="2"/>
              </a:rPr>
              <a:t>Canvas:Announcement</a:t>
            </a:r>
            <a:r>
              <a:rPr lang="en-US" sz="3400" dirty="0" smtClean="0">
                <a:sym typeface="Wingdings" panose="05000000000000000000" pitchFamily="2" charset="2"/>
              </a:rPr>
              <a:t> for important messages and reminders. </a:t>
            </a:r>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240650200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Programming assignments</a:t>
            </a:r>
          </a:p>
        </p:txBody>
      </p:sp>
      <p:sp>
        <p:nvSpPr>
          <p:cNvPr id="14339" name="Content Placeholder 2"/>
          <p:cNvSpPr>
            <a:spLocks noGrp="1"/>
          </p:cNvSpPr>
          <p:nvPr>
            <p:ph idx="1"/>
          </p:nvPr>
        </p:nvSpPr>
        <p:spPr>
          <a:xfrm>
            <a:off x="381000" y="1600200"/>
            <a:ext cx="8229600" cy="4525963"/>
          </a:xfrm>
        </p:spPr>
        <p:txBody>
          <a:bodyPr>
            <a:normAutofit/>
          </a:bodyPr>
          <a:lstStyle/>
          <a:p>
            <a:r>
              <a:rPr lang="en-US" dirty="0" smtClean="0"/>
              <a:t>Due date: every Weds at </a:t>
            </a:r>
            <a:r>
              <a:rPr lang="en-US" dirty="0" smtClean="0">
                <a:solidFill>
                  <a:srgbClr val="0070C0"/>
                </a:solidFill>
              </a:rPr>
              <a:t>11pm</a:t>
            </a:r>
            <a:r>
              <a:rPr lang="en-US" dirty="0" smtClean="0"/>
              <a:t> unless specified otherwise.</a:t>
            </a:r>
          </a:p>
          <a:p>
            <a:endParaRPr lang="en-US" dirty="0" smtClean="0"/>
          </a:p>
          <a:p>
            <a:pPr eaLnBrk="1" hangingPunct="1">
              <a:lnSpc>
                <a:spcPct val="80000"/>
              </a:lnSpc>
            </a:pPr>
            <a:r>
              <a:rPr lang="en-US" dirty="0" smtClean="0"/>
              <a:t>The submission area closes </a:t>
            </a:r>
            <a:r>
              <a:rPr lang="en-US" dirty="0" smtClean="0">
                <a:solidFill>
                  <a:srgbClr val="00B0F0"/>
                </a:solidFill>
              </a:rPr>
              <a:t>two</a:t>
            </a:r>
            <a:r>
              <a:rPr lang="en-US" dirty="0" smtClean="0"/>
              <a:t> days after the due date. </a:t>
            </a:r>
          </a:p>
          <a:p>
            <a:pPr eaLnBrk="1" hangingPunct="1">
              <a:lnSpc>
                <a:spcPct val="80000"/>
              </a:lnSpc>
            </a:pPr>
            <a:endParaRPr lang="en-US" dirty="0" smtClean="0"/>
          </a:p>
          <a:p>
            <a:pPr eaLnBrk="1" hangingPunct="1">
              <a:lnSpc>
                <a:spcPct val="80000"/>
              </a:lnSpc>
            </a:pPr>
            <a:r>
              <a:rPr lang="en-US" dirty="0" smtClean="0"/>
              <a:t>Late penalty:</a:t>
            </a:r>
          </a:p>
          <a:p>
            <a:pPr lvl="1" eaLnBrk="1" hangingPunct="1">
              <a:lnSpc>
                <a:spcPct val="80000"/>
              </a:lnSpc>
            </a:pPr>
            <a:r>
              <a:rPr lang="en-US" dirty="0" smtClean="0"/>
              <a:t>1% for the 1</a:t>
            </a:r>
            <a:r>
              <a:rPr lang="en-US" baseline="30000" dirty="0" smtClean="0"/>
              <a:t>st</a:t>
            </a:r>
            <a:r>
              <a:rPr lang="en-US" dirty="0" smtClean="0"/>
              <a:t> hour</a:t>
            </a:r>
          </a:p>
          <a:p>
            <a:pPr lvl="1" eaLnBrk="1" hangingPunct="1">
              <a:lnSpc>
                <a:spcPct val="80000"/>
              </a:lnSpc>
            </a:pPr>
            <a:r>
              <a:rPr lang="en-US" dirty="0" smtClean="0"/>
              <a:t>10% for the 1</a:t>
            </a:r>
            <a:r>
              <a:rPr lang="en-US" baseline="30000" dirty="0" smtClean="0"/>
              <a:t>st</a:t>
            </a:r>
            <a:r>
              <a:rPr lang="en-US" dirty="0" smtClean="0"/>
              <a:t> 24 hours</a:t>
            </a:r>
          </a:p>
          <a:p>
            <a:pPr lvl="1" eaLnBrk="1" hangingPunct="1">
              <a:lnSpc>
                <a:spcPct val="80000"/>
              </a:lnSpc>
            </a:pPr>
            <a:r>
              <a:rPr lang="en-US" dirty="0" smtClean="0"/>
              <a:t>20% for the 1</a:t>
            </a:r>
            <a:r>
              <a:rPr lang="en-US" baseline="30000" dirty="0" smtClean="0"/>
              <a:t>st</a:t>
            </a:r>
            <a:r>
              <a:rPr lang="en-US" dirty="0" smtClean="0"/>
              <a:t> 48 hours</a:t>
            </a:r>
            <a:endParaRPr lang="en-US" baseline="30000" dirty="0" smtClean="0"/>
          </a:p>
          <a:p>
            <a:pPr marL="0" indent="0">
              <a:buNone/>
            </a:pPr>
            <a:endParaRPr lang="en-US" dirty="0" smtClean="0"/>
          </a:p>
          <a:p>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465"/>
  <p:tag name="DEFAULTHEIGHT" val="369"/>
  <p:tag name="FIRSTDONGQI@PGZJKIPP6EWXY5M3" val="277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36140</TotalTime>
  <Words>1657</Words>
  <Application>Microsoft Macintosh PowerPoint</Application>
  <PresentationFormat>On-screen Show (4:3)</PresentationFormat>
  <Paragraphs>270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Breeze</vt:lpstr>
      <vt:lpstr>Introduction</vt:lpstr>
      <vt:lpstr>Outline</vt:lpstr>
      <vt:lpstr>General course information</vt:lpstr>
      <vt:lpstr>Course web page</vt:lpstr>
      <vt:lpstr>Office hours</vt:lpstr>
      <vt:lpstr>TA office hours</vt:lpstr>
      <vt:lpstr>Online Option</vt:lpstr>
      <vt:lpstr>Communication </vt:lpstr>
      <vt:lpstr>Programming assignments</vt:lpstr>
      <vt:lpstr>Programming languages</vt:lpstr>
      <vt:lpstr>Homework Submission</vt:lpstr>
      <vt:lpstr>Rubric</vt:lpstr>
      <vt:lpstr>Regrading requests</vt:lpstr>
      <vt:lpstr>Reading assignments</vt:lpstr>
      <vt:lpstr>Summary of assignments</vt:lpstr>
      <vt:lpstr>Workload</vt:lpstr>
      <vt:lpstr>Extensions and incompletes</vt:lpstr>
      <vt:lpstr>Final grade</vt:lpstr>
      <vt:lpstr>Course Content</vt:lpstr>
      <vt:lpstr>Prerequisites</vt:lpstr>
      <vt:lpstr>Topics covered in Ling570</vt:lpstr>
      <vt:lpstr>Textbook</vt:lpstr>
      <vt:lpstr>Types of ML problems</vt:lpstr>
      <vt:lpstr>Course objectives</vt:lpstr>
      <vt:lpstr>Main units</vt:lpstr>
      <vt:lpstr>Main units (cont)</vt:lpstr>
      <vt:lpstr>Questions for each ML method</vt:lpstr>
      <vt:lpstr>Questions for each method (cont’d)</vt:lpstr>
      <vt:lpstr>Please go over self-study slides</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c:creator>
  <cp:lastModifiedBy>Gina-Anne Levow</cp:lastModifiedBy>
  <cp:revision>1074</cp:revision>
  <dcterms:created xsi:type="dcterms:W3CDTF">2005-11-26T18:06:41Z</dcterms:created>
  <dcterms:modified xsi:type="dcterms:W3CDTF">2019-01-08T18:59:42Z</dcterms:modified>
</cp:coreProperties>
</file>