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7"/>
  </p:notesMasterIdLst>
  <p:handoutMasterIdLst>
    <p:handoutMasterId r:id="rId48"/>
  </p:handoutMasterIdLst>
  <p:sldIdLst>
    <p:sldId id="256" r:id="rId2"/>
    <p:sldId id="417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354" r:id="rId23"/>
    <p:sldId id="437" r:id="rId24"/>
    <p:sldId id="438" r:id="rId25"/>
    <p:sldId id="355" r:id="rId26"/>
    <p:sldId id="439" r:id="rId27"/>
    <p:sldId id="440" r:id="rId28"/>
    <p:sldId id="441" r:id="rId29"/>
    <p:sldId id="442" r:id="rId30"/>
    <p:sldId id="443" r:id="rId31"/>
    <p:sldId id="444" r:id="rId32"/>
    <p:sldId id="445" r:id="rId33"/>
    <p:sldId id="446" r:id="rId34"/>
    <p:sldId id="447" r:id="rId35"/>
    <p:sldId id="359" r:id="rId36"/>
    <p:sldId id="361" r:id="rId37"/>
    <p:sldId id="358" r:id="rId38"/>
    <p:sldId id="400" r:id="rId39"/>
    <p:sldId id="405" r:id="rId40"/>
    <p:sldId id="363" r:id="rId41"/>
    <p:sldId id="362" r:id="rId42"/>
    <p:sldId id="411" r:id="rId43"/>
    <p:sldId id="413" r:id="rId44"/>
    <p:sldId id="415" r:id="rId45"/>
    <p:sldId id="416" r:id="rId46"/>
  </p:sldIdLst>
  <p:sldSz cx="9144000" cy="6858000" type="screen4x3"/>
  <p:notesSz cx="6934200" cy="92202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tags" Target="tags/tag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1D68890-DCA3-42BF-A429-5B59BD9336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959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216FC15-61DB-47B4-B661-F6E66E2B0FAE}" type="datetimeFigureOut">
              <a:rPr lang="en-US"/>
              <a:pPr>
                <a:defRPr/>
              </a:pPr>
              <a:t>1/8/19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A8F772B-A766-4CFA-BEC5-56D4BC9023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60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DF296-CB9B-4DCC-931A-C257A17F94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DD09B5-02D4-479B-B05A-5874C20623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246EBF-5C17-4D7E-B2EA-43A0AD28A8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3CB5AE-4D75-4BD1-AB87-A47AC222EA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76474-4EA7-4770-8829-6B4FDB208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8A9A2-53B1-4C6C-8AAE-9451D14F9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6011EB-C767-4F44-AF54-44BBFDACFB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E5835-98C3-4051-97C1-BD9A1EEC70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54CB29-E02C-4B27-B48F-564C78897C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76B019-4877-4060-862B-75BA6498D3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3EFB9-E960-43FA-8D14-BF678428EA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0EE9A6-53E3-4397-B173-0E758CF17E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ECD7E-5E8C-4AB6-84E9-DBDAE51BD4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7563B-28EA-43F3-B58D-47CEDA0666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40E5835-98C3-4051-97C1-BD9A1EEC70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2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6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19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0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1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Information theory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LING </a:t>
            </a:r>
            <a:r>
              <a:rPr lang="en-US" dirty="0" smtClean="0"/>
              <a:t>572</a:t>
            </a:r>
          </a:p>
          <a:p>
            <a:r>
              <a:rPr lang="en-US" dirty="0"/>
              <a:t>Advanced Statistical Methods for </a:t>
            </a:r>
            <a:r>
              <a:rPr lang="en-US" dirty="0" smtClean="0"/>
              <a:t>NLP</a:t>
            </a:r>
            <a:endParaRPr lang="en-US" dirty="0" smtClean="0"/>
          </a:p>
          <a:p>
            <a:pPr eaLnBrk="1" hangingPunct="1"/>
            <a:r>
              <a:rPr lang="en-US" dirty="0" smtClean="0"/>
              <a:t>January 8, </a:t>
            </a:r>
            <a:r>
              <a:rPr lang="en-US" dirty="0" smtClean="0"/>
              <a:t>2019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28600" y="6488668"/>
            <a:ext cx="273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F. Xia, ‘17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24" y="107576"/>
            <a:ext cx="8902075" cy="1336956"/>
          </a:xfrm>
        </p:spPr>
        <p:txBody>
          <a:bodyPr/>
          <a:lstStyle/>
          <a:p>
            <a:r>
              <a:rPr lang="en-US" dirty="0" smtClean="0"/>
              <a:t>Reports of the Death of NLP…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ALPAC Report: 1966</a:t>
            </a:r>
          </a:p>
          <a:p>
            <a:pPr lvl="1"/>
            <a:r>
              <a:rPr lang="en-US" dirty="0" smtClean="0"/>
              <a:t>Automatic Language Processing Advisory Committee</a:t>
            </a:r>
          </a:p>
        </p:txBody>
      </p:sp>
    </p:spTree>
    <p:extLst>
      <p:ext uri="{BB962C8B-B14F-4D97-AF65-F5344CB8AC3E}">
        <p14:creationId xmlns:p14="http://schemas.microsoft.com/office/powerpoint/2010/main" val="264944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24" y="107576"/>
            <a:ext cx="8902075" cy="1336956"/>
          </a:xfrm>
        </p:spPr>
        <p:txBody>
          <a:bodyPr/>
          <a:lstStyle/>
          <a:p>
            <a:r>
              <a:rPr lang="en-US" dirty="0" smtClean="0"/>
              <a:t>Reports of the Death of NLP…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ALPAC Report: 1966</a:t>
            </a:r>
          </a:p>
          <a:p>
            <a:pPr lvl="1"/>
            <a:r>
              <a:rPr lang="en-US" dirty="0" smtClean="0"/>
              <a:t>Automatic Language Processing Advisory Committee</a:t>
            </a:r>
          </a:p>
          <a:p>
            <a:pPr lvl="1"/>
            <a:r>
              <a:rPr lang="en-US" dirty="0" smtClean="0"/>
              <a:t>Failed systems efforts, esp. MT, lead to defunding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087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24" y="107576"/>
            <a:ext cx="8902075" cy="1336956"/>
          </a:xfrm>
        </p:spPr>
        <p:txBody>
          <a:bodyPr/>
          <a:lstStyle/>
          <a:p>
            <a:r>
              <a:rPr lang="en-US" dirty="0" smtClean="0"/>
              <a:t>Reports of the Death of NLP…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ALPAC Report: 1966</a:t>
            </a:r>
          </a:p>
          <a:p>
            <a:pPr lvl="1"/>
            <a:r>
              <a:rPr lang="en-US" dirty="0" smtClean="0"/>
              <a:t>Automatic Language Processing Advisory Committee</a:t>
            </a:r>
          </a:p>
          <a:p>
            <a:pPr lvl="1"/>
            <a:r>
              <a:rPr lang="en-US" dirty="0" smtClean="0"/>
              <a:t>Failed systems efforts, esp. MT, lead to defunding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Example: (Probably apocryphal)</a:t>
            </a:r>
          </a:p>
          <a:p>
            <a:pPr lvl="2"/>
            <a:r>
              <a:rPr lang="en-US" dirty="0" smtClean="0"/>
              <a:t>English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Russian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English MT</a:t>
            </a:r>
          </a:p>
          <a:p>
            <a:pPr lvl="2"/>
            <a:r>
              <a:rPr lang="en-US" dirty="0" smtClean="0"/>
              <a:t>“The spirit is willing but the flesh is weak.”</a:t>
            </a:r>
            <a:r>
              <a:rPr lang="en-US" dirty="0" smtClean="0">
                <a:sym typeface="Wingdings"/>
              </a:rPr>
              <a:t></a:t>
            </a:r>
          </a:p>
          <a:p>
            <a:pPr lvl="2"/>
            <a:r>
              <a:rPr lang="en-US" dirty="0" smtClean="0">
                <a:sym typeface="Wingdings"/>
              </a:rPr>
              <a:t>“The vodka is good but the meat is rotten.”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0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…Were Greatly Exaggerated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Today:</a:t>
            </a:r>
          </a:p>
          <a:p>
            <a:r>
              <a:rPr lang="en-US" dirty="0" err="1" smtClean="0"/>
              <a:t>Alexa</a:t>
            </a:r>
            <a:r>
              <a:rPr lang="en-US" dirty="0" smtClean="0"/>
              <a:t>, </a:t>
            </a:r>
            <a:r>
              <a:rPr lang="en-US" dirty="0" err="1" smtClean="0"/>
              <a:t>Siri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converse and answer questions</a:t>
            </a:r>
          </a:p>
          <a:p>
            <a:endParaRPr lang="en-US" dirty="0" smtClean="0"/>
          </a:p>
          <a:p>
            <a:r>
              <a:rPr lang="en-US" dirty="0" smtClean="0"/>
              <a:t>Search </a:t>
            </a:r>
            <a:r>
              <a:rPr lang="en-US" dirty="0"/>
              <a:t>and </a:t>
            </a:r>
            <a:r>
              <a:rPr lang="en-US" dirty="0" smtClean="0"/>
              <a:t>translation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Watson wins Jeopardy!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5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approaches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09882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approaches and machine learning</a:t>
            </a:r>
          </a:p>
          <a:p>
            <a:pPr lvl="1"/>
            <a:r>
              <a:rPr lang="en-US" dirty="0" smtClean="0"/>
              <a:t>Hidden Markov Models boosted speech recognition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723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approaches and machine learning</a:t>
            </a:r>
          </a:p>
          <a:p>
            <a:pPr lvl="1"/>
            <a:r>
              <a:rPr lang="en-US" dirty="0" smtClean="0"/>
              <a:t>Hidden Markov Models boosted speech recognition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Noisy channel model gave statistical MT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1104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approaches and machine learning</a:t>
            </a:r>
          </a:p>
          <a:p>
            <a:pPr lvl="1"/>
            <a:r>
              <a:rPr lang="en-US" dirty="0" smtClean="0"/>
              <a:t>Hidden Markov Models boosted speech recognition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Noisy channel model gave statistical MT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Unsupervised topic modeling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Neural network models, esp. end-to-end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01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stochastic approaches developed 80s-90s</a:t>
            </a:r>
          </a:p>
          <a:p>
            <a:r>
              <a:rPr lang="en-US" dirty="0" smtClean="0"/>
              <a:t>Rise of machine learning accelerated 2000-present</a:t>
            </a:r>
          </a:p>
          <a:p>
            <a:r>
              <a:rPr lang="en-US" dirty="0" smtClean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58194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stochastic approaches developed 80s-90s</a:t>
            </a:r>
          </a:p>
          <a:p>
            <a:r>
              <a:rPr lang="en-US" dirty="0" smtClean="0"/>
              <a:t>Rise of machine learning accelerated 2000-present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Large scale data resources</a:t>
            </a:r>
          </a:p>
          <a:p>
            <a:pPr lvl="2"/>
            <a:r>
              <a:rPr lang="en-US" dirty="0" smtClean="0"/>
              <a:t>Web data</a:t>
            </a:r>
          </a:p>
          <a:p>
            <a:pPr lvl="2"/>
            <a:r>
              <a:rPr lang="en-US" dirty="0" smtClean="0"/>
              <a:t>Training corpora: Treebank, </a:t>
            </a:r>
            <a:r>
              <a:rPr lang="en-US" dirty="0" err="1" smtClean="0"/>
              <a:t>TimeML</a:t>
            </a:r>
            <a:r>
              <a:rPr lang="en-US" dirty="0" smtClean="0"/>
              <a:t>, Discourse </a:t>
            </a:r>
            <a:r>
              <a:rPr lang="en-US" dirty="0" err="1" smtClean="0"/>
              <a:t>treebank</a:t>
            </a:r>
            <a:endParaRPr lang="en-US" dirty="0" smtClean="0"/>
          </a:p>
          <a:p>
            <a:pPr lvl="2"/>
            <a:r>
              <a:rPr lang="en-US" dirty="0" smtClean="0"/>
              <a:t>Wikipedia,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1750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approaches to Natural Language Processing</a:t>
            </a:r>
          </a:p>
          <a:p>
            <a:pPr lvl="1"/>
            <a:r>
              <a:rPr lang="en-US" dirty="0" smtClean="0"/>
              <a:t>Similar to classic approaches to Artificial Intelligence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414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stochastic approaches developed 80s-90s</a:t>
            </a:r>
          </a:p>
          <a:p>
            <a:r>
              <a:rPr lang="en-US" dirty="0" smtClean="0"/>
              <a:t>Rise of machine learning accelerated 2000-present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Large scale data resources</a:t>
            </a:r>
          </a:p>
          <a:p>
            <a:pPr lvl="2"/>
            <a:r>
              <a:rPr lang="en-US" dirty="0" smtClean="0"/>
              <a:t>Web data</a:t>
            </a:r>
          </a:p>
          <a:p>
            <a:pPr lvl="2"/>
            <a:r>
              <a:rPr lang="en-US" dirty="0" smtClean="0"/>
              <a:t>Training corpora: Treebank, </a:t>
            </a:r>
            <a:r>
              <a:rPr lang="en-US" dirty="0" err="1" smtClean="0"/>
              <a:t>TimeML</a:t>
            </a:r>
            <a:r>
              <a:rPr lang="en-US" dirty="0" smtClean="0"/>
              <a:t>, Discourse </a:t>
            </a:r>
            <a:r>
              <a:rPr lang="en-US" dirty="0" err="1" smtClean="0"/>
              <a:t>treebank</a:t>
            </a:r>
            <a:endParaRPr lang="en-US" dirty="0" smtClean="0"/>
          </a:p>
          <a:p>
            <a:pPr lvl="2"/>
            <a:r>
              <a:rPr lang="en-US" dirty="0" smtClean="0"/>
              <a:t>Wikipedia,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Large scale computing resources</a:t>
            </a:r>
          </a:p>
          <a:p>
            <a:pPr lvl="2"/>
            <a:r>
              <a:rPr lang="en-US" dirty="0" smtClean="0"/>
              <a:t>Processors, storage, memory: local and cloud</a:t>
            </a:r>
          </a:p>
        </p:txBody>
      </p:sp>
    </p:spTree>
    <p:extLst>
      <p:ext uri="{BB962C8B-B14F-4D97-AF65-F5344CB8AC3E}">
        <p14:creationId xmlns:p14="http://schemas.microsoft.com/office/powerpoint/2010/main" val="27315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stochastic approaches developed 80s-90s</a:t>
            </a:r>
          </a:p>
          <a:p>
            <a:r>
              <a:rPr lang="en-US" dirty="0" smtClean="0"/>
              <a:t>Rise of machine learning accelerated 2000-present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Large scale data resources</a:t>
            </a:r>
          </a:p>
          <a:p>
            <a:pPr lvl="2"/>
            <a:r>
              <a:rPr lang="en-US" dirty="0" smtClean="0"/>
              <a:t>Web data</a:t>
            </a:r>
          </a:p>
          <a:p>
            <a:pPr lvl="2"/>
            <a:r>
              <a:rPr lang="en-US" dirty="0" smtClean="0"/>
              <a:t>Training corpora: Treebank, </a:t>
            </a:r>
            <a:r>
              <a:rPr lang="en-US" dirty="0" err="1" smtClean="0"/>
              <a:t>TimeML</a:t>
            </a:r>
            <a:r>
              <a:rPr lang="en-US" dirty="0" smtClean="0"/>
              <a:t>, Discourse </a:t>
            </a:r>
            <a:r>
              <a:rPr lang="en-US" dirty="0" err="1" smtClean="0"/>
              <a:t>treebank</a:t>
            </a:r>
            <a:endParaRPr lang="en-US" dirty="0" smtClean="0"/>
          </a:p>
          <a:p>
            <a:pPr lvl="2"/>
            <a:r>
              <a:rPr lang="en-US" dirty="0" smtClean="0"/>
              <a:t>Wikipedia,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Large scale computing resources</a:t>
            </a:r>
          </a:p>
          <a:p>
            <a:pPr lvl="2"/>
            <a:r>
              <a:rPr lang="en-US" dirty="0" smtClean="0"/>
              <a:t>Processors, storage, memory: local and cloud</a:t>
            </a:r>
          </a:p>
          <a:p>
            <a:pPr lvl="1"/>
            <a:r>
              <a:rPr lang="en-US" dirty="0" smtClean="0"/>
              <a:t>Improved learning algorithms</a:t>
            </a:r>
          </a:p>
          <a:p>
            <a:pPr lvl="2"/>
            <a:r>
              <a:rPr lang="en-US" dirty="0" smtClean="0"/>
              <a:t>Supervised, </a:t>
            </a:r>
            <a:r>
              <a:rPr lang="en-US" dirty="0" err="1" smtClean="0"/>
              <a:t>semisupervised</a:t>
            </a:r>
            <a:r>
              <a:rPr lang="en-US" dirty="0" smtClean="0"/>
              <a:t>, unsupervised, structured…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0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Information theory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400" dirty="0" smtClean="0"/>
              <a:t>Reading: M&amp;S 2.2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/>
            <a:r>
              <a:rPr lang="en-US" dirty="0"/>
              <a:t>T</a:t>
            </a:r>
            <a:r>
              <a:rPr lang="en-US" sz="2400" dirty="0" smtClean="0"/>
              <a:t>he use of probability theory to quantify and measure “information”.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Basic concepts:</a:t>
            </a:r>
          </a:p>
          <a:p>
            <a:pPr lvl="1" eaLnBrk="1" hangingPunct="1"/>
            <a:r>
              <a:rPr lang="en-US" sz="2400" dirty="0" smtClean="0"/>
              <a:t>Entropy</a:t>
            </a:r>
          </a:p>
          <a:p>
            <a:pPr lvl="1" eaLnBrk="1" hangingPunct="1"/>
            <a:r>
              <a:rPr lang="en-US" sz="2400" dirty="0" smtClean="0"/>
              <a:t>Cross entropy and relative entropy</a:t>
            </a:r>
          </a:p>
          <a:p>
            <a:pPr lvl="1" eaLnBrk="1" hangingPunct="1"/>
            <a:r>
              <a:rPr lang="en-US" sz="2400" dirty="0" smtClean="0"/>
              <a:t>Joint entropy and conditional entropy</a:t>
            </a:r>
          </a:p>
          <a:p>
            <a:pPr lvl="1" eaLnBrk="1" hangingPunct="1"/>
            <a:r>
              <a:rPr lang="en-US" sz="2400" dirty="0" smtClean="0"/>
              <a:t>Entropy of the language and perplexity</a:t>
            </a:r>
          </a:p>
          <a:p>
            <a:pPr lvl="1" eaLnBrk="1" hangingPunct="1"/>
            <a:r>
              <a:rPr lang="en-US" sz="2400" dirty="0" smtClean="0"/>
              <a:t>Mutual information 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as a measure of</a:t>
            </a:r>
          </a:p>
          <a:p>
            <a:pPr lvl="1"/>
            <a:r>
              <a:rPr lang="en-US" dirty="0" smtClean="0"/>
              <a:t>Match of model to data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How predictive an n-gram model is of next word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Comparison between two models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Difficulty of a speech recognition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83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7770813" cy="41132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Information </a:t>
            </a:r>
            <a:r>
              <a:rPr lang="en-US" dirty="0"/>
              <a:t>theoretic </a:t>
            </a:r>
            <a:r>
              <a:rPr lang="en-US" dirty="0" smtClean="0"/>
              <a:t>measure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Measures information in </a:t>
            </a:r>
            <a:r>
              <a:rPr lang="en-US" dirty="0" smtClean="0"/>
              <a:t>model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Conceptually</a:t>
            </a:r>
            <a:r>
              <a:rPr lang="en-US" dirty="0"/>
              <a:t>, lower bound on # bits to encode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885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Entropy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534400" cy="47244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Entropy is a measure of the uncertainty associated with a distribution.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Here, X is a random variable, x is a possible outcome of X.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lower bound on the number of bits that it takes to transmit messages.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An example: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Display the results of a 8-horse race.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Goal: minimize the number of bits to encode the results.</a:t>
            </a:r>
          </a:p>
        </p:txBody>
      </p:sp>
      <p:graphicFrame>
        <p:nvGraphicFramePr>
          <p:cNvPr id="13926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695991"/>
              </p:ext>
            </p:extLst>
          </p:nvPr>
        </p:nvGraphicFramePr>
        <p:xfrm>
          <a:off x="2516188" y="2133600"/>
          <a:ext cx="40354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3" imgW="1663560" imgH="342720" progId="Equation.3">
                  <p:embed/>
                </p:oleObj>
              </mc:Choice>
              <mc:Fallback>
                <p:oleObj name="Equation" r:id="rId3" imgW="1663560" imgH="342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2133600"/>
                        <a:ext cx="403542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Entropy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r>
              <a:rPr lang="en-US" sz="2800" dirty="0"/>
              <a:t>Picking horses (Cover and Thomas)</a:t>
            </a:r>
          </a:p>
          <a:p>
            <a:r>
              <a:rPr lang="en-US" sz="2800" dirty="0"/>
              <a:t>Send message: identify horse - 1 of 8</a:t>
            </a:r>
          </a:p>
          <a:p>
            <a:pPr lvl="1"/>
            <a:r>
              <a:rPr lang="en-US" sz="2400" dirty="0"/>
              <a:t>If all horses equally likely, p(</a:t>
            </a:r>
            <a:r>
              <a:rPr lang="en-US" sz="2400" dirty="0" err="1"/>
              <a:t>i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0849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Entropy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r>
              <a:rPr lang="en-US" sz="2800" dirty="0"/>
              <a:t>Picking horses (Cover and Thomas)</a:t>
            </a:r>
          </a:p>
          <a:p>
            <a:r>
              <a:rPr lang="en-US" sz="2800" dirty="0"/>
              <a:t>Send message: identify horse - 1 of 8</a:t>
            </a:r>
          </a:p>
          <a:p>
            <a:pPr lvl="1"/>
            <a:r>
              <a:rPr lang="en-US" sz="2400" dirty="0"/>
              <a:t>If all horses equally likely, p(</a:t>
            </a:r>
            <a:r>
              <a:rPr lang="en-US" sz="2400" dirty="0" err="1"/>
              <a:t>i</a:t>
            </a:r>
            <a:r>
              <a:rPr lang="en-US" sz="2400" dirty="0"/>
              <a:t>) = 1/8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1978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Entropy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r>
              <a:rPr lang="en-US" sz="2800" dirty="0"/>
              <a:t>Picking horses (Cover and Thomas)</a:t>
            </a:r>
          </a:p>
          <a:p>
            <a:r>
              <a:rPr lang="en-US" sz="2800" dirty="0"/>
              <a:t>Send message: identify horse - 1 of 8</a:t>
            </a:r>
          </a:p>
          <a:p>
            <a:pPr lvl="1"/>
            <a:r>
              <a:rPr lang="en-US" sz="2400" dirty="0"/>
              <a:t>If all horses equally likely, p(</a:t>
            </a:r>
            <a:r>
              <a:rPr lang="en-US" sz="2400" dirty="0" err="1"/>
              <a:t>i</a:t>
            </a:r>
            <a:r>
              <a:rPr lang="en-US" sz="2400" dirty="0"/>
              <a:t>) = 1/8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graphicFrame>
        <p:nvGraphicFramePr>
          <p:cNvPr id="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879817358"/>
              </p:ext>
            </p:extLst>
          </p:nvPr>
        </p:nvGraphicFramePr>
        <p:xfrm>
          <a:off x="2212860" y="3276600"/>
          <a:ext cx="3714174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3" imgW="1485900" imgH="457200" progId="Equation.3">
                  <p:embed/>
                </p:oleObj>
              </mc:Choice>
              <mc:Fallback>
                <p:oleObj name="Equation" r:id="rId3" imgW="1485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860" y="3276600"/>
                        <a:ext cx="3714174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736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Entropy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r>
              <a:rPr lang="en-US" sz="2800" dirty="0"/>
              <a:t>Picking horses (Cover and Thomas)</a:t>
            </a:r>
          </a:p>
          <a:p>
            <a:r>
              <a:rPr lang="en-US" sz="2800" dirty="0"/>
              <a:t>Send message: identify horse - 1 of 8</a:t>
            </a:r>
          </a:p>
          <a:p>
            <a:pPr lvl="1"/>
            <a:r>
              <a:rPr lang="en-US" sz="2400" dirty="0"/>
              <a:t>If all horses equally likely, p(</a:t>
            </a:r>
            <a:r>
              <a:rPr lang="en-US" sz="2400" dirty="0" err="1"/>
              <a:t>i</a:t>
            </a:r>
            <a:r>
              <a:rPr lang="en-US" sz="2400" dirty="0"/>
              <a:t>) = 1/8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graphicFrame>
        <p:nvGraphicFramePr>
          <p:cNvPr id="95237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235669452"/>
              </p:ext>
            </p:extLst>
          </p:nvPr>
        </p:nvGraphicFramePr>
        <p:xfrm>
          <a:off x="2209591" y="3259197"/>
          <a:ext cx="3657809" cy="1155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3" imgW="1447800" imgH="457200" progId="Equation.3">
                  <p:embed/>
                </p:oleObj>
              </mc:Choice>
              <mc:Fallback>
                <p:oleObj name="Equation" r:id="rId3" imgW="1447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591" y="3259197"/>
                        <a:ext cx="3657809" cy="1155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422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approaches to Natural Language Processing</a:t>
            </a:r>
          </a:p>
          <a:p>
            <a:pPr lvl="1"/>
            <a:r>
              <a:rPr lang="en-US" dirty="0" smtClean="0"/>
              <a:t>Similar to classic approaches to Artificial Intelligence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Reasoning, knowledge-intensive approaches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68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Entropy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r>
              <a:rPr lang="en-US" sz="2800" dirty="0"/>
              <a:t>Picking horses (Cover and Thomas)</a:t>
            </a:r>
          </a:p>
          <a:p>
            <a:r>
              <a:rPr lang="en-US" sz="2800" dirty="0"/>
              <a:t>Send message: identify horse - 1 of 8</a:t>
            </a:r>
          </a:p>
          <a:p>
            <a:pPr lvl="1"/>
            <a:r>
              <a:rPr lang="en-US" sz="2400" dirty="0"/>
              <a:t>If all horses equally likely, p(</a:t>
            </a:r>
            <a:r>
              <a:rPr lang="en-US" sz="2400" dirty="0" err="1"/>
              <a:t>i</a:t>
            </a:r>
            <a:r>
              <a:rPr lang="en-US" sz="2400" dirty="0"/>
              <a:t>) = 1/8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graphicFrame>
        <p:nvGraphicFramePr>
          <p:cNvPr id="95237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292191341"/>
              </p:ext>
            </p:extLst>
          </p:nvPr>
        </p:nvGraphicFramePr>
        <p:xfrm>
          <a:off x="2282825" y="3124200"/>
          <a:ext cx="396716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3" imgW="2108200" imgH="457200" progId="Equation.3">
                  <p:embed/>
                </p:oleObj>
              </mc:Choice>
              <mc:Fallback>
                <p:oleObj name="Equation" r:id="rId3" imgW="2108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3124200"/>
                        <a:ext cx="3967163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5563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Entropy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r>
              <a:rPr lang="en-US" sz="2800" dirty="0"/>
              <a:t>Picking horses (Cover and Thomas)</a:t>
            </a:r>
          </a:p>
          <a:p>
            <a:r>
              <a:rPr lang="en-US" sz="2800" dirty="0"/>
              <a:t>Send message: identify horse - 1 of 8</a:t>
            </a:r>
          </a:p>
          <a:p>
            <a:pPr lvl="1"/>
            <a:r>
              <a:rPr lang="en-US" sz="2400" dirty="0"/>
              <a:t>If all horses equally likely, p(</a:t>
            </a:r>
            <a:r>
              <a:rPr lang="en-US" sz="2400" dirty="0" err="1"/>
              <a:t>i</a:t>
            </a:r>
            <a:r>
              <a:rPr lang="en-US" sz="2400" dirty="0"/>
              <a:t>) = 1/8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graphicFrame>
        <p:nvGraphicFramePr>
          <p:cNvPr id="95237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76400" y="3124200"/>
          <a:ext cx="51816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3" imgW="2603160" imgH="431640" progId="Equation.3">
                  <p:embed/>
                </p:oleObj>
              </mc:Choice>
              <mc:Fallback>
                <p:oleObj name="Equation" r:id="rId3" imgW="2603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24200"/>
                        <a:ext cx="51816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3231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Entropy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r>
              <a:rPr lang="en-US" sz="2800"/>
              <a:t>Picking horses (Cover and Thomas)</a:t>
            </a:r>
          </a:p>
          <a:p>
            <a:r>
              <a:rPr lang="en-US" sz="2800"/>
              <a:t>Send message: identify horse - 1 of 8</a:t>
            </a:r>
          </a:p>
          <a:p>
            <a:pPr lvl="1"/>
            <a:r>
              <a:rPr lang="en-US" sz="2400"/>
              <a:t>If all horses equally likely, p(i) = 1/8</a:t>
            </a:r>
          </a:p>
          <a:p>
            <a:pPr lvl="1"/>
            <a:endParaRPr lang="en-US" sz="2400"/>
          </a:p>
          <a:p>
            <a:pPr lvl="1"/>
            <a:endParaRPr lang="en-US" sz="2400"/>
          </a:p>
          <a:p>
            <a:pPr lvl="1"/>
            <a:r>
              <a:rPr lang="en-US" sz="2400"/>
              <a:t>Some horses more likely:</a:t>
            </a:r>
          </a:p>
          <a:p>
            <a:pPr lvl="2"/>
            <a:r>
              <a:rPr lang="en-US" sz="2000"/>
              <a:t>1: ½; 2: ¼; 3: 1/8; 4: 1/16; 5,6,7,8: 1/64</a:t>
            </a:r>
          </a:p>
          <a:p>
            <a:pPr lvl="1"/>
            <a:endParaRPr lang="en-US" sz="2400"/>
          </a:p>
        </p:txBody>
      </p:sp>
      <p:graphicFrame>
        <p:nvGraphicFramePr>
          <p:cNvPr id="9523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493899176"/>
              </p:ext>
            </p:extLst>
          </p:nvPr>
        </p:nvGraphicFramePr>
        <p:xfrm>
          <a:off x="2476500" y="4997137"/>
          <a:ext cx="2563813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3" imgW="1485900" imgH="457200" progId="Equation.3">
                  <p:embed/>
                </p:oleObj>
              </mc:Choice>
              <mc:Fallback>
                <p:oleObj name="Equation" r:id="rId3" imgW="1485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4997137"/>
                        <a:ext cx="2563813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76400" y="3124200"/>
          <a:ext cx="51816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5" imgW="2603160" imgH="431640" progId="Equation.3">
                  <p:embed/>
                </p:oleObj>
              </mc:Choice>
              <mc:Fallback>
                <p:oleObj name="Equation" r:id="rId5" imgW="2603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24200"/>
                        <a:ext cx="51816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5849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Entropy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r>
              <a:rPr lang="en-US" sz="2800"/>
              <a:t>Picking horses (Cover and Thomas)</a:t>
            </a:r>
          </a:p>
          <a:p>
            <a:r>
              <a:rPr lang="en-US" sz="2800"/>
              <a:t>Send message: identify horse - 1 of 8</a:t>
            </a:r>
          </a:p>
          <a:p>
            <a:pPr lvl="1"/>
            <a:r>
              <a:rPr lang="en-US" sz="2400"/>
              <a:t>If all horses equally likely, p(i) = 1/8</a:t>
            </a:r>
          </a:p>
          <a:p>
            <a:pPr lvl="1"/>
            <a:endParaRPr lang="en-US" sz="2400"/>
          </a:p>
          <a:p>
            <a:pPr lvl="1"/>
            <a:endParaRPr lang="en-US" sz="2400"/>
          </a:p>
          <a:p>
            <a:pPr lvl="1"/>
            <a:r>
              <a:rPr lang="en-US" sz="2400"/>
              <a:t>Some horses more likely:</a:t>
            </a:r>
          </a:p>
          <a:p>
            <a:pPr lvl="2"/>
            <a:r>
              <a:rPr lang="en-US" sz="2000"/>
              <a:t>1: ½; 2: ¼; 3: 1/8; 4: 1/16; 5,6,7,8: 1/64</a:t>
            </a:r>
          </a:p>
          <a:p>
            <a:pPr lvl="1"/>
            <a:endParaRPr lang="en-US" sz="2400"/>
          </a:p>
        </p:txBody>
      </p:sp>
      <p:graphicFrame>
        <p:nvGraphicFramePr>
          <p:cNvPr id="9523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746243970"/>
              </p:ext>
            </p:extLst>
          </p:nvPr>
        </p:nvGraphicFramePr>
        <p:xfrm>
          <a:off x="1293813" y="4992688"/>
          <a:ext cx="6543675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3" imgW="3302000" imgH="863600" progId="Equation.3">
                  <p:embed/>
                </p:oleObj>
              </mc:Choice>
              <mc:Fallback>
                <p:oleObj name="Equation" r:id="rId3" imgW="33020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4992688"/>
                        <a:ext cx="6543675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76400" y="3124200"/>
          <a:ext cx="51816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5" imgW="2603160" imgH="431640" progId="Equation.3">
                  <p:embed/>
                </p:oleObj>
              </mc:Choice>
              <mc:Fallback>
                <p:oleObj name="Equation" r:id="rId5" imgW="2603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24200"/>
                        <a:ext cx="51816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4972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Entropy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Picking horses (Cover and Thomas)</a:t>
            </a:r>
          </a:p>
          <a:p>
            <a:r>
              <a:rPr lang="en-US" sz="2800" dirty="0"/>
              <a:t>Send message: identify horse - 1 of 8</a:t>
            </a:r>
          </a:p>
          <a:p>
            <a:pPr lvl="1"/>
            <a:r>
              <a:rPr lang="en-US" sz="2400" dirty="0"/>
              <a:t>If all horses equally likely, p(</a:t>
            </a:r>
            <a:r>
              <a:rPr lang="en-US" sz="2400" dirty="0" err="1"/>
              <a:t>i</a:t>
            </a:r>
            <a:r>
              <a:rPr lang="en-US" sz="2400" dirty="0"/>
              <a:t>) = 1/8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Some horses more likely:</a:t>
            </a:r>
          </a:p>
          <a:p>
            <a:pPr lvl="2"/>
            <a:r>
              <a:rPr lang="en-US" sz="2000" dirty="0"/>
              <a:t>1: ½; 2: ¼; 3: 1/8; 4: 1/16; 5,6,7,8: 1/64</a:t>
            </a:r>
          </a:p>
          <a:p>
            <a:pPr lvl="1"/>
            <a:endParaRPr lang="en-US" sz="2400" dirty="0" smtClean="0"/>
          </a:p>
          <a:p>
            <a:pPr lvl="2"/>
            <a:r>
              <a:rPr lang="en-US" dirty="0" smtClean="0"/>
              <a:t>0, 10, </a:t>
            </a:r>
            <a:r>
              <a:rPr lang="en-US" dirty="0"/>
              <a:t>110,  1110,  111100,  111101,  111110, and  111111.</a:t>
            </a:r>
          </a:p>
        </p:txBody>
      </p:sp>
      <p:graphicFrame>
        <p:nvGraphicFramePr>
          <p:cNvPr id="9523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28800" y="4800600"/>
          <a:ext cx="38608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3" imgW="2031840" imgH="431640" progId="Equation.3">
                  <p:embed/>
                </p:oleObj>
              </mc:Choice>
              <mc:Fallback>
                <p:oleObj name="Equation" r:id="rId3" imgW="2031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00600"/>
                        <a:ext cx="38608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76400" y="3124200"/>
          <a:ext cx="51816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5" imgW="2603160" imgH="431640" progId="Equation.3">
                  <p:embed/>
                </p:oleObj>
              </mc:Choice>
              <mc:Fallback>
                <p:oleObj name="Equation" r:id="rId5" imgW="2603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24200"/>
                        <a:ext cx="51816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066800" y="6140450"/>
            <a:ext cx="5991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è"/>
            </a:pPr>
            <a:r>
              <a:rPr lang="en-US" dirty="0">
                <a:sym typeface="Wingdings" pitchFamily="2" charset="2"/>
              </a:rPr>
              <a:t>Uniform distribution has </a:t>
            </a:r>
            <a:r>
              <a:rPr lang="en-US" dirty="0" smtClean="0">
                <a:sym typeface="Wingdings" pitchFamily="2" charset="2"/>
              </a:rPr>
              <a:t>a higher </a:t>
            </a:r>
            <a:r>
              <a:rPr lang="en-US" dirty="0">
                <a:sym typeface="Wingdings" pitchFamily="2" charset="2"/>
              </a:rPr>
              <a:t>entropy.</a:t>
            </a:r>
          </a:p>
          <a:p>
            <a:pPr>
              <a:buFont typeface="Wingdings" pitchFamily="2" charset="2"/>
              <a:buChar char="è"/>
            </a:pPr>
            <a:r>
              <a:rPr lang="en-US" dirty="0" err="1"/>
              <a:t>MaxEnt</a:t>
            </a:r>
            <a:r>
              <a:rPr lang="en-US" dirty="0"/>
              <a:t>: make the distribution as “uniform” as possible.</a:t>
            </a:r>
          </a:p>
        </p:txBody>
      </p:sp>
    </p:spTree>
    <p:extLst>
      <p:ext uri="{BB962C8B-B14F-4D97-AF65-F5344CB8AC3E}">
        <p14:creationId xmlns:p14="http://schemas.microsoft.com/office/powerpoint/2010/main" val="304446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Cross Entropy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800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Entropy: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 smtClean="0"/>
              <a:t>Cross Entropy:</a:t>
            </a:r>
          </a:p>
          <a:p>
            <a:pPr marL="0" indent="0" eaLnBrk="1" hangingPunct="1">
              <a:buNone/>
            </a:pPr>
            <a:r>
              <a:rPr lang="en-US" sz="2800" dirty="0" smtClean="0"/>
              <a:t> Here, p(x) is the </a:t>
            </a:r>
            <a:r>
              <a:rPr lang="en-US" sz="2800" dirty="0" smtClean="0">
                <a:solidFill>
                  <a:srgbClr val="FF0000"/>
                </a:solidFill>
              </a:rPr>
              <a:t>true</a:t>
            </a:r>
            <a:r>
              <a:rPr lang="en-US" sz="2800" dirty="0" smtClean="0"/>
              <a:t> probability; </a:t>
            </a:r>
          </a:p>
          <a:p>
            <a:pPr marL="0" indent="0" eaLnBrk="1" hangingPunct="1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q(x) is our </a:t>
            </a:r>
            <a:r>
              <a:rPr lang="en-US" sz="2800" dirty="0" smtClean="0">
                <a:solidFill>
                  <a:srgbClr val="FF0000"/>
                </a:solidFill>
              </a:rPr>
              <a:t>estimate</a:t>
            </a:r>
            <a:r>
              <a:rPr lang="en-US" sz="2800" dirty="0" smtClean="0"/>
              <a:t> of p(x).</a:t>
            </a:r>
          </a:p>
        </p:txBody>
      </p:sp>
      <p:graphicFrame>
        <p:nvGraphicFramePr>
          <p:cNvPr id="143365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81246422"/>
              </p:ext>
            </p:extLst>
          </p:nvPr>
        </p:nvGraphicFramePr>
        <p:xfrm>
          <a:off x="2820988" y="5029200"/>
          <a:ext cx="3576637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Equation" r:id="rId3" imgW="1015920" imgH="228600" progId="Equation.3">
                  <p:embed/>
                </p:oleObj>
              </mc:Choice>
              <mc:Fallback>
                <p:oleObj name="Equation" r:id="rId3" imgW="10159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5029200"/>
                        <a:ext cx="3576637" cy="804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4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11390387"/>
              </p:ext>
            </p:extLst>
          </p:nvPr>
        </p:nvGraphicFramePr>
        <p:xfrm>
          <a:off x="3810000" y="1719263"/>
          <a:ext cx="4621212" cy="186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Equation" r:id="rId5" imgW="1701720" imgH="685800" progId="Equation.3">
                  <p:embed/>
                </p:oleObj>
              </mc:Choice>
              <mc:Fallback>
                <p:oleObj name="Equation" r:id="rId5" imgW="170172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719263"/>
                        <a:ext cx="4621212" cy="186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Relative Entropy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48600" cy="4495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600" dirty="0" smtClean="0"/>
              <a:t>Also called </a:t>
            </a:r>
            <a:r>
              <a:rPr lang="en-US" sz="2600" dirty="0" err="1" smtClean="0">
                <a:solidFill>
                  <a:srgbClr val="0070C0"/>
                </a:solidFill>
              </a:rPr>
              <a:t>Kullback-Leibler</a:t>
            </a:r>
            <a:r>
              <a:rPr lang="en-US" sz="2600" dirty="0" smtClean="0">
                <a:solidFill>
                  <a:srgbClr val="0070C0"/>
                </a:solidFill>
              </a:rPr>
              <a:t> divergence</a:t>
            </a:r>
            <a:r>
              <a:rPr lang="en-US" sz="2600" dirty="0" smtClean="0"/>
              <a:t>:</a:t>
            </a:r>
          </a:p>
          <a:p>
            <a:pPr eaLnBrk="1" hangingPunct="1"/>
            <a:endParaRPr lang="en-US" sz="2400" dirty="0" smtClean="0"/>
          </a:p>
          <a:p>
            <a:pPr marL="0" indent="0" eaLnBrk="1" hangingPunct="1">
              <a:buNone/>
            </a:pPr>
            <a:endParaRPr lang="en-US" sz="2400" dirty="0" smtClean="0"/>
          </a:p>
          <a:p>
            <a:pPr eaLnBrk="1" hangingPunct="1"/>
            <a:r>
              <a:rPr lang="en-US" sz="2600" dirty="0" smtClean="0"/>
              <a:t>A “distance” measure between probability functions p and q; the closer p(x) and q(x) are, the smaller the relative entropy is.</a:t>
            </a:r>
          </a:p>
          <a:p>
            <a:pPr marL="0" indent="0" eaLnBrk="1" hangingPunct="1">
              <a:buNone/>
            </a:pPr>
            <a:endParaRPr lang="en-US" sz="2400" dirty="0" smtClean="0"/>
          </a:p>
          <a:p>
            <a:pPr eaLnBrk="1" hangingPunct="1"/>
            <a:r>
              <a:rPr lang="en-US" sz="2600" dirty="0" smtClean="0"/>
              <a:t>KL divergence is asymmetric, so it is not a proper distance metric: </a:t>
            </a:r>
          </a:p>
          <a:p>
            <a:pPr eaLnBrk="1" hangingPunct="1"/>
            <a:endParaRPr lang="en-US" sz="2800" dirty="0" smtClean="0"/>
          </a:p>
        </p:txBody>
      </p:sp>
      <p:graphicFrame>
        <p:nvGraphicFramePr>
          <p:cNvPr id="145412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962047600"/>
              </p:ext>
            </p:extLst>
          </p:nvPr>
        </p:nvGraphicFramePr>
        <p:xfrm>
          <a:off x="1449388" y="2209799"/>
          <a:ext cx="6475412" cy="952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2" name="Equation" r:id="rId3" imgW="3022560" imgH="444240" progId="Equation.3">
                  <p:embed/>
                </p:oleObj>
              </mc:Choice>
              <mc:Fallback>
                <p:oleObj name="Equation" r:id="rId3" imgW="30225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2209799"/>
                        <a:ext cx="6475412" cy="9523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3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647853151"/>
              </p:ext>
            </p:extLst>
          </p:nvPr>
        </p:nvGraphicFramePr>
        <p:xfrm>
          <a:off x="3430588" y="5486400"/>
          <a:ext cx="32766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" name="Equation" r:id="rId5" imgW="1282680" imgH="203040" progId="Equation.3">
                  <p:embed/>
                </p:oleObj>
              </mc:Choice>
              <mc:Fallback>
                <p:oleObj name="Equation" r:id="rId5" imgW="12826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5486400"/>
                        <a:ext cx="327660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Joint and conditional entropy</a:t>
            </a:r>
          </a:p>
        </p:txBody>
      </p:sp>
      <p:graphicFrame>
        <p:nvGraphicFramePr>
          <p:cNvPr id="14234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092458"/>
              </p:ext>
            </p:extLst>
          </p:nvPr>
        </p:nvGraphicFramePr>
        <p:xfrm>
          <a:off x="1676400" y="2362199"/>
          <a:ext cx="6096000" cy="953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" name="Equation" r:id="rId3" imgW="2273040" imgH="355320" progId="Equation.3">
                  <p:embed/>
                </p:oleObj>
              </mc:Choice>
              <mc:Fallback>
                <p:oleObj name="Equation" r:id="rId3" imgW="2273040" imgH="355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62199"/>
                        <a:ext cx="6096000" cy="9536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Joint entropy: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Conditional entropy:</a:t>
            </a:r>
          </a:p>
        </p:txBody>
      </p:sp>
      <p:graphicFrame>
        <p:nvGraphicFramePr>
          <p:cNvPr id="142341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90764676"/>
              </p:ext>
            </p:extLst>
          </p:nvPr>
        </p:nvGraphicFramePr>
        <p:xfrm>
          <a:off x="1524000" y="4724400"/>
          <a:ext cx="5257800" cy="600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" name="Equation" r:id="rId5" imgW="1777680" imgH="203040" progId="Equation.3">
                  <p:embed/>
                </p:oleObj>
              </mc:Choice>
              <mc:Fallback>
                <p:oleObj name="Equation" r:id="rId5" imgW="17776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724400"/>
                        <a:ext cx="5257800" cy="6008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Entropy of a language (per-word entropy)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The entropy of a language L: 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marL="0" indent="0" eaLnBrk="1" hangingPunct="1"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If we make certain assumptions that the language is “nice”</a:t>
            </a:r>
            <a:r>
              <a:rPr lang="en-US" sz="2400" baseline="30000" dirty="0" smtClean="0"/>
              <a:t>*</a:t>
            </a:r>
            <a:r>
              <a:rPr lang="en-US" sz="2400" dirty="0" smtClean="0"/>
              <a:t>, then the cross entropy can be calculated as: (Shannon-</a:t>
            </a:r>
            <a:r>
              <a:rPr lang="en-US" sz="2400" dirty="0" err="1" smtClean="0"/>
              <a:t>Breiman</a:t>
            </a:r>
            <a:r>
              <a:rPr lang="en-US" sz="2400" dirty="0" smtClean="0"/>
              <a:t>-</a:t>
            </a:r>
            <a:r>
              <a:rPr lang="en-US" sz="2400" dirty="0" err="1" smtClean="0"/>
              <a:t>Mcmillan</a:t>
            </a:r>
            <a:r>
              <a:rPr lang="en-US" sz="2400" dirty="0"/>
              <a:t> </a:t>
            </a:r>
            <a:r>
              <a:rPr lang="en-US" sz="2400" dirty="0" smtClean="0"/>
              <a:t>Theorem)</a:t>
            </a:r>
          </a:p>
        </p:txBody>
      </p:sp>
      <p:graphicFrame>
        <p:nvGraphicFramePr>
          <p:cNvPr id="189444" name="Object 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590584436"/>
              </p:ext>
            </p:extLst>
          </p:nvPr>
        </p:nvGraphicFramePr>
        <p:xfrm>
          <a:off x="1501775" y="2320925"/>
          <a:ext cx="476726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2" name="Equation" r:id="rId3" imgW="2222280" imgH="545760" progId="Equation.3">
                  <p:embed/>
                </p:oleObj>
              </mc:Choice>
              <mc:Fallback>
                <p:oleObj name="Equation" r:id="rId3" imgW="2222280" imgH="545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2320925"/>
                        <a:ext cx="4767263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5" name="Object 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244472451"/>
              </p:ext>
            </p:extLst>
          </p:nvPr>
        </p:nvGraphicFramePr>
        <p:xfrm>
          <a:off x="1660525" y="5143500"/>
          <a:ext cx="56673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3" name="Equation" r:id="rId5" imgW="2514600" imgH="393480" progId="Equation.3">
                  <p:embed/>
                </p:oleObj>
              </mc:Choice>
              <mc:Fallback>
                <p:oleObj name="Equation" r:id="rId5" imgW="25146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5143500"/>
                        <a:ext cx="5667375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Per-word entropy (cont’d)</a:t>
            </a:r>
          </a:p>
        </p:txBody>
      </p:sp>
      <p:sp>
        <p:nvSpPr>
          <p:cNvPr id="1126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p(x</a:t>
            </a:r>
            <a:r>
              <a:rPr lang="en-US" baseline="-25000" dirty="0" smtClean="0"/>
              <a:t>1n</a:t>
            </a:r>
            <a:r>
              <a:rPr lang="en-US" dirty="0" smtClean="0"/>
              <a:t>)  can be calculated by n-gram models</a:t>
            </a:r>
          </a:p>
          <a:p>
            <a:endParaRPr lang="en-US" dirty="0" smtClean="0"/>
          </a:p>
          <a:p>
            <a:r>
              <a:rPr lang="en-US" dirty="0" smtClean="0"/>
              <a:t>Ex: unigram model</a:t>
            </a:r>
          </a:p>
          <a:p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  </a:t>
            </a:r>
          </a:p>
          <a:p>
            <a:endParaRPr lang="en-US" dirty="0" smtClean="0"/>
          </a:p>
        </p:txBody>
      </p:sp>
      <p:pic>
        <p:nvPicPr>
          <p:cNvPr id="11269" name="Picture 9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267200"/>
            <a:ext cx="37401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11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5486400"/>
            <a:ext cx="53419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approaches to Natural Language Processing</a:t>
            </a:r>
          </a:p>
          <a:p>
            <a:pPr lvl="1"/>
            <a:r>
              <a:rPr lang="en-US" dirty="0" smtClean="0"/>
              <a:t>Similar to classic approaches to Artificial Intelligence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Reasoning, knowledge-intensive approaches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Largely manually constructed rule-based systems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73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Perplexity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Perplexity PP(x</a:t>
            </a:r>
            <a:r>
              <a:rPr lang="en-US" sz="2800" baseline="-25000" dirty="0" smtClean="0"/>
              <a:t>1n</a:t>
            </a:r>
            <a:r>
              <a:rPr lang="en-US" sz="2800" dirty="0" smtClean="0"/>
              <a:t>) is 2</a:t>
            </a:r>
            <a:r>
              <a:rPr lang="en-US" sz="2800" baseline="30000" dirty="0" smtClean="0"/>
              <a:t>H(</a:t>
            </a:r>
            <a:r>
              <a:rPr lang="en-US" sz="2800" baseline="30000" dirty="0" err="1" smtClean="0"/>
              <a:t>L,p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.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/>
            <a:r>
              <a:rPr lang="en-US" sz="2800" dirty="0" smtClean="0"/>
              <a:t>Perplexity is the weighted average number of choices a random variable has to make.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 smtClean="0"/>
              <a:t>Perplexity is often used to evaluate a language model; lower perplexity is preferred.</a:t>
            </a:r>
          </a:p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Mutual information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543800" cy="5257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M</a:t>
            </a:r>
            <a:r>
              <a:rPr lang="en-US" sz="2800" dirty="0" smtClean="0"/>
              <a:t>easures how much is in common between X and Y: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I(X;Y) = KL( p(</a:t>
            </a:r>
            <a:r>
              <a:rPr lang="en-US" sz="2800" dirty="0" err="1" smtClean="0"/>
              <a:t>x,y</a:t>
            </a:r>
            <a:r>
              <a:rPr lang="en-US" sz="2800" dirty="0" smtClean="0"/>
              <a:t>) || p(x)p(y) 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If X and Y are independent, I(X;Y) is 0.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graphicFrame>
        <p:nvGraphicFramePr>
          <p:cNvPr id="14643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31856512"/>
              </p:ext>
            </p:extLst>
          </p:nvPr>
        </p:nvGraphicFramePr>
        <p:xfrm>
          <a:off x="1752600" y="2281324"/>
          <a:ext cx="4953000" cy="2900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Equation" r:id="rId3" imgW="2298600" imgH="1346040" progId="Equation.3">
                  <p:embed/>
                </p:oleObj>
              </mc:Choice>
              <mc:Fallback>
                <p:oleObj name="Equation" r:id="rId3" imgW="2298600" imgH="1346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81324"/>
                        <a:ext cx="4953000" cy="290027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 of </a:t>
            </a:r>
            <a:br>
              <a:rPr lang="en-US" dirty="0" smtClean="0"/>
            </a:br>
            <a:r>
              <a:rPr lang="en-US" dirty="0" smtClean="0"/>
              <a:t>Information Theory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676401"/>
            <a:ext cx="8042276" cy="4800599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800" dirty="0" smtClean="0"/>
              <a:t>Reading: M&amp;S 2.2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/>
            <a:r>
              <a:rPr lang="en-US" sz="2800" dirty="0"/>
              <a:t>T</a:t>
            </a:r>
            <a:r>
              <a:rPr lang="en-US" sz="2800" dirty="0" smtClean="0"/>
              <a:t>he use of probability theory to quantify and measure “information”.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/>
            <a:r>
              <a:rPr lang="en-US" sz="2800" dirty="0" smtClean="0"/>
              <a:t>Basic concepts:</a:t>
            </a:r>
          </a:p>
          <a:p>
            <a:pPr lvl="1" eaLnBrk="1" hangingPunct="1"/>
            <a:r>
              <a:rPr lang="en-US" sz="2800" dirty="0" smtClean="0"/>
              <a:t>Entropy</a:t>
            </a:r>
          </a:p>
          <a:p>
            <a:pPr lvl="1" eaLnBrk="1" hangingPunct="1"/>
            <a:r>
              <a:rPr lang="en-US" sz="2800" dirty="0" smtClean="0"/>
              <a:t>Cross entropy and relative entropy</a:t>
            </a:r>
          </a:p>
          <a:p>
            <a:pPr lvl="1" eaLnBrk="1" hangingPunct="1"/>
            <a:r>
              <a:rPr lang="en-US" sz="2800" dirty="0" smtClean="0"/>
              <a:t>Joint entropy and conditional entropy</a:t>
            </a:r>
          </a:p>
          <a:p>
            <a:pPr lvl="1" eaLnBrk="1" hangingPunct="1"/>
            <a:r>
              <a:rPr lang="en-US" sz="2800" dirty="0" smtClean="0"/>
              <a:t>Entropy of the language and perplexity</a:t>
            </a:r>
          </a:p>
          <a:p>
            <a:pPr lvl="1" eaLnBrk="1" hangingPunct="1"/>
            <a:r>
              <a:rPr lang="en-US" sz="2800" dirty="0" smtClean="0"/>
              <a:t>Mutual information 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44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1845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Conditional entropy</a:t>
            </a:r>
          </a:p>
        </p:txBody>
      </p:sp>
      <p:graphicFrame>
        <p:nvGraphicFramePr>
          <p:cNvPr id="142341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051686"/>
              </p:ext>
            </p:extLst>
          </p:nvPr>
        </p:nvGraphicFramePr>
        <p:xfrm>
          <a:off x="1524000" y="1371600"/>
          <a:ext cx="6399213" cy="514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Equation" r:id="rId3" imgW="3771720" imgH="3035160" progId="Equation.3">
                  <p:embed/>
                </p:oleObj>
              </mc:Choice>
              <mc:Fallback>
                <p:oleObj name="Equation" r:id="rId3" imgW="3771720" imgH="303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71600"/>
                        <a:ext cx="6399213" cy="5149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479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Mutual information</a:t>
            </a:r>
          </a:p>
        </p:txBody>
      </p:sp>
      <p:graphicFrame>
        <p:nvGraphicFramePr>
          <p:cNvPr id="146436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90745980"/>
              </p:ext>
            </p:extLst>
          </p:nvPr>
        </p:nvGraphicFramePr>
        <p:xfrm>
          <a:off x="922338" y="1905000"/>
          <a:ext cx="8221662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3" imgW="4978080" imgH="2006280" progId="Equation.3">
                  <p:embed/>
                </p:oleObj>
              </mc:Choice>
              <mc:Fallback>
                <p:oleObj name="Equation" r:id="rId3" imgW="4978080" imgH="2006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1905000"/>
                        <a:ext cx="8221662" cy="3733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084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approaches to Natural Language Processing</a:t>
            </a:r>
          </a:p>
          <a:p>
            <a:pPr lvl="1"/>
            <a:r>
              <a:rPr lang="en-US" dirty="0" smtClean="0"/>
              <a:t>Similar to classic approaches to Artificial Intelligence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Reasoning, knowledge-intensive approaches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Largely manually constructed rule-based systems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Typically focused on specific, narrow domains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34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NLP: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20498" cy="4343400"/>
          </a:xfrm>
        </p:spPr>
        <p:txBody>
          <a:bodyPr/>
          <a:lstStyle/>
          <a:p>
            <a:r>
              <a:rPr lang="en-US" dirty="0" smtClean="0"/>
              <a:t>Rule-based systems: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7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NLP: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20498" cy="4343400"/>
          </a:xfrm>
        </p:spPr>
        <p:txBody>
          <a:bodyPr/>
          <a:lstStyle/>
          <a:p>
            <a:r>
              <a:rPr lang="en-US" dirty="0" smtClean="0"/>
              <a:t>Rule-based systems:</a:t>
            </a:r>
          </a:p>
          <a:p>
            <a:pPr lvl="1"/>
            <a:r>
              <a:rPr lang="en-US" dirty="0" smtClean="0"/>
              <a:t>Too narrow and brittle</a:t>
            </a:r>
          </a:p>
          <a:p>
            <a:pPr lvl="2"/>
            <a:r>
              <a:rPr lang="en-US" dirty="0" smtClean="0"/>
              <a:t>Couldn’t handle new domains: out of domain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smtClean="0"/>
              <a:t>crash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78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NLP: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20498" cy="4343400"/>
          </a:xfrm>
        </p:spPr>
        <p:txBody>
          <a:bodyPr/>
          <a:lstStyle/>
          <a:p>
            <a:r>
              <a:rPr lang="en-US" dirty="0" smtClean="0"/>
              <a:t>Rule-based systems:</a:t>
            </a:r>
          </a:p>
          <a:p>
            <a:pPr lvl="1"/>
            <a:r>
              <a:rPr lang="en-US" dirty="0" smtClean="0"/>
              <a:t>Too narrow and brittle</a:t>
            </a:r>
          </a:p>
          <a:p>
            <a:pPr lvl="2"/>
            <a:r>
              <a:rPr lang="en-US" dirty="0" smtClean="0"/>
              <a:t>Couldn’t handle new domains: out of domain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smtClean="0"/>
              <a:t>crash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Hard to maintain and extend</a:t>
            </a:r>
          </a:p>
          <a:p>
            <a:pPr lvl="2"/>
            <a:r>
              <a:rPr lang="en-US" dirty="0" smtClean="0"/>
              <a:t>Large manual rule bases incorporate complex interactions</a:t>
            </a:r>
          </a:p>
          <a:p>
            <a:pPr lvl="2"/>
            <a:r>
              <a:rPr lang="en-US" dirty="0" smtClean="0"/>
              <a:t>Don’t scale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47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NLP: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20498" cy="4343400"/>
          </a:xfrm>
        </p:spPr>
        <p:txBody>
          <a:bodyPr/>
          <a:lstStyle/>
          <a:p>
            <a:r>
              <a:rPr lang="en-US" dirty="0" smtClean="0"/>
              <a:t>Rule-based systems:</a:t>
            </a:r>
          </a:p>
          <a:p>
            <a:pPr lvl="1"/>
            <a:r>
              <a:rPr lang="en-US" dirty="0" smtClean="0"/>
              <a:t>Too narrow and brittle</a:t>
            </a:r>
          </a:p>
          <a:p>
            <a:pPr lvl="2"/>
            <a:r>
              <a:rPr lang="en-US" dirty="0" smtClean="0"/>
              <a:t>Couldn’t handle new domains: out of domain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smtClean="0"/>
              <a:t>crash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Hard to maintain and extend</a:t>
            </a:r>
          </a:p>
          <a:p>
            <a:pPr lvl="2"/>
            <a:r>
              <a:rPr lang="en-US" dirty="0" smtClean="0"/>
              <a:t>Large manual rule bases incorporate complex interactions</a:t>
            </a:r>
          </a:p>
          <a:p>
            <a:pPr lvl="2"/>
            <a:r>
              <a:rPr lang="en-US" dirty="0" smtClean="0"/>
              <a:t>Don’t scale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Slow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28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65"/>
  <p:tag name="DEFAULTHEIGHT" val="3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p(x_{1n}) = \prod_i p(x_i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7"/>
  <p:tag name="PICTUREFILESIZE" val="3007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log \ p(x_{1n}) = \sum_i log \ p(x_i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0"/>
  <p:tag name="PICTUREFILESIZE" val="4251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36331</TotalTime>
  <Words>1504</Words>
  <Application>Microsoft Macintosh PowerPoint</Application>
  <PresentationFormat>On-screen Show (4:3)</PresentationFormat>
  <Paragraphs>280</Paragraphs>
  <Slides>45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Breeze</vt:lpstr>
      <vt:lpstr>Equation</vt:lpstr>
      <vt:lpstr>Information theory </vt:lpstr>
      <vt:lpstr>Early NLP</vt:lpstr>
      <vt:lpstr>Early NLP</vt:lpstr>
      <vt:lpstr>Early NLP</vt:lpstr>
      <vt:lpstr>Early NLP</vt:lpstr>
      <vt:lpstr>Early NLP: Issues</vt:lpstr>
      <vt:lpstr>Early NLP: Issues</vt:lpstr>
      <vt:lpstr>Early NLP: Issues</vt:lpstr>
      <vt:lpstr>Early NLP: Issues</vt:lpstr>
      <vt:lpstr>Reports of the Death of NLP…</vt:lpstr>
      <vt:lpstr>Reports of the Death of NLP…</vt:lpstr>
      <vt:lpstr>Reports of the Death of NLP…</vt:lpstr>
      <vt:lpstr>…Were Greatly Exaggerated</vt:lpstr>
      <vt:lpstr>So What Happened?</vt:lpstr>
      <vt:lpstr>So What Happened?</vt:lpstr>
      <vt:lpstr>So What Happened?</vt:lpstr>
      <vt:lpstr>So What Happened?</vt:lpstr>
      <vt:lpstr>So What Happened?</vt:lpstr>
      <vt:lpstr>So What Happened?</vt:lpstr>
      <vt:lpstr>So What Happened?</vt:lpstr>
      <vt:lpstr>So What Happened?</vt:lpstr>
      <vt:lpstr>Information theory</vt:lpstr>
      <vt:lpstr>Entropy</vt:lpstr>
      <vt:lpstr>Entropy</vt:lpstr>
      <vt:lpstr>Entropy</vt:lpstr>
      <vt:lpstr>Computing Entropy</vt:lpstr>
      <vt:lpstr>Computing Entropy</vt:lpstr>
      <vt:lpstr>Computing Entropy</vt:lpstr>
      <vt:lpstr>Computing Entropy</vt:lpstr>
      <vt:lpstr>Computing Entropy</vt:lpstr>
      <vt:lpstr>Computing Entropy</vt:lpstr>
      <vt:lpstr>Computing Entropy</vt:lpstr>
      <vt:lpstr>Computing Entropy</vt:lpstr>
      <vt:lpstr>Computing Entropy</vt:lpstr>
      <vt:lpstr>Cross Entropy</vt:lpstr>
      <vt:lpstr>Relative Entropy</vt:lpstr>
      <vt:lpstr>Joint and conditional entropy</vt:lpstr>
      <vt:lpstr>Entropy of a language (per-word entropy)</vt:lpstr>
      <vt:lpstr>Per-word entropy (cont’d)</vt:lpstr>
      <vt:lpstr>Perplexity</vt:lpstr>
      <vt:lpstr>Mutual information</vt:lpstr>
      <vt:lpstr>Summary of  Information Theory</vt:lpstr>
      <vt:lpstr>Additional slides</vt:lpstr>
      <vt:lpstr>Conditional entropy</vt:lpstr>
      <vt:lpstr>Mutual information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.</dc:creator>
  <cp:lastModifiedBy>Gina-Anne Levow</cp:lastModifiedBy>
  <cp:revision>511</cp:revision>
  <dcterms:created xsi:type="dcterms:W3CDTF">2005-11-26T18:06:41Z</dcterms:created>
  <dcterms:modified xsi:type="dcterms:W3CDTF">2019-01-08T20:31:52Z</dcterms:modified>
</cp:coreProperties>
</file>