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.xml" ContentType="application/vnd.openxmlformats-officedocument.presentationml.notesSlide+xml"/>
  <Override PartName="/ppt/embeddings/oleObject6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438" r:id="rId3"/>
    <p:sldId id="417" r:id="rId4"/>
    <p:sldId id="446" r:id="rId5"/>
    <p:sldId id="457" r:id="rId6"/>
    <p:sldId id="411" r:id="rId7"/>
    <p:sldId id="391" r:id="rId8"/>
    <p:sldId id="458" r:id="rId9"/>
    <p:sldId id="448" r:id="rId10"/>
    <p:sldId id="449" r:id="rId11"/>
    <p:sldId id="398" r:id="rId12"/>
    <p:sldId id="397" r:id="rId13"/>
    <p:sldId id="408" r:id="rId14"/>
    <p:sldId id="401" r:id="rId15"/>
    <p:sldId id="409" r:id="rId16"/>
    <p:sldId id="399" r:id="rId17"/>
    <p:sldId id="422" r:id="rId18"/>
    <p:sldId id="405" r:id="rId19"/>
    <p:sldId id="400" r:id="rId20"/>
    <p:sldId id="402" r:id="rId21"/>
    <p:sldId id="432" r:id="rId22"/>
    <p:sldId id="421" r:id="rId23"/>
    <p:sldId id="418" r:id="rId24"/>
    <p:sldId id="406" r:id="rId25"/>
    <p:sldId id="419" r:id="rId26"/>
    <p:sldId id="420" r:id="rId27"/>
    <p:sldId id="404" r:id="rId28"/>
    <p:sldId id="407" r:id="rId29"/>
    <p:sldId id="423" r:id="rId30"/>
    <p:sldId id="403" r:id="rId31"/>
    <p:sldId id="450" r:id="rId32"/>
    <p:sldId id="451" r:id="rId33"/>
    <p:sldId id="424" r:id="rId34"/>
    <p:sldId id="410" r:id="rId35"/>
    <p:sldId id="414" r:id="rId36"/>
    <p:sldId id="456" r:id="rId37"/>
    <p:sldId id="452" r:id="rId38"/>
    <p:sldId id="453" r:id="rId39"/>
    <p:sldId id="454" r:id="rId40"/>
    <p:sldId id="455" r:id="rId41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1" autoAdjust="0"/>
    <p:restoredTop sz="94660"/>
  </p:normalViewPr>
  <p:slideViewPr>
    <p:cSldViewPr>
      <p:cViewPr varScale="1">
        <p:scale>
          <a:sx n="83" d="100"/>
          <a:sy n="83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9D80EA9-0925-48A0-B796-731483399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4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0EB8213-0547-4A47-BEAA-2AE13092C530}" type="datetimeFigureOut">
              <a:rPr lang="en-US"/>
              <a:pPr>
                <a:defRPr/>
              </a:pPr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D5140D-D3BB-4C5B-989F-2DF246BC9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50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A3542-43BD-164C-952E-4C7996C686D6}" type="slidenum">
              <a:rPr lang="en-US"/>
              <a:pPr/>
              <a:t>10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85B8B-DFD3-4061-8F18-0A15EE008F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94A77-F2BE-4B6A-AF01-CC70037EB4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492F5-493B-4580-8940-8B70CEF844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20BC-43C4-46D0-B9BB-290DBAB63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CB58-FFE7-4484-89FB-226B089D20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6C3C1-6171-4616-860C-D43F79AC1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180A9-2D56-4CE6-A505-420C95833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3F520-BDB3-4423-970E-BEE4273C61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95290-E88A-4A5E-AD19-A1D126A620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0CF8C5-48F1-45AA-8A41-A2DAA00515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83DE6-ED8D-4CFD-95AB-9FF8AA0E4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568484-7B28-4CDC-9F9A-EFD8372C6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76C3C1-6171-4616-860C-D43F79AC1E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5.wmf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Naïve Bayes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LING 572</a:t>
            </a:r>
          </a:p>
          <a:p>
            <a:pPr eaLnBrk="1" hangingPunct="1"/>
            <a:r>
              <a:rPr lang="en-US" dirty="0" smtClean="0"/>
              <a:t>Advanced Statistical Methods for NLP</a:t>
            </a:r>
          </a:p>
          <a:p>
            <a:pPr eaLnBrk="1" hangingPunct="1"/>
            <a:r>
              <a:rPr lang="en-US" dirty="0" smtClean="0"/>
              <a:t>January 15, 2019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053" name="Text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R10" pitchFamily="34" charset="0"/>
              </a:rPr>
              <a:t>A</a:t>
            </a:r>
            <a:r>
              <a:rPr lang="en-US">
                <a:latin typeface="CMMI10" pitchFamily="34" charset="0"/>
              </a:rPr>
              <a:t>A</a:t>
            </a:r>
            <a:r>
              <a:rPr lang="en-US">
                <a:latin typeface="CMMI7" pitchFamily="34" charset="0"/>
              </a:rPr>
              <a:t>A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6553200"/>
            <a:ext cx="25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Adapted from F. Xia ‘18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3" y="163513"/>
            <a:ext cx="8828087" cy="820737"/>
          </a:xfrm>
        </p:spPr>
        <p:txBody>
          <a:bodyPr/>
          <a:lstStyle/>
          <a:p>
            <a:r>
              <a:rPr lang="en-US" smtClean="0"/>
              <a:t>What are Zero Counts?</a:t>
            </a:r>
            <a:endParaRPr 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001000" cy="5427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Some of those zeros are really zeros...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Things that really can</a:t>
            </a:r>
            <a:r>
              <a:rPr lang="ja-JP" altLang="en-US" sz="1800" dirty="0"/>
              <a:t>’</a:t>
            </a:r>
            <a:r>
              <a:rPr lang="en-US" sz="1800" dirty="0"/>
              <a:t>t or </a:t>
            </a:r>
            <a:r>
              <a:rPr lang="en-US" sz="1800" dirty="0" smtClean="0"/>
              <a:t>shouldn’t </a:t>
            </a:r>
            <a:r>
              <a:rPr lang="en-US" sz="1800" dirty="0"/>
              <a:t>happen</a:t>
            </a:r>
            <a:r>
              <a:rPr lang="en-US" sz="1800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On the other hand, some of them are just rare events.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the training corpus had been a little </a:t>
            </a:r>
            <a:r>
              <a:rPr lang="en-US" sz="1800" dirty="0" smtClean="0"/>
              <a:t>bigger, </a:t>
            </a:r>
            <a:r>
              <a:rPr lang="en-US" sz="1800" dirty="0"/>
              <a:t>they would have had a count (probably a count of 1</a:t>
            </a:r>
            <a:r>
              <a:rPr lang="en-US" sz="1800" dirty="0" smtClean="0"/>
              <a:t>!).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Zipf</a:t>
            </a:r>
            <a:r>
              <a:rPr lang="ja-JP" altLang="en-US" sz="2000" dirty="0"/>
              <a:t>’</a:t>
            </a:r>
            <a:r>
              <a:rPr lang="en-US" sz="2000" dirty="0"/>
              <a:t>s Law (long tail phenomenon):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small number of events occur with high frequency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large number of events occur with low frequency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can quickly collect statistics on the high frequency events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You might have to wait an arbitrarily long time to get valid statistics on low frequency </a:t>
            </a:r>
            <a:r>
              <a:rPr lang="en-US" sz="1800" dirty="0" smtClean="0"/>
              <a:t>events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296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Laplace Smoothing (add-one smoothing)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Pretend you saw outcome one more than you actually did.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Suppose X has K possible outcomes, and the counts for them are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…,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K</a:t>
            </a:r>
            <a:r>
              <a:rPr lang="en-US" sz="2800" baseline="-25000" dirty="0" smtClean="0"/>
              <a:t> , </a:t>
            </a:r>
            <a:r>
              <a:rPr lang="en-US" sz="2800" dirty="0" smtClean="0"/>
              <a:t>which sum to 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Without smoothing: P(X=</a:t>
            </a:r>
            <a:r>
              <a:rPr lang="en-US" sz="2400" dirty="0" err="1" smtClean="0"/>
              <a:t>i</a:t>
            </a:r>
            <a:r>
              <a:rPr lang="en-US" sz="2400" dirty="0" smtClean="0"/>
              <a:t>) =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/ 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With Laplace smoothing: P(X=</a:t>
            </a:r>
            <a:r>
              <a:rPr lang="en-US" sz="2400" dirty="0" err="1" smtClean="0"/>
              <a:t>i</a:t>
            </a:r>
            <a:r>
              <a:rPr lang="en-US" sz="2400" dirty="0" smtClean="0"/>
              <a:t>) = (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+ 1) / (N+K)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stage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 dirty="0" smtClean="0"/>
              <a:t>MAP (maximum a posteriori) decision rule: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Given our model and an instance </a:t>
            </a:r>
            <a:r>
              <a:rPr lang="en-US" sz="2400" dirty="0"/>
              <a:t>x=&lt; f</a:t>
            </a:r>
            <a:r>
              <a:rPr lang="en-US" sz="2400" baseline="-25000" dirty="0"/>
              <a:t>1</a:t>
            </a:r>
            <a:r>
              <a:rPr lang="en-US" sz="2400" dirty="0"/>
              <a:t>, ..,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 eaLnBrk="1" hangingPunct="1"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classify (x)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= classify (f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..,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= </a:t>
            </a:r>
            <a:r>
              <a:rPr lang="en-US" sz="2400" dirty="0" err="1" smtClean="0"/>
              <a:t>argmax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P(</a:t>
            </a:r>
            <a:r>
              <a:rPr lang="en-US" sz="2400" dirty="0" err="1" smtClean="0"/>
              <a:t>c|x</a:t>
            </a:r>
            <a:r>
              <a:rPr lang="en-US" sz="24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= </a:t>
            </a:r>
            <a:r>
              <a:rPr lang="en-US" sz="2400" dirty="0" err="1" smtClean="0"/>
              <a:t>argmax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P(</a:t>
            </a:r>
            <a:r>
              <a:rPr lang="en-US" sz="2400" dirty="0" err="1" smtClean="0"/>
              <a:t>x|c</a:t>
            </a:r>
            <a:r>
              <a:rPr lang="en-US" sz="2400" dirty="0" smtClean="0"/>
              <a:t>) P(c)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= </a:t>
            </a:r>
            <a:r>
              <a:rPr lang="en-US" sz="2400" dirty="0" err="1" smtClean="0"/>
              <a:t>argmax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P(c)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</a:t>
            </a:r>
            <a:r>
              <a:rPr lang="en-US" sz="2400" baseline="-25000" dirty="0" smtClean="0">
                <a:sym typeface="Symbol" pitchFamily="18" charset="2"/>
              </a:rPr>
              <a:t>k</a:t>
            </a:r>
            <a:r>
              <a:rPr lang="en-US" sz="2400" dirty="0" smtClean="0"/>
              <a:t> P(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| 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 for the text classification task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Features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Features: bag of words (word order information is lost)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Number of feature types: 1</a:t>
            </a:r>
          </a:p>
          <a:p>
            <a:pPr eaLnBrk="1" hangingPunct="1"/>
            <a:r>
              <a:rPr lang="en-US" dirty="0" smtClean="0"/>
              <a:t>Number of features: |V|</a:t>
            </a:r>
          </a:p>
          <a:p>
            <a:pPr eaLnBrk="1" hangingPunct="1"/>
            <a:r>
              <a:rPr lang="en-US" dirty="0" smtClean="0"/>
              <a:t>Features: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t</a:t>
            </a:r>
            <a:r>
              <a:rPr lang="en-US" dirty="0" smtClean="0"/>
              <a:t>,  where t </a:t>
            </a:r>
            <a:r>
              <a:rPr lang="en-US" dirty="0">
                <a:latin typeface="cmsy10" pitchFamily="34" charset="0"/>
              </a:rPr>
              <a:t> </a:t>
            </a:r>
            <a:r>
              <a:rPr lang="en-US" dirty="0" smtClean="0">
                <a:latin typeface="cmsy10" pitchFamily="34" charset="0"/>
              </a:rPr>
              <a:t>  </a:t>
            </a:r>
            <a:r>
              <a:rPr lang="en-US" dirty="0" smtClean="0"/>
              <a:t>{1, 2, …, |V|}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99790"/>
              </p:ext>
            </p:extLst>
          </p:nvPr>
        </p:nvGraphicFramePr>
        <p:xfrm>
          <a:off x="4038600" y="4572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52400" imgH="152400" progId="Equation.3">
                  <p:embed/>
                </p:oleObj>
              </mc:Choice>
              <mc:Fallback>
                <p:oleObj name="Equation" r:id="rId3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4572000"/>
                        <a:ext cx="304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w</a:t>
            </a:r>
            <a:r>
              <a:rPr lang="en-US" baseline="-25000" smtClean="0"/>
              <a:t>t</a:t>
            </a:r>
            <a:r>
              <a:rPr lang="en-US" smtClean="0"/>
              <a:t> a binary feature?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Are  absent  features  used  for  calculating               ?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76600"/>
            <a:ext cx="1295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Two Naïve Bayes Models</a:t>
            </a:r>
            <a:br>
              <a:rPr lang="en-US" sz="4000" dirty="0" smtClean="0"/>
            </a:br>
            <a:r>
              <a:rPr lang="en-US" sz="4000" dirty="0" smtClean="0"/>
              <a:t> (McCallum and  Nigam, 1998) 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2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Multivariate Bernoulli event model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(a.k.a. binary independence model)</a:t>
            </a:r>
          </a:p>
          <a:p>
            <a:pPr lvl="1" eaLnBrk="1" hangingPunct="1"/>
            <a:r>
              <a:rPr lang="en-US" dirty="0" smtClean="0"/>
              <a:t>All features are binary: the number of times a feature occurs in an instance is ignored.</a:t>
            </a:r>
          </a:p>
          <a:p>
            <a:pPr lvl="1" eaLnBrk="1" hangingPunct="1"/>
            <a:r>
              <a:rPr lang="en-US" dirty="0" smtClean="0"/>
              <a:t>When calculating p(d | c), all features are used, including the absent features. 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Multinomial event model: “unigram LM”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8001000" cy="2076450"/>
          </a:xfrm>
        </p:spPr>
        <p:txBody>
          <a:bodyPr/>
          <a:lstStyle/>
          <a:p>
            <a:r>
              <a:rPr lang="en-US" dirty="0" smtClean="0"/>
              <a:t>Multivariate Bernoulli </a:t>
            </a:r>
            <a:br>
              <a:rPr lang="en-US" dirty="0" smtClean="0"/>
            </a:br>
            <a:r>
              <a:rPr lang="en-US" dirty="0" smtClean="0"/>
              <a:t>event model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Bernoulli distribution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Bernoulli trial: a statistical experiment having exactly two mutually exclusive outcomes, each with a constant probability of occurrence:</a:t>
            </a:r>
          </a:p>
          <a:p>
            <a:pPr lvl="1" eaLnBrk="1" hangingPunct="1"/>
            <a:r>
              <a:rPr lang="en-US" sz="2400" dirty="0" smtClean="0"/>
              <a:t>Ex: toss a coin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Bernoulli distribution: has exactly two mutually exclusive outcomes: P(X=1)=p and P(X=0)=1-p.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Multivariate Bernoulli Model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Each document: </a:t>
            </a:r>
            <a:endParaRPr lang="en-US" sz="24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Result of |V| independent Bernoulli experiments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i.e., for each word in the vocabulary</a:t>
            </a:r>
            <a:r>
              <a:rPr lang="en-US" sz="2000" b="1" dirty="0" smtClean="0"/>
              <a:t>: </a:t>
            </a:r>
            <a:r>
              <a:rPr lang="en-US" sz="2000" dirty="0" smtClean="0"/>
              <a:t>does this word appear in the document?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Another way to look at this: (to be consistent with the general NB model)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Each word in the </a:t>
            </a:r>
            <a:r>
              <a:rPr lang="en-US" sz="2400" dirty="0" err="1" smtClean="0"/>
              <a:t>voc</a:t>
            </a:r>
            <a:r>
              <a:rPr lang="en-US" sz="2400" dirty="0" smtClean="0"/>
              <a:t> corresponds to two features:  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 any document, either                      is present; that is,  it is always the case that exactly |V| features will be present in any document.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648200"/>
            <a:ext cx="15335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5322888"/>
            <a:ext cx="13065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Naïve Assumption</a:t>
            </a:r>
          </a:p>
          <a:p>
            <a:endParaRPr lang="en-US" dirty="0" smtClean="0"/>
          </a:p>
          <a:p>
            <a:r>
              <a:rPr lang="en-US" dirty="0" smtClean="0"/>
              <a:t>Training &amp; Decoding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Variants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42537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Training stage </a:t>
            </a:r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2286000"/>
            <a:ext cx="32766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648200"/>
            <a:ext cx="364172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9600" y="1752600"/>
            <a:ext cx="2328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ML estimate: 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9600" y="3962400"/>
            <a:ext cx="4184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With add-one smoothing:</a:t>
            </a:r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2971800"/>
            <a:ext cx="29114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486400"/>
            <a:ext cx="35306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mtClean="0"/>
              <a:t>Notation used in the paper 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</a:pPr>
            <a:endParaRPr lang="en-US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Let B</a:t>
            </a:r>
            <a:r>
              <a:rPr lang="en-US" baseline="-25000" smtClean="0"/>
              <a:t>it </a:t>
            </a:r>
            <a:r>
              <a:rPr lang="en-US" smtClean="0"/>
              <a:t>=1    if w</a:t>
            </a:r>
            <a:r>
              <a:rPr lang="en-US" baseline="-25000" smtClean="0"/>
              <a:t>t</a:t>
            </a:r>
            <a:r>
              <a:rPr lang="en-US" smtClean="0"/>
              <a:t> appears in d</a:t>
            </a:r>
            <a:r>
              <a:rPr lang="en-US" baseline="-25000" smtClean="0"/>
              <a:t>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mtClean="0"/>
              <a:t>          = 0   otherwise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3" cstate="print">
            <a:lum bright="-30000" contrast="54000"/>
          </a:blip>
          <a:srcRect/>
          <a:stretch>
            <a:fillRect/>
          </a:stretch>
        </p:blipFill>
        <p:spPr bwMode="auto">
          <a:xfrm>
            <a:off x="0" y="4876800"/>
            <a:ext cx="84582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304800" y="373380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  P(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r>
              <a:rPr lang="en-US" sz="2800" dirty="0"/>
              <a:t> | d</a:t>
            </a:r>
            <a:r>
              <a:rPr lang="en-US" sz="2800" baseline="-25000" dirty="0"/>
              <a:t>i</a:t>
            </a:r>
            <a:r>
              <a:rPr lang="en-US" sz="2800" dirty="0"/>
              <a:t>) = 1 if d</a:t>
            </a:r>
            <a:r>
              <a:rPr lang="en-US" sz="2800" baseline="-25000" dirty="0"/>
              <a:t>i</a:t>
            </a:r>
            <a:r>
              <a:rPr lang="en-US" sz="2800" dirty="0"/>
              <a:t> has the label </a:t>
            </a:r>
            <a:r>
              <a:rPr lang="en-US" sz="2800" dirty="0" err="1"/>
              <a:t>c</a:t>
            </a:r>
            <a:r>
              <a:rPr lang="en-US" sz="2800" baseline="-25000" dirty="0" err="1"/>
              <a:t>j</a:t>
            </a:r>
            <a:endParaRPr lang="en-US" sz="2800" dirty="0"/>
          </a:p>
          <a:p>
            <a:r>
              <a:rPr lang="en-US" sz="2800" dirty="0"/>
              <a:t>                = 0 otherwise</a:t>
            </a:r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371600"/>
            <a:ext cx="367665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stage</a:t>
            </a:r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8175" y="2895600"/>
            <a:ext cx="124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8488" y="4419600"/>
            <a:ext cx="523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1025" y="5334000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9113" y="3657600"/>
            <a:ext cx="241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1828800"/>
            <a:ext cx="645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Multinomial event model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Multinomial distribution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Possible outcomes = {w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|v</a:t>
            </a:r>
            <a:r>
              <a:rPr lang="en-US" sz="2400" baseline="-25000" dirty="0" smtClean="0"/>
              <a:t>|</a:t>
            </a: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trial for </a:t>
            </a:r>
            <a:r>
              <a:rPr lang="en-US" sz="2400" dirty="0" smtClean="0">
                <a:solidFill>
                  <a:srgbClr val="0070C0"/>
                </a:solidFill>
              </a:rPr>
              <a:t>each word position</a:t>
            </a:r>
            <a:r>
              <a:rPr lang="en-US" sz="2400" dirty="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P(</a:t>
            </a:r>
            <a:r>
              <a:rPr lang="en-US" sz="2400" dirty="0" err="1" smtClean="0"/>
              <a:t>CurWord</a:t>
            </a:r>
            <a:r>
              <a:rPr lang="en-US" sz="2400" dirty="0" smtClean="0"/>
              <a:t>=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)=p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en-US" sz="2400" baseline="-25000" dirty="0" err="1" smtClean="0">
                <a:sym typeface="Symbol" pitchFamily="18" charset="2"/>
              </a:rPr>
              <a:t>i</a:t>
            </a:r>
            <a:r>
              <a:rPr lang="en-US" sz="2400" dirty="0" smtClean="0"/>
              <a:t>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Let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be the number of times that the word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is observed in the document.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19460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105400"/>
            <a:ext cx="6400800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5791200"/>
            <a:ext cx="21717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Suppose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voc, V, contains only three words: a,  b, and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document, d</a:t>
            </a:r>
            <a:r>
              <a:rPr lang="en-US" baseline="-25000" smtClean="0"/>
              <a:t>i</a:t>
            </a:r>
            <a:r>
              <a:rPr lang="en-US" smtClean="0"/>
              <a:t>,  contains only 2 word tokens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each position, P(w=a)=p1, P(w=b)=p2 and P(w=c)=p3.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is the prob that we see “a” once and “b” once in d</a:t>
            </a:r>
            <a:r>
              <a:rPr lang="en-US" baseline="-25000" smtClean="0"/>
              <a:t>i</a:t>
            </a:r>
            <a:r>
              <a:rPr lang="en-US" smtClean="0"/>
              <a:t>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(cont)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9 possible sequences: </a:t>
            </a:r>
            <a:r>
              <a:rPr lang="en-US" sz="2400" dirty="0" err="1" smtClean="0"/>
              <a:t>aa</a:t>
            </a:r>
            <a:r>
              <a:rPr lang="en-US" sz="2400" dirty="0" smtClean="0"/>
              <a:t>, </a:t>
            </a:r>
            <a:r>
              <a:rPr lang="en-US" sz="2400" dirty="0" err="1" smtClean="0"/>
              <a:t>ab</a:t>
            </a:r>
            <a:r>
              <a:rPr lang="en-US" sz="2400" dirty="0" smtClean="0"/>
              <a:t>, ac, </a:t>
            </a:r>
            <a:r>
              <a:rPr lang="en-US" sz="2400" dirty="0" err="1" smtClean="0"/>
              <a:t>ba</a:t>
            </a:r>
            <a:r>
              <a:rPr lang="en-US" sz="2400" dirty="0" smtClean="0"/>
              <a:t>, bb, </a:t>
            </a:r>
            <a:r>
              <a:rPr lang="en-US" sz="2400" dirty="0" err="1" smtClean="0"/>
              <a:t>bc</a:t>
            </a:r>
            <a:r>
              <a:rPr lang="en-US" sz="2400" dirty="0" smtClean="0"/>
              <a:t>, cc, </a:t>
            </a:r>
            <a:r>
              <a:rPr lang="en-US" sz="2400" dirty="0" err="1" smtClean="0"/>
              <a:t>cb</a:t>
            </a:r>
            <a:r>
              <a:rPr lang="en-US" sz="2400" dirty="0" smtClean="0"/>
              <a:t>, cc.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number of sequences with one “a” and one “b” (</a:t>
            </a:r>
            <a:r>
              <a:rPr lang="en-US" sz="2400" dirty="0" err="1" smtClean="0"/>
              <a:t>ab</a:t>
            </a:r>
            <a:r>
              <a:rPr lang="en-US" sz="2400" dirty="0" smtClean="0"/>
              <a:t> and </a:t>
            </a:r>
            <a:r>
              <a:rPr lang="en-US" sz="2400" dirty="0" err="1" smtClean="0"/>
              <a:t>ba</a:t>
            </a:r>
            <a:r>
              <a:rPr lang="en-US" sz="2400" dirty="0" smtClean="0"/>
              <a:t>): n!/(x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!...x</a:t>
            </a:r>
            <a:r>
              <a:rPr lang="en-US" sz="2400" baseline="-25000" dirty="0" smtClean="0"/>
              <a:t>v</a:t>
            </a:r>
            <a:r>
              <a:rPr lang="en-US" sz="2400" dirty="0" smtClean="0"/>
              <a:t>!)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err="1" smtClean="0"/>
              <a:t>prob</a:t>
            </a:r>
            <a:r>
              <a:rPr lang="en-US" sz="2400" dirty="0" smtClean="0"/>
              <a:t> of the sequence “</a:t>
            </a:r>
            <a:r>
              <a:rPr lang="en-US" sz="2400" dirty="0" err="1" smtClean="0"/>
              <a:t>ab</a:t>
            </a:r>
            <a:r>
              <a:rPr lang="en-US" sz="2400" dirty="0" smtClean="0"/>
              <a:t>” is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*p</a:t>
            </a:r>
            <a:r>
              <a:rPr lang="en-US" sz="2400" baseline="-25000" dirty="0" smtClean="0"/>
              <a:t>2,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so is the </a:t>
            </a:r>
            <a:r>
              <a:rPr lang="en-US" sz="2400" dirty="0" err="1" smtClean="0"/>
              <a:t>prob</a:t>
            </a:r>
            <a:r>
              <a:rPr lang="en-US" sz="2400" dirty="0" smtClean="0"/>
              <a:t> of the sequence “</a:t>
            </a:r>
            <a:r>
              <a:rPr lang="en-US" sz="2400" dirty="0" err="1" smtClean="0"/>
              <a:t>ba</a:t>
            </a:r>
            <a:r>
              <a:rPr lang="en-US" sz="2400" dirty="0" smtClean="0"/>
              <a:t>”.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 the </a:t>
            </a:r>
            <a:r>
              <a:rPr lang="en-US" sz="2400" dirty="0" err="1" smtClean="0"/>
              <a:t>prob</a:t>
            </a:r>
            <a:r>
              <a:rPr lang="en-US" sz="2400" dirty="0" smtClean="0"/>
              <a:t> of seeing “a” once and “b” once is: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      n!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</a:t>
            </a:r>
            <a:r>
              <a:rPr lang="en-US" sz="2400" baseline="-25000" dirty="0" smtClean="0">
                <a:sym typeface="Symbol" pitchFamily="18" charset="2"/>
              </a:rPr>
              <a:t>k</a:t>
            </a:r>
            <a:r>
              <a:rPr lang="en-US" sz="2400" dirty="0" smtClean="0"/>
              <a:t>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baseline="30000" dirty="0" err="1" smtClean="0"/>
              <a:t>x</a:t>
            </a:r>
            <a:r>
              <a:rPr lang="en-US" sz="2400" baseline="15000" dirty="0" err="1" smtClean="0"/>
              <a:t>k</a:t>
            </a:r>
            <a:r>
              <a:rPr lang="en-US" sz="2400" dirty="0" smtClean="0"/>
              <a:t> /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!) = 2 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*p</a:t>
            </a:r>
            <a:r>
              <a:rPr lang="en-US" sz="2400" baseline="-25000" dirty="0" smtClean="0"/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</a:t>
            </a:r>
          </a:p>
          <a:p>
            <a:pPr eaLnBrk="1" hangingPunct="1">
              <a:lnSpc>
                <a:spcPct val="90000"/>
              </a:lnSpc>
            </a:pPr>
            <a:endParaRPr lang="en-US" sz="2400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Multinomial event model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document is seen as a sequence of word events, drawn from the vocabulary V.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</a:t>
            </a:r>
            <a:r>
              <a:rPr lang="en-US" sz="2400" baseline="-25000" dirty="0" smtClean="0"/>
              <a:t>it</a:t>
            </a:r>
            <a:r>
              <a:rPr lang="en-US" sz="2400" dirty="0" smtClean="0"/>
              <a:t>: the number of times that w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appears in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Modeling: multinomial distribution: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   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22533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7451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Training stage for multinomial model</a:t>
            </a:r>
          </a:p>
        </p:txBody>
      </p:sp>
      <p:pic>
        <p:nvPicPr>
          <p:cNvPr id="23556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67000"/>
            <a:ext cx="6994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661988" y="1060811"/>
            <a:ext cx="6934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Let P(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| d</a:t>
            </a:r>
            <a:r>
              <a:rPr lang="en-US" sz="2000" baseline="-25000" dirty="0"/>
              <a:t>i</a:t>
            </a:r>
            <a:r>
              <a:rPr lang="en-US" sz="2000" dirty="0"/>
              <a:t>) = 1 if d</a:t>
            </a:r>
            <a:r>
              <a:rPr lang="en-US" sz="2000" baseline="-25000" dirty="0"/>
              <a:t>i</a:t>
            </a:r>
            <a:r>
              <a:rPr lang="en-US" sz="2000" dirty="0"/>
              <a:t> has the label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endParaRPr lang="en-US" sz="2000" dirty="0"/>
          </a:p>
          <a:p>
            <a:r>
              <a:rPr lang="en-US" sz="2000" dirty="0"/>
              <a:t>                  </a:t>
            </a:r>
            <a:r>
              <a:rPr lang="en-US" sz="2000" dirty="0" smtClean="0"/>
              <a:t>  </a:t>
            </a:r>
            <a:r>
              <a:rPr lang="en-US" sz="2000" dirty="0"/>
              <a:t>= 0 otherwise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lum bright="-30000" contrast="54000"/>
          </a:blip>
          <a:srcRect/>
          <a:stretch>
            <a:fillRect/>
          </a:stretch>
        </p:blipFill>
        <p:spPr bwMode="auto">
          <a:xfrm>
            <a:off x="0" y="5105400"/>
            <a:ext cx="7543800" cy="129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4495800"/>
            <a:ext cx="7291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Compared  with the following in the Bernoulli model: </a:t>
            </a:r>
          </a:p>
        </p:txBody>
      </p:sp>
      <p:sp>
        <p:nvSpPr>
          <p:cNvPr id="2" name="Rectangle 1"/>
          <p:cNvSpPr/>
          <p:nvPr/>
        </p:nvSpPr>
        <p:spPr>
          <a:xfrm>
            <a:off x="713509" y="2029903"/>
            <a:ext cx="572192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</a:t>
            </a:r>
            <a:r>
              <a:rPr lang="en-US" baseline="-25000" dirty="0"/>
              <a:t>it</a:t>
            </a:r>
            <a:r>
              <a:rPr lang="en-US" dirty="0"/>
              <a:t>: the number of times that 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dirty="0"/>
              <a:t> appears in d</a:t>
            </a:r>
            <a:r>
              <a:rPr lang="en-US" baseline="-25000" dirty="0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stage</a:t>
            </a:r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971800"/>
            <a:ext cx="7226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676400"/>
            <a:ext cx="645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813" y="4419600"/>
            <a:ext cx="832485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84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ML Questions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Modeling:</a:t>
            </a:r>
          </a:p>
          <a:p>
            <a:pPr lvl="1"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What is the model structure?</a:t>
            </a:r>
          </a:p>
          <a:p>
            <a:pPr lvl="1"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Why  is  it  called  Naïve  Bayes?</a:t>
            </a:r>
          </a:p>
          <a:p>
            <a:pPr lvl="1"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What assumptions does it make?</a:t>
            </a:r>
          </a:p>
          <a:p>
            <a:pPr lvl="1"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What type of parameters are learned?</a:t>
            </a:r>
          </a:p>
          <a:p>
            <a:pPr lvl="1"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How  many  parameters?</a:t>
            </a:r>
          </a:p>
          <a:p>
            <a:pPr lvl="1" eaLnBrk="1" hangingPunct="1"/>
            <a:endParaRPr lang="en-US" sz="2000" dirty="0" smtClean="0"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000" dirty="0" smtClean="0">
                <a:latin typeface="+mj-lt"/>
                <a:ea typeface="Arial Unicode MS" pitchFamily="34" charset="-128"/>
                <a:cs typeface="Arial Unicode MS" pitchFamily="34" charset="-128"/>
              </a:rPr>
              <a:t>Training: </a:t>
            </a:r>
          </a:p>
          <a:p>
            <a:pPr lvl="1"/>
            <a:r>
              <a:rPr lang="en-US" sz="2000" dirty="0">
                <a:latin typeface="+mj-lt"/>
              </a:rPr>
              <a:t>How are model parameters learned from data</a:t>
            </a:r>
            <a:r>
              <a:rPr lang="en-US" sz="2000" dirty="0" smtClean="0">
                <a:latin typeface="+mj-lt"/>
              </a:rPr>
              <a:t>?</a:t>
            </a:r>
          </a:p>
          <a:p>
            <a:pPr lvl="1"/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Decoding:</a:t>
            </a:r>
          </a:p>
          <a:p>
            <a:pPr lvl="1"/>
            <a:r>
              <a:rPr lang="en-US" sz="2000" dirty="0">
                <a:latin typeface="+mj-lt"/>
              </a:rPr>
              <a:t>How is model used to classify new data?</a:t>
            </a:r>
          </a:p>
          <a:p>
            <a:pPr lvl="1" eaLnBrk="1" hangingPunct="1"/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models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Multi-</a:t>
            </a:r>
            <a:r>
              <a:rPr lang="en-US" sz="2800" dirty="0" err="1" smtClean="0"/>
              <a:t>variate</a:t>
            </a:r>
            <a:r>
              <a:rPr lang="en-US" sz="2800" dirty="0" smtClean="0"/>
              <a:t> Bernoulli event model: treat features as binary; each trial corresponds to a word in the voc.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Multinomial event model: treat features as non-binary; each trial corresponds to a word position in the document.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model is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(McCallum and Nigam, 1998): Multinomial </a:t>
            </a:r>
            <a:r>
              <a:rPr lang="en-US" sz="2000" dirty="0"/>
              <a:t>event model usually beats the Bernoulli event </a:t>
            </a:r>
            <a:r>
              <a:rPr lang="en-US" sz="2000" dirty="0" smtClean="0"/>
              <a:t>model</a:t>
            </a:r>
          </a:p>
          <a:p>
            <a:endParaRPr lang="en-US" sz="2000" dirty="0"/>
          </a:p>
          <a:p>
            <a:r>
              <a:rPr lang="en-US" sz="2000" dirty="0" smtClean="0"/>
              <a:t>Chapter 13 in (Manning et al., 2008): The Bernoulli model</a:t>
            </a:r>
          </a:p>
          <a:p>
            <a:pPr lvl="1"/>
            <a:r>
              <a:rPr lang="en-US" sz="2000" dirty="0" smtClean="0"/>
              <a:t>is particularly robust w.r.t. concept shift</a:t>
            </a:r>
          </a:p>
          <a:p>
            <a:pPr lvl="1"/>
            <a:r>
              <a:rPr lang="en-US" sz="2000" dirty="0" smtClean="0"/>
              <a:t>is more sensitive to noisy features (requiring feature selection)</a:t>
            </a:r>
          </a:p>
          <a:p>
            <a:pPr lvl="1"/>
            <a:r>
              <a:rPr lang="en-US" sz="2000" dirty="0" smtClean="0"/>
              <a:t>peaks early for feature selection (see fig)</a:t>
            </a:r>
          </a:p>
          <a:p>
            <a:pPr lvl="1"/>
            <a:r>
              <a:rPr lang="en-US" sz="2000" dirty="0" smtClean="0"/>
              <a:t>works well for shorter documents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3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(Manning et al., 2008)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838200" y="1417638"/>
            <a:ext cx="7162800" cy="4962525"/>
            <a:chOff x="528" y="893"/>
            <a:chExt cx="4512" cy="3126"/>
          </a:xfrm>
          <a:effectLst>
            <a:outerShdw blurRad="50800" dist="50800" dir="5400000" algn="ctr" rotWithShape="0">
              <a:schemeClr val="tx1">
                <a:alpha val="70000"/>
              </a:scheme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528" y="893"/>
              <a:ext cx="4512" cy="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93"/>
              <a:ext cx="4520" cy="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56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models (cont)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28718"/>
              </p:ext>
            </p:extLst>
          </p:nvPr>
        </p:nvGraphicFramePr>
        <p:xfrm>
          <a:off x="457200" y="1752600"/>
          <a:ext cx="8229600" cy="4800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90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Multivariate Bernoulli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989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Binary: present or absent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Real-</a:t>
                      </a:r>
                      <a:r>
                        <a:rPr lang="en-US" baseline="0" dirty="0" smtClean="0"/>
                        <a:t>valued: the occurrence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9890">
                <a:tc>
                  <a:txBody>
                    <a:bodyPr/>
                    <a:lstStyle/>
                    <a:p>
                      <a:r>
                        <a:rPr lang="en-US" dirty="0" smtClean="0"/>
                        <a:t>Each trial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word in the voc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</a:t>
                      </a:r>
                      <a:r>
                        <a:rPr lang="en-US" baseline="0" dirty="0" smtClean="0"/>
                        <a:t> word position in the doc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42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0028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54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4560887"/>
            <a:ext cx="1066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62600" y="4648200"/>
            <a:ext cx="2667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" y="5791200"/>
            <a:ext cx="1444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62600" y="5715000"/>
            <a:ext cx="30607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438400" y="5638800"/>
            <a:ext cx="24384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2000" y="3714750"/>
            <a:ext cx="801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14600" y="4640262"/>
            <a:ext cx="185578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62200" y="3657600"/>
            <a:ext cx="2057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638800" y="3746500"/>
            <a:ext cx="20574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Naïve Bayes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It makes a strong independence assumption: all the features are conditionally independent given the class.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It generally works well despite the strong assumption. Why?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smtClean="0"/>
              <a:t>“Correct estimation implies accurate prediction, but accurate prediction does not imply correct estimation.”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Both training and testing are simple and fast.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Naïve Bayes (cont)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Strengths: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Simplicity (conceptual)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Efficiency at training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Efficiency at testing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Handling multi-class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Scalability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Output </a:t>
            </a:r>
            <a:r>
              <a:rPr lang="en-US" sz="2400" dirty="0" err="1" smtClean="0"/>
              <a:t>topN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Weaknesses: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Theoretical validity: the independence assumption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Prediction accuracy: might not be as good as </a:t>
            </a:r>
            <a:r>
              <a:rPr lang="en-US" sz="2400" dirty="0" err="1" smtClean="0"/>
              <a:t>MaxEnt</a:t>
            </a:r>
            <a:r>
              <a:rPr lang="en-US" sz="2400" dirty="0" smtClean="0"/>
              <a:t> etc.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3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49263"/>
            <a:r>
              <a:rPr lang="en-US" dirty="0" smtClean="0"/>
              <a:t>Spam detection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49263"/>
            <a:r>
              <a:rPr lang="en-US" dirty="0" smtClean="0"/>
              <a:t>Task: Given an email message, classify it as ‘spam’ or ‘not spam’</a:t>
            </a:r>
          </a:p>
          <a:p>
            <a:pPr marL="677863" lvl="1" indent="-341313" defTabSz="449263"/>
            <a:r>
              <a:rPr lang="en-US" dirty="0" smtClean="0"/>
              <a:t>Form of automatic text categorization</a:t>
            </a:r>
          </a:p>
          <a:p>
            <a:pPr marL="619125" lvl="2" indent="0" defTabSz="449263">
              <a:buNone/>
            </a:pPr>
            <a:endParaRPr lang="en-US" dirty="0"/>
          </a:p>
          <a:p>
            <a:pPr marL="404813" indent="-284163" defTabSz="449263"/>
            <a:r>
              <a:rPr lang="en-US" dirty="0" smtClean="0"/>
              <a:t>Features?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8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9"/>
            <a:ext cx="8229600" cy="1143000"/>
          </a:xfrm>
        </p:spPr>
        <p:txBody>
          <a:bodyPr/>
          <a:lstStyle/>
          <a:p>
            <a:r>
              <a:rPr lang="en-US" dirty="0" smtClean="0"/>
              <a:t>Doc1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Western </a:t>
            </a:r>
            <a:r>
              <a:rPr lang="en-US" sz="1600" dirty="0"/>
              <a:t>Union Money </a:t>
            </a:r>
            <a:r>
              <a:rPr lang="en-US" sz="1600" dirty="0" smtClean="0"/>
              <a:t>Transfer office29@yahoo.com.ph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One </a:t>
            </a:r>
            <a:r>
              <a:rPr lang="en-US" sz="1600" dirty="0"/>
              <a:t>Bishops Square </a:t>
            </a:r>
            <a:r>
              <a:rPr lang="en-US" sz="1600" dirty="0" err="1"/>
              <a:t>Akpakpa</a:t>
            </a:r>
            <a:r>
              <a:rPr lang="en-US" sz="1600" dirty="0"/>
              <a:t> E1 6AO, </a:t>
            </a:r>
            <a:r>
              <a:rPr lang="en-US" sz="1600" dirty="0" err="1"/>
              <a:t>Cotonou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Benin Republic</a:t>
            </a:r>
            <a:br>
              <a:rPr lang="en-US" sz="1600" dirty="0"/>
            </a:br>
            <a:r>
              <a:rPr lang="en-US" sz="1600" dirty="0"/>
              <a:t>Website: http://</a:t>
            </a:r>
            <a:r>
              <a:rPr lang="en-US" sz="1600" dirty="0" err="1"/>
              <a:t>www.westernunion.com</a:t>
            </a:r>
            <a:r>
              <a:rPr lang="en-US" sz="1600" dirty="0"/>
              <a:t>/ info/</a:t>
            </a:r>
            <a:r>
              <a:rPr lang="en-US" sz="1600" dirty="0" err="1"/>
              <a:t>selectCountry.asP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Phone: +229 99388639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Attention Beneficiary,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This to inform you that the federal ministry of finance Benin Republic has started releasing scam victim compensation fund mandated by United Nation Organization through our office.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 am contacting you because our agent have sent you the first payment of $5,000 for your compensation funds total amount of $500 000 USD (Five hundred thousand united state dollar)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We need your urgent response so that we shall release your payment information to you.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You can call our office hot line for urgent attention(+22999388639)</a:t>
            </a:r>
          </a:p>
        </p:txBody>
      </p:sp>
    </p:spTree>
    <p:extLst>
      <p:ext uri="{BB962C8B-B14F-4D97-AF65-F5344CB8AC3E}">
        <p14:creationId xmlns:p14="http://schemas.microsoft.com/office/powerpoint/2010/main" val="235459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Hello! my dear. How are you today and your family? I hope all is </a:t>
            </a:r>
            <a:r>
              <a:rPr lang="en-US" sz="2400" dirty="0" smtClean="0"/>
              <a:t>good, kindly </a:t>
            </a:r>
            <a:r>
              <a:rPr lang="en-US" sz="2400" dirty="0"/>
              <a:t>pay Attention and understand my aim of communicating you </a:t>
            </a:r>
            <a:r>
              <a:rPr lang="en-US" sz="2400" dirty="0" smtClean="0"/>
              <a:t>today through </a:t>
            </a:r>
            <a:r>
              <a:rPr lang="en-US" sz="2400" dirty="0"/>
              <a:t>this Letter, My names is </a:t>
            </a:r>
            <a:r>
              <a:rPr lang="en-US" sz="2400" dirty="0" err="1"/>
              <a:t>Saif</a:t>
            </a:r>
            <a:r>
              <a:rPr lang="en-US" sz="2400" dirty="0"/>
              <a:t> al-Islam  al-Gaddafi the Son </a:t>
            </a:r>
            <a:r>
              <a:rPr lang="en-US" sz="2400" dirty="0" smtClean="0"/>
              <a:t>of former </a:t>
            </a:r>
            <a:r>
              <a:rPr lang="en-US" sz="2400" dirty="0"/>
              <a:t> Libyan President. </a:t>
            </a:r>
            <a:r>
              <a:rPr lang="en-US" sz="2400" dirty="0" err="1"/>
              <a:t>i</a:t>
            </a:r>
            <a:r>
              <a:rPr lang="en-US" sz="2400" dirty="0"/>
              <a:t> was born on 1972 in Tripoli Libya</a:t>
            </a:r>
            <a:r>
              <a:rPr lang="en-US" sz="2400" dirty="0" smtClean="0"/>
              <a:t>, By Gaddafi’s second </a:t>
            </a:r>
            <a:r>
              <a:rPr lang="en-US" sz="2400" dirty="0" err="1"/>
              <a:t>wive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I </a:t>
            </a:r>
            <a:r>
              <a:rPr lang="en-US" sz="2400" dirty="0"/>
              <a:t>want you to help me clear this fund in your name which </a:t>
            </a:r>
            <a:r>
              <a:rPr lang="en-US" sz="2400" dirty="0" err="1"/>
              <a:t>i</a:t>
            </a:r>
            <a:r>
              <a:rPr lang="en-US" sz="2400" dirty="0"/>
              <a:t> deposited </a:t>
            </a:r>
            <a:r>
              <a:rPr lang="en-US" sz="2400" dirty="0" smtClean="0"/>
              <a:t>in Europe </a:t>
            </a:r>
            <a:r>
              <a:rPr lang="en-US" sz="2400" dirty="0"/>
              <a:t>please </a:t>
            </a:r>
            <a:r>
              <a:rPr lang="en-US" sz="2400" dirty="0" err="1"/>
              <a:t>i</a:t>
            </a:r>
            <a:r>
              <a:rPr lang="en-US" sz="2400" dirty="0"/>
              <a:t> would like this money to be transferred into your account</a:t>
            </a:r>
            <a:br>
              <a:rPr lang="en-US" sz="2400" dirty="0"/>
            </a:br>
            <a:r>
              <a:rPr lang="en-US" sz="2400" dirty="0"/>
              <a:t>before they find </a:t>
            </a:r>
            <a:r>
              <a:rPr lang="en-US" sz="2400" dirty="0" smtClean="0"/>
              <a:t>it. the </a:t>
            </a:r>
            <a:r>
              <a:rPr lang="en-US" sz="2400" dirty="0"/>
              <a:t>amount is 20.300,000 million GBP British Pounds sterling through </a:t>
            </a:r>
            <a:r>
              <a:rPr lang="en-US" sz="2400" dirty="0" smtClean="0"/>
              <a:t>a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33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instance x with features f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,</a:t>
            </a:r>
          </a:p>
          <a:p>
            <a:pPr lvl="1"/>
            <a:r>
              <a:rPr lang="en-US" dirty="0" smtClean="0"/>
              <a:t>Find the class with highest probability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Formally, x = (f</a:t>
            </a:r>
            <a:r>
              <a:rPr lang="en-US" baseline="-25000" dirty="0" smtClean="0"/>
              <a:t>1</a:t>
            </a:r>
            <a:r>
              <a:rPr lang="en-US" dirty="0" smtClean="0"/>
              <a:t>,f</a:t>
            </a:r>
            <a:r>
              <a:rPr lang="en-US" baseline="-25000" dirty="0" smtClean="0"/>
              <a:t>2</a:t>
            </a:r>
            <a:r>
              <a:rPr lang="en-US" dirty="0" smtClean="0"/>
              <a:t>,….,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Find c</a:t>
            </a:r>
            <a:r>
              <a:rPr lang="en-US" baseline="30000" dirty="0" smtClean="0"/>
              <a:t>* </a:t>
            </a:r>
            <a:r>
              <a:rPr lang="en-US" dirty="0" smtClean="0"/>
              <a:t>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c</a:t>
            </a:r>
            <a:r>
              <a:rPr lang="en-US" dirty="0" smtClean="0"/>
              <a:t> P(c | x)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Applying Bayes’ Rule:</a:t>
            </a:r>
          </a:p>
          <a:p>
            <a:pPr lvl="2"/>
            <a:r>
              <a:rPr lang="en-US" dirty="0" smtClean="0"/>
              <a:t>c</a:t>
            </a:r>
            <a:r>
              <a:rPr lang="en-US" baseline="30000" dirty="0" smtClean="0"/>
              <a:t>* </a:t>
            </a:r>
            <a:r>
              <a:rPr lang="en-US" dirty="0" smtClean="0"/>
              <a:t>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c</a:t>
            </a:r>
            <a:r>
              <a:rPr lang="en-US" dirty="0" smtClean="0"/>
              <a:t> P(x | c) P(c) / P(x)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Maximizing:</a:t>
            </a:r>
          </a:p>
          <a:p>
            <a:pPr lvl="2"/>
            <a:r>
              <a:rPr lang="en-US" dirty="0"/>
              <a:t>c</a:t>
            </a:r>
            <a:r>
              <a:rPr lang="en-US" baseline="30000" dirty="0" smtClean="0"/>
              <a:t>* </a:t>
            </a:r>
            <a:r>
              <a:rPr lang="en-US" dirty="0" smtClean="0"/>
              <a:t>= </a:t>
            </a:r>
            <a:r>
              <a:rPr lang="en-US" dirty="0" err="1" smtClean="0"/>
              <a:t>argmax</a:t>
            </a:r>
            <a:r>
              <a:rPr lang="en-US" baseline="-25000" dirty="0" err="1" smtClean="0"/>
              <a:t>c</a:t>
            </a:r>
            <a:r>
              <a:rPr lang="en-US" dirty="0" smtClean="0"/>
              <a:t> P(x | c) P(c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9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good features?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Words:</a:t>
            </a:r>
          </a:p>
          <a:p>
            <a:pPr lvl="1"/>
            <a:r>
              <a:rPr lang="en-US" dirty="0" smtClean="0"/>
              <a:t>E.g., account, money, urgent</a:t>
            </a:r>
          </a:p>
          <a:p>
            <a:endParaRPr lang="en-US" dirty="0" smtClean="0"/>
          </a:p>
          <a:p>
            <a:r>
              <a:rPr lang="en-US" dirty="0" smtClean="0"/>
              <a:t>Particular types of words/phrases:</a:t>
            </a:r>
          </a:p>
          <a:p>
            <a:pPr lvl="1"/>
            <a:r>
              <a:rPr lang="en-US" dirty="0" smtClean="0"/>
              <a:t>large amount of money </a:t>
            </a:r>
          </a:p>
          <a:p>
            <a:pPr lvl="1"/>
            <a:r>
              <a:rPr lang="en-US" dirty="0" smtClean="0"/>
              <a:t>Foreign/fake address/email/phone number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Errors:</a:t>
            </a:r>
          </a:p>
          <a:p>
            <a:pPr lvl="1"/>
            <a:r>
              <a:rPr lang="en-US" dirty="0" smtClean="0"/>
              <a:t>Spelling, grammatical errors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0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 just Bayes’ Rule</a:t>
            </a:r>
          </a:p>
          <a:p>
            <a:r>
              <a:rPr lang="en-US" dirty="0" smtClean="0"/>
              <a:t>Key question: How do we handle/combine features?</a:t>
            </a:r>
          </a:p>
          <a:p>
            <a:r>
              <a:rPr lang="en-US" dirty="0" smtClean="0"/>
              <a:t>Consider just P(</a:t>
            </a:r>
            <a:r>
              <a:rPr lang="en-US" dirty="0" err="1" smtClean="0"/>
              <a:t>x|c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x|c</a:t>
            </a:r>
            <a:r>
              <a:rPr lang="en-US" dirty="0" smtClean="0"/>
              <a:t>) = P(f</a:t>
            </a:r>
            <a:r>
              <a:rPr lang="en-US" baseline="-25000" dirty="0" smtClean="0"/>
              <a:t>1</a:t>
            </a:r>
            <a:r>
              <a:rPr lang="en-US" dirty="0" smtClean="0"/>
              <a:t>,f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r>
              <a:rPr lang="en-US" dirty="0" smtClean="0"/>
              <a:t>,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err="1" smtClean="0"/>
              <a:t>|c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= </a:t>
            </a:r>
          </a:p>
          <a:p>
            <a:r>
              <a:rPr lang="en-US" dirty="0" smtClean="0"/>
              <a:t>Can we simplify? (Remember n-grams)</a:t>
            </a:r>
          </a:p>
          <a:p>
            <a:r>
              <a:rPr lang="en-US" dirty="0" smtClean="0"/>
              <a:t>Assume conditional independence</a:t>
            </a:r>
          </a:p>
          <a:p>
            <a:r>
              <a:rPr lang="en-US" dirty="0"/>
              <a:t> </a:t>
            </a:r>
            <a:r>
              <a:rPr lang="en-US" dirty="0" smtClean="0"/>
              <a:t>          =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89672"/>
              </p:ext>
            </p:extLst>
          </p:nvPr>
        </p:nvGraphicFramePr>
        <p:xfrm>
          <a:off x="2286000" y="3810000"/>
          <a:ext cx="1957294" cy="54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092200" imgH="304800" progId="Equation.3">
                  <p:embed/>
                </p:oleObj>
              </mc:Choice>
              <mc:Fallback>
                <p:oleObj name="Equation" r:id="rId3" imgW="10922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810000"/>
                        <a:ext cx="1957294" cy="546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76332"/>
              </p:ext>
            </p:extLst>
          </p:nvPr>
        </p:nvGraphicFramePr>
        <p:xfrm>
          <a:off x="2286000" y="5410199"/>
          <a:ext cx="1524000" cy="58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800100" imgH="304800" progId="Equation.3">
                  <p:embed/>
                </p:oleObj>
              </mc:Choice>
              <mc:Fallback>
                <p:oleObj name="Equation" r:id="rId5" imgW="800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410199"/>
                        <a:ext cx="1524000" cy="58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10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Bayes Model</a:t>
            </a:r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3581400" y="1828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148" name="Oval 6"/>
          <p:cNvSpPr>
            <a:spLocks noChangeArrowheads="1"/>
          </p:cNvSpPr>
          <p:nvPr/>
        </p:nvSpPr>
        <p:spPr bwMode="auto">
          <a:xfrm>
            <a:off x="3200400" y="3581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7"/>
          <p:cNvSpPr>
            <a:spLocks noChangeArrowheads="1"/>
          </p:cNvSpPr>
          <p:nvPr/>
        </p:nvSpPr>
        <p:spPr bwMode="auto">
          <a:xfrm>
            <a:off x="1981200" y="36576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f</a:t>
            </a:r>
            <a:r>
              <a:rPr lang="en-US" sz="2800" baseline="-25000"/>
              <a:t>1</a:t>
            </a:r>
          </a:p>
        </p:txBody>
      </p:sp>
      <p:sp>
        <p:nvSpPr>
          <p:cNvPr id="6150" name="Oval 8"/>
          <p:cNvSpPr>
            <a:spLocks noChangeArrowheads="1"/>
          </p:cNvSpPr>
          <p:nvPr/>
        </p:nvSpPr>
        <p:spPr bwMode="auto">
          <a:xfrm>
            <a:off x="5867400" y="3505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12"/>
          <p:cNvSpPr>
            <a:spLocks noChangeArrowheads="1"/>
          </p:cNvSpPr>
          <p:nvPr/>
        </p:nvSpPr>
        <p:spPr bwMode="auto">
          <a:xfrm>
            <a:off x="3200400" y="35814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f</a:t>
            </a:r>
            <a:r>
              <a:rPr lang="en-US" sz="2800" baseline="-25000"/>
              <a:t>2</a:t>
            </a:r>
          </a:p>
        </p:txBody>
      </p:sp>
      <p:sp>
        <p:nvSpPr>
          <p:cNvPr id="6152" name="Oval 13"/>
          <p:cNvSpPr>
            <a:spLocks noChangeArrowheads="1"/>
          </p:cNvSpPr>
          <p:nvPr/>
        </p:nvSpPr>
        <p:spPr bwMode="auto">
          <a:xfrm>
            <a:off x="5867400" y="35052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f</a:t>
            </a:r>
            <a:r>
              <a:rPr lang="en-US" sz="2800" baseline="-25000"/>
              <a:t>n</a:t>
            </a:r>
          </a:p>
        </p:txBody>
      </p:sp>
      <p:sp>
        <p:nvSpPr>
          <p:cNvPr id="6153" name="Line 14"/>
          <p:cNvSpPr>
            <a:spLocks noChangeShapeType="1"/>
          </p:cNvSpPr>
          <p:nvPr/>
        </p:nvSpPr>
        <p:spPr bwMode="auto">
          <a:xfrm flipH="1">
            <a:off x="2438400" y="2438400"/>
            <a:ext cx="1219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 flipH="1">
            <a:off x="3581400" y="25146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6"/>
          <p:cNvSpPr>
            <a:spLocks noChangeShapeType="1"/>
          </p:cNvSpPr>
          <p:nvPr/>
        </p:nvSpPr>
        <p:spPr bwMode="auto">
          <a:xfrm>
            <a:off x="4191000" y="2438400"/>
            <a:ext cx="1752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Text Box 17"/>
          <p:cNvSpPr txBox="1">
            <a:spLocks noChangeArrowheads="1"/>
          </p:cNvSpPr>
          <p:nvPr/>
        </p:nvSpPr>
        <p:spPr bwMode="auto">
          <a:xfrm>
            <a:off x="4191000" y="2895600"/>
            <a:ext cx="13017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800"/>
              <a:t>…</a:t>
            </a:r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304800" y="4953000"/>
            <a:ext cx="85550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Assumption: each f</a:t>
            </a:r>
            <a:r>
              <a:rPr lang="en-US" sz="2800" baseline="-25000"/>
              <a:t>i</a:t>
            </a:r>
            <a:r>
              <a:rPr lang="en-US" sz="2800"/>
              <a:t> is conditionally independent from</a:t>
            </a:r>
          </a:p>
          <a:p>
            <a:r>
              <a:rPr lang="en-US" sz="2800"/>
              <a:t> f</a:t>
            </a:r>
            <a:r>
              <a:rPr lang="en-US" sz="2800" baseline="-25000"/>
              <a:t>j</a:t>
            </a:r>
            <a:r>
              <a:rPr lang="en-US" sz="2800"/>
              <a:t>  given 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Model parameters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9352"/>
            <a:ext cx="8229600" cy="512587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Choose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c* = </a:t>
            </a:r>
            <a:r>
              <a:rPr lang="en-US" sz="2000" dirty="0" err="1" smtClean="0"/>
              <a:t>arg</a:t>
            </a:r>
            <a:r>
              <a:rPr lang="en-US" sz="2000" dirty="0" smtClean="0"/>
              <a:t> </a:t>
            </a:r>
            <a:r>
              <a:rPr lang="en-US" sz="2000" dirty="0" err="1" smtClean="0"/>
              <a:t>max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 P(c | x)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= </a:t>
            </a:r>
            <a:r>
              <a:rPr lang="en-US" sz="2000" dirty="0" err="1"/>
              <a:t>arg</a:t>
            </a:r>
            <a:r>
              <a:rPr lang="en-US" sz="2000" dirty="0"/>
              <a:t> </a:t>
            </a:r>
            <a:r>
              <a:rPr lang="en-US" sz="2000" dirty="0" err="1"/>
              <a:t>max</a:t>
            </a:r>
            <a:r>
              <a:rPr lang="en-US" sz="2000" baseline="-25000" dirty="0" err="1"/>
              <a:t>c</a:t>
            </a:r>
            <a:r>
              <a:rPr lang="en-US" sz="2000" dirty="0"/>
              <a:t> </a:t>
            </a:r>
            <a:r>
              <a:rPr lang="en-US" sz="2000" dirty="0" smtClean="0"/>
              <a:t>P(c) P(x </a:t>
            </a:r>
            <a:r>
              <a:rPr lang="en-US" sz="2000" dirty="0"/>
              <a:t>| c</a:t>
            </a:r>
            <a:r>
              <a:rPr lang="en-US" sz="2000" dirty="0" smtClean="0"/>
              <a:t>) / P(x)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= </a:t>
            </a:r>
            <a:r>
              <a:rPr lang="en-US" sz="2000" dirty="0" err="1"/>
              <a:t>arg</a:t>
            </a:r>
            <a:r>
              <a:rPr lang="en-US" sz="2000" dirty="0"/>
              <a:t> </a:t>
            </a:r>
            <a:r>
              <a:rPr lang="en-US" sz="2000" dirty="0" err="1"/>
              <a:t>max</a:t>
            </a:r>
            <a:r>
              <a:rPr lang="en-US" sz="2000" baseline="-25000" dirty="0" err="1"/>
              <a:t>c</a:t>
            </a:r>
            <a:r>
              <a:rPr lang="en-US" sz="2000" dirty="0"/>
              <a:t> P(c) P(x | c) 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= </a:t>
            </a:r>
            <a:r>
              <a:rPr lang="en-US" sz="2000" dirty="0" err="1"/>
              <a:t>arg</a:t>
            </a:r>
            <a:r>
              <a:rPr lang="en-US" sz="2000" dirty="0"/>
              <a:t> </a:t>
            </a:r>
            <a:r>
              <a:rPr lang="en-US" sz="2000" dirty="0" err="1"/>
              <a:t>max</a:t>
            </a:r>
            <a:r>
              <a:rPr lang="en-US" sz="2000" baseline="-25000" dirty="0" err="1"/>
              <a:t>c</a:t>
            </a:r>
            <a:r>
              <a:rPr lang="en-US" sz="2000" dirty="0"/>
              <a:t> </a:t>
            </a:r>
            <a:r>
              <a:rPr lang="en-US" sz="2000" dirty="0" smtClean="0"/>
              <a:t>P(c</a:t>
            </a:r>
            <a:r>
              <a:rPr lang="en-US" sz="2000" dirty="0"/>
              <a:t>)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</a:t>
            </a:r>
            <a:r>
              <a:rPr lang="en-US" sz="2000" baseline="-25000" dirty="0">
                <a:sym typeface="Symbol" pitchFamily="18" charset="2"/>
              </a:rPr>
              <a:t>k</a:t>
            </a:r>
            <a:r>
              <a:rPr lang="en-US" sz="2000" dirty="0"/>
              <a:t> P(</a:t>
            </a:r>
            <a:r>
              <a:rPr lang="en-US" sz="2000" dirty="0" err="1"/>
              <a:t>f</a:t>
            </a:r>
            <a:r>
              <a:rPr lang="en-US" sz="2000" baseline="-25000" dirty="0" err="1"/>
              <a:t>k</a:t>
            </a:r>
            <a:r>
              <a:rPr lang="en-US" sz="2000" dirty="0"/>
              <a:t> | c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Two types of model parameters: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Class prior:  P(c)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Conditional probability: P(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 | c)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number of model parameters: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|</a:t>
            </a:r>
            <a:r>
              <a:rPr lang="en-US" sz="2000" dirty="0"/>
              <a:t>priors|+|conditional probabilities|</a:t>
            </a:r>
          </a:p>
          <a:p>
            <a:pPr lvl="1"/>
            <a:r>
              <a:rPr lang="en-US" sz="2000" dirty="0"/>
              <a:t>|C| + |</a:t>
            </a:r>
            <a:r>
              <a:rPr lang="en-US" sz="2000" dirty="0" smtClean="0"/>
              <a:t>F|*|C|</a:t>
            </a:r>
            <a:endParaRPr lang="en-US" sz="2000" dirty="0"/>
          </a:p>
          <a:p>
            <a:pPr lvl="1"/>
            <a:r>
              <a:rPr lang="en-US" sz="2000" dirty="0"/>
              <a:t>|C|+|</a:t>
            </a:r>
            <a:r>
              <a:rPr lang="en-US" sz="2000" dirty="0" smtClean="0"/>
              <a:t>V|*|C</a:t>
            </a:r>
            <a:r>
              <a:rPr lang="en-US" sz="2000" dirty="0"/>
              <a:t>|, if features are words in vocabulary </a:t>
            </a:r>
            <a:r>
              <a:rPr lang="en-US" sz="2000" dirty="0" smtClean="0"/>
              <a:t>V</a:t>
            </a:r>
          </a:p>
          <a:p>
            <a:pPr marL="457200" lvl="1" indent="0">
              <a:buNone/>
            </a:pPr>
            <a:r>
              <a:rPr lang="en-US" sz="2000" dirty="0" smtClean="0"/>
              <a:t>|C| is the number of classes, |F| is the number of features, |V| is the number of features.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stage:</a:t>
            </a:r>
            <a:br>
              <a:rPr lang="en-US" dirty="0" smtClean="0"/>
            </a:br>
            <a:r>
              <a:rPr lang="en-US" dirty="0" smtClean="0"/>
              <a:t>Estimating parameters </a:t>
            </a:r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likelihood estimation (ML):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prior: </a:t>
            </a:r>
          </a:p>
          <a:p>
            <a:endParaRPr lang="en-US" dirty="0"/>
          </a:p>
          <a:p>
            <a:r>
              <a:rPr lang="en-US" dirty="0" smtClean="0"/>
              <a:t>Conditional </a:t>
            </a:r>
            <a:r>
              <a:rPr lang="en-US" dirty="0" err="1" smtClean="0"/>
              <a:t>prob</a:t>
            </a:r>
            <a:r>
              <a:rPr lang="en-US" dirty="0" smtClean="0"/>
              <a:t>: 	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044010"/>
              </p:ext>
            </p:extLst>
          </p:nvPr>
        </p:nvGraphicFramePr>
        <p:xfrm>
          <a:off x="1143000" y="2133600"/>
          <a:ext cx="4343400" cy="56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057400" imgH="266700" progId="Equation.3">
                  <p:embed/>
                </p:oleObj>
              </mc:Choice>
              <mc:Fallback>
                <p:oleObj name="Equation" r:id="rId3" imgW="20574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133600"/>
                        <a:ext cx="4343400" cy="563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722007"/>
              </p:ext>
            </p:extLst>
          </p:nvPr>
        </p:nvGraphicFramePr>
        <p:xfrm>
          <a:off x="2873375" y="3276600"/>
          <a:ext cx="2409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371600" imgH="520700" progId="Equation.3">
                  <p:embed/>
                </p:oleObj>
              </mc:Choice>
              <mc:Fallback>
                <p:oleObj name="Equation" r:id="rId5" imgW="13716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3375" y="3276600"/>
                        <a:ext cx="24098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25403"/>
              </p:ext>
            </p:extLst>
          </p:nvPr>
        </p:nvGraphicFramePr>
        <p:xfrm>
          <a:off x="3657600" y="4495800"/>
          <a:ext cx="307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536700" imgH="495300" progId="Equation.3">
                  <p:embed/>
                </p:oleObj>
              </mc:Choice>
              <mc:Fallback>
                <p:oleObj name="Equation" r:id="rId7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4495800"/>
                        <a:ext cx="3073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60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MLE issues?</a:t>
            </a:r>
          </a:p>
          <a:p>
            <a:pPr lvl="1"/>
            <a:r>
              <a:rPr lang="en-US" dirty="0" smtClean="0"/>
              <a:t>What’s the probability of a feature not seen with a c</a:t>
            </a:r>
            <a:r>
              <a:rPr lang="en-US" baseline="-25000" dirty="0" smtClean="0"/>
              <a:t>i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0?</a:t>
            </a:r>
          </a:p>
          <a:p>
            <a:pPr lvl="2"/>
            <a:r>
              <a:rPr lang="en-US" dirty="0" smtClean="0"/>
              <a:t>What happens then?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Solutions?</a:t>
            </a:r>
          </a:p>
          <a:p>
            <a:pPr lvl="1"/>
            <a:r>
              <a:rPr lang="en-US" dirty="0" smtClean="0"/>
              <a:t>Smoothing</a:t>
            </a:r>
          </a:p>
          <a:p>
            <a:pPr lvl="2"/>
            <a:r>
              <a:rPr lang="en-US" dirty="0" smtClean="0"/>
              <a:t>Laplace smoothing, Good-Turing, Witten-Bell</a:t>
            </a:r>
          </a:p>
          <a:p>
            <a:pPr lvl="2"/>
            <a:r>
              <a:rPr lang="en-US" dirty="0" smtClean="0"/>
              <a:t>Interpolation, </a:t>
            </a:r>
            <a:r>
              <a:rPr lang="en-US" dirty="0" err="1" smtClean="0"/>
              <a:t>Backoff</a:t>
            </a:r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d_i | c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0"/>
  <p:tag name="PICTUREFILESIZE" val="117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\prod_{w_k \in d_i} P(w_k | c)  \prod_{w_k \not\in d_i} P(\bar{w_k} | c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6776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\prod_{w_k \in d_i} P(w_k | c)  \prod_{w_k \not\in d_i} (1- P(w_k | c)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73"/>
  <p:tag name="PICTUREFILESIZE" val="790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\prod_k P(f_k | c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8"/>
  <p:tag name="PICTUREFILESIZE" val="227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classify(d_i) = argmax_c P(c) P(d_i | c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5"/>
  <p:tag name="PICTUREFILESIZE" val="593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X_1=x_1, ..., X_v=x_v) = p_1^{x_1} ... p_v^{x_v}\frac{n!}{x_1! ... x_v!}$&#10; 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6"/>
  <p:tag name="PICTUREFILESIZE" val="970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n! \prod_k \frac{p_k^{x_k}}{x_k!} 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1"/>
  <p:tag name="PICTUREFILESIZE" val="324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d_i | c_j) = P(|d_i|) |d_i|! \prod_{t=1}^{|V|} \frac{P(w_t|c_j)^{N_{it}}}{N_{it}!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6"/>
  <p:tag name="PICTUREFILESIZE" val="985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|c_j) = \frac{1+\sum_{i=1}^{|D|} N_{it} P(c_j | d_i)}{|V| + \sum_{s=1}^{|V|}&#10;\sum_{i=1}^{|D|} N_{is} P(c_j | d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9"/>
  <p:tag name="PICTUREFILESIZE" val="1438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d_i | c) = P(|d_i|) |d_i|! \prod_{k=1}^{|V|} \frac{P(w_k|c)^{N_{ik}}}{N_{ik}!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1"/>
  <p:tag name="PICTUREFILESIZE" val="951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d_i | c_j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5"/>
  <p:tag name="PICTUREFILESIZE" val="1397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classify(d_i) = argmax_c P(c) P(d_i | c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5"/>
  <p:tag name="PICTUREFILESIZE" val="593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classify(d_i) = argmax_c P(c) \prod_{k=1}^{|V|} P(w_k|c)^{N_{ik}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0"/>
  <p:tag name="PICTUREFILESIZE" val="1050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|c_j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"/>
  <p:tag name="PICTUREFILESIZE" val="147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frac{1+\sum_{i=1}^{|D|} N_{it} P(c_j | d_i)}{|V| + \sum_{s=1}^{|V|}&#10;\sum_{i=1}^{|D|} N_{is} P(c_j | d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9"/>
  <p:tag name="PICTUREFILESIZE" val="987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classify(d_i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"/>
  <p:tag name="PICTUREFILESIZE" val="205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c) \prod_{k=1}^{|V|} P(w_k|c)^{N_{ik}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5"/>
  <p:tag name="PICTUREFILESIZE" val="500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c) \prod_{w_k \in d_i} P(w_k | c)$&#10;  &#10;         $\prod_{w_k \not\in d_i} (1- P(w_k | c)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1"/>
  <p:tag name="PICTUREFILESIZE" val="801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c_i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"/>
  <p:tag name="PICTUREFILESIZE" val="884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\frac{1+Cnt(w_t, c_j)}{2+Cnt(c_j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1"/>
  <p:tag name="PICTUREFILESIZE" val="3062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1+Cnt(c_i)}{|C| + \sum_i Cnt(c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_k$ and $\bar{w_k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7"/>
  <p:tag name="PICTUREFILESIZE" val="1676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1+Cnt(c_i)}{|C| + \sum_i Cnt(c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1"/>
  <p:tag name="PICTUREFILESIZE" val="426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_k$ or $\bar{w_k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0"/>
  <p:tag name="PICTUREFILESIZE" val="126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 | c_i) = \frac{Cnt(w_t, c_i)}{Cnt(c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0"/>
  <p:tag name="PICTUREFILESIZE" val="532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 | c_i) = \frac{1+Cnt(w_t, c_i)}{2+Cnt(c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0"/>
  <p:tag name="PICTUREFILESIZE" val="600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c_i) = \frac{Cnt(c_i)}{\sum_i Cnt(c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0"/>
  <p:tag name="PICTUREFILESIZE" val="560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c_i) = \frac{1+Cnt(c_i)}{|C| + \sum_i Cnt(c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 | c_j) = \frac{1+Cnt(w_t, c_j)}{2+Cnt(c_j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01"/>
  <p:tag name="PICTUREFILESIZE" val="6005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36325</TotalTime>
  <Words>1803</Words>
  <Application>Microsoft Macintosh PowerPoint</Application>
  <PresentationFormat>On-screen Show (4:3)</PresentationFormat>
  <Paragraphs>274</Paragraphs>
  <Slides>40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Breeze</vt:lpstr>
      <vt:lpstr>Equation</vt:lpstr>
      <vt:lpstr>Naïve Bayes</vt:lpstr>
      <vt:lpstr>Naïve Bayes Model</vt:lpstr>
      <vt:lpstr>ML Questions</vt:lpstr>
      <vt:lpstr>Probabilistic Model</vt:lpstr>
      <vt:lpstr>Naïve Bayes Model </vt:lpstr>
      <vt:lpstr>Naïve Bayes Model</vt:lpstr>
      <vt:lpstr>Model parameters</vt:lpstr>
      <vt:lpstr>Training stage: Estimating parameters Θ</vt:lpstr>
      <vt:lpstr>Training</vt:lpstr>
      <vt:lpstr>What are Zero Counts?</vt:lpstr>
      <vt:lpstr>Laplace Smoothing (add-one smoothing)</vt:lpstr>
      <vt:lpstr>Testing stage</vt:lpstr>
      <vt:lpstr>Naïve Bayes for the text classification task </vt:lpstr>
      <vt:lpstr> Features</vt:lpstr>
      <vt:lpstr>Issues</vt:lpstr>
      <vt:lpstr>Two Naïve Bayes Models  (McCallum and  Nigam, 1998) </vt:lpstr>
      <vt:lpstr>Multivariate Bernoulli  event model  </vt:lpstr>
      <vt:lpstr>Bernoulli distribution</vt:lpstr>
      <vt:lpstr>Multivariate Bernoulli Model</vt:lpstr>
      <vt:lpstr>Training stage </vt:lpstr>
      <vt:lpstr>Notation used in the paper </vt:lpstr>
      <vt:lpstr>Testing stage</vt:lpstr>
      <vt:lpstr>Multinomial event model</vt:lpstr>
      <vt:lpstr>Multinomial distribution</vt:lpstr>
      <vt:lpstr>An example</vt:lpstr>
      <vt:lpstr>An example (cont)</vt:lpstr>
      <vt:lpstr>Multinomial event model</vt:lpstr>
      <vt:lpstr>Training stage for multinomial model</vt:lpstr>
      <vt:lpstr>Testing stage</vt:lpstr>
      <vt:lpstr>Two models</vt:lpstr>
      <vt:lpstr>Which model is better?</vt:lpstr>
      <vt:lpstr>From (Manning et al., 2008)</vt:lpstr>
      <vt:lpstr>Two models (cont)</vt:lpstr>
      <vt:lpstr>Summary of Naïve Bayes</vt:lpstr>
      <vt:lpstr>Summary of Naïve Bayes (cont)</vt:lpstr>
      <vt:lpstr>Additional slides</vt:lpstr>
      <vt:lpstr>Spam detection</vt:lpstr>
      <vt:lpstr>Doc1</vt:lpstr>
      <vt:lpstr>Doc2</vt:lpstr>
      <vt:lpstr>What are good features?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.</dc:creator>
  <cp:lastModifiedBy>Gina-Anne Levow</cp:lastModifiedBy>
  <cp:revision>685</cp:revision>
  <dcterms:created xsi:type="dcterms:W3CDTF">2005-11-26T18:06:41Z</dcterms:created>
  <dcterms:modified xsi:type="dcterms:W3CDTF">2019-01-15T02:34:18Z</dcterms:modified>
</cp:coreProperties>
</file>