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5" r:id="rId3"/>
    <p:sldId id="296" r:id="rId4"/>
    <p:sldId id="289" r:id="rId5"/>
    <p:sldId id="263" r:id="rId6"/>
    <p:sldId id="281" r:id="rId7"/>
    <p:sldId id="260" r:id="rId8"/>
    <p:sldId id="261" r:id="rId9"/>
    <p:sldId id="297" r:id="rId10"/>
    <p:sldId id="266" r:id="rId11"/>
    <p:sldId id="267" r:id="rId12"/>
    <p:sldId id="283" r:id="rId13"/>
    <p:sldId id="284" r:id="rId14"/>
    <p:sldId id="287" r:id="rId15"/>
    <p:sldId id="264" r:id="rId16"/>
    <p:sldId id="291" r:id="rId17"/>
    <p:sldId id="294" r:id="rId18"/>
    <p:sldId id="262" r:id="rId19"/>
  </p:sldIdLst>
  <p:sldSz cx="9144000" cy="6858000" type="screen4x3"/>
  <p:notesSz cx="6934200" cy="9220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E4D54D-3ACC-40D4-9676-3ED2BF9BE88A}" type="datetimeFigureOut">
              <a:rPr lang="en-US"/>
              <a:pPr>
                <a:defRPr/>
              </a:pPr>
              <a:t>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5F28A1-D8D8-4B27-B366-25CD6CD25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6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pPr>
              <a:defRPr/>
            </a:pPr>
            <a:fld id="{2BED41E9-1DF7-44C5-91CD-05DA72B1BF66}" type="datetimeFigureOut">
              <a:rPr lang="en-US"/>
              <a:pPr>
                <a:defRPr/>
              </a:pPr>
              <a:t>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pPr>
              <a:defRPr/>
            </a:pPr>
            <a:fld id="{F10385B3-F084-47D3-9658-AE70F6750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9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957D-FB9B-4577-9573-DE6E33E198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17954-91B5-4318-B566-27A3595629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0636B-0CBF-4D64-B7F2-6C9757B23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4CC74-D58E-4920-9966-2F63A71F7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B2C6E-EE73-42BE-A650-9B36491A16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9E742-E7F9-461F-AB35-38CFE0F148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5A9E5-0044-42EC-8806-70B0F6FC5D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8B9EC-03DA-481C-BFC0-929A8D3423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1EF8C-A03A-45B2-86D7-FA2A216141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8C56A-E153-4E21-B1DF-763CDF71B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AC66A-3371-4723-92D0-C85C4AFB36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639E1-917F-47DE-8BAE-B4AE4C1F5A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29E742-E7F9-461F-AB35-38CFE0F148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 nearest neighbor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LING 572</a:t>
            </a:r>
          </a:p>
          <a:p>
            <a:pPr eaLnBrk="1" hangingPunct="1"/>
            <a:r>
              <a:rPr lang="en-US" dirty="0" smtClean="0"/>
              <a:t>Advanced Statistical Methods for NLP</a:t>
            </a:r>
          </a:p>
          <a:p>
            <a:pPr eaLnBrk="1" hangingPunct="1"/>
            <a:r>
              <a:rPr lang="en-US" dirty="0" smtClean="0"/>
              <a:t>January 22, 2019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6597352"/>
            <a:ext cx="266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F. Xia, ‘18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Picking 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Split the data into</a:t>
            </a:r>
          </a:p>
          <a:p>
            <a:pPr lvl="1" eaLnBrk="1" hangingPunct="1"/>
            <a:r>
              <a:rPr lang="en-US" sz="2400" dirty="0" smtClean="0"/>
              <a:t>Training data</a:t>
            </a:r>
            <a:r>
              <a:rPr lang="en-US" sz="2400" dirty="0"/>
              <a:t> </a:t>
            </a:r>
            <a:r>
              <a:rPr lang="en-US" sz="2400" dirty="0" smtClean="0"/>
              <a:t>(true training data and validation data)</a:t>
            </a:r>
          </a:p>
          <a:p>
            <a:pPr lvl="1" eaLnBrk="1" hangingPunct="1"/>
            <a:r>
              <a:rPr lang="en-US" sz="2400" dirty="0" err="1" smtClean="0"/>
              <a:t>Dev</a:t>
            </a:r>
            <a:r>
              <a:rPr lang="en-US" sz="2400" dirty="0" smtClean="0"/>
              <a:t> data</a:t>
            </a:r>
          </a:p>
          <a:p>
            <a:pPr lvl="1" eaLnBrk="1" hangingPunct="1"/>
            <a:r>
              <a:rPr lang="en-US" sz="2400" dirty="0" smtClean="0"/>
              <a:t>Test data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Pick k with the lowest error rate on the validation set </a:t>
            </a:r>
          </a:p>
          <a:p>
            <a:pPr lvl="1" eaLnBrk="1" hangingPunct="1"/>
            <a:r>
              <a:rPr lang="en-US" sz="2400" dirty="0" smtClean="0"/>
              <a:t>use N-fold cross validation if the training data is small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Normalizing attribute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20" y="1556793"/>
                <a:ext cx="8640960" cy="4464496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/>
                  <a:t>Distance could be dominated by some attributes with large numbers:</a:t>
                </a:r>
              </a:p>
              <a:p>
                <a:pPr lvl="1" eaLnBrk="1" hangingPunct="1"/>
                <a:r>
                  <a:rPr lang="en-US" sz="2400" dirty="0" smtClean="0"/>
                  <a:t>Ex: features: age, income</a:t>
                </a:r>
              </a:p>
              <a:p>
                <a:pPr lvl="1" eaLnBrk="1" hangingPunct="1"/>
                <a:r>
                  <a:rPr lang="en-US" sz="2400" dirty="0" smtClean="0"/>
                  <a:t>Original data: 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=(35, 76K),  x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=(36, 80K), x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=(70, 79K) </a:t>
                </a:r>
              </a:p>
              <a:p>
                <a:pPr marL="457200" lvl="1" indent="0" eaLnBrk="1" hangingPunct="1">
                  <a:buNone/>
                </a:pPr>
                <a:endParaRPr lang="en-US" sz="2400" dirty="0" smtClean="0"/>
              </a:p>
              <a:p>
                <a:pPr eaLnBrk="1" hangingPunct="1"/>
                <a:r>
                  <a:rPr lang="en-US" sz="2400" dirty="0" smtClean="0"/>
                  <a:t>Rescale: i.e., normalize to [0,1]</a:t>
                </a:r>
              </a:p>
              <a:p>
                <a:pPr lvl="1" eaLnBrk="1" hangingPunct="1"/>
                <a:r>
                  <a:rPr lang="en-US" sz="2400" dirty="0" smtClean="0"/>
                  <a:t>Assume: age </a:t>
                </a:r>
                <a14:m>
                  <m:oMath xmlns:m="http://schemas.openxmlformats.org/officeDocument/2006/math" xmlns=""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dirty="0" smtClean="0"/>
                  <a:t> [0,100], income </a:t>
                </a:r>
                <a14:m>
                  <m:oMath xmlns:m="http://schemas.openxmlformats.org/officeDocument/2006/math" xmlns=""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dirty="0" smtClean="0"/>
                  <a:t> [0, 200K]</a:t>
                </a:r>
              </a:p>
              <a:p>
                <a:pPr lvl="1" eaLnBrk="1" hangingPunct="1"/>
                <a:r>
                  <a:rPr lang="en-US" sz="2400" dirty="0" smtClean="0"/>
                  <a:t>After normalization: 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=(0.35, 0.38), </a:t>
                </a:r>
              </a:p>
              <a:p>
                <a:pPr lvl="1" eaLnBrk="1" hangingPunct="1">
                  <a:buFontTx/>
                  <a:buNone/>
                </a:pPr>
                <a:r>
                  <a:rPr lang="en-US" sz="2400" dirty="0" smtClean="0"/>
                  <a:t>    x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=(0.36, 0.40), x</a:t>
                </a:r>
                <a:r>
                  <a:rPr lang="en-US" sz="2400" baseline="-25000" dirty="0" smtClean="0"/>
                  <a:t>3</a:t>
                </a:r>
                <a:r>
                  <a:rPr lang="en-US" sz="2400" dirty="0" smtClean="0"/>
                  <a:t> = (0.70, 0.395).</a:t>
                </a:r>
              </a:p>
              <a:p>
                <a:pPr lvl="1"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556793"/>
                <a:ext cx="8640960" cy="4464496"/>
              </a:xfrm>
              <a:blipFill rotWithShape="1">
                <a:blip r:embed="rId2"/>
                <a:stretch>
                  <a:fillRect l="-91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Choice of Features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Imagine there are 100 features, and only 2 of them are relevant to the target label.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Differences </a:t>
            </a:r>
            <a:r>
              <a:rPr lang="en-US" sz="2400" dirty="0"/>
              <a:t>in irrelevant features likely to </a:t>
            </a:r>
            <a:r>
              <a:rPr lang="en-US" sz="2400" dirty="0" smtClean="0"/>
              <a:t>dominate:</a:t>
            </a:r>
          </a:p>
          <a:p>
            <a:pPr lvl="1" eaLnBrk="1" hangingPunct="1"/>
            <a:r>
              <a:rPr lang="en-US" sz="2400" dirty="0" err="1" smtClean="0"/>
              <a:t>kNN</a:t>
            </a:r>
            <a:r>
              <a:rPr lang="en-US" sz="2400" dirty="0" smtClean="0"/>
              <a:t> is easily misled in high-dimensional space.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Feature weighting or feature selection is key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(It will be covered next time)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weighting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Reweighting a dimension j by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Can increase or decrease weight of feature on that </a:t>
            </a:r>
            <a:r>
              <a:rPr lang="en-US" dirty="0" smtClean="0"/>
              <a:t>dimension</a:t>
            </a:r>
            <a:endParaRPr lang="en-US" dirty="0"/>
          </a:p>
          <a:p>
            <a:pPr lvl="1"/>
            <a:r>
              <a:rPr lang="en-US" dirty="0"/>
              <a:t>Setting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to zero eliminates this dimension altogether.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Use cross-validation to </a:t>
            </a:r>
            <a:r>
              <a:rPr lang="en-US" dirty="0" smtClean="0"/>
              <a:t>automatically choose </a:t>
            </a:r>
            <a:r>
              <a:rPr lang="en-US" dirty="0" smtClean="0"/>
              <a:t>weights w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similarity measures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18488" cy="3989388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6000" dirty="0" smtClean="0"/>
              <a:t>Euclidean distance: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  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6000" dirty="0" smtClean="0"/>
              <a:t>Weighted Euclidean distance: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6000" dirty="0" smtClean="0"/>
              <a:t>Cosine:</a:t>
            </a:r>
            <a:endParaRPr lang="en-US" sz="6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900" dirty="0" smtClean="0"/>
              <a:t>   </a:t>
            </a:r>
            <a:endParaRPr lang="en-US" sz="900" baseline="30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900" dirty="0" smtClean="0"/>
          </a:p>
        </p:txBody>
      </p:sp>
      <p:pic>
        <p:nvPicPr>
          <p:cNvPr id="430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132856"/>
            <a:ext cx="5820940" cy="62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28552" y="3660874"/>
            <a:ext cx="6388124" cy="62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5085184"/>
            <a:ext cx="5242842" cy="102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Voting by k-nearest neighbors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643063"/>
            <a:ext cx="8686800" cy="461486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Suppose we have found the k-nearest neighbors.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Let f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(x) be the class label for the </a:t>
            </a:r>
            <a:r>
              <a:rPr lang="en-US" sz="2800" dirty="0" err="1" smtClean="0"/>
              <a:t>i-th</a:t>
            </a:r>
            <a:r>
              <a:rPr lang="en-US" sz="2800" dirty="0" smtClean="0"/>
              <a:t> neighbor of x.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r>
              <a:rPr lang="en-US" sz="2800" dirty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800" dirty="0" smtClean="0"/>
              <a:t>(c, f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(x)) is the identity function; that is,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r>
              <a:rPr lang="en-US" sz="2800" dirty="0" smtClean="0"/>
              <a:t>     it is 1 if f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(x) = c, and is 0 otherwise.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spcAft>
                <a:spcPts val="1000"/>
              </a:spcAft>
              <a:buFont typeface="Symbol" pitchFamily="18" charset="2"/>
              <a:buChar char=" "/>
            </a:pPr>
            <a:r>
              <a:rPr lang="en-US" sz="2800" dirty="0" smtClean="0"/>
              <a:t>Let g(c) =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</a:t>
            </a:r>
            <a:r>
              <a:rPr lang="en-US" sz="2800" baseline="-50000" dirty="0" err="1" smtClean="0">
                <a:sym typeface="Symbol" pitchFamily="18" charset="2"/>
              </a:rPr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800" dirty="0" smtClean="0"/>
              <a:t>(c, f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(x)); that is, g(c)  is the number of neighbors with label c.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Majority voting</a:t>
            </a:r>
            <a:r>
              <a:rPr lang="en-US" sz="2000" dirty="0" smtClean="0"/>
              <a:t>:   </a:t>
            </a:r>
            <a:r>
              <a:rPr lang="en-US" sz="2000" dirty="0" smtClean="0"/>
              <a:t>c* = </a:t>
            </a:r>
            <a:r>
              <a:rPr lang="en-US" sz="2000" dirty="0" err="1" smtClean="0"/>
              <a:t>arg</a:t>
            </a:r>
            <a:r>
              <a:rPr lang="en-US" sz="2000" dirty="0" smtClean="0"/>
              <a:t> </a:t>
            </a:r>
            <a:r>
              <a:rPr lang="en-US" sz="2000" dirty="0" err="1" smtClean="0"/>
              <a:t>max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g(c)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Weighted voting:  weighting is on each neighbor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c* = </a:t>
            </a:r>
            <a:r>
              <a:rPr lang="en-US" sz="2000" dirty="0" err="1" smtClean="0"/>
              <a:t>arg</a:t>
            </a:r>
            <a:r>
              <a:rPr lang="en-US" sz="2000" dirty="0" smtClean="0"/>
              <a:t> </a:t>
            </a:r>
            <a:r>
              <a:rPr lang="en-US" sz="2000" dirty="0" err="1" smtClean="0"/>
              <a:t>max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</a:t>
            </a:r>
            <a:r>
              <a:rPr lang="en-US" sz="2000" baseline="-25000" dirty="0" err="1" smtClean="0">
                <a:sym typeface="Symbol" pitchFamily="18" charset="2"/>
              </a:rPr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dirty="0" smtClean="0"/>
              <a:t>(c, f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(x))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 Where δ(</a:t>
            </a:r>
            <a:r>
              <a:rPr lang="en-US" sz="2000" dirty="0" err="1" smtClean="0"/>
              <a:t>c,f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(x</a:t>
            </a:r>
            <a:r>
              <a:rPr lang="en-US" sz="2000" dirty="0"/>
              <a:t>)) is 1 if f</a:t>
            </a:r>
            <a:r>
              <a:rPr lang="en-US" sz="2000" baseline="-25000" dirty="0"/>
              <a:t>i</a:t>
            </a:r>
            <a:r>
              <a:rPr lang="en-US" sz="2000" dirty="0"/>
              <a:t>(x) = c and 0 otherwise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Weighted voting allows us to use more training examples</a:t>
            </a:r>
            <a:r>
              <a:rPr lang="en-US" sz="2000" dirty="0" smtClean="0"/>
              <a:t>: 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e.g.,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1/</a:t>
            </a:r>
            <a:r>
              <a:rPr lang="en-US" sz="2000" dirty="0" err="1" smtClean="0"/>
              <a:t>dist</a:t>
            </a:r>
            <a:r>
              <a:rPr lang="en-US" sz="2000" dirty="0" smtClean="0"/>
              <a:t>(x,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ym typeface="Wingdings" pitchFamily="2" charset="2"/>
              </a:rPr>
              <a:t> We can use all the training examples.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kNN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Decide k, feature weights, and similarity measure</a:t>
            </a:r>
          </a:p>
          <a:p>
            <a:endParaRPr lang="en-US" smtClean="0"/>
          </a:p>
          <a:p>
            <a:r>
              <a:rPr lang="en-US" smtClean="0"/>
              <a:t>Given a test instance x</a:t>
            </a:r>
          </a:p>
          <a:p>
            <a:pPr lvl="1"/>
            <a:r>
              <a:rPr lang="en-US" smtClean="0"/>
              <a:t>Calculate the distances between x and all the training data</a:t>
            </a:r>
          </a:p>
          <a:p>
            <a:pPr lvl="1"/>
            <a:r>
              <a:rPr lang="en-US" smtClean="0"/>
              <a:t>Choose the k nearest neighbors</a:t>
            </a:r>
          </a:p>
          <a:p>
            <a:pPr lvl="1"/>
            <a:r>
              <a:rPr lang="en-US" smtClean="0"/>
              <a:t>Let the neighbors vote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428625"/>
            <a:ext cx="8001000" cy="60007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Strengths: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Simplicity (conceptual)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Efficiency at training: no training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Handling multi-class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Stability and robustness: averaging k neighbors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Predication accuracy: when the training data is large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Weakness: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Efficiency at testing time: need to calculate all distances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Better search algorithms: e.g., use k-d trees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Reduce the amount of training data used at the test time: e.g., </a:t>
            </a:r>
            <a:r>
              <a:rPr lang="en-US" sz="2000" dirty="0" err="1" smtClean="0"/>
              <a:t>Rocchio</a:t>
            </a:r>
            <a:r>
              <a:rPr lang="en-US" sz="2000" dirty="0" smtClean="0"/>
              <a:t>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Sensitivity to irrelevant or redundant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Distance metrics unclear on non-numerical/binary values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term “weight” in 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Weights of </a:t>
            </a:r>
            <a:r>
              <a:rPr lang="en-US" dirty="0" smtClean="0">
                <a:solidFill>
                  <a:srgbClr val="0070C0"/>
                </a:solidFill>
              </a:rPr>
              <a:t>features</a:t>
            </a:r>
          </a:p>
          <a:p>
            <a:endParaRPr lang="en-US" dirty="0" smtClean="0"/>
          </a:p>
          <a:p>
            <a:r>
              <a:rPr lang="en-US" dirty="0" smtClean="0"/>
              <a:t>Weights of </a:t>
            </a:r>
            <a:r>
              <a:rPr lang="en-US" dirty="0" smtClean="0">
                <a:solidFill>
                  <a:srgbClr val="0070C0"/>
                </a:solidFill>
              </a:rPr>
              <a:t>instances</a:t>
            </a:r>
          </a:p>
          <a:p>
            <a:endParaRPr lang="en-US" dirty="0" smtClean="0"/>
          </a:p>
          <a:p>
            <a:r>
              <a:rPr lang="en-US" dirty="0" smtClean="0"/>
              <a:t>Weights of </a:t>
            </a:r>
            <a:r>
              <a:rPr lang="en-US" dirty="0" smtClean="0">
                <a:solidFill>
                  <a:srgbClr val="0070C0"/>
                </a:solidFill>
              </a:rPr>
              <a:t>classifiers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term “binary”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38" cy="49720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Classification problem:</a:t>
            </a:r>
          </a:p>
          <a:p>
            <a:pPr lvl="1"/>
            <a:r>
              <a:rPr lang="en-US" sz="2400" dirty="0" smtClean="0"/>
              <a:t>Binary: </a:t>
            </a:r>
            <a:r>
              <a:rPr lang="en-US" sz="2400" dirty="0" smtClean="0">
                <a:solidFill>
                  <a:srgbClr val="0070C0"/>
                </a:solidFill>
              </a:rPr>
              <a:t>the number of classes </a:t>
            </a:r>
            <a:r>
              <a:rPr lang="en-US" sz="2400" dirty="0" smtClean="0"/>
              <a:t>is 2</a:t>
            </a:r>
          </a:p>
          <a:p>
            <a:pPr lvl="1"/>
            <a:r>
              <a:rPr lang="en-US" sz="2400" dirty="0" smtClean="0"/>
              <a:t>Multi-class: the number is classes is &gt; 2</a:t>
            </a:r>
          </a:p>
          <a:p>
            <a:endParaRPr lang="en-US" sz="2400" dirty="0" smtClean="0"/>
          </a:p>
          <a:p>
            <a:r>
              <a:rPr lang="en-US" sz="2400" dirty="0" smtClean="0"/>
              <a:t>Features:</a:t>
            </a:r>
          </a:p>
          <a:p>
            <a:pPr lvl="1"/>
            <a:r>
              <a:rPr lang="en-US" sz="2400" dirty="0" smtClean="0"/>
              <a:t>Binary: </a:t>
            </a:r>
            <a:r>
              <a:rPr lang="en-US" sz="2400" dirty="0" smtClean="0">
                <a:solidFill>
                  <a:srgbClr val="0070C0"/>
                </a:solidFill>
              </a:rPr>
              <a:t>the number of possible feature values </a:t>
            </a:r>
            <a:r>
              <a:rPr lang="en-US" sz="2400" dirty="0" smtClean="0"/>
              <a:t>is 2. </a:t>
            </a:r>
          </a:p>
          <a:p>
            <a:pPr lvl="1"/>
            <a:r>
              <a:rPr lang="en-US" sz="2400" dirty="0" smtClean="0"/>
              <a:t>Real-valued: the feature values are real numbers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File format: </a:t>
            </a:r>
          </a:p>
          <a:p>
            <a:pPr lvl="1"/>
            <a:r>
              <a:rPr lang="en-US" sz="2400" dirty="0" smtClean="0"/>
              <a:t>Binary:  human un-readable</a:t>
            </a:r>
          </a:p>
          <a:p>
            <a:pPr lvl="1"/>
            <a:r>
              <a:rPr lang="en-US" sz="2400" dirty="0" smtClean="0"/>
              <a:t>Text: human readable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kNN</a:t>
            </a:r>
          </a:p>
        </p:txBody>
      </p:sp>
      <p:sp>
        <p:nvSpPr>
          <p:cNvPr id="819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Instance-based (IB) learning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 training: store all training instances.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dirty="0" smtClean="0"/>
              <a:t>“Lazy learning”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kNN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Locally weighted regression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Case-based reasoning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most well-known IB method: </a:t>
            </a:r>
            <a:r>
              <a:rPr lang="en-US" sz="2800" dirty="0" err="1" smtClean="0"/>
              <a:t>kNN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kNN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484313"/>
            <a:ext cx="684053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kNN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400" dirty="0" smtClean="0"/>
              <a:t>Training: record labeled instances as feature vectors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Test: for a new instance d,</a:t>
            </a:r>
          </a:p>
          <a:p>
            <a:pPr lvl="1" eaLnBrk="1" hangingPunct="1"/>
            <a:r>
              <a:rPr lang="en-US" sz="2400" dirty="0" smtClean="0"/>
              <a:t>find k training instances that are </a:t>
            </a:r>
            <a:r>
              <a:rPr lang="en-US" sz="2400" dirty="0" smtClean="0">
                <a:solidFill>
                  <a:srgbClr val="0070C0"/>
                </a:solidFill>
              </a:rPr>
              <a:t>closest</a:t>
            </a:r>
            <a:r>
              <a:rPr lang="en-US" sz="2400" dirty="0" smtClean="0"/>
              <a:t> to d.</a:t>
            </a:r>
          </a:p>
          <a:p>
            <a:pPr lvl="1" eaLnBrk="1" hangingPunct="1"/>
            <a:r>
              <a:rPr lang="en-US" sz="2400" dirty="0" smtClean="0"/>
              <a:t>perform majority voting or weighted voting.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Properties:</a:t>
            </a:r>
          </a:p>
          <a:p>
            <a:pPr lvl="1" eaLnBrk="1" hangingPunct="1"/>
            <a:r>
              <a:rPr lang="en-US" sz="2400" dirty="0" smtClean="0"/>
              <a:t>A “lazy” classifier. No learning in the training stage.</a:t>
            </a:r>
          </a:p>
          <a:p>
            <a:pPr lvl="1" eaLnBrk="1" hangingPunct="1"/>
            <a:r>
              <a:rPr lang="en-US" sz="2400" dirty="0" smtClean="0"/>
              <a:t>Feature selection and distance measure are crucial.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Determine parameter K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Calculate the distance between the test instance and all the training instances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Sort the distances and determine K nearest neighbors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Gather the labels of the K nearest neighbors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Use simple majority voting or weighted voting.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i="1" dirty="0"/>
              <a:t>K?</a:t>
            </a:r>
          </a:p>
          <a:p>
            <a:endParaRPr lang="en-US" dirty="0"/>
          </a:p>
          <a:p>
            <a:r>
              <a:rPr lang="en-US" dirty="0"/>
              <a:t>How do we weight/scale/select features?</a:t>
            </a:r>
          </a:p>
          <a:p>
            <a:endParaRPr lang="en-US" dirty="0"/>
          </a:p>
          <a:p>
            <a:r>
              <a:rPr lang="en-US" dirty="0"/>
              <a:t>How do we combine instances by voting?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1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1"/>
  <p:tag name="DEFAULTHEIGHT" val="3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dist(d_i, d_j) = \sqrt{\sum_k (a_{i,k} - a_{j,k})^2}$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8"/>
  <p:tag name="PICTUREFILESIZE" val="186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dist(d_i, d_j) = \sqrt{\sum_k w_k (a_{i,k} - a_{j,k})^2}$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7"/>
  <p:tag name="PICTUREFILESIZE" val="202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$cos (d_i, d_j) = \frac{\sum_k a_{i,k} a_{j,k}}{\sqrt{\sum_k a_{i,k}^2} \sqrt{\sum_k a_{j,k}^2}}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1"/>
  <p:tag name="BOXHEIGHT" val="320"/>
  <p:tag name="BOXFONT" val="10"/>
  <p:tag name="BOXWRAP" val="False"/>
  <p:tag name="WORKAROUNDTRANSPARENCYBUG" val="False"/>
  <p:tag name="ALLOWFONTSUBSTITUTION" val="False"/>
  <p:tag name="BITMAPFORMAT" val="pngmono"/>
  <p:tag name="ORIGWIDTH" val="275"/>
  <p:tag name="PICTUREFILESIZE" val="2600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21598</TotalTime>
  <Words>847</Words>
  <Application>Microsoft Macintosh PowerPoint</Application>
  <PresentationFormat>On-screen Show (4:3)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Breeze</vt:lpstr>
      <vt:lpstr>Equation</vt:lpstr>
      <vt:lpstr>K nearest neighbor</vt:lpstr>
      <vt:lpstr>The term “weight” in ML </vt:lpstr>
      <vt:lpstr>The term “binary” in ML</vt:lpstr>
      <vt:lpstr>kNN</vt:lpstr>
      <vt:lpstr>Instance-based (IB) learning</vt:lpstr>
      <vt:lpstr>kNN</vt:lpstr>
      <vt:lpstr>kNN</vt:lpstr>
      <vt:lpstr>The algorithm</vt:lpstr>
      <vt:lpstr>Issues</vt:lpstr>
      <vt:lpstr>Picking K</vt:lpstr>
      <vt:lpstr>Normalizing attribute values</vt:lpstr>
      <vt:lpstr>The Choice of Features</vt:lpstr>
      <vt:lpstr>Feature weighting</vt:lpstr>
      <vt:lpstr>Some similarity measures</vt:lpstr>
      <vt:lpstr>Voting by k-nearest neighbors</vt:lpstr>
      <vt:lpstr>Voting</vt:lpstr>
      <vt:lpstr>Summary of kNN algorithm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Gina-Anne Levow</cp:lastModifiedBy>
  <cp:revision>226</cp:revision>
  <dcterms:created xsi:type="dcterms:W3CDTF">2006-12-18T03:45:48Z</dcterms:created>
  <dcterms:modified xsi:type="dcterms:W3CDTF">2019-01-22T03:09:48Z</dcterms:modified>
</cp:coreProperties>
</file>