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2" r:id="rId1"/>
  </p:sldMasterIdLst>
  <p:notesMasterIdLst>
    <p:notesMasterId r:id="rId35"/>
  </p:notesMasterIdLst>
  <p:handoutMasterIdLst>
    <p:handoutMasterId r:id="rId36"/>
  </p:handoutMasterIdLst>
  <p:sldIdLst>
    <p:sldId id="256" r:id="rId2"/>
    <p:sldId id="269" r:id="rId3"/>
    <p:sldId id="312" r:id="rId4"/>
    <p:sldId id="313" r:id="rId5"/>
    <p:sldId id="314" r:id="rId6"/>
    <p:sldId id="272" r:id="rId7"/>
    <p:sldId id="270" r:id="rId8"/>
    <p:sldId id="304" r:id="rId9"/>
    <p:sldId id="315" r:id="rId10"/>
    <p:sldId id="316" r:id="rId11"/>
    <p:sldId id="317" r:id="rId12"/>
    <p:sldId id="257" r:id="rId13"/>
    <p:sldId id="318" r:id="rId14"/>
    <p:sldId id="319" r:id="rId15"/>
    <p:sldId id="311" r:id="rId16"/>
    <p:sldId id="305" r:id="rId17"/>
    <p:sldId id="320" r:id="rId18"/>
    <p:sldId id="279" r:id="rId19"/>
    <p:sldId id="267" r:id="rId20"/>
    <p:sldId id="321" r:id="rId21"/>
    <p:sldId id="322" r:id="rId22"/>
    <p:sldId id="323" r:id="rId23"/>
    <p:sldId id="324" r:id="rId24"/>
    <p:sldId id="266" r:id="rId25"/>
    <p:sldId id="273" r:id="rId26"/>
    <p:sldId id="275" r:id="rId27"/>
    <p:sldId id="274" r:id="rId28"/>
    <p:sldId id="307" r:id="rId29"/>
    <p:sldId id="308" r:id="rId30"/>
    <p:sldId id="325" r:id="rId31"/>
    <p:sldId id="326" r:id="rId32"/>
    <p:sldId id="327" r:id="rId33"/>
    <p:sldId id="328" r:id="rId34"/>
  </p:sldIdLst>
  <p:sldSz cx="9144000" cy="6858000" type="screen4x3"/>
  <p:notesSz cx="6858000" cy="9144000"/>
  <p:custDataLst>
    <p:tags r:id="rId3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2" autoAdjust="0"/>
    <p:restoredTop sz="94660"/>
  </p:normalViewPr>
  <p:slideViewPr>
    <p:cSldViewPr>
      <p:cViewPr varScale="1">
        <p:scale>
          <a:sx n="78" d="100"/>
          <a:sy n="78" d="100"/>
        </p:scale>
        <p:origin x="-1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tags" Target="tags/tag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Relationship Id="rId3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8525E-AB2D-3B45-8301-96D975139ACB}" type="datetimeFigureOut">
              <a:rPr lang="en-US" smtClean="0"/>
              <a:t>1/19/19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EC286-AFBB-F94C-91AA-6EFE95E07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434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9B0016F-A691-49A8-B9E2-C068710622F0}" type="datetimeFigureOut">
              <a:rPr lang="en-US"/>
              <a:pPr>
                <a:defRPr/>
              </a:pPr>
              <a:t>1/19/19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CE22517-8B2B-4153-B23C-F62255B024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488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d_k</a:t>
            </a:r>
            <a:r>
              <a:rPr lang="en-US" baseline="0" dirty="0" smtClean="0"/>
              <a:t>,</a:t>
            </a:r>
          </a:p>
          <a:p>
            <a:r>
              <a:rPr lang="en-US" baseline="0" dirty="0" smtClean="0"/>
              <a:t>add () around log</a:t>
            </a:r>
          </a:p>
          <a:p>
            <a:r>
              <a:rPr lang="en-US" baseline="0" dirty="0" smtClean="0"/>
              <a:t>what is Z?</a:t>
            </a:r>
          </a:p>
          <a:p>
            <a:r>
              <a:rPr lang="en-US" baseline="0" dirty="0" smtClean="0"/>
              <a:t>add an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E22517-8B2B-4153-B23C-F62255B024E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31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6EFF91-973E-4D61-89F0-AEA289A2F3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6B20F3-E068-4529-AB8F-0F8ECE8BAD6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E7AB11-DADC-4014-B73E-3EB8AB94CF6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6B763C-176B-42F8-9537-7334F7206D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C2390-D8D0-438F-A9B2-257E38F3E4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A4327-ECFF-48A0-A002-21C4F223D1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64C690-9856-42CE-AAE4-066C7AC5CE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106B2B-787B-432B-9687-4B8C577EDA6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F5F9DA-823F-413C-9F75-45EFE636AD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256358-E0E4-4B8D-AC27-6BC3CC3157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4B36C2-A766-428D-A79B-BAB36DEA7D0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C465CE-7030-4794-A5AE-5743102379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085084-2759-4670-BB79-5604E0E478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915518-6FEB-4445-8952-9508FE1026D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4106B2B-787B-432B-9687-4B8C577EDA6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8.w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11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1.xml"/><Relationship Id="rId3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1" Type="http://schemas.openxmlformats.org/officeDocument/2006/relationships/tags" Target="../tags/tag9.xml"/><Relationship Id="rId2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Feature selection</a:t>
            </a:r>
          </a:p>
        </p:txBody>
      </p:sp>
      <p:sp>
        <p:nvSpPr>
          <p:cNvPr id="2051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LING 572</a:t>
            </a:r>
          </a:p>
          <a:p>
            <a:pPr eaLnBrk="1" hangingPunct="1"/>
            <a:r>
              <a:rPr lang="en-US" dirty="0" smtClean="0"/>
              <a:t>Advanced Statistical Methods for NLP</a:t>
            </a:r>
          </a:p>
          <a:p>
            <a:pPr eaLnBrk="1" hangingPunct="1"/>
            <a:r>
              <a:rPr lang="en-US" dirty="0" smtClean="0"/>
              <a:t>January 22, 2019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320738" cy="1336956"/>
          </a:xfrm>
        </p:spPr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selection:</a:t>
            </a:r>
          </a:p>
          <a:p>
            <a:pPr lvl="1"/>
            <a:r>
              <a:rPr lang="en-US" dirty="0" smtClean="0"/>
              <a:t>r’ is a subset of r</a:t>
            </a:r>
          </a:p>
          <a:p>
            <a:pPr lvl="1"/>
            <a:r>
              <a:rPr lang="en-US" dirty="0" smtClean="0"/>
              <a:t>How can we pick features?</a:t>
            </a:r>
          </a:p>
          <a:p>
            <a:pPr lvl="2"/>
            <a:r>
              <a:rPr lang="en-US" dirty="0" smtClean="0"/>
              <a:t>Extrinsic ‘wrapper’ approaches:</a:t>
            </a:r>
          </a:p>
          <a:p>
            <a:pPr lvl="3"/>
            <a:r>
              <a:rPr lang="en-US" dirty="0" smtClean="0"/>
              <a:t>For each subset of features:</a:t>
            </a:r>
          </a:p>
          <a:p>
            <a:pPr lvl="4"/>
            <a:r>
              <a:rPr lang="en-US" dirty="0" smtClean="0"/>
              <a:t>Build, evaluate classifier for some task </a:t>
            </a:r>
          </a:p>
          <a:p>
            <a:pPr lvl="3"/>
            <a:r>
              <a:rPr lang="en-US" dirty="0" smtClean="0"/>
              <a:t>Pick subset of features with best performance</a:t>
            </a:r>
          </a:p>
          <a:p>
            <a:pPr lvl="3"/>
            <a:endParaRPr lang="en-US" dirty="0" smtClean="0"/>
          </a:p>
          <a:p>
            <a:pPr lvl="2"/>
            <a:r>
              <a:rPr lang="en-US" dirty="0" smtClean="0"/>
              <a:t>Intrinsic ‘filtering’ methods:</a:t>
            </a:r>
          </a:p>
          <a:p>
            <a:pPr lvl="3"/>
            <a:r>
              <a:rPr lang="en-US" dirty="0" smtClean="0"/>
              <a:t>Use some intrinsic (statistical?) measure </a:t>
            </a:r>
          </a:p>
          <a:p>
            <a:pPr lvl="3"/>
            <a:r>
              <a:rPr lang="en-US" dirty="0" smtClean="0"/>
              <a:t>Pick features with highest scores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231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Wrapper approach:</a:t>
            </a:r>
          </a:p>
          <a:p>
            <a:pPr lvl="1"/>
            <a:r>
              <a:rPr lang="en-US" sz="2000" dirty="0" smtClean="0"/>
              <a:t>Pros: </a:t>
            </a:r>
          </a:p>
          <a:p>
            <a:pPr lvl="2"/>
            <a:r>
              <a:rPr lang="en-US" sz="2000" dirty="0" smtClean="0"/>
              <a:t>Easy to understand, implement</a:t>
            </a:r>
          </a:p>
          <a:p>
            <a:pPr lvl="2"/>
            <a:r>
              <a:rPr lang="en-US" sz="2000" dirty="0" smtClean="0"/>
              <a:t>Clear relationship between selected features and task performance.</a:t>
            </a:r>
          </a:p>
          <a:p>
            <a:pPr marL="914400" lvl="2" indent="0">
              <a:buNone/>
            </a:pPr>
            <a:endParaRPr lang="en-US" sz="2000" dirty="0" smtClean="0"/>
          </a:p>
          <a:p>
            <a:pPr lvl="1"/>
            <a:r>
              <a:rPr lang="en-US" sz="2000" dirty="0" smtClean="0"/>
              <a:t>Cons:</a:t>
            </a:r>
          </a:p>
          <a:p>
            <a:pPr lvl="2"/>
            <a:r>
              <a:rPr lang="en-US" sz="2000" dirty="0" smtClean="0"/>
              <a:t>Computationally intractable: 2</a:t>
            </a:r>
            <a:r>
              <a:rPr lang="en-US" sz="2000" baseline="30000" dirty="0" smtClean="0"/>
              <a:t>|r’|</a:t>
            </a:r>
            <a:r>
              <a:rPr lang="en-US" sz="2000" dirty="0" smtClean="0"/>
              <a:t>*(training + testing)</a:t>
            </a:r>
          </a:p>
          <a:p>
            <a:pPr lvl="2"/>
            <a:r>
              <a:rPr lang="en-US" sz="2000" dirty="0" smtClean="0"/>
              <a:t>Specific to task, classifier</a:t>
            </a:r>
          </a:p>
          <a:p>
            <a:pPr marL="914400" lvl="2" indent="0">
              <a:buNone/>
            </a:pPr>
            <a:endParaRPr lang="en-US" sz="2000" dirty="0" smtClean="0"/>
          </a:p>
          <a:p>
            <a:r>
              <a:rPr lang="en-US" sz="2000" dirty="0" smtClean="0"/>
              <a:t>Filtering approach:</a:t>
            </a:r>
          </a:p>
          <a:p>
            <a:pPr lvl="1"/>
            <a:r>
              <a:rPr lang="en-US" sz="2000" dirty="0" smtClean="0"/>
              <a:t>Pros: theoretical basis, less task, classifier specific</a:t>
            </a:r>
          </a:p>
          <a:p>
            <a:pPr lvl="1"/>
            <a:r>
              <a:rPr lang="en-US" sz="2000" dirty="0" smtClean="0"/>
              <a:t>Cons: Doesn’t always boost task performance</a:t>
            </a:r>
          </a:p>
        </p:txBody>
      </p:sp>
    </p:spTree>
    <p:extLst>
      <p:ext uri="{BB962C8B-B14F-4D97-AF65-F5344CB8AC3E}">
        <p14:creationId xmlns:p14="http://schemas.microsoft.com/office/powerpoint/2010/main" val="2993371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Feature selection by filtering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628775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Main idea: rank features according to predetermined numerical functions that measure the “importance” of the terms. 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ym typeface="Wingdings" pitchFamily="2" charset="2"/>
              </a:rPr>
              <a:t>It is fast and classifier-independent.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ym typeface="Wingdings" pitchFamily="2" charset="2"/>
              </a:rPr>
              <a:t>Scoring functions:</a:t>
            </a:r>
          </a:p>
          <a:p>
            <a:pPr lvl="1" eaLnBrk="1" hangingPunct="1"/>
            <a:r>
              <a:rPr lang="en-US" sz="2400" dirty="0" smtClean="0"/>
              <a:t>Information Gain</a:t>
            </a:r>
          </a:p>
          <a:p>
            <a:pPr lvl="1" eaLnBrk="1" hangingPunct="1"/>
            <a:r>
              <a:rPr lang="en-US" sz="2400" dirty="0" smtClean="0"/>
              <a:t>Mutual information</a:t>
            </a:r>
          </a:p>
          <a:p>
            <a:pPr lvl="1" eaLnBrk="1" hangingPunct="1"/>
            <a:r>
              <a:rPr lang="en-US" sz="2400" dirty="0" smtClean="0"/>
              <a:t>chi square</a:t>
            </a:r>
          </a:p>
          <a:p>
            <a:pPr lvl="1" eaLnBrk="1" hangingPunct="1"/>
            <a:r>
              <a:rPr lang="en-US" sz="2400" dirty="0" smtClean="0"/>
              <a:t>…</a:t>
            </a:r>
          </a:p>
          <a:p>
            <a:pPr lvl="1" eaLnBrk="1" hangingPunct="1"/>
            <a:endParaRPr lang="en-US" dirty="0" smtClean="0">
              <a:sym typeface="Wingdings" pitchFamily="2" charset="2"/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 smtClean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 smtClean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28800"/>
            <a:ext cx="8594725" cy="4343400"/>
          </a:xfrm>
        </p:spPr>
        <p:txBody>
          <a:bodyPr>
            <a:noAutofit/>
          </a:bodyPr>
          <a:lstStyle/>
          <a:p>
            <a:r>
              <a:rPr lang="en-US" sz="2000" dirty="0" smtClean="0"/>
              <a:t>Feature mapping (extraction) approaches</a:t>
            </a:r>
          </a:p>
          <a:p>
            <a:pPr lvl="1"/>
            <a:r>
              <a:rPr lang="en-US" sz="2000" dirty="0" smtClean="0"/>
              <a:t>r’ represents combinations/transformations of features in r</a:t>
            </a:r>
          </a:p>
          <a:p>
            <a:pPr lvl="2"/>
            <a:r>
              <a:rPr lang="en-US" sz="2000" dirty="0" smtClean="0"/>
              <a:t>Ex: many words near-synonyms, but treated as unrelated</a:t>
            </a:r>
          </a:p>
          <a:p>
            <a:pPr lvl="2"/>
            <a:r>
              <a:rPr lang="en-US" sz="2000" dirty="0" smtClean="0"/>
              <a:t>Map to new concept representing all</a:t>
            </a:r>
          </a:p>
          <a:p>
            <a:pPr lvl="3"/>
            <a:r>
              <a:rPr lang="en-US" dirty="0" smtClean="0"/>
              <a:t>big, large, huge, gigantic, enormous </a:t>
            </a:r>
            <a:r>
              <a:rPr lang="en-US" dirty="0" smtClean="0">
                <a:sym typeface="Wingdings"/>
              </a:rPr>
              <a:t> concept of ‘bigness’</a:t>
            </a:r>
            <a:endParaRPr lang="en-US" dirty="0" smtClean="0"/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Examples:</a:t>
            </a:r>
          </a:p>
          <a:p>
            <a:pPr lvl="2"/>
            <a:r>
              <a:rPr lang="en-US" sz="2000" dirty="0" smtClean="0"/>
              <a:t>Term classes: e.g. class-based n-grams</a:t>
            </a:r>
          </a:p>
          <a:p>
            <a:pPr lvl="3"/>
            <a:r>
              <a:rPr lang="en-US" dirty="0" smtClean="0"/>
              <a:t>Derived from term clusters</a:t>
            </a:r>
          </a:p>
          <a:p>
            <a:pPr lvl="2"/>
            <a:r>
              <a:rPr lang="en-US" sz="2000" dirty="0" smtClean="0"/>
              <a:t>Latent Semantic Analysis (LSA/LSI)</a:t>
            </a:r>
          </a:p>
          <a:p>
            <a:pPr lvl="3"/>
            <a:r>
              <a:rPr lang="en-US" dirty="0" smtClean="0"/>
              <a:t>Result of Singular Value Decomposition (SVD) on matrix produces ‘closest’ rank r’ approximation of original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389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Pros:</a:t>
            </a:r>
          </a:p>
          <a:p>
            <a:pPr lvl="1"/>
            <a:r>
              <a:rPr lang="en-US" sz="2400" dirty="0" smtClean="0"/>
              <a:t>Data-driven</a:t>
            </a:r>
          </a:p>
          <a:p>
            <a:pPr lvl="1"/>
            <a:r>
              <a:rPr lang="en-US" sz="2400" dirty="0" smtClean="0"/>
              <a:t>Theoretical basis – guarantees on matrix similarity</a:t>
            </a:r>
          </a:p>
          <a:p>
            <a:pPr lvl="1"/>
            <a:r>
              <a:rPr lang="en-US" sz="2400" dirty="0" smtClean="0"/>
              <a:t>Not bound by initial feature space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Cons:</a:t>
            </a:r>
          </a:p>
          <a:p>
            <a:pPr lvl="1"/>
            <a:r>
              <a:rPr lang="en-US" sz="2400" dirty="0" smtClean="0"/>
              <a:t>Some ad-hoc factors:</a:t>
            </a:r>
          </a:p>
          <a:p>
            <a:pPr lvl="2"/>
            <a:r>
              <a:rPr lang="en-US" dirty="0" smtClean="0"/>
              <a:t>e.g., # of dimensions</a:t>
            </a:r>
          </a:p>
          <a:p>
            <a:pPr lvl="1"/>
            <a:r>
              <a:rPr lang="en-US" sz="2400" dirty="0" smtClean="0"/>
              <a:t>Resulting feature space can be hard to interpret</a:t>
            </a:r>
          </a:p>
        </p:txBody>
      </p:sp>
    </p:spTree>
    <p:extLst>
      <p:ext uri="{BB962C8B-B14F-4D97-AF65-F5344CB8AC3E}">
        <p14:creationId xmlns:p14="http://schemas.microsoft.com/office/powerpoint/2010/main" val="2642973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Quick summary so far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86738" cy="490061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400" dirty="0" smtClean="0">
                <a:sym typeface="Wingdings" pitchFamily="2" charset="2"/>
              </a:rPr>
              <a:t>DR: to reduce the number of features</a:t>
            </a:r>
          </a:p>
          <a:p>
            <a:pPr lvl="1" eaLnBrk="1" hangingPunct="1"/>
            <a:r>
              <a:rPr lang="en-US" sz="2400" dirty="0" smtClean="0">
                <a:sym typeface="Wingdings" pitchFamily="2" charset="2"/>
              </a:rPr>
              <a:t>Local DR vs. global DR</a:t>
            </a:r>
          </a:p>
          <a:p>
            <a:pPr lvl="1" eaLnBrk="1" hangingPunct="1"/>
            <a:r>
              <a:rPr lang="en-US" sz="2400" dirty="0" smtClean="0">
                <a:sym typeface="Wingdings" pitchFamily="2" charset="2"/>
              </a:rPr>
              <a:t>Feature extraction vs. feature selection</a:t>
            </a:r>
          </a:p>
          <a:p>
            <a:pPr lvl="1" eaLnBrk="1" hangingPunct="1">
              <a:buFontTx/>
              <a:buNone/>
            </a:pPr>
            <a:endParaRPr lang="en-US" sz="2400" dirty="0" smtClean="0">
              <a:sym typeface="Wingdings" pitchFamily="2" charset="2"/>
            </a:endParaRPr>
          </a:p>
          <a:p>
            <a:pPr eaLnBrk="1" hangingPunct="1"/>
            <a:r>
              <a:rPr lang="en-US" sz="2400" dirty="0" smtClean="0">
                <a:sym typeface="Wingdings" pitchFamily="2" charset="2"/>
              </a:rPr>
              <a:t>Feature extraction: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Feature clustering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Latent semantic indexing (LSI)</a:t>
            </a:r>
          </a:p>
          <a:p>
            <a:pPr eaLnBrk="1" hangingPunct="1">
              <a:buFontTx/>
              <a:buNone/>
            </a:pPr>
            <a:endParaRPr lang="en-US" sz="2400" dirty="0" smtClean="0">
              <a:sym typeface="Wingdings" pitchFamily="2" charset="2"/>
            </a:endParaRPr>
          </a:p>
          <a:p>
            <a:pPr eaLnBrk="1" hangingPunct="1"/>
            <a:r>
              <a:rPr lang="en-US" sz="2400" dirty="0" smtClean="0">
                <a:sym typeface="Wingdings" pitchFamily="2" charset="2"/>
              </a:rPr>
              <a:t>Feature selection:</a:t>
            </a:r>
          </a:p>
          <a:p>
            <a:pPr lvl="1" eaLnBrk="1" hangingPunct="1"/>
            <a:r>
              <a:rPr lang="en-US" sz="2400" dirty="0" smtClean="0">
                <a:sym typeface="Wingdings" pitchFamily="2" charset="2"/>
              </a:rPr>
              <a:t>Wrapping method</a:t>
            </a:r>
          </a:p>
          <a:p>
            <a:pPr lvl="1" eaLnBrk="1" hangingPunct="1"/>
            <a:r>
              <a:rPr lang="en-US" sz="2400" dirty="0" smtClean="0">
                <a:solidFill>
                  <a:srgbClr val="0070C0"/>
                </a:solidFill>
                <a:sym typeface="Wingdings" pitchFamily="2" charset="2"/>
              </a:rPr>
              <a:t>Filtering method: different functions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Feature scoring measures</a:t>
            </a:r>
          </a:p>
        </p:txBody>
      </p:sp>
      <p:sp>
        <p:nvSpPr>
          <p:cNvPr id="12291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9275" y="107576"/>
            <a:ext cx="8238798" cy="1336956"/>
          </a:xfrm>
        </p:spPr>
        <p:txBody>
          <a:bodyPr/>
          <a:lstStyle/>
          <a:p>
            <a:r>
              <a:rPr lang="en-US" dirty="0" smtClean="0"/>
              <a:t>Basic Notation, Distributions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65104"/>
          </a:xfrm>
        </p:spPr>
        <p:txBody>
          <a:bodyPr/>
          <a:lstStyle/>
          <a:p>
            <a:r>
              <a:rPr lang="en-US" sz="2800" dirty="0" smtClean="0"/>
              <a:t>Assume binary representation of terms, classes</a:t>
            </a:r>
          </a:p>
          <a:p>
            <a:r>
              <a:rPr lang="en-US" sz="2800" dirty="0" err="1" smtClean="0"/>
              <a:t>t</a:t>
            </a:r>
            <a:r>
              <a:rPr lang="en-US" sz="2800" baseline="-25000" dirty="0" err="1" smtClean="0"/>
              <a:t>k</a:t>
            </a:r>
            <a:r>
              <a:rPr lang="en-US" sz="2800" baseline="-25000" dirty="0"/>
              <a:t> </a:t>
            </a:r>
            <a:r>
              <a:rPr lang="en-US" sz="2800" dirty="0" smtClean="0"/>
              <a:t>: term in T; c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: class in </a:t>
            </a:r>
            <a:r>
              <a:rPr lang="en-US" sz="2800" dirty="0" smtClean="0"/>
              <a:t>C</a:t>
            </a:r>
            <a:endParaRPr lang="en-US" sz="2800" dirty="0" smtClean="0"/>
          </a:p>
          <a:p>
            <a:r>
              <a:rPr lang="en-US" sz="2800" dirty="0" smtClean="0"/>
              <a:t>P(</a:t>
            </a:r>
            <a:r>
              <a:rPr lang="en-US" sz="2800" dirty="0" err="1" smtClean="0"/>
              <a:t>t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): proportion of documents in which </a:t>
            </a:r>
            <a:r>
              <a:rPr lang="en-US" sz="2800" dirty="0" err="1" smtClean="0"/>
              <a:t>t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 appears</a:t>
            </a:r>
          </a:p>
          <a:p>
            <a:r>
              <a:rPr lang="en-US" sz="2800" dirty="0" smtClean="0"/>
              <a:t>P(c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): proportion of documents of class c</a:t>
            </a:r>
            <a:r>
              <a:rPr lang="en-US" sz="2800" baseline="-25000" dirty="0" smtClean="0"/>
              <a:t>i</a:t>
            </a:r>
          </a:p>
          <a:p>
            <a:pPr lvl="1"/>
            <a:r>
              <a:rPr lang="en-US" dirty="0" smtClean="0"/>
              <a:t>Binary so have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058644"/>
              </p:ext>
            </p:extLst>
          </p:nvPr>
        </p:nvGraphicFramePr>
        <p:xfrm>
          <a:off x="3491880" y="5229200"/>
          <a:ext cx="4504872" cy="1433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Equation" r:id="rId3" imgW="1397000" imgH="444500" progId="Equation.3">
                  <p:embed/>
                </p:oleObj>
              </mc:Choice>
              <mc:Fallback>
                <p:oleObj name="Equation" r:id="rId3" imgW="13970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91880" y="5229200"/>
                        <a:ext cx="4504872" cy="14333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2454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Calculating basic distributions</a:t>
            </a:r>
          </a:p>
        </p:txBody>
      </p:sp>
      <p:pic>
        <p:nvPicPr>
          <p:cNvPr id="59424" name="Picture 3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6813" y="1700213"/>
            <a:ext cx="2794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426" name="Picture 3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35063" y="4116388"/>
            <a:ext cx="7027862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Feature selection functions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Question: What makes a good </a:t>
            </a:r>
            <a:r>
              <a:rPr lang="en-US" dirty="0" smtClean="0"/>
              <a:t>feature?</a:t>
            </a:r>
            <a:endParaRPr lang="en-US" dirty="0"/>
          </a:p>
          <a:p>
            <a:pPr marL="0" indent="0"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Intuition: for a category c</a:t>
            </a:r>
            <a:r>
              <a:rPr lang="en-US" baseline="-25000" dirty="0" smtClean="0"/>
              <a:t>i</a:t>
            </a:r>
            <a:r>
              <a:rPr lang="en-US" dirty="0" smtClean="0"/>
              <a:t> , the most valuable feature are those that are distributed most </a:t>
            </a:r>
            <a:r>
              <a:rPr lang="en-US" u="sng" dirty="0" smtClean="0"/>
              <a:t>differently</a:t>
            </a:r>
            <a:r>
              <a:rPr lang="en-US" dirty="0" smtClean="0"/>
              <a:t> in the sets of positive and negative examples of c</a:t>
            </a:r>
            <a:r>
              <a:rPr lang="en-US" baseline="-25000" dirty="0" smtClean="0"/>
              <a:t>i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4" y="0"/>
            <a:ext cx="8713663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Create </a:t>
            </a:r>
            <a:r>
              <a:rPr lang="en-US" dirty="0" smtClean="0"/>
              <a:t>attribute-value table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57250" y="3071813"/>
            <a:ext cx="7848600" cy="330951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Choose features: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Define feature templates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Instantiate the feature templates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Dimensionality reduction: feature selection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Feature weighting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Global feature weighting: weight the whole column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Local feature weighting: weight for a cell</a:t>
            </a:r>
          </a:p>
        </p:txBody>
      </p:sp>
      <p:graphicFrame>
        <p:nvGraphicFramePr>
          <p:cNvPr id="45105" name="Group 49"/>
          <p:cNvGraphicFramePr>
            <a:graphicFrameLocks noGrp="1"/>
          </p:cNvGraphicFramePr>
          <p:nvPr>
            <p:ph sz="half" idx="2"/>
          </p:nvPr>
        </p:nvGraphicFramePr>
        <p:xfrm>
          <a:off x="2000250" y="1143000"/>
          <a:ext cx="3884613" cy="2083117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159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38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8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275" y="107576"/>
            <a:ext cx="8562737" cy="1336956"/>
          </a:xfrm>
        </p:spPr>
        <p:txBody>
          <a:bodyPr/>
          <a:lstStyle/>
          <a:p>
            <a:r>
              <a:rPr lang="en-US" dirty="0" smtClean="0"/>
              <a:t>Term Selection Functions: 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Document frequency (DF):</a:t>
            </a:r>
          </a:p>
          <a:p>
            <a:pPr lvl="1"/>
            <a:r>
              <a:rPr lang="en-US" sz="2400" dirty="0" smtClean="0"/>
              <a:t>Number of documents in which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 </a:t>
            </a:r>
            <a:r>
              <a:rPr lang="en-US" sz="2400" dirty="0" smtClean="0"/>
              <a:t>appears</a:t>
            </a:r>
            <a:endParaRPr lang="en-US" sz="2400" dirty="0" smtClean="0"/>
          </a:p>
          <a:p>
            <a:r>
              <a:rPr lang="en-US" sz="2400" dirty="0" smtClean="0"/>
              <a:t>Applying DF: </a:t>
            </a:r>
          </a:p>
          <a:p>
            <a:pPr lvl="1"/>
            <a:r>
              <a:rPr lang="en-US" sz="2400" dirty="0" smtClean="0"/>
              <a:t>Remove terms with DF below some </a:t>
            </a:r>
            <a:r>
              <a:rPr lang="en-US" sz="2400" dirty="0" smtClean="0"/>
              <a:t>threshold</a:t>
            </a:r>
            <a:endParaRPr lang="en-US" sz="2400" dirty="0" smtClean="0"/>
          </a:p>
          <a:p>
            <a:r>
              <a:rPr lang="en-US" sz="2400" dirty="0" smtClean="0"/>
              <a:t>Intuition:</a:t>
            </a:r>
          </a:p>
          <a:p>
            <a:pPr lvl="1"/>
            <a:r>
              <a:rPr lang="en-US" sz="2400" dirty="0" smtClean="0"/>
              <a:t>Very rare terms won’t help with categorization</a:t>
            </a:r>
          </a:p>
          <a:p>
            <a:pPr lvl="2"/>
            <a:r>
              <a:rPr lang="en-US" dirty="0"/>
              <a:t>o</a:t>
            </a:r>
            <a:r>
              <a:rPr lang="en-US" dirty="0" smtClean="0"/>
              <a:t>r not useful </a:t>
            </a:r>
            <a:r>
              <a:rPr lang="en-US" dirty="0" smtClean="0"/>
              <a:t>globally</a:t>
            </a:r>
          </a:p>
          <a:p>
            <a:pPr lvl="2"/>
            <a:endParaRPr lang="en-US" dirty="0" smtClean="0"/>
          </a:p>
          <a:p>
            <a:r>
              <a:rPr lang="en-US" sz="2400" dirty="0" smtClean="0"/>
              <a:t>Pros: Easy to implement, </a:t>
            </a:r>
            <a:r>
              <a:rPr lang="en-US" sz="2400" dirty="0" smtClean="0"/>
              <a:t>scalable</a:t>
            </a:r>
            <a:endParaRPr lang="en-US" sz="2400" dirty="0" smtClean="0"/>
          </a:p>
          <a:p>
            <a:r>
              <a:rPr lang="en-US" sz="2400" dirty="0" smtClean="0"/>
              <a:t>Cons: Ad-hoc, low DF terms ‘topical’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1115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402678" cy="1336956"/>
          </a:xfrm>
        </p:spPr>
        <p:txBody>
          <a:bodyPr/>
          <a:lstStyle/>
          <a:p>
            <a:r>
              <a:rPr lang="en-US" dirty="0" smtClean="0"/>
              <a:t>Term Selection Functions: 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err="1" smtClean="0"/>
              <a:t>Pointwise</a:t>
            </a:r>
            <a:r>
              <a:rPr lang="en-US" sz="2400" dirty="0" smtClean="0"/>
              <a:t> Mutual Information (MI)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MI(</a:t>
            </a:r>
            <a:r>
              <a:rPr lang="en-US" sz="2400" dirty="0" err="1" smtClean="0"/>
              <a:t>t,c</a:t>
            </a:r>
            <a:r>
              <a:rPr lang="en-US" sz="2400" dirty="0" smtClean="0"/>
              <a:t>)=0 if t and c are independent</a:t>
            </a:r>
          </a:p>
          <a:p>
            <a:endParaRPr lang="en-US" sz="2400" dirty="0" smtClean="0"/>
          </a:p>
          <a:p>
            <a:r>
              <a:rPr lang="en-US" sz="2400" dirty="0" smtClean="0"/>
              <a:t>Issue: Can be heavily influenced by marginal probability</a:t>
            </a:r>
          </a:p>
          <a:p>
            <a:pPr lvl="1"/>
            <a:r>
              <a:rPr lang="en-US" sz="2400" dirty="0" smtClean="0"/>
              <a:t>Problem comparing terms of differing frequencies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359673"/>
              </p:ext>
            </p:extLst>
          </p:nvPr>
        </p:nvGraphicFramePr>
        <p:xfrm>
          <a:off x="1491712" y="2045343"/>
          <a:ext cx="4510398" cy="1207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Equation" r:id="rId3" imgW="1612900" imgH="431800" progId="Equation.3">
                  <p:embed/>
                </p:oleObj>
              </mc:Choice>
              <mc:Fallback>
                <p:oleObj name="Equation" r:id="rId3" imgW="16129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1712" y="2045343"/>
                        <a:ext cx="4510398" cy="12075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3150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300253" cy="1336956"/>
          </a:xfrm>
        </p:spPr>
        <p:txBody>
          <a:bodyPr/>
          <a:lstStyle/>
          <a:p>
            <a:r>
              <a:rPr lang="en-US" dirty="0" smtClean="0"/>
              <a:t>Term Selection Functions: 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Gain:</a:t>
            </a:r>
          </a:p>
          <a:p>
            <a:pPr lvl="1"/>
            <a:r>
              <a:rPr lang="en-US" dirty="0" smtClean="0"/>
              <a:t>Intuition: Transmitting Y, how many bits can we save if both sides know X?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IG(Y,X) = H(Y)-H(Y|X)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96033"/>
              </p:ext>
            </p:extLst>
          </p:nvPr>
        </p:nvGraphicFramePr>
        <p:xfrm>
          <a:off x="1115616" y="4581128"/>
          <a:ext cx="6848202" cy="84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Equation" r:id="rId3" imgW="3492500" imgH="431800" progId="Equation.3">
                  <p:embed/>
                </p:oleObj>
              </mc:Choice>
              <mc:Fallback>
                <p:oleObj name="Equation" r:id="rId3" imgW="34925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16" y="4581128"/>
                        <a:ext cx="6848202" cy="846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9305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Previous measures compute class-specific selection</a:t>
            </a:r>
          </a:p>
          <a:p>
            <a:r>
              <a:rPr lang="en-US" sz="2400" dirty="0" smtClean="0"/>
              <a:t>What if you want to filter across ALL classes?</a:t>
            </a:r>
          </a:p>
          <a:p>
            <a:pPr lvl="1"/>
            <a:r>
              <a:rPr lang="en-US" dirty="0" smtClean="0"/>
              <a:t>an aggregate measure across classes</a:t>
            </a:r>
          </a:p>
          <a:p>
            <a:pPr lvl="2"/>
            <a:r>
              <a:rPr lang="en-US" dirty="0" smtClean="0"/>
              <a:t>Sum: 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2"/>
            <a:r>
              <a:rPr lang="en-US" dirty="0" smtClean="0"/>
              <a:t>Average: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Max: 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426461"/>
              </p:ext>
            </p:extLst>
          </p:nvPr>
        </p:nvGraphicFramePr>
        <p:xfrm>
          <a:off x="2987824" y="3068960"/>
          <a:ext cx="357505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" name="Equation" r:id="rId3" imgW="1434960" imgH="291960" progId="Equation.3">
                  <p:embed/>
                </p:oleObj>
              </mc:Choice>
              <mc:Fallback>
                <p:oleObj name="Equation" r:id="rId3" imgW="1434960" imgH="291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87824" y="3068960"/>
                        <a:ext cx="3575050" cy="727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246941"/>
              </p:ext>
            </p:extLst>
          </p:nvPr>
        </p:nvGraphicFramePr>
        <p:xfrm>
          <a:off x="3059832" y="4149080"/>
          <a:ext cx="4365625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" name="Equation" r:id="rId5" imgW="1752480" imgH="291960" progId="Equation.3">
                  <p:embed/>
                </p:oleObj>
              </mc:Choice>
              <mc:Fallback>
                <p:oleObj name="Equation" r:id="rId5" imgW="1752480" imgH="291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59832" y="4149080"/>
                        <a:ext cx="4365625" cy="727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736965"/>
              </p:ext>
            </p:extLst>
          </p:nvPr>
        </p:nvGraphicFramePr>
        <p:xfrm>
          <a:off x="3059832" y="5229200"/>
          <a:ext cx="4460875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" name="Equation" r:id="rId7" imgW="1790700" imgH="241300" progId="Equation.3">
                  <p:embed/>
                </p:oleObj>
              </mc:Choice>
              <mc:Fallback>
                <p:oleObj name="Equation" r:id="rId7" imgW="17907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59832" y="5229200"/>
                        <a:ext cx="4460875" cy="60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9275" y="6412409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1691680" y="6178968"/>
            <a:ext cx="39725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|C| is the number of classes</a:t>
            </a:r>
          </a:p>
        </p:txBody>
      </p:sp>
    </p:spTree>
    <p:extLst>
      <p:ext uri="{BB962C8B-B14F-4D97-AF65-F5344CB8AC3E}">
        <p14:creationId xmlns:p14="http://schemas.microsoft.com/office/powerpoint/2010/main" val="135889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Which function works the best?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It depends on</a:t>
            </a:r>
          </a:p>
          <a:p>
            <a:pPr lvl="1" eaLnBrk="1" hangingPunct="1"/>
            <a:r>
              <a:rPr lang="en-US" dirty="0" smtClean="0"/>
              <a:t>Classifiers</a:t>
            </a:r>
          </a:p>
          <a:p>
            <a:pPr lvl="1" eaLnBrk="1" hangingPunct="1"/>
            <a:r>
              <a:rPr lang="en-US" dirty="0" smtClean="0"/>
              <a:t>Type of data</a:t>
            </a:r>
          </a:p>
          <a:p>
            <a:pPr lvl="1" eaLnBrk="1" hangingPunct="1"/>
            <a:r>
              <a:rPr lang="en-US" dirty="0" smtClean="0"/>
              <a:t>…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dirty="0" smtClean="0"/>
              <a:t>According to (Yang and Pedersen 1997):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</a:t>
            </a:r>
          </a:p>
        </p:txBody>
      </p:sp>
      <p:pic>
        <p:nvPicPr>
          <p:cNvPr id="41990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983330"/>
            <a:ext cx="6983561" cy="111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Feature weighting</a:t>
            </a:r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Feature weights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Feature weight </a:t>
            </a:r>
            <a:r>
              <a:rPr lang="en-US" dirty="0" smtClean="0">
                <a:latin typeface="cmsy10" pitchFamily="34" charset="0"/>
              </a:rPr>
              <a:t>in</a:t>
            </a:r>
            <a:r>
              <a:rPr lang="en-US" dirty="0" smtClean="0"/>
              <a:t> </a:t>
            </a:r>
            <a:r>
              <a:rPr lang="en-US" dirty="0" smtClean="0"/>
              <a:t>{0,1}: same as DR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</a:t>
            </a:r>
          </a:p>
          <a:p>
            <a:pPr eaLnBrk="1" hangingPunct="1"/>
            <a:r>
              <a:rPr lang="en-US" dirty="0" smtClean="0"/>
              <a:t>Feature weight </a:t>
            </a:r>
            <a:r>
              <a:rPr lang="en-US" dirty="0" smtClean="0">
                <a:latin typeface="cmsy10" pitchFamily="34" charset="0"/>
              </a:rPr>
              <a:t>in</a:t>
            </a:r>
            <a:r>
              <a:rPr lang="en-US" dirty="0" smtClean="0"/>
              <a:t> </a:t>
            </a:r>
            <a:r>
              <a:rPr lang="en-US" dirty="0" smtClean="0"/>
              <a:t>R: iterative approach: </a:t>
            </a:r>
          </a:p>
          <a:p>
            <a:pPr lvl="1" eaLnBrk="1" hangingPunct="1"/>
            <a:r>
              <a:rPr lang="en-US" dirty="0" smtClean="0"/>
              <a:t>Ex: </a:t>
            </a:r>
            <a:r>
              <a:rPr lang="en-US" dirty="0" err="1" smtClean="0"/>
              <a:t>MaxEnt</a:t>
            </a:r>
            <a:endParaRPr lang="en-US" dirty="0" smtClean="0"/>
          </a:p>
          <a:p>
            <a:pPr lvl="1" eaLnBrk="1" hangingPunct="1"/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>
                <a:sym typeface="Wingdings" pitchFamily="2" charset="2"/>
              </a:rPr>
              <a:t> Feature selection is a special case of feature weighting.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</a:t>
            </a:r>
            <a:r>
              <a:rPr lang="en-US" dirty="0" smtClean="0"/>
              <a:t>eature values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Binary features: 0 or 1</a:t>
            </a:r>
            <a:r>
              <a:rPr lang="en-US" sz="24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Term frequency (TF): the number of times that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 appears in d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Inverse </a:t>
            </a:r>
            <a:r>
              <a:rPr lang="en-US" sz="2400" dirty="0" smtClean="0"/>
              <a:t>document frequency (IDF): log </a:t>
            </a:r>
            <a:r>
              <a:rPr lang="en-US" sz="2400" dirty="0" smtClean="0"/>
              <a:t>(|</a:t>
            </a:r>
            <a:r>
              <a:rPr lang="en-US" sz="2400" smtClean="0"/>
              <a:t>D</a:t>
            </a:r>
            <a:r>
              <a:rPr lang="en-US" sz="2400" smtClean="0"/>
              <a:t>|/</a:t>
            </a:r>
            <a:r>
              <a:rPr lang="en-US" sz="2400" dirty="0" err="1" smtClean="0"/>
              <a:t>d</a:t>
            </a:r>
            <a:r>
              <a:rPr lang="en-US" sz="2400" baseline="-25000" dirty="0" err="1" smtClean="0"/>
              <a:t>k</a:t>
            </a:r>
            <a:r>
              <a:rPr lang="en-US" sz="2400" baseline="-25000" dirty="0" smtClean="0"/>
              <a:t>,</a:t>
            </a:r>
            <a:r>
              <a:rPr lang="en-US" sz="2400" dirty="0" smtClean="0"/>
              <a:t>)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where </a:t>
            </a:r>
            <a:r>
              <a:rPr lang="en-US" sz="2400" dirty="0" err="1" smtClean="0"/>
              <a:t>d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 is the number of documents that contain t</a:t>
            </a:r>
            <a:r>
              <a:rPr lang="en-US" sz="2400" baseline="-25000" dirty="0" smtClean="0"/>
              <a:t>k</a:t>
            </a:r>
            <a:r>
              <a:rPr lang="en-US" sz="24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TFIDF =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TF * IDF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Normalized TFIDF: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</p:txBody>
      </p:sp>
      <p:pic>
        <p:nvPicPr>
          <p:cNvPr id="53252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4663" y="5300663"/>
            <a:ext cx="38862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so far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Curse of dimensionality </a:t>
            </a:r>
            <a:r>
              <a:rPr lang="en-US" dirty="0" smtClean="0">
                <a:sym typeface="Wingdings" pitchFamily="2" charset="2"/>
              </a:rPr>
              <a:t> dimensionality reduction (DR)</a:t>
            </a:r>
          </a:p>
          <a:p>
            <a:pPr eaLnBrk="1" hangingPunct="1"/>
            <a:endParaRPr lang="en-US" dirty="0" smtClean="0">
              <a:sym typeface="Wingdings" pitchFamily="2" charset="2"/>
            </a:endParaRPr>
          </a:p>
          <a:p>
            <a:pPr eaLnBrk="1" hangingPunct="1"/>
            <a:r>
              <a:rPr lang="en-US" dirty="0" smtClean="0">
                <a:sym typeface="Wingdings" pitchFamily="2" charset="2"/>
              </a:rPr>
              <a:t>DR:</a:t>
            </a:r>
          </a:p>
          <a:p>
            <a:pPr lvl="1" eaLnBrk="1" hangingPunct="1"/>
            <a:r>
              <a:rPr lang="en-US" dirty="0" smtClean="0">
                <a:sym typeface="Wingdings" pitchFamily="2" charset="2"/>
              </a:rPr>
              <a:t>Feature extraction</a:t>
            </a:r>
          </a:p>
          <a:p>
            <a:pPr lvl="1" eaLnBrk="1" hangingPunct="1"/>
            <a:r>
              <a:rPr lang="en-US" dirty="0" smtClean="0">
                <a:sym typeface="Wingdings" pitchFamily="2" charset="2"/>
              </a:rPr>
              <a:t>Feature selection</a:t>
            </a:r>
          </a:p>
          <a:p>
            <a:pPr lvl="2" eaLnBrk="1" hangingPunct="1"/>
            <a:r>
              <a:rPr lang="en-US" dirty="0" smtClean="0">
                <a:sym typeface="Wingdings" pitchFamily="2" charset="2"/>
              </a:rPr>
              <a:t>Wrapping method</a:t>
            </a:r>
          </a:p>
          <a:p>
            <a:pPr lvl="2" eaLnBrk="1" hangingPunct="1"/>
            <a:r>
              <a:rPr lang="en-US" u="sng" dirty="0" smtClean="0">
                <a:sym typeface="Wingdings" pitchFamily="2" charset="2"/>
              </a:rPr>
              <a:t>Filtering method</a:t>
            </a:r>
            <a:r>
              <a:rPr lang="en-US" dirty="0" smtClean="0">
                <a:sym typeface="Wingdings" pitchFamily="2" charset="2"/>
              </a:rPr>
              <a:t>: different functions</a:t>
            </a:r>
          </a:p>
          <a:p>
            <a:pPr eaLnBrk="1" hangingPunct="1"/>
            <a:endParaRPr lang="en-US" dirty="0" smtClean="0">
              <a:sym typeface="Wingdings" pitchFamily="2" charset="2"/>
            </a:endParaRPr>
          </a:p>
          <a:p>
            <a:pPr lvl="2" eaLnBrk="1" hangingPunct="1"/>
            <a:endParaRPr lang="en-US" dirty="0" smtClean="0">
              <a:sym typeface="Wingdings" pitchFamily="2" charset="2"/>
            </a:endParaRP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(cont)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Functions: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Document frequency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Information gain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Gain ratio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Chi square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…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Task: Text classification </a:t>
            </a:r>
          </a:p>
          <a:p>
            <a:r>
              <a:rPr lang="en-US" dirty="0" smtClean="0"/>
              <a:t>Feature template definition:</a:t>
            </a:r>
          </a:p>
          <a:p>
            <a:pPr lvl="1"/>
            <a:r>
              <a:rPr lang="en-US" dirty="0" smtClean="0"/>
              <a:t>Word – just one </a:t>
            </a:r>
            <a:r>
              <a:rPr lang="en-US" dirty="0" smtClean="0"/>
              <a:t>template</a:t>
            </a:r>
            <a:endParaRPr lang="en-US" dirty="0" smtClean="0"/>
          </a:p>
          <a:p>
            <a:r>
              <a:rPr lang="en-US" dirty="0" smtClean="0"/>
              <a:t>Feature instantiation:</a:t>
            </a:r>
          </a:p>
          <a:p>
            <a:pPr lvl="1"/>
            <a:r>
              <a:rPr lang="en-US" dirty="0" smtClean="0"/>
              <a:t>Words from training </a:t>
            </a:r>
            <a:r>
              <a:rPr lang="en-US" dirty="0" smtClean="0"/>
              <a:t>data</a:t>
            </a:r>
            <a:endParaRPr lang="en-US" dirty="0" smtClean="0"/>
          </a:p>
          <a:p>
            <a:r>
              <a:rPr lang="en-US" dirty="0" smtClean="0"/>
              <a:t>Feature selection:</a:t>
            </a:r>
          </a:p>
          <a:p>
            <a:pPr lvl="1"/>
            <a:r>
              <a:rPr lang="en-US" dirty="0" err="1" smtClean="0"/>
              <a:t>Stopword</a:t>
            </a:r>
            <a:r>
              <a:rPr lang="en-US" dirty="0" smtClean="0"/>
              <a:t> removal: remove top K (~100) highest </a:t>
            </a:r>
            <a:r>
              <a:rPr lang="en-US" dirty="0" err="1" smtClean="0"/>
              <a:t>freq</a:t>
            </a:r>
            <a:endParaRPr lang="en-US" dirty="0" smtClean="0"/>
          </a:p>
          <a:p>
            <a:pPr lvl="2"/>
            <a:r>
              <a:rPr lang="en-US" dirty="0" smtClean="0"/>
              <a:t>Words like: the, a, have, is, to, for,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Feature </a:t>
            </a:r>
            <a:r>
              <a:rPr lang="en-US" dirty="0" smtClean="0"/>
              <a:t>weighting:</a:t>
            </a:r>
          </a:p>
          <a:p>
            <a:pPr lvl="1"/>
            <a:r>
              <a:rPr lang="en-US" dirty="0" smtClean="0"/>
              <a:t>Apply </a:t>
            </a:r>
            <a:r>
              <a:rPr lang="en-US" dirty="0" err="1" smtClean="0"/>
              <a:t>tf</a:t>
            </a:r>
            <a:r>
              <a:rPr lang="en-US" dirty="0" smtClean="0"/>
              <a:t>*</a:t>
            </a:r>
            <a:r>
              <a:rPr lang="en-US" dirty="0" err="1" smtClean="0"/>
              <a:t>idf</a:t>
            </a:r>
            <a:r>
              <a:rPr lang="en-US" dirty="0" smtClean="0"/>
              <a:t> feature weighting</a:t>
            </a:r>
          </a:p>
          <a:p>
            <a:pPr lvl="2"/>
            <a:r>
              <a:rPr lang="en-US" dirty="0" err="1" smtClean="0"/>
              <a:t>tf</a:t>
            </a:r>
            <a:r>
              <a:rPr lang="en-US" dirty="0" smtClean="0"/>
              <a:t> = term frequency; </a:t>
            </a:r>
            <a:r>
              <a:rPr lang="en-US" dirty="0" err="1" smtClean="0"/>
              <a:t>idf</a:t>
            </a:r>
            <a:r>
              <a:rPr lang="en-US" dirty="0" smtClean="0"/>
              <a:t> = inverse document frequency </a:t>
            </a:r>
          </a:p>
        </p:txBody>
      </p:sp>
    </p:spTree>
    <p:extLst>
      <p:ext uri="{BB962C8B-B14F-4D97-AF65-F5344CB8AC3E}">
        <p14:creationId xmlns:p14="http://schemas.microsoft.com/office/powerpoint/2010/main" val="2415733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Additional slides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5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Information gain</a:t>
            </a:r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 bwMode="auto">
          <a:xfrm>
            <a:off x="536766" y="2130425"/>
            <a:ext cx="7448167" cy="3206069"/>
          </a:xfrm>
          <a:prstGeom prst="rect">
            <a:avLst/>
          </a:prstGeom>
          <a:noFill/>
          <a:ln/>
          <a:effectLst/>
        </p:spPr>
      </p:pic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323850" y="1989138"/>
            <a:ext cx="2735263" cy="647700"/>
          </a:xfrm>
          <a:prstGeom prst="rect">
            <a:avLst/>
          </a:prstGeom>
          <a:solidFill>
            <a:schemeClr val="accent1">
              <a:alpha val="23921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5148064" y="4797152"/>
            <a:ext cx="1871663" cy="647700"/>
          </a:xfrm>
          <a:prstGeom prst="rect">
            <a:avLst/>
          </a:prstGeom>
          <a:solidFill>
            <a:schemeClr val="accent1">
              <a:alpha val="36862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TextBox 5"/>
          <p:cNvSpPr txBox="1">
            <a:spLocks noChangeArrowheads="1"/>
          </p:cNvSpPr>
          <p:nvPr/>
        </p:nvSpPr>
        <p:spPr bwMode="auto">
          <a:xfrm>
            <a:off x="2214563" y="642938"/>
            <a:ext cx="42656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Information gain**</a:t>
            </a:r>
          </a:p>
        </p:txBody>
      </p:sp>
    </p:spTree>
    <p:extLst>
      <p:ext uri="{BB962C8B-B14F-4D97-AF65-F5344CB8AC3E}">
        <p14:creationId xmlns:p14="http://schemas.microsoft.com/office/powerpoint/2010/main" val="2825452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/>
      <p:bldP spid="8704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term selection functions**</a:t>
            </a:r>
          </a:p>
        </p:txBody>
      </p:sp>
      <p:pic>
        <p:nvPicPr>
          <p:cNvPr id="3994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4213" y="1916113"/>
            <a:ext cx="607060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1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4213" y="4149725"/>
            <a:ext cx="5759450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17954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term selection functions**</a:t>
            </a:r>
          </a:p>
        </p:txBody>
      </p:sp>
      <p:pic>
        <p:nvPicPr>
          <p:cNvPr id="38920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288" y="1844675"/>
            <a:ext cx="8174037" cy="84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4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5913" y="3309938"/>
            <a:ext cx="8118475" cy="104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5288" y="4868863"/>
            <a:ext cx="8280400" cy="104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26033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Curse of Dimensionality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0"/>
            <a:ext cx="8594725" cy="4997151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/>
              <a:t>Think of the instances as vectors of features</a:t>
            </a:r>
          </a:p>
          <a:p>
            <a:pPr lvl="1"/>
            <a:r>
              <a:rPr lang="en-US" sz="2200" dirty="0" smtClean="0"/>
              <a:t># of features = # of dimensions</a:t>
            </a:r>
          </a:p>
          <a:p>
            <a:pPr lvl="1"/>
            <a:endParaRPr lang="en-US" sz="2200" dirty="0" smtClean="0"/>
          </a:p>
          <a:p>
            <a:r>
              <a:rPr lang="en-US" sz="2200" dirty="0" smtClean="0"/>
              <a:t>Number of features potentially enormous</a:t>
            </a:r>
          </a:p>
          <a:p>
            <a:pPr lvl="1"/>
            <a:r>
              <a:rPr lang="en-US" sz="2200" dirty="0" smtClean="0"/>
              <a:t>e.g., # words in corpus continues to increase w/corpus size</a:t>
            </a:r>
          </a:p>
          <a:p>
            <a:pPr lvl="1"/>
            <a:endParaRPr lang="en-US" sz="2200" dirty="0" smtClean="0"/>
          </a:p>
          <a:p>
            <a:r>
              <a:rPr lang="en-US" sz="2200" dirty="0" smtClean="0"/>
              <a:t>High dimensionality problematic:</a:t>
            </a:r>
          </a:p>
          <a:p>
            <a:pPr lvl="1"/>
            <a:r>
              <a:rPr lang="en-US" sz="2200" dirty="0"/>
              <a:t>Leads to difficulty with estimation/learning</a:t>
            </a:r>
          </a:p>
          <a:p>
            <a:pPr lvl="2"/>
            <a:r>
              <a:rPr lang="en-US" sz="2200" dirty="0" smtClean="0"/>
              <a:t>Hard to create valid model </a:t>
            </a:r>
          </a:p>
          <a:p>
            <a:pPr lvl="2"/>
            <a:r>
              <a:rPr lang="en-US" sz="2200" dirty="0" smtClean="0"/>
              <a:t>Hard to predict and generalize – think </a:t>
            </a:r>
            <a:r>
              <a:rPr lang="en-US" sz="2200" dirty="0" err="1" smtClean="0"/>
              <a:t>kNN</a:t>
            </a:r>
            <a:endParaRPr lang="en-US" sz="2200" dirty="0" smtClean="0"/>
          </a:p>
          <a:p>
            <a:pPr lvl="2"/>
            <a:r>
              <a:rPr lang="en-US" sz="2200" dirty="0"/>
              <a:t>More dimensions </a:t>
            </a:r>
            <a:r>
              <a:rPr lang="en-US" sz="2200" dirty="0">
                <a:sym typeface="Wingdings"/>
              </a:rPr>
              <a:t> more samples needed to learn model</a:t>
            </a:r>
            <a:endParaRPr lang="en-US" sz="2200" dirty="0"/>
          </a:p>
          <a:p>
            <a:pPr lvl="2"/>
            <a:endParaRPr lang="en-US" sz="2200" dirty="0" smtClean="0"/>
          </a:p>
          <a:p>
            <a:pPr lvl="1"/>
            <a:r>
              <a:rPr lang="en-US" sz="2200" dirty="0" smtClean="0"/>
              <a:t>Leads to high computational cost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096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the Curse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Dimensionality reduction:</a:t>
            </a:r>
          </a:p>
          <a:p>
            <a:pPr lvl="1"/>
            <a:r>
              <a:rPr lang="en-US" sz="2000" dirty="0" smtClean="0"/>
              <a:t>Produce a representation with fewer dimensions </a:t>
            </a:r>
          </a:p>
          <a:p>
            <a:pPr lvl="2"/>
            <a:r>
              <a:rPr lang="en-US" sz="2000" dirty="0" smtClean="0"/>
              <a:t>But with comparable performance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More formally, given an original feature set r, </a:t>
            </a:r>
          </a:p>
          <a:p>
            <a:pPr lvl="2"/>
            <a:r>
              <a:rPr lang="en-US" sz="2000" dirty="0" smtClean="0"/>
              <a:t>Create a new set r’ |r’| &lt; |r|, with comparable perf</a:t>
            </a:r>
            <a:r>
              <a:rPr lang="en-US" dirty="0" smtClean="0"/>
              <a:t>ormance</a:t>
            </a:r>
          </a:p>
        </p:txBody>
      </p:sp>
    </p:spTree>
    <p:extLst>
      <p:ext uri="{BB962C8B-B14F-4D97-AF65-F5344CB8AC3E}">
        <p14:creationId xmlns:p14="http://schemas.microsoft.com/office/powerpoint/2010/main" val="2655080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171450" y="1643063"/>
            <a:ext cx="8972550" cy="4900612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Dimensionality reduction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Some scoring functions **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Chi-square score and Chi-square test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 In this lecture, we will use “term” and “feature” interchangeably.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Dimensionality reduction (DR)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 Dimensionality reduction (DR)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DR?</a:t>
            </a:r>
          </a:p>
          <a:p>
            <a:pPr lvl="1" eaLnBrk="1" hangingPunct="1"/>
            <a:r>
              <a:rPr lang="en-US" smtClean="0"/>
              <a:t>Given a feature set r, create a new set r’, s.t. </a:t>
            </a:r>
          </a:p>
          <a:p>
            <a:pPr lvl="2" eaLnBrk="1" hangingPunct="1"/>
            <a:r>
              <a:rPr lang="en-US" smtClean="0"/>
              <a:t>r’ is much smaller than r, and</a:t>
            </a:r>
          </a:p>
          <a:p>
            <a:pPr lvl="2" eaLnBrk="1" hangingPunct="1"/>
            <a:r>
              <a:rPr lang="en-US" smtClean="0"/>
              <a:t>the classification performance does not suffer too much.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Why DR?</a:t>
            </a:r>
          </a:p>
          <a:p>
            <a:pPr lvl="1" eaLnBrk="1" hangingPunct="1"/>
            <a:r>
              <a:rPr lang="en-US" smtClean="0"/>
              <a:t>ML algorithms do not scale well.</a:t>
            </a:r>
          </a:p>
          <a:p>
            <a:pPr lvl="1" eaLnBrk="1" hangingPunct="1"/>
            <a:r>
              <a:rPr lang="en-US" smtClean="0"/>
              <a:t>DR can reduce overfitting.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925144"/>
          </a:xfrm>
        </p:spPr>
        <p:txBody>
          <a:bodyPr/>
          <a:lstStyle/>
          <a:p>
            <a:r>
              <a:rPr lang="en-US" sz="2800" dirty="0" smtClean="0"/>
              <a:t>Given an initial feature set r,</a:t>
            </a:r>
          </a:p>
          <a:p>
            <a:pPr lvl="1"/>
            <a:r>
              <a:rPr lang="en-US" dirty="0" smtClean="0"/>
              <a:t>Create a feature set r’ such that |r| &lt; |r’|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sz="2800" dirty="0" smtClean="0"/>
              <a:t>Approaches:</a:t>
            </a:r>
          </a:p>
          <a:p>
            <a:pPr lvl="1"/>
            <a:r>
              <a:rPr lang="en-US" dirty="0" smtClean="0"/>
              <a:t>r’: same for all classes (a.k.a. global), </a:t>
            </a:r>
            <a:r>
              <a:rPr lang="en-US" dirty="0" err="1" smtClean="0"/>
              <a:t>vs</a:t>
            </a:r>
            <a:endParaRPr lang="en-US" dirty="0" smtClean="0"/>
          </a:p>
          <a:p>
            <a:pPr lvl="1"/>
            <a:r>
              <a:rPr lang="en-US" dirty="0" smtClean="0"/>
              <a:t>r’: different for each class (a.k.a. local)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Feature selection/filtering</a:t>
            </a:r>
          </a:p>
          <a:p>
            <a:pPr lvl="1"/>
            <a:r>
              <a:rPr lang="en-US" dirty="0" smtClean="0"/>
              <a:t>Feature mapping (a.k.a. extraction)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53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538"/>
  <p:tag name="DEFAULTHEIGHT" val="32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NGL coefficient: N is the total number of docs\\&#10;$NGL(t_k, c_i)=\frac{\sqrt{N} \ GSS(t_k, c_i)}{\sqrt{P(t_k)P(\bar{t_k})P(c_i)P(\bar{c_i})}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38"/>
  <p:tag name="BOXHEIGHT" val="321"/>
  <p:tag name="BOXFONT" val="10"/>
  <p:tag name="BOXWRAP" val="False"/>
  <p:tag name="WORKAROUNDTRANSPARENCYBUG" val="False"/>
  <p:tag name="ALLOWFONTSUBSTITUTION" val="False"/>
  <p:tag name="BITMAPFORMAT" val="pngmono"/>
  <p:tag name="ORIGWIDTH" val="467"/>
  <p:tag name="PICTUREFILESIZE" val="4920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Chi-square: (one of the definitions) \\&#10;$\chi^2(t_k, c_i) = NGL(t_k, c_i)^2 = \frac{(ad - bc)^2 N}{(a+b)(a+c)(b+d)(c+d)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7"/>
  <p:tag name="PICTUREFILESIZE" val="4533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tabular}{|l|l|l|} \hline&#10;   &amp; $\bar{c_i} $ &amp; $c_i$ \\ \hline&#10;$\bar{t_k} $ &amp;  a &amp;  b \\ \hline&#10;$t_k $ &amp; c &amp; d \\ \hline&#10;\end{tabular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38"/>
  <p:tag name="BOXHEIGHT" val="321"/>
  <p:tag name="BOXFONT" val="10"/>
  <p:tag name="BOXWRAP" val="False"/>
  <p:tag name="WORKAROUNDTRANSPARENCYBUG" val="False"/>
  <p:tag name="ALLOWFONTSUBSTITUTION" val="False"/>
  <p:tag name="BITMAPFORMAT" val="pngmono"/>
  <p:tag name="ORIGWIDTH" val="110"/>
  <p:tag name="PICTUREFILESIZE" val="926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&#10;$P(t_k, c_i)=d/N$ \\&#10;$P(t_k)=(c+d)/N, P(c_i)=(b+d)/N$ \\&#10;$P(t_k|c_i)=d/(b+d)$ \\&#10;where $N=a+b+c+d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38"/>
  <p:tag name="BOXHEIGHT" val="321"/>
  <p:tag name="BOXFONT" val="10"/>
  <p:tag name="BOXWRAP" val="False"/>
  <p:tag name="WORKAROUNDTRANSPARENCYBUG" val="False"/>
  <p:tag name="ALLOWFONTSUBSTITUTION" val="False"/>
  <p:tag name="BITMAPFORMAT" val="pngmono"/>
  <p:tag name="ORIGWIDTH" val="367"/>
  <p:tag name="PICTUREFILESIZE" val="5006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&#10;$\{OR, NGL, GSS\} &gt; \{\chi_{max}^2, IG_{sum}\} \\&#10;\ \ \ \ &gt; \{\#_{avg}\} &gt;&gt; \{MI\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38"/>
  <p:tag name="BOXHEIGHT" val="321"/>
  <p:tag name="BOXFONT" val="10"/>
  <p:tag name="BOXWRAP" val="False"/>
  <p:tag name="WORKAROUNDTRANSPARENCYBUG" val="False"/>
  <p:tag name="ALLOWFONTSUBSTITUTION" val="False"/>
  <p:tag name="BITMAPFORMAT" val="pngmono"/>
  <p:tag name="ORIGWIDTH" val="333"/>
  <p:tag name="PICTUREFILESIZE" val="3101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w_{ik} = \frac{tfidf(d_i, t_k)}{Z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52"/>
  <p:tag name="BOXHEIGHT" val="326"/>
  <p:tag name="BOXFONT" val="10"/>
  <p:tag name="BOXWRAP" val="False"/>
  <p:tag name="WORKAROUNDTRANSPARENCYBUG" val="False"/>
  <p:tag name="ALLOWFONTSUBSTITUTION" val="False"/>
  <p:tag name="BITMAPFORMAT" val="pngmono"/>
  <p:tag name="ORIGWIDTH" val="153"/>
  <p:tag name="PICTUREFILESIZE" val="1046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\sum_i IG(t_k, c_i) $ \\&#10;= $\sum_{c\in C} \sum_{t\in\{t_k, \bar{t_k}\}} P(t,c) log \frac{P(t,c)}{P(c)P(t)} $ \\&#10;= $ \sum_{c\in C} \sum_t P(t,c) log P(c|t)$ \\&#10;  \ \ $ - \sum_c \sum_t P(t,c) log P(c)$ \\&#10;= $ - H(C|T) - \sum_c ((log P(c)) \sum_t P(t,c)) $ \\&#10;= $ - H(C|T) + H(C) = IG(C, T)$  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4"/>
  <p:tag name="PICTUREFILESIZE" val="9189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&#10;Relevancy score: \\&#10;$RS(t_k, c_i) = log \frac{P(t_k|c_i) + d} {P(\bar{t_k}|\bar{c_i})+d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38"/>
  <p:tag name="BOXHEIGHT" val="321"/>
  <p:tag name="BOXFONT" val="10"/>
  <p:tag name="BOXWRAP" val="False"/>
  <p:tag name="WORKAROUNDTRANSPARENCYBUG" val="False"/>
  <p:tag name="ALLOWFONTSUBSTITUTION" val="False"/>
  <p:tag name="BITMAPFORMAT" val="pngmono"/>
  <p:tag name="ORIGWIDTH" val="239"/>
  <p:tag name="PICTUREFILESIZE" val="2846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Odds Ratio: \\&#10;$OR(t_k,c_i)=\frac{P(t_k|c_i)P(\bar{t_k}|\bar{c_i})}{P(\bar{t_k}|c_i)P(t_k|\bar{c_i})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38"/>
  <p:tag name="BOXHEIGHT" val="321"/>
  <p:tag name="BOXFONT" val="10"/>
  <p:tag name="BOXWRAP" val="False"/>
  <p:tag name="WORKAROUNDTRANSPARENCYBUG" val="False"/>
  <p:tag name="ALLOWFONTSUBSTITUTION" val="False"/>
  <p:tag name="BITMAPFORMAT" val="pngmono"/>
  <p:tag name="ORIGWIDTH" val="251"/>
  <p:tag name="PICTUREFILESIZE" val="2586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GSS coefficient: \\&#10;$GSS(t_k, c_i)=P(t_k, c_i)P(\bar{t_k}, \bar{c_i}) - P(t_k, \bar{c_i})P(\bar{t_k}, c_i)$ 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38"/>
  <p:tag name="BOXHEIGHT" val="321"/>
  <p:tag name="BOXFONT" val="10"/>
  <p:tag name="BOXWRAP" val="False"/>
  <p:tag name="WORKAROUNDTRANSPARENCYBUG" val="False"/>
  <p:tag name="ALLOWFONTSUBSTITUTION" val="False"/>
  <p:tag name="BITMAPFORMAT" val="pngmono"/>
  <p:tag name="ORIGWIDTH" val="465"/>
  <p:tag name="PICTUREFILESIZE" val="2949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16308</TotalTime>
  <Words>1235</Words>
  <Application>Microsoft Macintosh PowerPoint</Application>
  <PresentationFormat>On-screen Show (4:3)</PresentationFormat>
  <Paragraphs>257</Paragraphs>
  <Slides>33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Calibri</vt:lpstr>
      <vt:lpstr>cmsy10</vt:lpstr>
      <vt:lpstr>Breeze</vt:lpstr>
      <vt:lpstr>Equation</vt:lpstr>
      <vt:lpstr>Feature selection</vt:lpstr>
      <vt:lpstr>Create attribute-value table</vt:lpstr>
      <vt:lpstr>Feature Selection Example</vt:lpstr>
      <vt:lpstr>The Curse of Dimensionality</vt:lpstr>
      <vt:lpstr>Breaking the Curse</vt:lpstr>
      <vt:lpstr>Outline</vt:lpstr>
      <vt:lpstr>Dimensionality reduction (DR)</vt:lpstr>
      <vt:lpstr> Dimensionality reduction (DR)</vt:lpstr>
      <vt:lpstr>Dimensionality Reduction</vt:lpstr>
      <vt:lpstr>Feature Selection</vt:lpstr>
      <vt:lpstr>Feature Selection</vt:lpstr>
      <vt:lpstr>Feature selection by filtering</vt:lpstr>
      <vt:lpstr>Feature Mapping</vt:lpstr>
      <vt:lpstr>Feature Mapping</vt:lpstr>
      <vt:lpstr>Quick summary so far</vt:lpstr>
      <vt:lpstr>Feature scoring measures</vt:lpstr>
      <vt:lpstr>Basic Notation, Distributions</vt:lpstr>
      <vt:lpstr>Calculating basic distributions</vt:lpstr>
      <vt:lpstr>Feature selection functions</vt:lpstr>
      <vt:lpstr>Term Selection Functions: DF</vt:lpstr>
      <vt:lpstr>Term Selection Functions: MI</vt:lpstr>
      <vt:lpstr>Term Selection Functions: IG</vt:lpstr>
      <vt:lpstr>Global Selection</vt:lpstr>
      <vt:lpstr>Which function works the best?</vt:lpstr>
      <vt:lpstr>Feature weighting</vt:lpstr>
      <vt:lpstr>Feature weights</vt:lpstr>
      <vt:lpstr>Feature values</vt:lpstr>
      <vt:lpstr>Summary so far</vt:lpstr>
      <vt:lpstr>Summary (cont)</vt:lpstr>
      <vt:lpstr>Additional slides</vt:lpstr>
      <vt:lpstr>Information gain</vt:lpstr>
      <vt:lpstr>More term selection functions**</vt:lpstr>
      <vt:lpstr>More term selection functions**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.</dc:creator>
  <cp:lastModifiedBy>Gina-Anne Levow</cp:lastModifiedBy>
  <cp:revision>322</cp:revision>
  <dcterms:created xsi:type="dcterms:W3CDTF">2006-12-18T03:45:48Z</dcterms:created>
  <dcterms:modified xsi:type="dcterms:W3CDTF">2019-01-22T05:11:20Z</dcterms:modified>
</cp:coreProperties>
</file>