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1.xml" ContentType="application/vnd.openxmlformats-officedocument.presentationml.tags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tags/tag6.xml" ContentType="application/vnd.openxmlformats-officedocument.presentationml.tags+xml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71" r:id="rId2"/>
    <p:sldId id="428" r:id="rId3"/>
    <p:sldId id="326" r:id="rId4"/>
    <p:sldId id="329" r:id="rId5"/>
    <p:sldId id="328" r:id="rId6"/>
    <p:sldId id="377" r:id="rId7"/>
    <p:sldId id="378" r:id="rId8"/>
    <p:sldId id="263" r:id="rId9"/>
    <p:sldId id="370" r:id="rId10"/>
    <p:sldId id="380" r:id="rId11"/>
    <p:sldId id="379" r:id="rId12"/>
    <p:sldId id="381" r:id="rId13"/>
    <p:sldId id="352" r:id="rId14"/>
    <p:sldId id="392" r:id="rId15"/>
    <p:sldId id="383" r:id="rId16"/>
    <p:sldId id="425" r:id="rId17"/>
    <p:sldId id="385" r:id="rId18"/>
    <p:sldId id="386" r:id="rId19"/>
    <p:sldId id="274" r:id="rId20"/>
    <p:sldId id="384" r:id="rId21"/>
    <p:sldId id="387" r:id="rId22"/>
    <p:sldId id="388" r:id="rId23"/>
    <p:sldId id="389" r:id="rId24"/>
    <p:sldId id="361" r:id="rId25"/>
    <p:sldId id="390" r:id="rId26"/>
    <p:sldId id="427" r:id="rId27"/>
    <p:sldId id="391" r:id="rId28"/>
    <p:sldId id="426" r:id="rId29"/>
    <p:sldId id="393" r:id="rId30"/>
    <p:sldId id="264" r:id="rId31"/>
    <p:sldId id="400" r:id="rId32"/>
    <p:sldId id="401" r:id="rId33"/>
    <p:sldId id="276" r:id="rId34"/>
    <p:sldId id="424" r:id="rId35"/>
    <p:sldId id="280" r:id="rId36"/>
    <p:sldId id="277" r:id="rId37"/>
    <p:sldId id="285" r:id="rId38"/>
    <p:sldId id="284" r:id="rId39"/>
    <p:sldId id="402" r:id="rId40"/>
    <p:sldId id="403" r:id="rId41"/>
    <p:sldId id="404" r:id="rId42"/>
    <p:sldId id="405" r:id="rId43"/>
    <p:sldId id="408" r:id="rId44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6" autoAdjust="0"/>
    <p:restoredTop sz="94670" autoAdjust="0"/>
  </p:normalViewPr>
  <p:slideViewPr>
    <p:cSldViewPr>
      <p:cViewPr varScale="1">
        <p:scale>
          <a:sx n="73" d="100"/>
          <a:sy n="73" d="100"/>
        </p:scale>
        <p:origin x="-7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3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Relationship Id="rId3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Relationship Id="rId2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1" Type="http://schemas.openxmlformats.org/officeDocument/2006/relationships/image" Target="../media/image43.wmf"/><Relationship Id="rId2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Relationship Id="rId3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Relationship Id="rId2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3.wmf"/><Relationship Id="rId5" Type="http://schemas.openxmlformats.org/officeDocument/2006/relationships/image" Target="../media/image16.wmf"/><Relationship Id="rId6" Type="http://schemas.openxmlformats.org/officeDocument/2006/relationships/image" Target="../media/image17.wmf"/><Relationship Id="rId7" Type="http://schemas.openxmlformats.org/officeDocument/2006/relationships/image" Target="../media/image18.wmf"/><Relationship Id="rId8" Type="http://schemas.openxmlformats.org/officeDocument/2006/relationships/image" Target="../media/image19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6" Type="http://schemas.openxmlformats.org/officeDocument/2006/relationships/image" Target="../media/image25.wmf"/><Relationship Id="rId1" Type="http://schemas.openxmlformats.org/officeDocument/2006/relationships/image" Target="../media/image20.wmf"/><Relationship Id="rId2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8B481-5F70-49EF-885C-F22DD9F6E020}" type="datetimeFigureOut">
              <a:rPr lang="en-US" smtClean="0"/>
              <a:pPr/>
              <a:t>1/30/19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4D2C8-6500-4234-99DF-26F15704C7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47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5767663-2D2F-4E90-BF9E-F367E05F53E7}" type="datetimeFigureOut">
              <a:rPr lang="en-US"/>
              <a:pPr>
                <a:defRPr/>
              </a:pPr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738" y="4379913"/>
            <a:ext cx="5546725" cy="414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BBDA2B2-23C3-4A65-BEBD-177002967E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9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71EDD-5448-407C-9758-5BDF81FB9F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793A3-A5A4-42CF-BB2C-C5D9D5903C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9558E3-43BC-4D76-979C-4DE26A08DF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F39B48-93F2-4C9C-A904-CF83A758F5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D10ED-0533-426D-9386-8054DF870E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9345E-B6A5-4E1B-982D-4B5B1643F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653AE-6D57-49A1-9820-9F1B33556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C09D6-A73C-4166-941C-4BEB6C692C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26EA9F-5AF6-45BA-8DD1-153E16E4CC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C2EB7-D647-4541-A3FD-2FBD554034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40A45-ECFC-481A-9F8E-AB13A51C78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B2D46-7AD0-42EB-8BCF-3DED2A3BF5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51A5EB-76C6-4DFA-847E-6D56EC0D5B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1BA4A-2792-454A-A03F-1D8BC72AF1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DF154C-FD2E-47FB-9100-68B560CBF6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26EA9F-5AF6-45BA-8DD1-153E16E4CC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17.w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18.w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19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4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5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3" Type="http://schemas.openxmlformats.org/officeDocument/2006/relationships/oleObject" Target="../embeddings/oleObject22.bin"/><Relationship Id="rId14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19.bin"/><Relationship Id="rId8" Type="http://schemas.openxmlformats.org/officeDocument/2006/relationships/image" Target="../media/image22.wmf"/><Relationship Id="rId9" Type="http://schemas.openxmlformats.org/officeDocument/2006/relationships/oleObject" Target="../embeddings/oleObject20.bin"/><Relationship Id="rId10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26.wmf"/><Relationship Id="rId6" Type="http://schemas.openxmlformats.org/officeDocument/2006/relationships/image" Target="../media/image27.png"/><Relationship Id="rId1" Type="http://schemas.openxmlformats.org/officeDocument/2006/relationships/vmlDrawing" Target="../drawings/vmlDrawing9.vml"/><Relationship Id="rId2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14" Type="http://schemas.openxmlformats.org/officeDocument/2006/relationships/image" Target="../media/image3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tags" Target="../tags/tag10.xml"/><Relationship Id="rId5" Type="http://schemas.openxmlformats.org/officeDocument/2006/relationships/tags" Target="../tags/tag11.xml"/><Relationship Id="rId6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44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5.wmf"/><Relationship Id="rId5" Type="http://schemas.openxmlformats.org/officeDocument/2006/relationships/oleObject" Target="../embeddings/oleObject42.bin"/><Relationship Id="rId6" Type="http://schemas.openxmlformats.org/officeDocument/2006/relationships/image" Target="../media/image4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3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47.bin"/><Relationship Id="rId8" Type="http://schemas.openxmlformats.org/officeDocument/2006/relationships/image" Target="../media/image48.wmf"/><Relationship Id="rId9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1.w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2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53.bin"/><Relationship Id="rId6" Type="http://schemas.openxmlformats.org/officeDocument/2006/relationships/image" Target="../media/image53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4" Type="http://schemas.openxmlformats.org/officeDocument/2006/relationships/image" Target="../media/image54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image" Target="../media/image6.png"/><Relationship Id="rId1" Type="http://schemas.openxmlformats.org/officeDocument/2006/relationships/vmlDrawing" Target="../drawings/vmlDrawing3.vml"/><Relationship Id="rId2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/>
          <a:lstStyle/>
          <a:p>
            <a:r>
              <a:rPr lang="en-US" sz="4000" dirty="0" err="1" smtClean="0"/>
              <a:t>MaxEnt</a:t>
            </a:r>
            <a:r>
              <a:rPr lang="en-US" sz="4000" dirty="0" smtClean="0"/>
              <a:t> (II): </a:t>
            </a:r>
            <a:br>
              <a:rPr lang="en-US" sz="4000" dirty="0" smtClean="0"/>
            </a:br>
            <a:r>
              <a:rPr lang="en-US" sz="4000" dirty="0" smtClean="0"/>
              <a:t>Modeling and Decoding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LING 572</a:t>
            </a:r>
          </a:p>
          <a:p>
            <a:r>
              <a:rPr lang="en-US" dirty="0" smtClean="0"/>
              <a:t>Advanced Statistical Methods for NLP</a:t>
            </a:r>
          </a:p>
          <a:p>
            <a:r>
              <a:rPr lang="en-US" dirty="0" smtClean="0"/>
              <a:t>January 31, 2019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453336"/>
            <a:ext cx="2511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Based on Xia ‘17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eights in NB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8596" y="1643051"/>
          <a:ext cx="7929620" cy="285714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479625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smtClean="0">
                          <a:latin typeface="Arial"/>
                        </a:rPr>
                        <a:t>f</a:t>
                      </a:r>
                      <a:r>
                        <a:rPr lang="en-US" sz="2800" b="1" i="0" u="none" baseline="-25000" smtClean="0">
                          <a:latin typeface="Arial"/>
                        </a:rPr>
                        <a:t>1</a:t>
                      </a:r>
                      <a:r>
                        <a:rPr lang="en-US" sz="2800" smtClean="0"/>
                        <a:t> 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smtClean="0">
                          <a:latin typeface="Arial"/>
                        </a:rPr>
                        <a:t>f</a:t>
                      </a:r>
                      <a:r>
                        <a:rPr lang="en-US" sz="2800" b="1" i="0" u="none" baseline="-25000" dirty="0" smtClean="0">
                          <a:latin typeface="Arial"/>
                        </a:rPr>
                        <a:t>2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err="1" smtClean="0">
                          <a:latin typeface="Arial"/>
                        </a:rPr>
                        <a:t>f</a:t>
                      </a:r>
                      <a:r>
                        <a:rPr lang="en-US" sz="2800" b="1" i="0" u="none" baseline="-25000" dirty="0" err="1" smtClean="0">
                          <a:latin typeface="Arial"/>
                        </a:rPr>
                        <a:t>j</a:t>
                      </a:r>
                      <a:endParaRPr lang="en-US" sz="2800" b="1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78378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1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P(f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1</a:t>
                      </a:r>
                      <a:r>
                        <a:rPr lang="en-US" sz="2400" dirty="0" smtClean="0"/>
                        <a:t> |</a:t>
                      </a:r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1</a:t>
                      </a:r>
                      <a:r>
                        <a:rPr lang="en-US" sz="2400" dirty="0" smtClean="0"/>
                        <a:t>) 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baseline="0" dirty="0" smtClean="0">
                          <a:latin typeface="+mn-lt"/>
                        </a:rPr>
                        <a:t>P(f</a:t>
                      </a:r>
                      <a:r>
                        <a:rPr lang="en-US" sz="2400" b="0" i="0" u="none" baseline="-25000" dirty="0" smtClean="0">
                          <a:latin typeface="+mn-lt"/>
                        </a:rPr>
                        <a:t>2</a:t>
                      </a:r>
                      <a:r>
                        <a:rPr lang="en-US" sz="2400" dirty="0" smtClean="0"/>
                        <a:t> |</a:t>
                      </a:r>
                      <a:r>
                        <a:rPr lang="en-US" sz="2400" b="0" i="0" u="none" baseline="0" dirty="0" smtClean="0">
                          <a:latin typeface="+mn-lt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+mn-lt"/>
                        </a:rPr>
                        <a:t>1</a:t>
                      </a:r>
                      <a:r>
                        <a:rPr lang="en-US" sz="2400" dirty="0" smtClean="0"/>
                        <a:t>) 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P(</a:t>
                      </a:r>
                      <a:r>
                        <a:rPr lang="en-US" sz="2400" b="0" i="0" u="none" baseline="0" dirty="0" err="1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dirty="0" err="1" smtClean="0">
                          <a:latin typeface="Arial"/>
                        </a:rPr>
                        <a:t>j</a:t>
                      </a:r>
                      <a:r>
                        <a:rPr lang="en-US" sz="2400" baseline="0" dirty="0" smtClean="0"/>
                        <a:t> | </a:t>
                      </a:r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1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29002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2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baseline="0" dirty="0" smtClean="0">
                          <a:latin typeface="+mn-lt"/>
                        </a:rPr>
                        <a:t>P(f</a:t>
                      </a:r>
                      <a:r>
                        <a:rPr lang="en-US" sz="2400" b="0" i="0" u="none" baseline="-25000" dirty="0" smtClean="0">
                          <a:latin typeface="+mn-lt"/>
                        </a:rPr>
                        <a:t>1</a:t>
                      </a:r>
                      <a:r>
                        <a:rPr lang="en-US" sz="2400" dirty="0" smtClean="0"/>
                        <a:t> |</a:t>
                      </a:r>
                      <a:r>
                        <a:rPr lang="en-US" sz="2400" b="0" i="0" u="none" baseline="0" dirty="0" smtClean="0">
                          <a:latin typeface="+mn-lt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+mn-lt"/>
                        </a:rPr>
                        <a:t>2</a:t>
                      </a:r>
                      <a:r>
                        <a:rPr lang="en-US" sz="2400" dirty="0" smtClean="0"/>
                        <a:t>) 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246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74402">
                <a:tc>
                  <a:txBody>
                    <a:bodyPr/>
                    <a:lstStyle/>
                    <a:p>
                      <a:r>
                        <a:rPr lang="en-US" sz="2400" b="0" i="0" u="none" baseline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smtClean="0">
                          <a:latin typeface="Arial"/>
                        </a:rPr>
                        <a:t>i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baseline="0" dirty="0" smtClean="0">
                          <a:latin typeface="+mn-lt"/>
                        </a:rPr>
                        <a:t>P(f</a:t>
                      </a:r>
                      <a:r>
                        <a:rPr lang="en-US" sz="2400" b="0" i="0" u="none" baseline="-25000" dirty="0" smtClean="0">
                          <a:latin typeface="+mn-lt"/>
                        </a:rPr>
                        <a:t>1</a:t>
                      </a:r>
                      <a:r>
                        <a:rPr lang="en-US" sz="2400" dirty="0" smtClean="0"/>
                        <a:t> |</a:t>
                      </a:r>
                      <a:r>
                        <a:rPr lang="en-US" sz="2400" b="0" i="0" u="none" baseline="0" dirty="0" err="1" smtClean="0">
                          <a:latin typeface="+mn-lt"/>
                        </a:rPr>
                        <a:t>c</a:t>
                      </a:r>
                      <a:r>
                        <a:rPr lang="en-US" sz="2400" b="0" i="0" u="none" baseline="-25000" dirty="0" err="1" smtClean="0">
                          <a:latin typeface="+mn-lt"/>
                        </a:rPr>
                        <a:t>i</a:t>
                      </a:r>
                      <a:r>
                        <a:rPr lang="en-US" sz="2400" dirty="0" smtClean="0"/>
                        <a:t>) 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P(</a:t>
                      </a:r>
                      <a:r>
                        <a:rPr lang="en-US" sz="2400" b="0" i="0" u="none" baseline="0" dirty="0" err="1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dirty="0" err="1" smtClean="0">
                          <a:latin typeface="Arial"/>
                        </a:rPr>
                        <a:t>j</a:t>
                      </a:r>
                      <a:r>
                        <a:rPr lang="en-US" sz="2400" dirty="0" smtClean="0"/>
                        <a:t> | </a:t>
                      </a:r>
                      <a:r>
                        <a:rPr lang="en-US" sz="2400" b="0" i="0" u="none" baseline="0" dirty="0" err="1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err="1" smtClean="0">
                          <a:latin typeface="Arial"/>
                        </a:rPr>
                        <a:t>i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7158" y="4929198"/>
            <a:ext cx="737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cell is a weight for a particular (class, feat) pair.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atrix in </a:t>
            </a:r>
            <a:r>
              <a:rPr lang="en-US" dirty="0" err="1" smtClean="0"/>
              <a:t>MaxEnt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8596" y="1643051"/>
          <a:ext cx="7929620" cy="285714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479625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smtClean="0">
                          <a:latin typeface="Arial"/>
                        </a:rPr>
                        <a:t>t</a:t>
                      </a:r>
                      <a:r>
                        <a:rPr lang="en-US" sz="2800" b="1" i="0" u="none" baseline="-25000" dirty="0" smtClean="0">
                          <a:latin typeface="Arial"/>
                        </a:rPr>
                        <a:t>1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smtClean="0">
                          <a:latin typeface="Arial"/>
                        </a:rPr>
                        <a:t>t</a:t>
                      </a:r>
                      <a:r>
                        <a:rPr lang="en-US" sz="2800" b="1" i="0" u="none" baseline="-25000" dirty="0" smtClean="0">
                          <a:latin typeface="Arial"/>
                        </a:rPr>
                        <a:t>2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err="1" smtClean="0">
                          <a:latin typeface="Arial"/>
                        </a:rPr>
                        <a:t>t</a:t>
                      </a:r>
                      <a:r>
                        <a:rPr lang="en-US" sz="2800" b="1" i="0" u="none" baseline="-25000" dirty="0" err="1" smtClean="0">
                          <a:latin typeface="Arial"/>
                        </a:rPr>
                        <a:t>k</a:t>
                      </a:r>
                      <a:endParaRPr lang="en-US" sz="2800" b="1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578378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1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b="0" i="0" u="none" baseline="0" dirty="0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1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2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smtClean="0">
                          <a:latin typeface="Arial"/>
                        </a:rPr>
                        <a:t>k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529002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2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smtClean="0">
                          <a:latin typeface="Arial"/>
                        </a:rPr>
                        <a:t>k+1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k+2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smtClean="0">
                          <a:latin typeface="Arial"/>
                        </a:rPr>
                        <a:t>2k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4246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</a:tr>
              <a:tr h="774402">
                <a:tc>
                  <a:txBody>
                    <a:bodyPr/>
                    <a:lstStyle/>
                    <a:p>
                      <a:r>
                        <a:rPr lang="en-US" sz="2400" b="0" i="0" u="none" baseline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smtClean="0">
                          <a:latin typeface="Arial"/>
                        </a:rPr>
                        <a:t>i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smtClean="0">
                          <a:latin typeface="Arial"/>
                        </a:rPr>
                        <a:t>k</a:t>
                      </a:r>
                      <a:r>
                        <a:rPr lang="en-US" sz="2400" baseline="-25000" smtClean="0"/>
                        <a:t>*(i-1)+1</a:t>
                      </a:r>
                      <a:endParaRPr lang="en-US" sz="2400" baseline="-250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dirty="0" err="1" smtClean="0">
                          <a:latin typeface="Arial"/>
                        </a:rPr>
                        <a:t>f</a:t>
                      </a:r>
                      <a:r>
                        <a:rPr lang="en-US" sz="2400" b="0" i="0" u="none" baseline="-25000" dirty="0" err="1" smtClean="0">
                          <a:latin typeface="Arial"/>
                        </a:rPr>
                        <a:t>k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*</a:t>
                      </a:r>
                      <a:r>
                        <a:rPr lang="en-US" sz="2400" b="0" i="0" u="none" baseline="-25000" dirty="0" err="1" smtClean="0">
                          <a:latin typeface="Arial"/>
                        </a:rPr>
                        <a:t>i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8488C4">
                            <a:alpha val="23000"/>
                          </a:srgb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  <a:tileRect r="-100000" b="-100000"/>
                    </a:gra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158" y="5143512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feature function </a:t>
            </a:r>
            <a:r>
              <a:rPr lang="en-US" dirty="0" err="1" smtClean="0">
                <a:latin typeface="Arial"/>
              </a:rPr>
              <a:t>f</a:t>
            </a:r>
            <a:r>
              <a:rPr lang="en-US" baseline="-25000" dirty="0" err="1" smtClean="0">
                <a:latin typeface="Arial"/>
              </a:rPr>
              <a:t>j</a:t>
            </a:r>
            <a:r>
              <a:rPr lang="en-US" dirty="0" smtClean="0"/>
              <a:t> corresponds to a (feat, class) pair.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eights in </a:t>
            </a:r>
            <a:r>
              <a:rPr lang="en-US" dirty="0" err="1" smtClean="0"/>
              <a:t>MaxEnt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96775"/>
              </p:ext>
            </p:extLst>
          </p:nvPr>
        </p:nvGraphicFramePr>
        <p:xfrm>
          <a:off x="428596" y="1643051"/>
          <a:ext cx="7929620" cy="354521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479625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smtClean="0">
                          <a:latin typeface="Arial"/>
                        </a:rPr>
                        <a:t>t</a:t>
                      </a:r>
                      <a:r>
                        <a:rPr lang="en-US" sz="2800" b="1" i="0" u="none" baseline="-25000" dirty="0" smtClean="0">
                          <a:latin typeface="Arial"/>
                        </a:rPr>
                        <a:t>1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smtClean="0">
                          <a:latin typeface="Arial"/>
                        </a:rPr>
                        <a:t>t</a:t>
                      </a:r>
                      <a:r>
                        <a:rPr lang="en-US" sz="2800" b="1" i="0" u="none" baseline="-25000" dirty="0" smtClean="0">
                          <a:latin typeface="Arial"/>
                        </a:rPr>
                        <a:t>2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err="1" smtClean="0">
                          <a:latin typeface="Arial"/>
                        </a:rPr>
                        <a:t>t</a:t>
                      </a:r>
                      <a:r>
                        <a:rPr lang="en-US" sz="2800" b="1" i="0" u="none" baseline="-25000" dirty="0" err="1" smtClean="0">
                          <a:latin typeface="Arial"/>
                        </a:rPr>
                        <a:t>k</a:t>
                      </a:r>
                      <a:endParaRPr lang="en-US" sz="2800" b="1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  <a:tr h="578378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1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λ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baseline="0" dirty="0" smtClean="0">
                          <a:latin typeface="+mn-lt"/>
                        </a:rPr>
                        <a:t>λ</a:t>
                      </a:r>
                      <a:r>
                        <a:rPr lang="en-US" sz="2400" b="0" i="0" u="none" baseline="-25000" dirty="0" smtClean="0">
                          <a:latin typeface="+mn-lt"/>
                        </a:rPr>
                        <a:t>2</a:t>
                      </a:r>
                      <a:endParaRPr lang="en-US" sz="2400" b="0" i="0" u="none" baseline="0" dirty="0" smtClean="0">
                        <a:latin typeface="+mn-lt"/>
                      </a:endParaRPr>
                    </a:p>
                    <a:p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</a:t>
                      </a:r>
                      <a:r>
                        <a:rPr lang="en-US" sz="2400" b="0" i="0" u="none" baseline="0" dirty="0" err="1" smtClean="0">
                          <a:latin typeface="+mn-lt"/>
                        </a:rPr>
                        <a:t>λ</a:t>
                      </a:r>
                      <a:r>
                        <a:rPr lang="en-US" sz="2400" b="0" i="0" u="none" baseline="-25000" dirty="0" err="1" smtClean="0">
                          <a:latin typeface="+mn-lt"/>
                        </a:rPr>
                        <a:t>k</a:t>
                      </a:r>
                      <a:endParaRPr lang="en-US" sz="2400" b="0" i="0" u="none" baseline="-25000" dirty="0" smtClean="0">
                        <a:latin typeface="+mn-lt"/>
                      </a:endParaRPr>
                    </a:p>
                    <a:p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  <a:tr h="923939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2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baseline="0" dirty="0" smtClean="0">
                          <a:latin typeface="+mn-lt"/>
                        </a:rPr>
                        <a:t> …</a:t>
                      </a:r>
                      <a:endParaRPr lang="en-US" sz="3200" b="0" i="0" u="none" baseline="-25000" dirty="0" smtClean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u="none" baseline="0" dirty="0" smtClean="0">
                          <a:latin typeface="+mn-lt"/>
                        </a:rPr>
                        <a:t>…</a:t>
                      </a:r>
                      <a:endParaRPr lang="en-US" sz="32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u="none" baseline="0" dirty="0" smtClean="0">
                          <a:latin typeface="Arial"/>
                        </a:rPr>
                        <a:t>…</a:t>
                      </a:r>
                      <a:endParaRPr lang="en-US" sz="32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  <a:tr h="424673">
                <a:tc>
                  <a:txBody>
                    <a:bodyPr/>
                    <a:lstStyle/>
                    <a:p>
                      <a:r>
                        <a:rPr lang="en-US" sz="3200" b="0" i="0" u="none" baseline="0" dirty="0" smtClean="0">
                          <a:latin typeface="+mn-lt"/>
                        </a:rPr>
                        <a:t>…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u="none" baseline="0" dirty="0" smtClean="0">
                          <a:latin typeface="+mn-lt"/>
                        </a:rPr>
                        <a:t>…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  <a:tr h="774402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i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baseline="0" dirty="0" smtClean="0">
                          <a:latin typeface="+mn-lt"/>
                        </a:rPr>
                        <a:t>…</a:t>
                      </a:r>
                      <a:endParaRPr lang="en-US" sz="3200" dirty="0" smtClean="0"/>
                    </a:p>
                    <a:p>
                      <a:endParaRPr lang="en-US" sz="2400" baseline="-250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dirty="0" err="1" smtClean="0">
                          <a:latin typeface="+mn-lt"/>
                        </a:rPr>
                        <a:t>λ</a:t>
                      </a:r>
                      <a:r>
                        <a:rPr lang="en-US" sz="2400" b="0" i="0" u="none" baseline="-25000" dirty="0" err="1" smtClean="0">
                          <a:latin typeface="+mn-lt"/>
                        </a:rPr>
                        <a:t>ki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5720" y="5500702"/>
            <a:ext cx="544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feature function </a:t>
            </a:r>
            <a:r>
              <a:rPr lang="en-US" dirty="0" err="1" smtClean="0">
                <a:latin typeface="Arial"/>
              </a:rPr>
              <a:t>f</a:t>
            </a:r>
            <a:r>
              <a:rPr lang="en-US" baseline="-25000" dirty="0" err="1" smtClean="0">
                <a:latin typeface="Arial"/>
              </a:rPr>
              <a:t>j</a:t>
            </a:r>
            <a:r>
              <a:rPr lang="en-US" dirty="0" smtClean="0"/>
              <a:t> has a weight </a:t>
            </a:r>
            <a:r>
              <a:rPr lang="en-US" dirty="0" err="1" smtClean="0"/>
              <a:t>λ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function 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 feature function in </a:t>
            </a:r>
            <a:r>
              <a:rPr lang="en-US" sz="2800" dirty="0" err="1" smtClean="0"/>
              <a:t>MaxEnt</a:t>
            </a:r>
            <a:r>
              <a:rPr lang="en-US" sz="2800" dirty="0" smtClean="0"/>
              <a:t> corresponds to a (feat, class) pair.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 number of feature functions in </a:t>
            </a:r>
            <a:r>
              <a:rPr lang="en-US" sz="2800" dirty="0" err="1" smtClean="0"/>
              <a:t>MaxEnt</a:t>
            </a:r>
            <a:r>
              <a:rPr lang="en-US" sz="2800" dirty="0" smtClean="0"/>
              <a:t> is approximately |C| * |V|.</a:t>
            </a:r>
          </a:p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 err="1" smtClean="0"/>
              <a:t>MaxEnt</a:t>
            </a:r>
            <a:r>
              <a:rPr lang="en-US" sz="2800" dirty="0" smtClean="0"/>
              <a:t> trainer learns the weights for the feature functions.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outline for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function: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Calculating the expectation of a feature function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 forms of P(</a:t>
            </a:r>
            <a:r>
              <a:rPr lang="en-US" dirty="0" err="1" smtClean="0"/>
              <a:t>x,y</a:t>
            </a:r>
            <a:r>
              <a:rPr lang="en-US" dirty="0" smtClean="0"/>
              <a:t>) and P(y | x)</a:t>
            </a:r>
            <a:endParaRPr lang="en-US" dirty="0"/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4643438" y="1643050"/>
          <a:ext cx="17335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3" name="Equation" r:id="rId3" imgW="520560" imgH="241200" progId="Equation.3">
                  <p:embed/>
                </p:oleObj>
              </mc:Choice>
              <mc:Fallback>
                <p:oleObj name="Equation" r:id="rId3" imgW="52056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643050"/>
                        <a:ext cx="17335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Ex1:</a:t>
            </a:r>
          </a:p>
          <a:p>
            <a:pPr lvl="1"/>
            <a:r>
              <a:rPr lang="en-US" sz="2400" dirty="0" smtClean="0"/>
              <a:t>Flip a coin </a:t>
            </a:r>
          </a:p>
          <a:p>
            <a:pPr lvl="2"/>
            <a:r>
              <a:rPr lang="en-US" dirty="0" smtClean="0"/>
              <a:t>if it’s heads, </a:t>
            </a:r>
            <a:r>
              <a:rPr lang="en-US" dirty="0" smtClean="0"/>
              <a:t>you </a:t>
            </a:r>
            <a:r>
              <a:rPr lang="en-US" dirty="0" smtClean="0"/>
              <a:t>win 100 dollars</a:t>
            </a:r>
          </a:p>
          <a:p>
            <a:pPr lvl="2"/>
            <a:r>
              <a:rPr lang="en-US" dirty="0" smtClean="0"/>
              <a:t>if it’s tails, you </a:t>
            </a:r>
            <a:r>
              <a:rPr lang="en-US" dirty="0" smtClean="0"/>
              <a:t>lose </a:t>
            </a:r>
            <a:r>
              <a:rPr lang="en-US" dirty="0" smtClean="0"/>
              <a:t>50 dollars</a:t>
            </a:r>
          </a:p>
          <a:p>
            <a:pPr lvl="1"/>
            <a:r>
              <a:rPr lang="en-US" sz="2400" dirty="0" smtClean="0"/>
              <a:t>What is the expected return?</a:t>
            </a:r>
          </a:p>
          <a:p>
            <a:pPr lvl="1">
              <a:buNone/>
            </a:pPr>
            <a:r>
              <a:rPr lang="en-US" sz="2400" dirty="0" smtClean="0"/>
              <a:t>    P(X=H) * 100 + P(X=T) * (-50)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Ex2:</a:t>
            </a:r>
          </a:p>
          <a:p>
            <a:pPr lvl="1"/>
            <a:r>
              <a:rPr lang="en-US" sz="2400" dirty="0" smtClean="0"/>
              <a:t>If it is </a:t>
            </a:r>
            <a:r>
              <a:rPr lang="en-US" sz="2400" dirty="0" smtClean="0">
                <a:latin typeface="Arial"/>
              </a:rPr>
              <a:t>x</a:t>
            </a:r>
            <a:r>
              <a:rPr lang="en-US" sz="2400" baseline="-25000" dirty="0" smtClean="0">
                <a:latin typeface="Arial"/>
              </a:rPr>
              <a:t>i</a:t>
            </a:r>
            <a:r>
              <a:rPr lang="en-US" sz="2400" dirty="0" smtClean="0"/>
              <a:t>, you will receive </a:t>
            </a:r>
            <a:r>
              <a:rPr lang="en-US" sz="2400" dirty="0" smtClean="0">
                <a:latin typeface="Arial"/>
              </a:rPr>
              <a:t>v</a:t>
            </a:r>
            <a:r>
              <a:rPr lang="en-US" sz="2400" baseline="-25000" dirty="0" smtClean="0">
                <a:latin typeface="Arial"/>
              </a:rPr>
              <a:t>i</a:t>
            </a:r>
            <a:r>
              <a:rPr lang="en-US" sz="2400" dirty="0" smtClean="0"/>
              <a:t> dollars?</a:t>
            </a:r>
          </a:p>
          <a:p>
            <a:pPr lvl="1"/>
            <a:r>
              <a:rPr lang="en-US" sz="2400" dirty="0" smtClean="0"/>
              <a:t>What is the expected return?</a:t>
            </a:r>
          </a:p>
          <a:p>
            <a:pPr lvl="1"/>
            <a:endParaRPr lang="en-US" dirty="0"/>
          </a:p>
        </p:txBody>
      </p:sp>
      <p:pic>
        <p:nvPicPr>
          <p:cNvPr id="7" name="Picture 6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785918" y="6143644"/>
            <a:ext cx="2831767" cy="42581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the expectation </a:t>
            </a:r>
            <a:br>
              <a:rPr lang="en-US" dirty="0" smtClean="0"/>
            </a:br>
            <a:r>
              <a:rPr lang="en-US" dirty="0" smtClean="0"/>
              <a:t>of a function</a:t>
            </a:r>
            <a:endParaRPr lang="en-US" dirty="0"/>
          </a:p>
        </p:txBody>
      </p:sp>
      <p:pic>
        <p:nvPicPr>
          <p:cNvPr id="13" name="Picture 12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376159" y="1857363"/>
            <a:ext cx="8576826" cy="1214547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88510" y="3571876"/>
            <a:ext cx="6309591" cy="549835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57224" y="4929198"/>
            <a:ext cx="3500462" cy="526362"/>
          </a:xfrm>
          <a:prstGeom prst="rect">
            <a:avLst/>
          </a:prstGeom>
          <a:noFill/>
          <a:ln/>
          <a:effectLst/>
        </p:spPr>
      </p:pic>
      <p:sp>
        <p:nvSpPr>
          <p:cNvPr id="18" name="Up-Down Arrow 17"/>
          <p:cNvSpPr/>
          <p:nvPr/>
        </p:nvSpPr>
        <p:spPr>
          <a:xfrm rot="2700000">
            <a:off x="5134520" y="4030720"/>
            <a:ext cx="553754" cy="16183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857620" y="4857760"/>
            <a:ext cx="714380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5715008" y="3429000"/>
            <a:ext cx="1143008" cy="71438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000" dirty="0" smtClean="0"/>
              <a:t>Denoted as :</a:t>
            </a:r>
          </a:p>
          <a:p>
            <a:endParaRPr lang="en-US" sz="2400" dirty="0" smtClean="0"/>
          </a:p>
          <a:p>
            <a:r>
              <a:rPr lang="en-US" sz="4000" dirty="0" smtClean="0"/>
              <a:t>Ex1:  Toss a coin four times and get H, T, H, and H.  </a:t>
            </a:r>
            <a:endParaRPr lang="en-US" sz="2400" dirty="0" smtClean="0"/>
          </a:p>
          <a:p>
            <a:r>
              <a:rPr lang="en-US" sz="4000" dirty="0" smtClean="0"/>
              <a:t>The average return: (100-50+100+100)/4 = 62.5</a:t>
            </a:r>
          </a:p>
          <a:p>
            <a:endParaRPr lang="en-US" sz="2400" dirty="0" smtClean="0"/>
          </a:p>
          <a:p>
            <a:r>
              <a:rPr lang="en-US" sz="4000" dirty="0" smtClean="0"/>
              <a:t>Empirical distribution: </a:t>
            </a:r>
          </a:p>
          <a:p>
            <a:endParaRPr lang="en-US" sz="2400" dirty="0" smtClean="0"/>
          </a:p>
          <a:p>
            <a:r>
              <a:rPr lang="en-US" sz="4000" dirty="0" smtClean="0"/>
              <a:t>Empirical expectation:</a:t>
            </a:r>
          </a:p>
          <a:p>
            <a:pPr>
              <a:buNone/>
            </a:pPr>
            <a:r>
              <a:rPr lang="en-US" sz="4600" dirty="0" smtClean="0"/>
              <a:t>        ¾ * 100 + ¼ * (-50) = 62.5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2714612" y="1571612"/>
          <a:ext cx="82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2" name="Equation" r:id="rId3" imgW="330120" imgH="203040" progId="Equation.3">
                  <p:embed/>
                </p:oleObj>
              </mc:Choice>
              <mc:Fallback>
                <p:oleObj name="Equation" r:id="rId3" imgW="33012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1571612"/>
                        <a:ext cx="825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51828"/>
              </p:ext>
            </p:extLst>
          </p:nvPr>
        </p:nvGraphicFramePr>
        <p:xfrm>
          <a:off x="4214810" y="3933056"/>
          <a:ext cx="3429024" cy="90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3" name="Equation" r:id="rId5" imgW="1066680" imgH="431640" progId="Equation.3">
                  <p:embed/>
                </p:oleObj>
              </mc:Choice>
              <mc:Fallback>
                <p:oleObj name="Equation" r:id="rId5" imgW="106668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3933056"/>
                        <a:ext cx="3429024" cy="9033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794864" y="5445224"/>
            <a:ext cx="85725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715140" y="3000942"/>
            <a:ext cx="857256" cy="500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Expectation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Ex1:   Toss a coin four times and get H, T, H, and H. </a:t>
            </a:r>
          </a:p>
          <a:p>
            <a:endParaRPr lang="en-US" sz="2800" dirty="0" smtClean="0"/>
          </a:p>
          <a:p>
            <a:r>
              <a:rPr lang="en-US" sz="2800" dirty="0" smtClean="0"/>
              <a:t>A model:</a:t>
            </a:r>
          </a:p>
          <a:p>
            <a:pPr lvl="1"/>
            <a:r>
              <a:rPr lang="en-US" sz="2400" dirty="0" smtClean="0"/>
              <a:t>Assume a fair coin</a:t>
            </a:r>
          </a:p>
          <a:p>
            <a:pPr lvl="1"/>
            <a:r>
              <a:rPr lang="en-US" sz="2400" dirty="0" smtClean="0"/>
              <a:t>P(X=H) = P(X=T) = 1/2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 Model expectation:</a:t>
            </a:r>
          </a:p>
          <a:p>
            <a:pPr>
              <a:buNone/>
            </a:pPr>
            <a:r>
              <a:rPr lang="en-US" sz="2800" dirty="0" smtClean="0"/>
              <a:t>       1/2 * 100 + 1/2 * (-50) = 25</a:t>
            </a:r>
            <a:endParaRPr lang="en-US" dirty="0" smtClean="0"/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715931"/>
              </p:ext>
            </p:extLst>
          </p:nvPr>
        </p:nvGraphicFramePr>
        <p:xfrm>
          <a:off x="2411760" y="2993008"/>
          <a:ext cx="82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8" name="Equation" r:id="rId3" imgW="330120" imgH="203040" progId="Equation.3">
                  <p:embed/>
                </p:oleObj>
              </mc:Choice>
              <mc:Fallback>
                <p:oleObj name="Equation" r:id="rId3" imgW="33012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993008"/>
                        <a:ext cx="825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Some Notation</a:t>
            </a:r>
          </a:p>
        </p:txBody>
      </p:sp>
      <p:graphicFrame>
        <p:nvGraphicFramePr>
          <p:cNvPr id="29708" name="Object 1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429250" y="1000125"/>
          <a:ext cx="395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" name="Equation" r:id="rId3" imgW="139680" imgH="177480" progId="Equation.3">
                  <p:embed/>
                </p:oleObj>
              </mc:Choice>
              <mc:Fallback>
                <p:oleObj name="Equation" r:id="rId3" imgW="13968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1000125"/>
                        <a:ext cx="3952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57813" y="1785938"/>
          <a:ext cx="120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3" name="Equation" r:id="rId5" imgW="482400" imgH="203040" progId="Equation.3">
                  <p:embed/>
                </p:oleObj>
              </mc:Choice>
              <mc:Fallback>
                <p:oleObj name="Equation" r:id="rId5" imgW="48240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1785938"/>
                        <a:ext cx="1206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29250" y="2646363"/>
          <a:ext cx="12144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4" name="Equation" r:id="rId7" imgW="469800" imgH="203040" progId="Equation.3">
                  <p:embed/>
                </p:oleObj>
              </mc:Choice>
              <mc:Fallback>
                <p:oleObj name="Equation" r:id="rId7" imgW="46980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646363"/>
                        <a:ext cx="1214438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8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702300" y="3500438"/>
          <a:ext cx="11858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5" name="Equation" r:id="rId9" imgW="520560" imgH="241200" progId="Equation.3">
                  <p:embed/>
                </p:oleObj>
              </mc:Choice>
              <mc:Fallback>
                <p:oleObj name="Equation" r:id="rId9" imgW="52056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500438"/>
                        <a:ext cx="118586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28596" y="1000108"/>
            <a:ext cx="2056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Training data:</a:t>
            </a:r>
            <a:endParaRPr lang="en-US" dirty="0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28596" y="1785926"/>
            <a:ext cx="3113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Empirical distribution:</a:t>
            </a:r>
            <a:endParaRPr lang="en-US" dirty="0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00034" y="2571744"/>
            <a:ext cx="1382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 model:</a:t>
            </a:r>
            <a:endParaRPr lang="en-US" dirty="0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285720" y="5500702"/>
            <a:ext cx="30718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odel expectation of  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285720" y="4572008"/>
            <a:ext cx="3500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Empirical expectation </a:t>
            </a:r>
            <a:r>
              <a:rPr lang="en-US" dirty="0"/>
              <a:t>of      </a:t>
            </a:r>
          </a:p>
        </p:txBody>
      </p:sp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4714875" y="5500688"/>
          <a:ext cx="3930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6" name="Equation" r:id="rId11" imgW="1726920" imgH="355320" progId="Equation.3">
                  <p:embed/>
                </p:oleObj>
              </mc:Choice>
              <mc:Fallback>
                <p:oleObj name="Equation" r:id="rId11" imgW="1726920" imgH="3553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5500688"/>
                        <a:ext cx="393065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1"/>
          <p:cNvGraphicFramePr>
            <a:graphicFrameLocks noChangeAspect="1"/>
          </p:cNvGraphicFramePr>
          <p:nvPr/>
        </p:nvGraphicFramePr>
        <p:xfrm>
          <a:off x="4848225" y="4500563"/>
          <a:ext cx="37211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7" name="Equation" r:id="rId13" imgW="1739880" imgH="355320" progId="Equation.3">
                  <p:embed/>
                </p:oleObj>
              </mc:Choice>
              <mc:Fallback>
                <p:oleObj name="Equation" r:id="rId13" imgW="1739880" imgH="355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4500563"/>
                        <a:ext cx="37211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28596" y="3429000"/>
            <a:ext cx="3332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</a:t>
            </a:r>
            <a:r>
              <a:rPr lang="en-US" baseline="30000" dirty="0" err="1"/>
              <a:t>th</a:t>
            </a:r>
            <a:r>
              <a:rPr lang="en-US" dirty="0"/>
              <a:t> </a:t>
            </a:r>
            <a:r>
              <a:rPr lang="en-US" dirty="0" smtClean="0"/>
              <a:t>feature function:</a:t>
            </a:r>
            <a:endParaRPr lang="en-US" dirty="0"/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3714744" y="4572008"/>
          <a:ext cx="3714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8" name="Equation" r:id="rId15" imgW="177480" imgH="241200" progId="Equation.3">
                  <p:embed/>
                </p:oleObj>
              </mc:Choice>
              <mc:Fallback>
                <p:oleObj name="Equation" r:id="rId15" imgW="177480" imgH="241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4572008"/>
                        <a:ext cx="3714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3428992" y="5500702"/>
          <a:ext cx="371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9" name="Equation" r:id="rId17" imgW="177480" imgH="241200" progId="Equation.3">
                  <p:embed/>
                </p:oleObj>
              </mc:Choice>
              <mc:Fallback>
                <p:oleObj name="Equation" r:id="rId17" imgW="17748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500702"/>
                        <a:ext cx="37147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Text Box 25"/>
          <p:cNvSpPr txBox="1">
            <a:spLocks noChangeArrowheads="1"/>
          </p:cNvSpPr>
          <p:nvPr/>
        </p:nvSpPr>
        <p:spPr bwMode="auto">
          <a:xfrm>
            <a:off x="323850" y="494188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/>
      <p:bldP spid="29703" grpId="0"/>
      <p:bldP spid="29704" grpId="0"/>
      <p:bldP spid="29705" grpId="0"/>
      <p:bldP spid="29707" grpId="0"/>
      <p:bldP spid="297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Overview</a:t>
            </a:r>
          </a:p>
          <a:p>
            <a:r>
              <a:rPr lang="en-US" sz="2800" dirty="0" smtClean="0"/>
              <a:t>The Maximum Entropy Principle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Modeling**</a:t>
            </a:r>
          </a:p>
          <a:p>
            <a:r>
              <a:rPr lang="en-US" sz="2800" dirty="0" smtClean="0"/>
              <a:t>Decoding</a:t>
            </a:r>
          </a:p>
          <a:p>
            <a:endParaRPr lang="en-US" sz="2800" dirty="0" smtClean="0"/>
          </a:p>
          <a:p>
            <a:r>
              <a:rPr lang="en-US" sz="2800" dirty="0" smtClean="0"/>
              <a:t>Training**</a:t>
            </a:r>
          </a:p>
          <a:p>
            <a:endParaRPr lang="en-US" sz="2800" dirty="0" smtClean="0"/>
          </a:p>
          <a:p>
            <a:r>
              <a:rPr lang="en-US" sz="2800" dirty="0" smtClean="0"/>
              <a:t>Case study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7041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Empirical expectation**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431800" y="1214438"/>
          <a:ext cx="563721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6" name="Equation" r:id="rId3" imgW="1701720" imgH="355320" progId="Equation.3">
                  <p:embed/>
                </p:oleObj>
              </mc:Choice>
              <mc:Fallback>
                <p:oleObj name="Equation" r:id="rId3" imgW="170172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214438"/>
                        <a:ext cx="5637213" cy="117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00034" y="2500306"/>
          <a:ext cx="3929090" cy="107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7" name="Equation" r:id="rId5" imgW="1676160" imgH="457200" progId="Equation.3">
                  <p:embed/>
                </p:oleObj>
              </mc:Choice>
              <mc:Fallback>
                <p:oleObj name="Equation" r:id="rId5" imgW="167616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500306"/>
                        <a:ext cx="3929090" cy="1071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500562" y="2786058"/>
          <a:ext cx="3643338" cy="73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8" name="Equation" r:id="rId7" imgW="1765080" imgH="355320" progId="Equation.3">
                  <p:embed/>
                </p:oleObj>
              </mc:Choice>
              <mc:Fallback>
                <p:oleObj name="Equation" r:id="rId7" imgW="1765080" imgH="35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2786058"/>
                        <a:ext cx="3643338" cy="733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71472" y="3929066"/>
          <a:ext cx="3929090" cy="797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9" name="Equation" r:id="rId9" imgW="1752480" imgH="355320" progId="Equation.3">
                  <p:embed/>
                </p:oleObj>
              </mc:Choice>
              <mc:Fallback>
                <p:oleObj name="Equation" r:id="rId9" imgW="1752480" imgH="355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929066"/>
                        <a:ext cx="3929090" cy="7972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572000" y="3857628"/>
          <a:ext cx="3714776" cy="963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0" name="Equation" r:id="rId11" imgW="1714320" imgH="444240" progId="Equation.3">
                  <p:embed/>
                </p:oleObj>
              </mc:Choice>
              <mc:Fallback>
                <p:oleObj name="Equation" r:id="rId11" imgW="171432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57628"/>
                        <a:ext cx="3714776" cy="9630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571472" y="5000636"/>
          <a:ext cx="3643338" cy="139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1" name="Equation" r:id="rId13" imgW="1130040" imgH="431640" progId="Equation.3">
                  <p:embed/>
                </p:oleObj>
              </mc:Choice>
              <mc:Fallback>
                <p:oleObj name="Equation" r:id="rId13" imgW="113004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000636"/>
                        <a:ext cx="3643338" cy="139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3971924" cy="4483113"/>
          </a:xfrm>
        </p:spPr>
        <p:txBody>
          <a:bodyPr/>
          <a:lstStyle/>
          <a:p>
            <a:r>
              <a:rPr lang="en-US" dirty="0" smtClean="0"/>
              <a:t>Training data: </a:t>
            </a:r>
          </a:p>
          <a:p>
            <a:pPr>
              <a:buNone/>
            </a:pPr>
            <a:r>
              <a:rPr lang="en-US" dirty="0" smtClean="0"/>
              <a:t>      x1  c1   t1  t2   t3</a:t>
            </a:r>
          </a:p>
          <a:p>
            <a:pPr>
              <a:buNone/>
            </a:pPr>
            <a:r>
              <a:rPr lang="en-US" dirty="0" smtClean="0"/>
              <a:t>      x2  c2   t1  t4  </a:t>
            </a:r>
          </a:p>
          <a:p>
            <a:pPr>
              <a:buNone/>
            </a:pPr>
            <a:r>
              <a:rPr lang="en-US" dirty="0" smtClean="0"/>
              <a:t>      x3  c1   t3 t4</a:t>
            </a:r>
          </a:p>
          <a:p>
            <a:pPr>
              <a:buNone/>
            </a:pPr>
            <a:r>
              <a:rPr lang="en-US" dirty="0" smtClean="0"/>
              <a:t>      x4  c3   t1 t3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3732" name="Object 2"/>
          <p:cNvGraphicFramePr>
            <a:graphicFrameLocks noChangeAspect="1"/>
          </p:cNvGraphicFramePr>
          <p:nvPr/>
        </p:nvGraphicFramePr>
        <p:xfrm>
          <a:off x="0" y="4857760"/>
          <a:ext cx="4500594" cy="131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1" name="Equation" r:id="rId4" imgW="1473120" imgH="431640" progId="Equation.3">
                  <p:embed/>
                </p:oleObj>
              </mc:Choice>
              <mc:Fallback>
                <p:oleObj name="Equation" r:id="rId4" imgW="14731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57760"/>
                        <a:ext cx="4500594" cy="1319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14876" y="3214684"/>
          <a:ext cx="4000528" cy="2375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88"/>
                <a:gridCol w="838202"/>
                <a:gridCol w="838202"/>
                <a:gridCol w="838202"/>
                <a:gridCol w="862034"/>
              </a:tblGrid>
              <a:tr h="63301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5913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6330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29124" y="2285992"/>
            <a:ext cx="2326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Raw counts</a:t>
            </a:r>
            <a:endParaRPr lang="en-US" sz="3200" dirty="0"/>
          </a:p>
        </p:txBody>
      </p:sp>
      <p:pic>
        <p:nvPicPr>
          <p:cNvPr id="12" name="Picture 11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786578" y="2071678"/>
            <a:ext cx="1928826" cy="107157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data: </a:t>
            </a:r>
          </a:p>
          <a:p>
            <a:pPr>
              <a:buNone/>
            </a:pPr>
            <a:r>
              <a:rPr lang="en-US" dirty="0" smtClean="0"/>
              <a:t>      x1  c1   t1  t2   t3</a:t>
            </a:r>
          </a:p>
          <a:p>
            <a:pPr>
              <a:buNone/>
            </a:pPr>
            <a:r>
              <a:rPr lang="en-US" dirty="0" smtClean="0"/>
              <a:t>      x2  c2   t1  t4  </a:t>
            </a:r>
          </a:p>
          <a:p>
            <a:pPr>
              <a:buNone/>
            </a:pPr>
            <a:r>
              <a:rPr lang="en-US" dirty="0" smtClean="0"/>
              <a:t>      x3  c1   t3 t4</a:t>
            </a:r>
          </a:p>
          <a:p>
            <a:pPr>
              <a:buNone/>
            </a:pPr>
            <a:r>
              <a:rPr lang="en-US" dirty="0" smtClean="0"/>
              <a:t>      x4  c3   t1 t3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3732" name="Object 2"/>
          <p:cNvGraphicFramePr>
            <a:graphicFrameLocks noChangeAspect="1"/>
          </p:cNvGraphicFramePr>
          <p:nvPr/>
        </p:nvGraphicFramePr>
        <p:xfrm>
          <a:off x="428596" y="4857760"/>
          <a:ext cx="3898434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5" name="Equation" r:id="rId3" imgW="1473120" imgH="431640" progId="Equation.3">
                  <p:embed/>
                </p:oleObj>
              </mc:Choice>
              <mc:Fallback>
                <p:oleObj name="Equation" r:id="rId3" imgW="147312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4857760"/>
                        <a:ext cx="3898434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43438" y="3214684"/>
          <a:ext cx="4071966" cy="2490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5326"/>
                <a:gridCol w="838202"/>
                <a:gridCol w="838202"/>
                <a:gridCol w="838202"/>
                <a:gridCol w="862034"/>
              </a:tblGrid>
              <a:tr h="63301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</a:tr>
              <a:tr h="6330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/>
                </a:tc>
              </a:tr>
              <a:tr h="5913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/>
                </a:tc>
              </a:tr>
              <a:tr h="6330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0/4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00628" y="2500306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Empirical expectation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Calculating empirical expectation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500" dirty="0" smtClean="0"/>
              <a:t>Let N be the number of training instances</a:t>
            </a:r>
          </a:p>
          <a:p>
            <a:pPr>
              <a:buNone/>
            </a:pPr>
            <a:endParaRPr lang="en-US" sz="4600" dirty="0" smtClean="0"/>
          </a:p>
          <a:p>
            <a:pPr>
              <a:buNone/>
            </a:pPr>
            <a:r>
              <a:rPr lang="en-US" sz="5500" dirty="0" smtClean="0"/>
              <a:t>for each instance x in the training data</a:t>
            </a:r>
          </a:p>
          <a:p>
            <a:pPr>
              <a:buNone/>
            </a:pPr>
            <a:r>
              <a:rPr lang="en-US" sz="4600" dirty="0" smtClean="0"/>
              <a:t>    let y be the true class label of x</a:t>
            </a:r>
          </a:p>
          <a:p>
            <a:pPr>
              <a:buNone/>
            </a:pPr>
            <a:r>
              <a:rPr lang="en-US" sz="4600" dirty="0" smtClean="0"/>
              <a:t>    for each feature t in x</a:t>
            </a:r>
          </a:p>
          <a:p>
            <a:pPr>
              <a:buNone/>
            </a:pPr>
            <a:r>
              <a:rPr lang="en-US" sz="4600" dirty="0" smtClean="0"/>
              <a:t>         </a:t>
            </a:r>
            <a:r>
              <a:rPr lang="en-US" sz="4600" dirty="0" err="1" smtClean="0"/>
              <a:t>empirical_expect</a:t>
            </a:r>
            <a:r>
              <a:rPr lang="en-US" sz="4600" dirty="0" smtClean="0"/>
              <a:t> [t] [y] += 1/N</a:t>
            </a:r>
          </a:p>
          <a:p>
            <a:pPr>
              <a:buNone/>
            </a:pPr>
            <a:r>
              <a:rPr lang="en-US" sz="4600" dirty="0" smtClean="0"/>
              <a:t>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dirty="0" smtClean="0"/>
              <a:t>Model expectation**</a:t>
            </a:r>
            <a:endParaRPr lang="en-US" dirty="0"/>
          </a:p>
        </p:txBody>
      </p:sp>
      <p:graphicFrame>
        <p:nvGraphicFramePr>
          <p:cNvPr id="7373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85750" y="1143000"/>
          <a:ext cx="58578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8" name="Equation" r:id="rId3" imgW="1701720" imgH="355320" progId="Equation.3">
                  <p:embed/>
                </p:oleObj>
              </mc:Choice>
              <mc:Fallback>
                <p:oleObj name="Equation" r:id="rId3" imgW="170172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1143000"/>
                        <a:ext cx="585787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00034" y="2643182"/>
          <a:ext cx="334486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9" name="Equation" r:id="rId5" imgW="1676160" imgH="457200" progId="Equation.3">
                  <p:embed/>
                </p:oleObj>
              </mc:Choice>
              <mc:Fallback>
                <p:oleObj name="Equation" r:id="rId5" imgW="167616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643182"/>
                        <a:ext cx="3344862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429124" y="2643182"/>
          <a:ext cx="3786214" cy="103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0" name="Equation" r:id="rId7" imgW="1676160" imgH="457200" progId="Equation.3">
                  <p:embed/>
                </p:oleObj>
              </mc:Choice>
              <mc:Fallback>
                <p:oleObj name="Equation" r:id="rId7" imgW="16761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2643182"/>
                        <a:ext cx="3786214" cy="1031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00034" y="3929066"/>
          <a:ext cx="352266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1" name="Equation" r:id="rId9" imgW="1765080" imgH="355320" progId="Equation.3">
                  <p:embed/>
                </p:oleObj>
              </mc:Choice>
              <mc:Fallback>
                <p:oleObj name="Equation" r:id="rId9" imgW="1765080" imgH="3553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929066"/>
                        <a:ext cx="3522662" cy="709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0562" y="3929065"/>
          <a:ext cx="4143404" cy="83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2" name="Equation" r:id="rId11" imgW="1752480" imgH="355320" progId="Equation.3">
                  <p:embed/>
                </p:oleObj>
              </mc:Choice>
              <mc:Fallback>
                <p:oleObj name="Equation" r:id="rId11" imgW="1752480" imgH="35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2" y="3929065"/>
                        <a:ext cx="4143404" cy="83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85786" y="4857760"/>
          <a:ext cx="6000792" cy="1553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3" name="Equation" r:id="rId13" imgW="1714320" imgH="444240" progId="Equation.3">
                  <p:embed/>
                </p:oleObj>
              </mc:Choice>
              <mc:Fallback>
                <p:oleObj name="Equation" r:id="rId13" imgW="171432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857760"/>
                        <a:ext cx="6000792" cy="1553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1"/>
            <a:ext cx="4972056" cy="4214841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 smtClean="0">
                <a:latin typeface="Arial"/>
              </a:rPr>
              <a:t>P(y | x</a:t>
            </a:r>
            <a:r>
              <a:rPr lang="en-US" baseline="-25000" dirty="0" smtClean="0">
                <a:latin typeface="Arial"/>
              </a:rPr>
              <a:t>i</a:t>
            </a:r>
            <a:r>
              <a:rPr lang="en-US" dirty="0" smtClean="0"/>
              <a:t>) = 1/3</a:t>
            </a:r>
          </a:p>
          <a:p>
            <a:r>
              <a:rPr lang="en-US" dirty="0" smtClean="0"/>
              <a:t>Training data: </a:t>
            </a:r>
          </a:p>
          <a:p>
            <a:pPr>
              <a:buNone/>
            </a:pPr>
            <a:r>
              <a:rPr lang="en-US" dirty="0" smtClean="0"/>
              <a:t>      x1  c1   t1  t2   t3</a:t>
            </a:r>
          </a:p>
          <a:p>
            <a:pPr>
              <a:buNone/>
            </a:pPr>
            <a:r>
              <a:rPr lang="en-US" dirty="0" smtClean="0"/>
              <a:t>      x2  c2   t1  t4  </a:t>
            </a:r>
          </a:p>
          <a:p>
            <a:pPr>
              <a:buNone/>
            </a:pPr>
            <a:r>
              <a:rPr lang="en-US" dirty="0" smtClean="0"/>
              <a:t>      x3  c1   t4</a:t>
            </a:r>
          </a:p>
          <a:p>
            <a:pPr>
              <a:buNone/>
            </a:pPr>
            <a:r>
              <a:rPr lang="en-US" dirty="0" smtClean="0"/>
              <a:t>      x4  c3   t1 t3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00562" y="2571744"/>
          <a:ext cx="4214842" cy="2490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2"/>
                <a:gridCol w="838202"/>
                <a:gridCol w="838202"/>
                <a:gridCol w="838202"/>
                <a:gridCol w="862034"/>
              </a:tblGrid>
              <a:tr h="633017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</a:tr>
              <a:tr h="6330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3/3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2/3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2/3</a:t>
                      </a:r>
                      <a:endParaRPr lang="en-US" sz="2800" dirty="0"/>
                    </a:p>
                  </a:txBody>
                  <a:tcPr/>
                </a:tc>
              </a:tr>
              <a:tr h="591356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3/3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2/3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2/3</a:t>
                      </a:r>
                      <a:endParaRPr lang="en-US" sz="2800" dirty="0"/>
                    </a:p>
                  </a:txBody>
                  <a:tcPr/>
                </a:tc>
              </a:tr>
              <a:tr h="63301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3/3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1/3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2/3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2/3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57884" y="1857364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“Raw” counts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42910" y="5576287"/>
          <a:ext cx="5929354" cy="128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1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5576287"/>
                        <a:ext cx="5929354" cy="128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500298" y="5500702"/>
            <a:ext cx="4286280" cy="13572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47664" y="2924944"/>
            <a:ext cx="576064" cy="22322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4929190" cy="4306230"/>
          </a:xfrm>
        </p:spPr>
        <p:txBody>
          <a:bodyPr/>
          <a:lstStyle/>
          <a:p>
            <a:r>
              <a:rPr lang="en-US" dirty="0" smtClean="0"/>
              <a:t>Suppose </a:t>
            </a:r>
            <a:r>
              <a:rPr lang="en-US" dirty="0" smtClean="0">
                <a:latin typeface="Arial"/>
              </a:rPr>
              <a:t>P(y | x</a:t>
            </a:r>
            <a:r>
              <a:rPr lang="en-US" baseline="-25000" dirty="0" smtClean="0">
                <a:latin typeface="Arial"/>
              </a:rPr>
              <a:t>i</a:t>
            </a:r>
            <a:r>
              <a:rPr lang="en-US" dirty="0" smtClean="0"/>
              <a:t>) = 1/3</a:t>
            </a:r>
          </a:p>
          <a:p>
            <a:r>
              <a:rPr lang="en-US" dirty="0" smtClean="0"/>
              <a:t>Training data: </a:t>
            </a:r>
          </a:p>
          <a:p>
            <a:pPr>
              <a:buNone/>
            </a:pPr>
            <a:r>
              <a:rPr lang="en-US" dirty="0" smtClean="0"/>
              <a:t>      x1  c1   t1  t2   t3</a:t>
            </a:r>
          </a:p>
          <a:p>
            <a:pPr>
              <a:buNone/>
            </a:pPr>
            <a:r>
              <a:rPr lang="en-US" dirty="0" smtClean="0"/>
              <a:t>      x2  c2   t1  t4  </a:t>
            </a:r>
          </a:p>
          <a:p>
            <a:pPr>
              <a:buNone/>
            </a:pPr>
            <a:r>
              <a:rPr lang="en-US" dirty="0" smtClean="0"/>
              <a:t>      x3  c1   t4</a:t>
            </a:r>
          </a:p>
          <a:p>
            <a:pPr>
              <a:buNone/>
            </a:pPr>
            <a:r>
              <a:rPr lang="en-US" dirty="0" smtClean="0"/>
              <a:t>      x4  c3   t1 t3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01876"/>
              </p:ext>
            </p:extLst>
          </p:nvPr>
        </p:nvGraphicFramePr>
        <p:xfrm>
          <a:off x="4071934" y="2428868"/>
          <a:ext cx="4643501" cy="3172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090"/>
                <a:gridCol w="998453"/>
                <a:gridCol w="928694"/>
                <a:gridCol w="1025181"/>
                <a:gridCol w="975083"/>
              </a:tblGrid>
              <a:tr h="494676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</a:tr>
              <a:tr h="88466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3/12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2/12</a:t>
                      </a:r>
                      <a:endParaRPr lang="en-US" sz="2400" dirty="0"/>
                    </a:p>
                  </a:txBody>
                  <a:tcPr/>
                </a:tc>
              </a:tr>
              <a:tr h="88466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3/12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2/12</a:t>
                      </a:r>
                      <a:endParaRPr lang="en-US" sz="2400" dirty="0"/>
                    </a:p>
                  </a:txBody>
                  <a:tcPr/>
                </a:tc>
              </a:tr>
              <a:tr h="88466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1/12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2/12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29190" y="1857364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expectation</a:t>
            </a:r>
            <a:endParaRPr 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0" y="5576287"/>
          <a:ext cx="5929354" cy="128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0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76287"/>
                        <a:ext cx="5929354" cy="1281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115616" y="2924944"/>
            <a:ext cx="576064" cy="223224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shade val="95000"/>
                <a:satMod val="10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sz="4000" dirty="0" smtClean="0"/>
              <a:t>Calculating model expectation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Let N be the number of training instances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each instance x in the training data</a:t>
            </a:r>
          </a:p>
          <a:p>
            <a:pPr>
              <a:buNone/>
            </a:pPr>
            <a:r>
              <a:rPr lang="en-US" dirty="0" smtClean="0"/>
              <a:t>    calculate P(y | x) for every y </a:t>
            </a:r>
            <a:r>
              <a:rPr lang="en-US" dirty="0" smtClean="0">
                <a:latin typeface="cmsy10"/>
              </a:rPr>
              <a:t>in</a:t>
            </a:r>
            <a:r>
              <a:rPr lang="en-US" dirty="0" smtClean="0"/>
              <a:t> Y</a:t>
            </a:r>
          </a:p>
          <a:p>
            <a:pPr>
              <a:buNone/>
            </a:pPr>
            <a:r>
              <a:rPr lang="en-US" dirty="0" smtClean="0"/>
              <a:t>    for each feature t in x</a:t>
            </a:r>
          </a:p>
          <a:p>
            <a:pPr>
              <a:buNone/>
            </a:pPr>
            <a:r>
              <a:rPr lang="en-US" dirty="0" smtClean="0"/>
              <a:t>        for each y </a:t>
            </a:r>
            <a:r>
              <a:rPr lang="en-US" dirty="0" smtClean="0">
                <a:latin typeface="cmsy10"/>
              </a:rPr>
              <a:t>in</a:t>
            </a:r>
            <a:r>
              <a:rPr lang="en-US" dirty="0" smtClean="0"/>
              <a:t> Y         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model_expect</a:t>
            </a:r>
            <a:r>
              <a:rPr lang="en-US" dirty="0" smtClean="0"/>
              <a:t> [t] [y] += 1/N * P(y | x)</a:t>
            </a:r>
          </a:p>
          <a:p>
            <a:pPr>
              <a:buNone/>
            </a:pPr>
            <a:r>
              <a:rPr lang="en-US" dirty="0" smtClean="0"/>
              <a:t>         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3732" name="Object 2"/>
          <p:cNvGraphicFramePr>
            <a:graphicFrameLocks noChangeAspect="1"/>
          </p:cNvGraphicFramePr>
          <p:nvPr/>
        </p:nvGraphicFramePr>
        <p:xfrm>
          <a:off x="1071538" y="1142984"/>
          <a:ext cx="4929222" cy="106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3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1142984"/>
                        <a:ext cx="4929222" cy="1065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expectation vs.</a:t>
            </a:r>
            <a:br>
              <a:rPr lang="en-US" dirty="0" smtClean="0"/>
            </a:br>
            <a:r>
              <a:rPr lang="en-US" dirty="0" smtClean="0"/>
              <a:t> model expectation</a:t>
            </a:r>
            <a:endParaRPr lang="en-US" dirty="0"/>
          </a:p>
        </p:txBody>
      </p:sp>
      <p:graphicFrame>
        <p:nvGraphicFramePr>
          <p:cNvPr id="73732" name="Object 2"/>
          <p:cNvGraphicFramePr>
            <a:graphicFrameLocks noChangeAspect="1"/>
          </p:cNvGraphicFramePr>
          <p:nvPr/>
        </p:nvGraphicFramePr>
        <p:xfrm>
          <a:off x="714348" y="4071942"/>
          <a:ext cx="8001056" cy="172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0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071942"/>
                        <a:ext cx="8001056" cy="1728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785786" y="1928802"/>
          <a:ext cx="6500858" cy="190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1" name="Equation" r:id="rId5" imgW="1473120" imgH="431640" progId="Equation.3">
                  <p:embed/>
                </p:oleObj>
              </mc:Choice>
              <mc:Fallback>
                <p:oleObj name="Equation" r:id="rId5" imgW="147312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928802"/>
                        <a:ext cx="6500858" cy="1905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8001024" y="4714884"/>
            <a:ext cx="50006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86512" y="2500306"/>
            <a:ext cx="642942" cy="7858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43438" y="4429132"/>
            <a:ext cx="2000264" cy="1071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29058" y="4286256"/>
            <a:ext cx="714380" cy="16430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for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function: </a:t>
            </a:r>
          </a:p>
          <a:p>
            <a:endParaRPr lang="en-US" dirty="0" smtClean="0"/>
          </a:p>
          <a:p>
            <a:r>
              <a:rPr lang="en-US" dirty="0" smtClean="0"/>
              <a:t>Calculating the expectation of a feature function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The forms of P(x, y) and P(y | x)**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4643438" y="1643050"/>
          <a:ext cx="17335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Equation" r:id="rId3" imgW="520560" imgH="241200" progId="Equation.3">
                  <p:embed/>
                </p:oleObj>
              </mc:Choice>
              <mc:Fallback>
                <p:oleObj name="Equation" r:id="rId3" imgW="52056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643050"/>
                        <a:ext cx="17335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Constraints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6370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Model expectation = Empirical expectation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Why impose such constraints?</a:t>
            </a:r>
          </a:p>
          <a:p>
            <a:pPr lvl="1" eaLnBrk="1" hangingPunct="1"/>
            <a:r>
              <a:rPr lang="en-US" sz="2400" dirty="0" err="1" smtClean="0"/>
              <a:t>MaxEnt</a:t>
            </a:r>
            <a:r>
              <a:rPr lang="en-US" sz="2400" dirty="0" smtClean="0"/>
              <a:t> principle: Model what is known</a:t>
            </a:r>
          </a:p>
          <a:p>
            <a:pPr lvl="1" eaLnBrk="1" hangingPunct="1"/>
            <a:r>
              <a:rPr lang="en-US" sz="2400" dirty="0"/>
              <a:t>M</a:t>
            </a:r>
            <a:r>
              <a:rPr lang="en-US" sz="2400" dirty="0" smtClean="0"/>
              <a:t>aximize the conditional likelihood: see Slides #24-28 in (Klein and Manning, 2003)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   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17825" y="2657475"/>
          <a:ext cx="28051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3" imgW="1104840" imgH="241200" progId="Equation.3">
                  <p:embed/>
                </p:oleObj>
              </mc:Choice>
              <mc:Fallback>
                <p:oleObj name="Equation" r:id="rId3" imgW="11048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2657475"/>
                        <a:ext cx="280511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conditional likelihood (**)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data (X,Y), the conditional likelihood is a function of the parameters </a:t>
            </a:r>
            <a:r>
              <a:rPr lang="en-US" dirty="0" smtClean="0">
                <a:latin typeface="cmmi10"/>
              </a:rPr>
              <a:t>¸</a:t>
            </a:r>
          </a:p>
          <a:p>
            <a:endParaRPr lang="en-US" dirty="0">
              <a:latin typeface="cmmi10"/>
            </a:endParaRPr>
          </a:p>
        </p:txBody>
      </p:sp>
      <p:pic>
        <p:nvPicPr>
          <p:cNvPr id="21" name="Picture 20" descr="TP_tmp.b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28596" y="2786058"/>
            <a:ext cx="2189236" cy="42171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31809" y="4000503"/>
            <a:ext cx="3708348" cy="405804"/>
          </a:xfrm>
          <a:prstGeom prst="rect">
            <a:avLst/>
          </a:prstGeom>
          <a:noFill/>
          <a:ln/>
          <a:effectLst/>
        </p:spPr>
      </p:pic>
      <p:pic>
        <p:nvPicPr>
          <p:cNvPr id="18" name="Picture 17" descr="TP_tmp.b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13248" y="4429131"/>
            <a:ext cx="5031354" cy="1011967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b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96165" y="5572140"/>
            <a:ext cx="6471770" cy="478998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b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26661" y="3429000"/>
            <a:ext cx="3861521" cy="418974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b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571472" y="6429397"/>
            <a:ext cx="500066" cy="11168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effect of adding constraints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Bring the distribution closer to the data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Bring the distribution further away from uniform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Lower the entropy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Raise the likelihood of data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Restating the problem</a:t>
            </a:r>
          </a:p>
        </p:txBody>
      </p:sp>
      <p:graphicFrame>
        <p:nvGraphicFramePr>
          <p:cNvPr id="33796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284663" y="1773238"/>
          <a:ext cx="28797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Equation" r:id="rId3" imgW="1193760" imgH="330120" progId="Equation.3">
                  <p:embed/>
                </p:oleObj>
              </mc:Choice>
              <mc:Fallback>
                <p:oleObj name="Equation" r:id="rId3" imgW="11937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3238"/>
                        <a:ext cx="28797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0" y="2857500"/>
          <a:ext cx="56165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Equation" r:id="rId5" imgW="2197080" imgH="241200" progId="Equation.3">
                  <p:embed/>
                </p:oleObj>
              </mc:Choice>
              <mc:Fallback>
                <p:oleObj name="Equation" r:id="rId5" imgW="21970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57500"/>
                        <a:ext cx="56165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4452024"/>
              </p:ext>
            </p:extLst>
          </p:nvPr>
        </p:nvGraphicFramePr>
        <p:xfrm>
          <a:off x="3059832" y="5301208"/>
          <a:ext cx="4752528" cy="57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Equation" r:id="rId7" imgW="1981080" imgH="241200" progId="Equation.3">
                  <p:embed/>
                </p:oleObj>
              </mc:Choice>
              <mc:Fallback>
                <p:oleObj name="Equation" r:id="rId7" imgW="198108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301208"/>
                        <a:ext cx="4752528" cy="5788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11188" y="1793875"/>
            <a:ext cx="3390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The task: find p* s.t.</a:t>
            </a:r>
            <a:r>
              <a:rPr lang="en-US" sz="1800"/>
              <a:t> 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950913" y="280035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where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571472" y="4214818"/>
            <a:ext cx="40414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Objective function:  H(p)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42910" y="5286388"/>
            <a:ext cx="2147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Constraints: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/>
      <p:bldP spid="33804" grpId="0"/>
      <p:bldP spid="3380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Lagrange multipliers (**)</a:t>
            </a:r>
          </a:p>
        </p:txBody>
      </p:sp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6025" y="1627188"/>
          <a:ext cx="55118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4" name="Equation" r:id="rId3" imgW="3276360" imgH="444240" progId="Equation.3">
                  <p:embed/>
                </p:oleObj>
              </mc:Choice>
              <mc:Fallback>
                <p:oleObj name="Equation" r:id="rId3" imgW="327636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627188"/>
                        <a:ext cx="5511800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23431530"/>
              </p:ext>
            </p:extLst>
          </p:nvPr>
        </p:nvGraphicFramePr>
        <p:xfrm>
          <a:off x="841375" y="2500313"/>
          <a:ext cx="746125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5" name="Equation" r:id="rId5" imgW="5079960" imgH="2743200" progId="Equation.3">
                  <p:embed/>
                </p:oleObj>
              </mc:Choice>
              <mc:Fallback>
                <p:oleObj name="Equation" r:id="rId5" imgW="5079960" imgH="274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500313"/>
                        <a:ext cx="746125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92138" y="1647825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Minimize A(p):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3546475"/>
            <a:ext cx="7200900" cy="33115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Is P empty?</a:t>
            </a:r>
          </a:p>
          <a:p>
            <a:pPr eaLnBrk="1" hangingPunct="1"/>
            <a:r>
              <a:rPr lang="en-US" sz="2800" dirty="0" smtClean="0"/>
              <a:t>Does p* exist?</a:t>
            </a:r>
          </a:p>
          <a:p>
            <a:pPr eaLnBrk="1" hangingPunct="1"/>
            <a:r>
              <a:rPr lang="en-US" sz="2800" dirty="0" smtClean="0"/>
              <a:t>Is p* unique?</a:t>
            </a:r>
          </a:p>
          <a:p>
            <a:pPr eaLnBrk="1" hangingPunct="1"/>
            <a:r>
              <a:rPr lang="en-US" sz="2800" dirty="0" smtClean="0"/>
              <a:t>What is the form of p*? </a:t>
            </a:r>
          </a:p>
          <a:p>
            <a:pPr eaLnBrk="1" hangingPunct="1"/>
            <a:r>
              <a:rPr lang="en-US" sz="2800" dirty="0" smtClean="0"/>
              <a:t>How can we find p*?</a:t>
            </a:r>
          </a:p>
        </p:txBody>
      </p:sp>
      <p:graphicFrame>
        <p:nvGraphicFramePr>
          <p:cNvPr id="4096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27088" y="1484313"/>
          <a:ext cx="33115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3" imgW="1193760" imgH="330120" progId="Equation.3">
                  <p:embed/>
                </p:oleObj>
              </mc:Choice>
              <mc:Fallback>
                <p:oleObj name="Equation" r:id="rId3" imgW="11937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3311525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14625" y="2428875"/>
          <a:ext cx="602773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5" imgW="2197080" imgH="241200" progId="Equation.3">
                  <p:embed/>
                </p:oleObj>
              </mc:Choice>
              <mc:Fallback>
                <p:oleObj name="Equation" r:id="rId5" imgW="21970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428875"/>
                        <a:ext cx="6027738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224" y="2428868"/>
            <a:ext cx="1500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where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What is the form of p*?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dirty="0" err="1" smtClean="0"/>
              <a:t>Ratnaparkhi</a:t>
            </a:r>
            <a:r>
              <a:rPr lang="en-US" sz="4000" dirty="0" smtClean="0"/>
              <a:t>, 1997)</a:t>
            </a:r>
          </a:p>
        </p:txBody>
      </p:sp>
      <p:graphicFrame>
        <p:nvGraphicFramePr>
          <p:cNvPr id="37893" name="Object 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06525" y="1700213"/>
          <a:ext cx="618648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Equation" r:id="rId3" imgW="2197080" imgH="241200" progId="Equation.3">
                  <p:embed/>
                </p:oleObj>
              </mc:Choice>
              <mc:Fallback>
                <p:oleObj name="Equation" r:id="rId3" imgW="21970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1700213"/>
                        <a:ext cx="6186488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6375" y="2697163"/>
          <a:ext cx="56864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1" name="Equation" r:id="rId5" imgW="2387520" imgH="457200" progId="Equation.3">
                  <p:embed/>
                </p:oleObj>
              </mc:Choice>
              <mc:Fallback>
                <p:oleObj name="Equation" r:id="rId5" imgW="23875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97163"/>
                        <a:ext cx="5686425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44800" y="4435475"/>
          <a:ext cx="13049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2" name="Equation" r:id="rId7" imgW="723600" imgH="203040" progId="Equation.3">
                  <p:embed/>
                </p:oleObj>
              </mc:Choice>
              <mc:Fallback>
                <p:oleObj name="Equation" r:id="rId7" imgW="72360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435475"/>
                        <a:ext cx="13049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572125" y="4359275"/>
          <a:ext cx="3065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9" imgW="1206360" imgH="330120" progId="Equation.3">
                  <p:embed/>
                </p:oleObj>
              </mc:Choice>
              <mc:Fallback>
                <p:oleObj name="Equation" r:id="rId9" imgW="1206360" imgH="3301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359275"/>
                        <a:ext cx="30654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84213" y="4365625"/>
            <a:ext cx="5878512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Theorem: if                   then  </a:t>
            </a:r>
          </a:p>
          <a:p>
            <a:r>
              <a:rPr lang="en-US" sz="2800" dirty="0"/>
              <a:t>                    </a:t>
            </a:r>
          </a:p>
          <a:p>
            <a:r>
              <a:rPr lang="en-US" sz="2800" dirty="0"/>
              <a:t>                Furthermore, p* is unique.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equivalent forms</a:t>
            </a:r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505795"/>
              </p:ext>
            </p:extLst>
          </p:nvPr>
        </p:nvGraphicFramePr>
        <p:xfrm>
          <a:off x="1691680" y="3284984"/>
          <a:ext cx="3816424" cy="172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Equation" r:id="rId3" imgW="1206360" imgH="545760" progId="Equation.3">
                  <p:embed/>
                </p:oleObj>
              </mc:Choice>
              <mc:Fallback>
                <p:oleObj name="Equation" r:id="rId3" imgW="120636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284984"/>
                        <a:ext cx="3816424" cy="17274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00188" y="1500188"/>
          <a:ext cx="4379912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Equation" r:id="rId5" imgW="1396800" imgH="457200" progId="Equation.3">
                  <p:embed/>
                </p:oleObj>
              </mc:Choice>
              <mc:Fallback>
                <p:oleObj name="Equation" r:id="rId5" imgW="1396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500188"/>
                        <a:ext cx="4379912" cy="143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00375" y="5500688"/>
          <a:ext cx="328136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Equation" r:id="rId7" imgW="1180800" imgH="393480" progId="Equation.3">
                  <p:embed/>
                </p:oleObj>
              </mc:Choice>
              <mc:Fallback>
                <p:oleObj name="Equation" r:id="rId7" imgW="11808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500688"/>
                        <a:ext cx="3281363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AutoShape 10"/>
          <p:cNvSpPr>
            <a:spLocks noChangeArrowheads="1"/>
          </p:cNvSpPr>
          <p:nvPr/>
        </p:nvSpPr>
        <p:spPr bwMode="auto">
          <a:xfrm>
            <a:off x="1714480" y="5857892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Modeling summary</a:t>
            </a:r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763713" y="2205038"/>
          <a:ext cx="54006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6" name="Equation" r:id="rId3" imgW="2197080" imgH="241200" progId="Equation.3">
                  <p:embed/>
                </p:oleObj>
              </mc:Choice>
              <mc:Fallback>
                <p:oleObj name="Equation" r:id="rId3" imgW="21970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05038"/>
                        <a:ext cx="54006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71688" y="4643438"/>
          <a:ext cx="489585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7" name="Equation" r:id="rId5" imgW="2145960" imgH="457200" progId="Equation.3">
                  <p:embed/>
                </p:oleObj>
              </mc:Choice>
              <mc:Fallback>
                <p:oleObj name="Equation" r:id="rId5" imgW="21459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643438"/>
                        <a:ext cx="4895850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28596" y="3714752"/>
            <a:ext cx="87414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      - it maximizes the conditional likelihood of the training data</a:t>
            </a:r>
          </a:p>
          <a:p>
            <a:r>
              <a:rPr lang="en-US" dirty="0" smtClean="0"/>
              <a:t>       - it is a model in Q, where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827088" y="1628775"/>
            <a:ext cx="570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Goal: find p* in P, which maximizes H(p).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755650" y="3071810"/>
            <a:ext cx="83883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can be proved that, </a:t>
            </a:r>
            <a:r>
              <a:rPr lang="en-US" b="1" dirty="0"/>
              <a:t>when</a:t>
            </a:r>
            <a:r>
              <a:rPr lang="en-US" dirty="0"/>
              <a:t> p* </a:t>
            </a:r>
            <a:r>
              <a:rPr lang="en-US" dirty="0" smtClean="0"/>
              <a:t>exists</a:t>
            </a:r>
          </a:p>
          <a:p>
            <a:r>
              <a:rPr lang="en-US" dirty="0"/>
              <a:t> </a:t>
            </a:r>
            <a:r>
              <a:rPr lang="en-US" dirty="0" smtClean="0"/>
              <a:t>  - it </a:t>
            </a:r>
            <a:r>
              <a:rPr lang="en-US" dirty="0"/>
              <a:t>is </a:t>
            </a:r>
            <a:r>
              <a:rPr lang="en-US" dirty="0" smtClean="0"/>
              <a:t>unique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2" grpId="0"/>
      <p:bldP spid="56333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Overview</a:t>
            </a:r>
          </a:p>
          <a:p>
            <a:r>
              <a:rPr lang="en-US" sz="2800" dirty="0" smtClean="0"/>
              <a:t>The Maximum Entropy Principle</a:t>
            </a:r>
          </a:p>
          <a:p>
            <a:endParaRPr lang="en-US" sz="2800" dirty="0" smtClean="0"/>
          </a:p>
          <a:p>
            <a:r>
              <a:rPr lang="en-US" sz="2800" dirty="0" smtClean="0"/>
              <a:t>Modeling**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Decoding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/>
              <a:t>Training**</a:t>
            </a:r>
          </a:p>
          <a:p>
            <a:endParaRPr lang="en-US" sz="2800" dirty="0" smtClean="0"/>
          </a:p>
          <a:p>
            <a:r>
              <a:rPr lang="en-US" sz="2800" dirty="0" smtClean="0"/>
              <a:t>Case study: POS tagging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Setting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From the training data, collect (x, y) pairs: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x in X: observed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y in Y: thing to be predicted (e.g., a class in a classification problem)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Ex: In a text classification task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x: a document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y: the category of the document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Goal: estimate P(y | x)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785786" y="1285860"/>
          <a:ext cx="4357718" cy="19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9" name="Equation" r:id="rId3" imgW="1244520" imgH="545760" progId="Equation.3">
                  <p:embed/>
                </p:oleObj>
              </mc:Choice>
              <mc:Fallback>
                <p:oleObj name="Equation" r:id="rId3" imgW="124452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285860"/>
                        <a:ext cx="4357718" cy="19108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29256" y="2143116"/>
            <a:ext cx="2870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 is the </a:t>
            </a:r>
            <a:r>
              <a:rPr lang="en-US" dirty="0" err="1" smtClean="0"/>
              <a:t>normalizer</a:t>
            </a:r>
            <a:r>
              <a:rPr lang="en-US" dirty="0" smtClean="0"/>
              <a:t>.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00281"/>
              </p:ext>
            </p:extLst>
          </p:nvPr>
        </p:nvGraphicFramePr>
        <p:xfrm>
          <a:off x="928662" y="3214686"/>
          <a:ext cx="6929485" cy="328376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897"/>
                <a:gridCol w="1385897"/>
                <a:gridCol w="1385897"/>
                <a:gridCol w="1385897"/>
                <a:gridCol w="1385897"/>
              </a:tblGrid>
              <a:tr h="462146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smtClean="0">
                          <a:latin typeface="Arial"/>
                        </a:rPr>
                        <a:t>t</a:t>
                      </a:r>
                      <a:r>
                        <a:rPr lang="en-US" sz="2800" b="1" i="0" u="none" baseline="-25000" dirty="0" smtClean="0">
                          <a:latin typeface="Arial"/>
                        </a:rPr>
                        <a:t>1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smtClean="0">
                          <a:latin typeface="Arial"/>
                        </a:rPr>
                        <a:t>t</a:t>
                      </a:r>
                      <a:r>
                        <a:rPr lang="en-US" sz="2800" b="1" i="0" u="none" baseline="-25000" dirty="0" smtClean="0">
                          <a:latin typeface="Arial"/>
                        </a:rPr>
                        <a:t>2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err="1" smtClean="0">
                          <a:latin typeface="Arial"/>
                        </a:rPr>
                        <a:t>t</a:t>
                      </a:r>
                      <a:r>
                        <a:rPr lang="en-US" sz="2800" b="1" i="0" u="none" baseline="-25000" dirty="0" err="1" smtClean="0">
                          <a:latin typeface="Arial"/>
                        </a:rPr>
                        <a:t>k</a:t>
                      </a:r>
                      <a:endParaRPr lang="en-US" sz="2800" b="1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  <a:tr h="625256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1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b="0" i="0" u="none" baseline="0" dirty="0" smtClean="0">
                          <a:latin typeface="+mn-lt"/>
                        </a:rPr>
                        <a:t>λ</a:t>
                      </a:r>
                      <a:r>
                        <a:rPr lang="en-US" sz="2400" b="0" i="0" u="none" baseline="-25000" dirty="0" smtClean="0">
                          <a:latin typeface="+mn-lt"/>
                        </a:rPr>
                        <a:t>1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baseline="0" dirty="0" smtClean="0">
                          <a:latin typeface="+mn-lt"/>
                        </a:rPr>
                        <a:t>λ</a:t>
                      </a:r>
                      <a:r>
                        <a:rPr lang="en-US" sz="2400" b="0" i="0" u="none" baseline="-25000" dirty="0" smtClean="0">
                          <a:latin typeface="+mn-lt"/>
                        </a:rPr>
                        <a:t>2</a:t>
                      </a:r>
                    </a:p>
                    <a:p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 </a:t>
                      </a:r>
                      <a:r>
                        <a:rPr lang="en-US" sz="2400" b="0" i="0" u="none" baseline="0" dirty="0" err="1" smtClean="0">
                          <a:latin typeface="+mn-lt"/>
                        </a:rPr>
                        <a:t>λ</a:t>
                      </a:r>
                      <a:r>
                        <a:rPr lang="en-US" sz="2400" b="0" i="0" u="none" baseline="-25000" dirty="0" err="1" smtClean="0">
                          <a:latin typeface="+mn-lt"/>
                        </a:rPr>
                        <a:t>k</a:t>
                      </a:r>
                      <a:endParaRPr lang="en-US" sz="2400" b="0" i="0" u="none" baseline="-25000" dirty="0" smtClean="0">
                        <a:latin typeface="+mn-lt"/>
                      </a:endParaRPr>
                    </a:p>
                    <a:p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  <a:tr h="662483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2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baseline="0" dirty="0" smtClean="0">
                          <a:latin typeface="+mn-lt"/>
                        </a:rPr>
                        <a:t> …</a:t>
                      </a:r>
                      <a:endParaRPr lang="en-US" sz="3200" b="0" i="0" u="none" baseline="-25000" dirty="0" smtClean="0">
                        <a:latin typeface="+mn-lt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u="none" baseline="0" dirty="0" smtClean="0">
                          <a:latin typeface="+mn-lt"/>
                        </a:rPr>
                        <a:t>…</a:t>
                      </a:r>
                      <a:endParaRPr lang="en-US" sz="32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…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u="none" baseline="0" dirty="0" smtClean="0">
                          <a:latin typeface="Arial"/>
                        </a:rPr>
                        <a:t>…</a:t>
                      </a:r>
                      <a:endParaRPr lang="en-US" sz="32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  <a:tr h="516516">
                <a:tc>
                  <a:txBody>
                    <a:bodyPr/>
                    <a:lstStyle/>
                    <a:p>
                      <a:r>
                        <a:rPr lang="en-US" sz="3200" b="0" i="0" u="none" baseline="0" dirty="0" smtClean="0">
                          <a:latin typeface="+mn-lt"/>
                        </a:rPr>
                        <a:t>…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u="none" baseline="0" dirty="0" smtClean="0">
                          <a:latin typeface="+mn-lt"/>
                        </a:rPr>
                        <a:t>…</a:t>
                      </a:r>
                      <a:endParaRPr lang="en-US" sz="32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  <a:tr h="733996">
                <a:tc>
                  <a:txBody>
                    <a:bodyPr/>
                    <a:lstStyle/>
                    <a:p>
                      <a:r>
                        <a:rPr lang="en-US" sz="2400" b="0" i="0" u="none" baseline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smtClean="0">
                          <a:latin typeface="Arial"/>
                        </a:rPr>
                        <a:t>i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u="none" baseline="0" dirty="0" smtClean="0">
                          <a:latin typeface="+mn-lt"/>
                        </a:rPr>
                        <a:t>…</a:t>
                      </a:r>
                      <a:endParaRPr lang="en-US" sz="3200" dirty="0" smtClean="0"/>
                    </a:p>
                    <a:p>
                      <a:endParaRPr lang="en-US" sz="2400" baseline="-250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baseline="0" dirty="0" err="1" smtClean="0">
                          <a:latin typeface="+mn-lt"/>
                        </a:rPr>
                        <a:t>λ</a:t>
                      </a:r>
                      <a:r>
                        <a:rPr lang="en-US" sz="2400" b="0" i="0" u="none" baseline="-25000" dirty="0" err="1" smtClean="0">
                          <a:latin typeface="+mn-lt"/>
                        </a:rPr>
                        <a:t>ki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5">
                            <a:lumMod val="90000"/>
                            <a:alpha val="10000"/>
                          </a:schemeClr>
                        </a:gs>
                        <a:gs pos="53000">
                          <a:srgbClr val="D4DEFF"/>
                        </a:gs>
                        <a:gs pos="83000">
                          <a:srgbClr val="D4DEFF"/>
                        </a:gs>
                        <a:gs pos="100000">
                          <a:srgbClr val="96AB94"/>
                        </a:gs>
                      </a:gsLst>
                      <a:path path="rect">
                        <a:fillToRect l="100000" t="100000"/>
                      </a:path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</a:t>
            </a:r>
            <a:r>
              <a:rPr lang="en-US" sz="3600" dirty="0" smtClean="0"/>
              <a:t>rocedure for calculating P(y | x)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80971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/>
              <a:t>Z=0;</a:t>
            </a:r>
          </a:p>
          <a:p>
            <a:pPr>
              <a:buNone/>
            </a:pPr>
            <a:r>
              <a:rPr lang="en-US" sz="2400" dirty="0" smtClean="0"/>
              <a:t>for each y </a:t>
            </a:r>
            <a:r>
              <a:rPr lang="en-US" dirty="0" smtClean="0">
                <a:latin typeface="cmsy10"/>
              </a:rPr>
              <a:t>in</a:t>
            </a:r>
            <a:r>
              <a:rPr lang="en-US" sz="2400" dirty="0" smtClean="0"/>
              <a:t> Y</a:t>
            </a:r>
          </a:p>
          <a:p>
            <a:pPr>
              <a:buNone/>
            </a:pPr>
            <a:r>
              <a:rPr lang="en-US" sz="2400" dirty="0" smtClean="0"/>
              <a:t>   sum = 0;   // or sum = </a:t>
            </a:r>
            <a:r>
              <a:rPr lang="en-US" sz="2400" dirty="0" err="1" smtClean="0"/>
              <a:t>default_weight_for_class_y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for each feature t present in x</a:t>
            </a:r>
          </a:p>
          <a:p>
            <a:pPr>
              <a:buNone/>
            </a:pPr>
            <a:r>
              <a:rPr lang="en-US" sz="2400" dirty="0" smtClean="0"/>
              <a:t>       sum +=  weight for (t, y);</a:t>
            </a:r>
          </a:p>
          <a:p>
            <a:pPr>
              <a:buNone/>
            </a:pPr>
            <a:r>
              <a:rPr lang="en-US" sz="2400" dirty="0" smtClean="0"/>
              <a:t>   result[y] = exp(sum);</a:t>
            </a:r>
          </a:p>
          <a:p>
            <a:pPr>
              <a:buNone/>
            </a:pPr>
            <a:r>
              <a:rPr lang="en-US" sz="2400" dirty="0" smtClean="0"/>
              <a:t>   Z += result[y];</a:t>
            </a:r>
          </a:p>
          <a:p>
            <a:pPr>
              <a:buNone/>
            </a:pPr>
            <a:r>
              <a:rPr lang="en-US" sz="2400" dirty="0" smtClean="0"/>
              <a:t> for each y </a:t>
            </a:r>
            <a:r>
              <a:rPr lang="en-US" dirty="0" smtClean="0">
                <a:latin typeface="cmsy10"/>
              </a:rPr>
              <a:t>in</a:t>
            </a:r>
            <a:r>
              <a:rPr lang="en-US" sz="2400" dirty="0" smtClean="0"/>
              <a:t> Y</a:t>
            </a:r>
          </a:p>
          <a:p>
            <a:pPr>
              <a:buNone/>
            </a:pPr>
            <a:r>
              <a:rPr lang="en-US" sz="2400" dirty="0" smtClean="0"/>
              <a:t>    P(y | x) = result[y] / Z;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MaxEnt</a:t>
            </a:r>
            <a:r>
              <a:rPr lang="en-US" dirty="0" smtClean="0"/>
              <a:t> summary so far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Idea: choose the p*  that maximizes entropy while satisfying all the constraints.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p* is also the model </a:t>
            </a:r>
            <a:r>
              <a:rPr lang="en-US" sz="2400" dirty="0" smtClean="0">
                <a:solidFill>
                  <a:srgbClr val="0070C0"/>
                </a:solidFill>
              </a:rPr>
              <a:t>within</a:t>
            </a:r>
            <a:r>
              <a:rPr lang="en-US" sz="2400" dirty="0" smtClean="0"/>
              <a:t> a model family that maximizes the conditional likelihood of the training data.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err="1" smtClean="0"/>
              <a:t>MaxEnt</a:t>
            </a:r>
            <a:r>
              <a:rPr lang="en-US" sz="2400" dirty="0" smtClean="0"/>
              <a:t> handles overlapping features well.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general, </a:t>
            </a:r>
            <a:r>
              <a:rPr lang="en-US" sz="2400" dirty="0" err="1" smtClean="0"/>
              <a:t>MaxEnt</a:t>
            </a:r>
            <a:r>
              <a:rPr lang="en-US" sz="2400" dirty="0" smtClean="0"/>
              <a:t> achieves </a:t>
            </a:r>
            <a:r>
              <a:rPr lang="en-US" sz="2400" smtClean="0"/>
              <a:t>good performance </a:t>
            </a:r>
            <a:r>
              <a:rPr lang="en-US" sz="2400" dirty="0" smtClean="0"/>
              <a:t>on many NLP tasks.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Next: Training: many methods (e.g., GIS, IIS, L-BFGS).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</a:t>
            </a:r>
            <a:r>
              <a:rPr lang="en-US" dirty="0" smtClean="0"/>
              <a:t>asic </a:t>
            </a:r>
            <a:r>
              <a:rPr lang="en-US" dirty="0"/>
              <a:t>I</a:t>
            </a:r>
            <a:r>
              <a:rPr lang="en-US" dirty="0" smtClean="0"/>
              <a:t>dea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07413" cy="47085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Goal: estimate p(y | x)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/>
            <a:r>
              <a:rPr lang="en-US" sz="2800" dirty="0" smtClean="0"/>
              <a:t>Choose p(x, y) with maximum entropy (or “uncertainty”) subject to the constraints (or “evidence”).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1382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92238" y="4497388"/>
          <a:ext cx="57880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3" imgW="2044440" imgH="355320" progId="Equation.3">
                  <p:embed/>
                </p:oleObj>
              </mc:Choice>
              <mc:Fallback>
                <p:oleObj name="Equation" r:id="rId3" imgW="204444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497388"/>
                        <a:ext cx="5788025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 for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function: </a:t>
            </a:r>
          </a:p>
          <a:p>
            <a:endParaRPr lang="en-US" dirty="0" smtClean="0"/>
          </a:p>
          <a:p>
            <a:r>
              <a:rPr lang="en-US" dirty="0" smtClean="0"/>
              <a:t>Calculating the expectation of a feature function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orms of P(x, y) and P(y | x)</a:t>
            </a:r>
            <a:endParaRPr lang="en-US" dirty="0"/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4643438" y="1643050"/>
          <a:ext cx="17335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Equation" r:id="rId3" imgW="520560" imgH="241200" progId="Equation.3">
                  <p:embed/>
                </p:oleObj>
              </mc:Choice>
              <mc:Fallback>
                <p:oleObj name="Equation" r:id="rId3" imgW="52056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643050"/>
                        <a:ext cx="17335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function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</a:t>
            </a:r>
            <a:r>
              <a:rPr lang="en-US" dirty="0" smtClean="0"/>
              <a:t>efinition</a:t>
            </a:r>
            <a:endParaRPr lang="en-US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978" y="1571612"/>
            <a:ext cx="9044022" cy="4829196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9600" dirty="0" smtClean="0"/>
              <a:t>A feature function is a binary-valued function on events: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Ex: 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l-GR" sz="20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/>
          </a:p>
        </p:txBody>
      </p:sp>
      <p:graphicFrame>
        <p:nvGraphicFramePr>
          <p:cNvPr id="112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00375" y="2143125"/>
          <a:ext cx="27035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4" imgW="1104840" imgH="241200" progId="Equation.3">
                  <p:embed/>
                </p:oleObj>
              </mc:Choice>
              <mc:Fallback>
                <p:oleObj name="Equation" r:id="rId4" imgW="11048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143125"/>
                        <a:ext cx="27035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43063" y="5143500"/>
          <a:ext cx="70548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Equation" r:id="rId6" imgW="3009600" imgH="457200" progId="Equation.3">
                  <p:embed/>
                </p:oleObj>
              </mc:Choice>
              <mc:Fallback>
                <p:oleObj name="Equation" r:id="rId6" imgW="3009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143500"/>
                        <a:ext cx="7054850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TP_tmp.b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00034" y="3286124"/>
            <a:ext cx="7957615" cy="11795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eights in NB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8596" y="1643051"/>
          <a:ext cx="7929620" cy="285714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85924"/>
                <a:gridCol w="1585924"/>
                <a:gridCol w="1585924"/>
                <a:gridCol w="1585924"/>
                <a:gridCol w="1585924"/>
              </a:tblGrid>
              <a:tr h="479625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smtClean="0">
                          <a:latin typeface="Arial"/>
                        </a:rPr>
                        <a:t>f</a:t>
                      </a:r>
                      <a:r>
                        <a:rPr lang="en-US" sz="2800" b="1" i="0" u="none" baseline="-25000" smtClean="0">
                          <a:latin typeface="Arial"/>
                        </a:rPr>
                        <a:t>1</a:t>
                      </a:r>
                      <a:r>
                        <a:rPr lang="en-US" sz="2800" smtClean="0"/>
                        <a:t> 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smtClean="0">
                          <a:latin typeface="Arial"/>
                        </a:rPr>
                        <a:t>f</a:t>
                      </a:r>
                      <a:r>
                        <a:rPr lang="en-US" sz="2800" b="1" i="0" u="none" baseline="-25000" dirty="0" smtClean="0">
                          <a:latin typeface="Arial"/>
                        </a:rPr>
                        <a:t>2</a:t>
                      </a:r>
                      <a:r>
                        <a:rPr lang="en-US" sz="2800" dirty="0" smtClean="0"/>
                        <a:t> 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…</a:t>
                      </a:r>
                      <a:endParaRPr lang="en-US" sz="28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i="0" u="none" baseline="0" dirty="0" err="1" smtClean="0">
                          <a:latin typeface="Arial"/>
                        </a:rPr>
                        <a:t>f</a:t>
                      </a:r>
                      <a:r>
                        <a:rPr lang="en-US" sz="2800" b="1" i="0" u="none" baseline="-25000" dirty="0" err="1" smtClean="0">
                          <a:latin typeface="Arial"/>
                        </a:rPr>
                        <a:t>k</a:t>
                      </a:r>
                      <a:endParaRPr lang="en-US" sz="2800" b="1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78378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1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529002">
                <a:tc>
                  <a:txBody>
                    <a:bodyPr/>
                    <a:lstStyle/>
                    <a:p>
                      <a:r>
                        <a:rPr lang="en-US" sz="2400" b="0" i="0" u="none" baseline="0" dirty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dirty="0" smtClean="0">
                          <a:latin typeface="Arial"/>
                        </a:rPr>
                        <a:t>2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29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42467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  <a:tr h="774402">
                <a:tc>
                  <a:txBody>
                    <a:bodyPr/>
                    <a:lstStyle/>
                    <a:p>
                      <a:r>
                        <a:rPr lang="en-US" sz="2400" b="0" i="0" u="none" baseline="0" smtClean="0">
                          <a:latin typeface="Arial"/>
                        </a:rPr>
                        <a:t>c</a:t>
                      </a:r>
                      <a:r>
                        <a:rPr lang="en-US" sz="2400" b="0" i="0" u="none" baseline="-25000" smtClean="0">
                          <a:latin typeface="Arial"/>
                        </a:rPr>
                        <a:t>i</a:t>
                      </a:r>
                      <a:endParaRPr lang="en-US" sz="2400" b="0" i="0" u="none" baseline="-25000" dirty="0">
                        <a:latin typeface="Arial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shade val="30000"/>
                            <a:satMod val="115000"/>
                            <a:alpha val="14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The $j$ in $f_j$ corresponds to a (feature, class) pair $(t,c)$ \\&#10;    &#10;   $f_j(x,y) = 1$ iff $t$ is present in $x$ and $y=c$.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36"/>
  <p:tag name="PICTUREFILESIZE" val="28689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\sum_{(x,y) \in (X, Y)} (log \ e^{\sum_j \lambda_j f_j (x,y)} - log \sum_{y \in Y} \ e^{\sum_j \lambda_j f_j (x,y)}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57"/>
  <p:tag name="PICTUREFILESIZE" val="1699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log \prod_{(x,y) \in (X, Y)} P(y|x, \lambda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0"/>
  <p:tag name="PICTUREFILESIZE" val="547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... 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8"/>
  <p:tag name="PICTUREFILESIZE" val="27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um_i P(X=x_i) \ v_i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3"/>
  <p:tag name="PICTUREFILESIZE" val="286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&#10;Let $P(X=x)$ be a distribution of  a random variable $X$.&#10;&#10;Let $f(x)$ be a function of $x$.&#10;&#10;Let $E_p(f)$ be the expectation of $f(x)$ based on $P(x)$.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47"/>
  <p:tag name="PICTUREFILESIZE" val="30089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$E_P(f) = \sum_i P(X=x_i) f(x_i)$&#10;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26"/>
  <p:tag name="PICTUREFILESIZE" val="4837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sum_i P(X=x_i) \ v_i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73"/>
  <p:tag name="PICTUREFILESIZE" val="286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[ \sum_{i=1}^{N} f_j(x_i, y_i) \]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4"/>
  <p:tag name="PICTUREFILESIZE" val="5806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log P(Y|X, \lambda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57"/>
  <p:tag name="PICTUREFILESIZE" val="220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\sum_{(x,y) \in (X, Y)} log P(y|x, \lambda)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19"/>
  <p:tag name="PICTUREFILESIZE" val="538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= \sum_{(x,y) \in (X, Y)} log \frac{e^{\sum_j \lambda_j f_j (x,y)}}{\sum_{y \in Y} e^{\sum_j \lambda_j f_j (x,y)}}$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159"/>
  <p:tag name="PICTUREFILESIZE" val="17701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44036</TotalTime>
  <Words>1538</Words>
  <Application>Microsoft Macintosh PowerPoint</Application>
  <PresentationFormat>On-screen Show (4:3)</PresentationFormat>
  <Paragraphs>407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Breeze</vt:lpstr>
      <vt:lpstr>Equation</vt:lpstr>
      <vt:lpstr>MaxEnt (II):  Modeling and Decoding </vt:lpstr>
      <vt:lpstr>Outline</vt:lpstr>
      <vt:lpstr>Modeling</vt:lpstr>
      <vt:lpstr>The Setting</vt:lpstr>
      <vt:lpstr>Basic Idea</vt:lpstr>
      <vt:lpstr>Outline for Modeling</vt:lpstr>
      <vt:lpstr>Feature function</vt:lpstr>
      <vt:lpstr>Definition</vt:lpstr>
      <vt:lpstr>Weights in NB</vt:lpstr>
      <vt:lpstr>Weights in NB</vt:lpstr>
      <vt:lpstr>Matrix in MaxEnt</vt:lpstr>
      <vt:lpstr>Weights in MaxEnt</vt:lpstr>
      <vt:lpstr>Feature function summary</vt:lpstr>
      <vt:lpstr>The outline for modeling</vt:lpstr>
      <vt:lpstr>Expected Return</vt:lpstr>
      <vt:lpstr>Calculating the expectation  of a function</vt:lpstr>
      <vt:lpstr>Empirical expectation</vt:lpstr>
      <vt:lpstr>Model Expectation</vt:lpstr>
      <vt:lpstr>Some Notation</vt:lpstr>
      <vt:lpstr>Empirical expectation**</vt:lpstr>
      <vt:lpstr>An example</vt:lpstr>
      <vt:lpstr>An example</vt:lpstr>
      <vt:lpstr>Calculating empirical expectation</vt:lpstr>
      <vt:lpstr>Model expectation**</vt:lpstr>
      <vt:lpstr>An example</vt:lpstr>
      <vt:lpstr>An example</vt:lpstr>
      <vt:lpstr>Calculating model expectation</vt:lpstr>
      <vt:lpstr>Empirical expectation vs.  model expectation</vt:lpstr>
      <vt:lpstr>Outline for modeling</vt:lpstr>
      <vt:lpstr>Constraints</vt:lpstr>
      <vt:lpstr>The conditional likelihood (**)</vt:lpstr>
      <vt:lpstr>The effect of adding constraints </vt:lpstr>
      <vt:lpstr>Restating the problem</vt:lpstr>
      <vt:lpstr>Using Lagrange multipliers (**)</vt:lpstr>
      <vt:lpstr>Questions</vt:lpstr>
      <vt:lpstr>What is the form of p*? (Ratnaparkhi, 1997)</vt:lpstr>
      <vt:lpstr>Two equivalent forms</vt:lpstr>
      <vt:lpstr>Modeling summary</vt:lpstr>
      <vt:lpstr>Outline</vt:lpstr>
      <vt:lpstr>Decoding</vt:lpstr>
      <vt:lpstr>Decoding</vt:lpstr>
      <vt:lpstr>Procedure for calculating P(y | x) </vt:lpstr>
      <vt:lpstr>MaxEnt summary so far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Entropy Model</dc:title>
  <dc:creator>.</dc:creator>
  <cp:lastModifiedBy>Gina-Anne Levow</cp:lastModifiedBy>
  <cp:revision>426</cp:revision>
  <dcterms:created xsi:type="dcterms:W3CDTF">2006-02-04T02:05:58Z</dcterms:created>
  <dcterms:modified xsi:type="dcterms:W3CDTF">2019-01-31T16:01:43Z</dcterms:modified>
</cp:coreProperties>
</file>