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notesMasterIdLst>
    <p:notesMasterId r:id="rId23"/>
  </p:notesMasterIdLst>
  <p:handoutMasterIdLst>
    <p:handoutMasterId r:id="rId24"/>
  </p:handoutMasterIdLst>
  <p:sldIdLst>
    <p:sldId id="287" r:id="rId2"/>
    <p:sldId id="282" r:id="rId3"/>
    <p:sldId id="283" r:id="rId4"/>
    <p:sldId id="288" r:id="rId5"/>
    <p:sldId id="284" r:id="rId6"/>
    <p:sldId id="285" r:id="rId7"/>
    <p:sldId id="299" r:id="rId8"/>
    <p:sldId id="289" r:id="rId9"/>
    <p:sldId id="298" r:id="rId10"/>
    <p:sldId id="300" r:id="rId11"/>
    <p:sldId id="301" r:id="rId12"/>
    <p:sldId id="286" r:id="rId13"/>
    <p:sldId id="290" r:id="rId14"/>
    <p:sldId id="302" r:id="rId15"/>
    <p:sldId id="295" r:id="rId16"/>
    <p:sldId id="303" r:id="rId17"/>
    <p:sldId id="334" r:id="rId18"/>
    <p:sldId id="326" r:id="rId19"/>
    <p:sldId id="327" r:id="rId20"/>
    <p:sldId id="328" r:id="rId21"/>
    <p:sldId id="329" r:id="rId22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2" autoAdjust="0"/>
    <p:restoredTop sz="94660"/>
  </p:normalViewPr>
  <p:slideViewPr>
    <p:cSldViewPr>
      <p:cViewPr varScale="1">
        <p:scale>
          <a:sx n="70" d="100"/>
          <a:sy n="70" d="100"/>
        </p:scale>
        <p:origin x="-22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tags" Target="tags/tag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5D5FC-AC34-9F4E-9528-6B7742F5875F}" type="datetimeFigureOut">
              <a:rPr lang="en-US" smtClean="0"/>
              <a:t>1/19/19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BEEEF-667F-3C47-8F55-1F6711A1B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205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9B0016F-A691-49A8-B9E2-C068710622F0}" type="datetimeFigureOut">
              <a:rPr lang="en-US"/>
              <a:pPr>
                <a:defRPr/>
              </a:pPr>
              <a:t>1/19/19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CE22517-8B2B-4153-B23C-F62255B024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488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6EFF91-973E-4D61-89F0-AEA289A2F3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6B20F3-E068-4529-AB8F-0F8ECE8BAD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E7AB11-DADC-4014-B73E-3EB8AB94CF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6B763C-176B-42F8-9537-7334F7206D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A4327-ECFF-48A0-A002-21C4F223D1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64C690-9856-42CE-AAE4-066C7AC5CE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106B2B-787B-432B-9687-4B8C577EDA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F5F9DA-823F-413C-9F75-45EFE636AD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256358-E0E4-4B8D-AC27-6BC3CC3157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4B36C2-A766-428D-A79B-BAB36DEA7D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465CE-7030-4794-A5AE-5743102379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085084-2759-4670-BB79-5604E0E478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15518-6FEB-4445-8952-9508FE1026D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4106B2B-787B-432B-9687-4B8C577EDA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assarstats.net/newcs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Chi-square_distribution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Chi square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Ling572</a:t>
            </a:r>
          </a:p>
          <a:p>
            <a:pPr eaLnBrk="1" hangingPunct="1"/>
            <a:r>
              <a:rPr lang="en-US" dirty="0" smtClean="0"/>
              <a:t>Advanced Statistical Methods for NLP</a:t>
            </a:r>
          </a:p>
          <a:p>
            <a:pPr eaLnBrk="1" hangingPunct="1"/>
            <a:r>
              <a:rPr lang="en-US" dirty="0" smtClean="0"/>
              <a:t>January 24, 2019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idea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smtClean="0"/>
              <a:t>Null hypothesis (the tested hypothesis): no relation exists between two random variables.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Calculate the probability of having the observation with that </a:t>
            </a:r>
            <a:r>
              <a:rPr lang="en-US" sz="2800" smtClean="0">
                <a:latin typeface="Symbol" pitchFamily="18" charset="2"/>
                <a:sym typeface="Symbol" pitchFamily="18" charset="2"/>
              </a:rPr>
              <a:t></a:t>
            </a:r>
            <a:r>
              <a:rPr lang="en-US" sz="2800" baseline="30000" smtClean="0">
                <a:sym typeface="Symbol" pitchFamily="18" charset="2"/>
              </a:rPr>
              <a:t>2</a:t>
            </a:r>
            <a:r>
              <a:rPr lang="en-US" sz="2800" smtClean="0"/>
              <a:t> value, assuming the hypothesis is true.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If the probability is too small, reject the hypothesis.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Requirements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2800" smtClean="0"/>
              <a:t>The events are assumed to be independent and have the same distribution.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The outcomes of each event must be mutually exclusive. 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At least 5 observations per cell.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Collect raw frequencies, not percentages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Degree of freedom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Degree of freedom df = (r – 1) (c – 1) </a:t>
            </a:r>
          </a:p>
          <a:p>
            <a:pPr eaLnBrk="1" hangingPunct="1">
              <a:buFontTx/>
              <a:buNone/>
            </a:pPr>
            <a:r>
              <a:rPr lang="en-US" smtClean="0"/>
              <a:t>   r: # of rows    c: # of columns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In this Ex: df=(2-1) (5-1)=4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 </a:t>
            </a:r>
            <a:r>
              <a:rPr lang="en-US" sz="4000" smtClean="0">
                <a:latin typeface="Symbol" pitchFamily="18" charset="2"/>
                <a:sym typeface="Symbol" pitchFamily="18" charset="2"/>
              </a:rPr>
              <a:t></a:t>
            </a:r>
            <a:r>
              <a:rPr lang="en-US" sz="4000" baseline="30000" smtClean="0">
                <a:sym typeface="Symbol" pitchFamily="18" charset="2"/>
              </a:rPr>
              <a:t>2</a:t>
            </a:r>
            <a:r>
              <a:rPr lang="en-US" sz="4000" smtClean="0"/>
              <a:t> distribution table</a:t>
            </a:r>
          </a:p>
        </p:txBody>
      </p:sp>
      <p:graphicFrame>
        <p:nvGraphicFramePr>
          <p:cNvPr id="78926" name="Group 78"/>
          <p:cNvGraphicFramePr>
            <a:graphicFrameLocks noGrp="1"/>
          </p:cNvGraphicFramePr>
          <p:nvPr>
            <p:ph type="tbl" idx="1"/>
          </p:nvPr>
        </p:nvGraphicFramePr>
        <p:xfrm>
          <a:off x="468313" y="1196975"/>
          <a:ext cx="7859712" cy="4145279"/>
        </p:xfrm>
        <a:graphic>
          <a:graphicData uri="http://schemas.openxmlformats.org/drawingml/2006/table">
            <a:tbl>
              <a:tblPr/>
              <a:tblGrid>
                <a:gridCol w="13096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96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1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096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096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0968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2.706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3.841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5.024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6.635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10.828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4.605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5.991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7.378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9.210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13.816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6.251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7.815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9.348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16.266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7.779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9.488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13.277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18.467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9.236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11.070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12.833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15.086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20.515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10.645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12.592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14.449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16.812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22.458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40963" name="Picture 5" descr="n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445000" y="2963863"/>
            <a:ext cx="123825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924" name="Rectangle 76"/>
          <p:cNvSpPr>
            <a:spLocks noChangeArrowheads="1"/>
          </p:cNvSpPr>
          <p:nvPr/>
        </p:nvSpPr>
        <p:spPr bwMode="auto">
          <a:xfrm>
            <a:off x="5724525" y="3284538"/>
            <a:ext cx="1223963" cy="504825"/>
          </a:xfrm>
          <a:prstGeom prst="rect">
            <a:avLst/>
          </a:prstGeom>
          <a:solidFill>
            <a:srgbClr val="3366FF">
              <a:alpha val="3882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925" name="Text Box 77"/>
          <p:cNvSpPr txBox="1">
            <a:spLocks noChangeArrowheads="1"/>
          </p:cNvSpPr>
          <p:nvPr/>
        </p:nvSpPr>
        <p:spPr bwMode="auto">
          <a:xfrm>
            <a:off x="1187450" y="5303838"/>
            <a:ext cx="590578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df</a:t>
            </a:r>
            <a:r>
              <a:rPr lang="en-US" dirty="0"/>
              <a:t>=4 and 14.026 &gt; 13.277 </a:t>
            </a:r>
          </a:p>
          <a:p>
            <a:pPr>
              <a:buFont typeface="Wingdings" pitchFamily="2" charset="2"/>
              <a:buChar char="è"/>
            </a:pPr>
            <a:r>
              <a:rPr lang="en-US" dirty="0">
                <a:sym typeface="Wingdings" pitchFamily="2" charset="2"/>
              </a:rPr>
              <a:t>p&lt;0.01 </a:t>
            </a:r>
          </a:p>
          <a:p>
            <a:pPr>
              <a:buFont typeface="Wingdings" pitchFamily="2" charset="2"/>
              <a:buChar char="è"/>
            </a:pPr>
            <a:r>
              <a:rPr lang="en-US" dirty="0">
                <a:sym typeface="Wingdings" pitchFamily="2" charset="2"/>
              </a:rPr>
              <a:t>there is a significant </a:t>
            </a:r>
            <a:r>
              <a:rPr lang="en-US" dirty="0" smtClean="0">
                <a:sym typeface="Wingdings" pitchFamily="2" charset="2"/>
              </a:rPr>
              <a:t>relation</a:t>
            </a:r>
            <a:endParaRPr lang="en-US" dirty="0"/>
          </a:p>
        </p:txBody>
      </p:sp>
      <p:sp>
        <p:nvSpPr>
          <p:cNvPr id="78927" name="Rectangle 79"/>
          <p:cNvSpPr>
            <a:spLocks noChangeArrowheads="1"/>
          </p:cNvSpPr>
          <p:nvPr/>
        </p:nvSpPr>
        <p:spPr bwMode="auto">
          <a:xfrm>
            <a:off x="5724525" y="1196975"/>
            <a:ext cx="1223963" cy="503238"/>
          </a:xfrm>
          <a:prstGeom prst="rect">
            <a:avLst/>
          </a:prstGeom>
          <a:solidFill>
            <a:schemeClr val="accent2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24" grpId="0" animBg="1"/>
      <p:bldP spid="789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Symbol" pitchFamily="18" charset="2"/>
                <a:sym typeface="Symbol" pitchFamily="18" charset="2"/>
              </a:rPr>
              <a:t></a:t>
            </a:r>
            <a:r>
              <a:rPr lang="en-US" baseline="30000" smtClean="0">
                <a:sym typeface="Symbol" pitchFamily="18" charset="2"/>
              </a:rPr>
              <a:t>2</a:t>
            </a:r>
            <a:r>
              <a:rPr lang="en-US" smtClean="0"/>
              <a:t> to P Calculator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1403648" y="2204864"/>
            <a:ext cx="6137417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http://vassarstats.net/newcs.html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Steps of </a:t>
            </a:r>
            <a:r>
              <a:rPr lang="en-US" smtClean="0">
                <a:latin typeface="Symbol" pitchFamily="18" charset="2"/>
                <a:sym typeface="Symbol" pitchFamily="18" charset="2"/>
              </a:rPr>
              <a:t></a:t>
            </a:r>
            <a:r>
              <a:rPr lang="en-US" baseline="30000" smtClean="0">
                <a:sym typeface="Symbol" pitchFamily="18" charset="2"/>
              </a:rPr>
              <a:t>2</a:t>
            </a:r>
            <a:r>
              <a:rPr lang="en-US" smtClean="0"/>
              <a:t> test 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549275" y="1600200"/>
            <a:ext cx="8042276" cy="4709119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Select significance level </a:t>
            </a:r>
            <a:r>
              <a:rPr lang="en-US" sz="2400" dirty="0" smtClean="0"/>
              <a:t>p</a:t>
            </a:r>
            <a:r>
              <a:rPr lang="en-US" sz="2400" baseline="-25000" dirty="0" smtClean="0"/>
              <a:t>0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Calculate </a:t>
            </a:r>
            <a:r>
              <a:rPr lang="en-US" sz="2400" dirty="0" smtClean="0">
                <a:latin typeface="Symbol" pitchFamily="18" charset="2"/>
                <a:sym typeface="Symbol" pitchFamily="18" charset="2"/>
              </a:rPr>
              <a:t></a:t>
            </a:r>
            <a:r>
              <a:rPr lang="en-US" sz="2400" baseline="30000" dirty="0" smtClean="0">
                <a:sym typeface="Symbol" pitchFamily="18" charset="2"/>
              </a:rPr>
              <a:t>2</a:t>
            </a:r>
            <a:r>
              <a:rPr lang="en-US" sz="24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Compute the </a:t>
            </a:r>
            <a:r>
              <a:rPr lang="en-US" sz="2400" dirty="0" smtClean="0"/>
              <a:t>degrees </a:t>
            </a:r>
            <a:r>
              <a:rPr lang="en-US" sz="2400" dirty="0" smtClean="0"/>
              <a:t>of freedom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      </a:t>
            </a:r>
            <a:r>
              <a:rPr lang="en-US" sz="2400" dirty="0" err="1" smtClean="0"/>
              <a:t>df</a:t>
            </a:r>
            <a:r>
              <a:rPr lang="en-US" sz="2400" dirty="0" smtClean="0"/>
              <a:t> = (r-1)(c-1)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Calculate p given </a:t>
            </a:r>
            <a:r>
              <a:rPr lang="en-US" sz="2400" dirty="0" smtClean="0">
                <a:latin typeface="Symbol" pitchFamily="18" charset="2"/>
                <a:sym typeface="Symbol" pitchFamily="18" charset="2"/>
              </a:rPr>
              <a:t></a:t>
            </a:r>
            <a:r>
              <a:rPr lang="en-US" sz="2400" baseline="30000" dirty="0" smtClean="0">
                <a:sym typeface="Symbol" pitchFamily="18" charset="2"/>
              </a:rPr>
              <a:t>2</a:t>
            </a:r>
            <a:r>
              <a:rPr lang="en-US" sz="2400" dirty="0" smtClean="0"/>
              <a:t>  value (or get the </a:t>
            </a:r>
            <a:r>
              <a:rPr lang="en-US" sz="2400" dirty="0" smtClean="0">
                <a:latin typeface="Symbol" pitchFamily="18" charset="2"/>
                <a:sym typeface="Symbol" pitchFamily="18" charset="2"/>
              </a:rPr>
              <a:t></a:t>
            </a:r>
            <a:r>
              <a:rPr lang="en-US" sz="2400" baseline="30000" dirty="0" smtClean="0">
                <a:sym typeface="Symbol" pitchFamily="18" charset="2"/>
              </a:rPr>
              <a:t>2</a:t>
            </a:r>
            <a:r>
              <a:rPr lang="en-US" sz="2400" baseline="-25000" dirty="0" smtClean="0">
                <a:sym typeface="Symbol" pitchFamily="18" charset="2"/>
              </a:rPr>
              <a:t>0</a:t>
            </a:r>
            <a:r>
              <a:rPr lang="en-US" sz="2400" dirty="0" smtClean="0"/>
              <a:t> for p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if p &lt; p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 (or if </a:t>
            </a:r>
            <a:r>
              <a:rPr lang="en-US" sz="2400" dirty="0" smtClean="0">
                <a:latin typeface="Symbol" pitchFamily="18" charset="2"/>
                <a:sym typeface="Symbol" pitchFamily="18" charset="2"/>
              </a:rPr>
              <a:t></a:t>
            </a:r>
            <a:r>
              <a:rPr lang="en-US" sz="2400" baseline="30000" dirty="0" smtClean="0">
                <a:sym typeface="Symbol" pitchFamily="18" charset="2"/>
              </a:rPr>
              <a:t>2</a:t>
            </a:r>
            <a:r>
              <a:rPr lang="en-US" sz="2400" dirty="0" smtClean="0"/>
              <a:t> &gt;</a:t>
            </a:r>
            <a:r>
              <a:rPr lang="en-US" sz="2400" dirty="0" smtClean="0">
                <a:latin typeface="Symbol" pitchFamily="18" charset="2"/>
                <a:sym typeface="Symbol" pitchFamily="18" charset="2"/>
              </a:rPr>
              <a:t></a:t>
            </a:r>
            <a:r>
              <a:rPr lang="en-US" sz="2400" baseline="30000" dirty="0" smtClean="0">
                <a:sym typeface="Symbol" pitchFamily="18" charset="2"/>
              </a:rPr>
              <a:t>2</a:t>
            </a:r>
            <a:r>
              <a:rPr lang="en-US" sz="2400" baseline="-25000" dirty="0" smtClean="0">
                <a:sym typeface="Symbol" pitchFamily="18" charset="2"/>
              </a:rPr>
              <a:t>0</a:t>
            </a:r>
            <a:r>
              <a:rPr lang="en-US" sz="2400" dirty="0" smtClean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             then reject the null hypothesis.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of </a:t>
            </a:r>
            <a:r>
              <a:rPr lang="en-US" smtClean="0">
                <a:latin typeface="Symbol" pitchFamily="18" charset="2"/>
                <a:sym typeface="Symbol" pitchFamily="18" charset="2"/>
              </a:rPr>
              <a:t></a:t>
            </a:r>
            <a:r>
              <a:rPr lang="en-US" baseline="30000" smtClean="0">
                <a:sym typeface="Symbol" pitchFamily="18" charset="2"/>
              </a:rPr>
              <a:t>2</a:t>
            </a:r>
            <a:r>
              <a:rPr lang="en-US" smtClean="0"/>
              <a:t> test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very common method for determining whether two random variables </a:t>
            </a:r>
            <a:r>
              <a:rPr lang="en-US" smtClean="0"/>
              <a:t>are independent</a:t>
            </a:r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Many good tutorials online</a:t>
            </a:r>
          </a:p>
          <a:p>
            <a:pPr lvl="1" eaLnBrk="1" hangingPunct="1"/>
            <a:r>
              <a:rPr lang="en-US" dirty="0" smtClean="0"/>
              <a:t>Ex: </a:t>
            </a:r>
            <a:r>
              <a:rPr lang="en-US" dirty="0" smtClean="0">
                <a:hlinkClick r:id="rId2"/>
              </a:rPr>
              <a:t>http://en.wikipedia.org/wiki/Chi-square_distribution</a:t>
            </a:r>
            <a:endParaRPr lang="en-US" dirty="0" smtClean="0"/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Additional slides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75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ymbol" pitchFamily="18" charset="2"/>
                <a:sym typeface="Symbol" pitchFamily="18" charset="2"/>
              </a:rPr>
              <a:t></a:t>
            </a:r>
            <a:r>
              <a:rPr lang="en-US" baseline="30000" dirty="0">
                <a:sym typeface="Symbol" pitchFamily="18" charset="2"/>
              </a:rPr>
              <a:t>2</a:t>
            </a:r>
            <a:r>
              <a:rPr lang="en-US" dirty="0"/>
              <a:t> 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Shared Task Evaluation:</a:t>
            </a:r>
          </a:p>
          <a:p>
            <a:pPr lvl="1"/>
            <a:r>
              <a:rPr lang="en-US" sz="2400" dirty="0" smtClean="0"/>
              <a:t>Topic Detection and Tracking (aka TDT)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r>
              <a:rPr lang="en-US" sz="2400" dirty="0" smtClean="0"/>
              <a:t>Sub-task: Topic Tracking Task</a:t>
            </a:r>
          </a:p>
          <a:p>
            <a:pPr lvl="1"/>
            <a:r>
              <a:rPr lang="en-US" sz="2400" dirty="0" smtClean="0"/>
              <a:t>Given a small number of exemplar documents (1-4)</a:t>
            </a:r>
          </a:p>
          <a:p>
            <a:pPr lvl="2"/>
            <a:r>
              <a:rPr lang="en-US" dirty="0" smtClean="0"/>
              <a:t>Define a topic</a:t>
            </a:r>
          </a:p>
          <a:p>
            <a:pPr lvl="2"/>
            <a:r>
              <a:rPr lang="en-US" dirty="0" smtClean="0"/>
              <a:t>Create a model that allows tracking of the topic</a:t>
            </a:r>
          </a:p>
          <a:p>
            <a:pPr lvl="3"/>
            <a:r>
              <a:rPr lang="en-US" sz="2400" dirty="0" smtClean="0"/>
              <a:t>I.e. find all subsequent documents on this topic</a:t>
            </a:r>
          </a:p>
          <a:p>
            <a:pPr lvl="1"/>
            <a:r>
              <a:rPr lang="en-US" sz="2400" dirty="0" smtClean="0"/>
              <a:t>Exemplars: 1-4 newswire articles</a:t>
            </a:r>
          </a:p>
          <a:p>
            <a:pPr lvl="2"/>
            <a:r>
              <a:rPr lang="en-US" dirty="0" smtClean="0"/>
              <a:t>300-600 words each</a:t>
            </a:r>
          </a:p>
        </p:txBody>
      </p:sp>
    </p:spTree>
    <p:extLst>
      <p:ext uri="{BB962C8B-B14F-4D97-AF65-F5344CB8AC3E}">
        <p14:creationId xmlns:p14="http://schemas.microsoft.com/office/powerpoint/2010/main" val="1769772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Many news articles look alike</a:t>
            </a:r>
          </a:p>
          <a:p>
            <a:pPr lvl="1"/>
            <a:r>
              <a:rPr lang="en-US" sz="2000" dirty="0" smtClean="0"/>
              <a:t>Create a profile (feature representation)</a:t>
            </a:r>
          </a:p>
          <a:p>
            <a:pPr lvl="1"/>
            <a:r>
              <a:rPr lang="en-US" sz="2000" dirty="0" smtClean="0"/>
              <a:t>Find terms that are strongly associated with current topic</a:t>
            </a:r>
          </a:p>
          <a:p>
            <a:pPr marL="1371600" lvl="3" indent="0">
              <a:buNone/>
            </a:pPr>
            <a:endParaRPr lang="en-US" dirty="0" smtClean="0"/>
          </a:p>
          <a:p>
            <a:r>
              <a:rPr lang="en-US" sz="2000" dirty="0" smtClean="0"/>
              <a:t>Not all documents are labeled</a:t>
            </a:r>
          </a:p>
          <a:p>
            <a:pPr lvl="1"/>
            <a:r>
              <a:rPr lang="en-US" sz="2000" dirty="0" smtClean="0"/>
              <a:t>Only a small subset belong to topics of interest</a:t>
            </a:r>
          </a:p>
          <a:p>
            <a:pPr lvl="2"/>
            <a:r>
              <a:rPr lang="en-US" sz="2000" dirty="0" smtClean="0"/>
              <a:t>Differentiate from other topics AND ‘background’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4999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Chi square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An example: is gender a good feature for predicting footwear preference?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A: gender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B: footwear preference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Bivariate tabular analysis: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Is there a relationship between two random variables A and B in the data?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How strong is the relationship?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What is the direction of the relationship?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X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feature selection:</a:t>
            </a:r>
          </a:p>
          <a:p>
            <a:pPr lvl="1"/>
            <a:r>
              <a:rPr lang="en-US" sz="2000" dirty="0" smtClean="0"/>
              <a:t>Assume terms have binary representation </a:t>
            </a:r>
          </a:p>
          <a:p>
            <a:pPr lvl="2"/>
            <a:r>
              <a:rPr lang="en-US" sz="2000" dirty="0" smtClean="0"/>
              <a:t>Positive class term occurrences from exemplar docs</a:t>
            </a:r>
          </a:p>
          <a:p>
            <a:pPr lvl="2"/>
            <a:r>
              <a:rPr lang="en-US" sz="2000" dirty="0" smtClean="0"/>
              <a:t>Negative class term occurrences from </a:t>
            </a:r>
          </a:p>
          <a:p>
            <a:pPr lvl="3"/>
            <a:r>
              <a:rPr lang="en-US" dirty="0" smtClean="0"/>
              <a:t>other class exemplars, ‘earlier’ uncategorized docs </a:t>
            </a:r>
          </a:p>
          <a:p>
            <a:pPr lvl="3"/>
            <a:endParaRPr lang="en-US" dirty="0"/>
          </a:p>
          <a:p>
            <a:pPr lvl="1"/>
            <a:r>
              <a:rPr lang="en-US" sz="2000" dirty="0" smtClean="0"/>
              <a:t>Compute X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for terms</a:t>
            </a:r>
          </a:p>
          <a:p>
            <a:pPr lvl="2"/>
            <a:r>
              <a:rPr lang="en-US" sz="2000" dirty="0" smtClean="0"/>
              <a:t>Retain terms with highest X</a:t>
            </a:r>
            <a:r>
              <a:rPr lang="en-US" sz="2000" baseline="30000" dirty="0" smtClean="0"/>
              <a:t>2 </a:t>
            </a:r>
            <a:r>
              <a:rPr lang="en-US" sz="2000" dirty="0" smtClean="0"/>
              <a:t>scores</a:t>
            </a:r>
            <a:r>
              <a:rPr lang="en-US" sz="2000" baseline="30000" dirty="0" smtClean="0"/>
              <a:t> </a:t>
            </a:r>
          </a:p>
          <a:p>
            <a:pPr lvl="2"/>
            <a:r>
              <a:rPr lang="en-US" sz="2000" dirty="0" smtClean="0"/>
              <a:t>Keep top N terms</a:t>
            </a:r>
          </a:p>
          <a:p>
            <a:pPr lvl="2"/>
            <a:endParaRPr lang="en-US" sz="2000" baseline="30000" dirty="0" smtClean="0"/>
          </a:p>
          <a:p>
            <a:r>
              <a:rPr lang="en-US" sz="2000" dirty="0" smtClean="0"/>
              <a:t>Create one feature set per topic to be tracked</a:t>
            </a:r>
          </a:p>
        </p:txBody>
      </p:sp>
    </p:spTree>
    <p:extLst>
      <p:ext uri="{BB962C8B-B14F-4D97-AF65-F5344CB8AC3E}">
        <p14:creationId xmlns:p14="http://schemas.microsoft.com/office/powerpoint/2010/main" val="1878232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vector space model</a:t>
            </a:r>
          </a:p>
          <a:p>
            <a:pPr lvl="1"/>
            <a:r>
              <a:rPr lang="en-US" dirty="0" smtClean="0"/>
              <a:t>Feature weighting: </a:t>
            </a:r>
            <a:r>
              <a:rPr lang="en-US" dirty="0" err="1" smtClean="0"/>
              <a:t>tf</a:t>
            </a:r>
            <a:r>
              <a:rPr lang="en-US" dirty="0" smtClean="0"/>
              <a:t>*</a:t>
            </a:r>
            <a:r>
              <a:rPr lang="en-US" dirty="0" err="1" smtClean="0"/>
              <a:t>idf</a:t>
            </a:r>
            <a:endParaRPr lang="en-US" dirty="0" smtClean="0"/>
          </a:p>
          <a:p>
            <a:pPr lvl="1"/>
            <a:r>
              <a:rPr lang="en-US" dirty="0" smtClean="0"/>
              <a:t>Distance measure: Cosine similarity</a:t>
            </a:r>
          </a:p>
          <a:p>
            <a:pPr lvl="1"/>
            <a:endParaRPr lang="en-US" dirty="0"/>
          </a:p>
          <a:p>
            <a:r>
              <a:rPr lang="en-US" dirty="0" smtClean="0"/>
              <a:t>Select documents scoring above threshold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Result: Improved retrieval</a:t>
            </a:r>
          </a:p>
        </p:txBody>
      </p:sp>
    </p:spTree>
    <p:extLst>
      <p:ext uri="{BB962C8B-B14F-4D97-AF65-F5344CB8AC3E}">
        <p14:creationId xmlns:p14="http://schemas.microsoft.com/office/powerpoint/2010/main" val="3829182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Raw frequencies</a:t>
            </a:r>
          </a:p>
        </p:txBody>
      </p:sp>
      <p:graphicFrame>
        <p:nvGraphicFramePr>
          <p:cNvPr id="66602" name="Group 4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919882847"/>
              </p:ext>
            </p:extLst>
          </p:nvPr>
        </p:nvGraphicFramePr>
        <p:xfrm>
          <a:off x="457200" y="1600200"/>
          <a:ext cx="8229600" cy="1946274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820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Sandal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Sneaker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Leather shoe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Boots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Others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Male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Female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71563" y="4500563"/>
            <a:ext cx="591039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Feature: </a:t>
            </a:r>
            <a:r>
              <a:rPr lang="en-US" dirty="0" smtClean="0"/>
              <a:t>Male/Female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Classes</a:t>
            </a:r>
            <a:r>
              <a:rPr lang="en-US"/>
              <a:t>: </a:t>
            </a:r>
            <a:r>
              <a:rPr lang="en-US" smtClean="0"/>
              <a:t>{Sandal</a:t>
            </a:r>
            <a:r>
              <a:rPr lang="en-US" dirty="0"/>
              <a:t>, </a:t>
            </a:r>
            <a:r>
              <a:rPr lang="en-US" dirty="0" smtClean="0"/>
              <a:t>Sneaker</a:t>
            </a:r>
            <a:r>
              <a:rPr lang="en-US" dirty="0"/>
              <a:t>, ….}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08962" cy="620713"/>
          </a:xfrm>
        </p:spPr>
        <p:txBody>
          <a:bodyPr/>
          <a:lstStyle/>
          <a:p>
            <a:pPr eaLnBrk="1" hangingPunct="1"/>
            <a:r>
              <a:rPr lang="en-US" sz="3200" smtClean="0"/>
              <a:t>Two distributions</a:t>
            </a:r>
          </a:p>
        </p:txBody>
      </p:sp>
      <p:graphicFrame>
        <p:nvGraphicFramePr>
          <p:cNvPr id="75779" name="Group 3"/>
          <p:cNvGraphicFramePr>
            <a:graphicFrameLocks noGrp="1"/>
          </p:cNvGraphicFramePr>
          <p:nvPr>
            <p:ph sz="half" idx="1"/>
          </p:nvPr>
        </p:nvGraphicFramePr>
        <p:xfrm>
          <a:off x="428625" y="1196975"/>
          <a:ext cx="8113713" cy="1973264"/>
        </p:xfrm>
        <a:graphic>
          <a:graphicData uri="http://schemas.openxmlformats.org/drawingml/2006/table">
            <a:tbl>
              <a:tblPr/>
              <a:tblGrid>
                <a:gridCol w="1130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36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36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36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636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636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Sandal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Sneaker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Leather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Others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Female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5821" name="Group 45"/>
          <p:cNvGraphicFramePr>
            <a:graphicFrameLocks noGrp="1"/>
          </p:cNvGraphicFramePr>
          <p:nvPr>
            <p:ph sz="half" idx="2"/>
          </p:nvPr>
        </p:nvGraphicFramePr>
        <p:xfrm>
          <a:off x="395288" y="4005263"/>
          <a:ext cx="8280400" cy="2292351"/>
        </p:xfrm>
        <a:graphic>
          <a:graphicData uri="http://schemas.openxmlformats.org/drawingml/2006/table">
            <a:tbl>
              <a:tblPr/>
              <a:tblGrid>
                <a:gridCol w="1184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842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Sandal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Sneaker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Leather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Others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Female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6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5863" name="Text Box 87"/>
          <p:cNvSpPr txBox="1">
            <a:spLocks noChangeArrowheads="1"/>
          </p:cNvSpPr>
          <p:nvPr/>
        </p:nvSpPr>
        <p:spPr bwMode="auto">
          <a:xfrm>
            <a:off x="250825" y="692150"/>
            <a:ext cx="3675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Observed distribution (O):</a:t>
            </a:r>
          </a:p>
        </p:txBody>
      </p:sp>
      <p:sp>
        <p:nvSpPr>
          <p:cNvPr id="75864" name="Text Box 88"/>
          <p:cNvSpPr txBox="1">
            <a:spLocks noChangeArrowheads="1"/>
          </p:cNvSpPr>
          <p:nvPr/>
        </p:nvSpPr>
        <p:spPr bwMode="auto">
          <a:xfrm>
            <a:off x="250825" y="3500438"/>
            <a:ext cx="3590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Expected distribution (E):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714625"/>
            <a:ext cx="8858250" cy="500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429500" y="1000125"/>
            <a:ext cx="1214438" cy="171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63" grpId="0"/>
      <p:bldP spid="75864" grpId="0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08962" cy="620713"/>
          </a:xfrm>
        </p:spPr>
        <p:txBody>
          <a:bodyPr/>
          <a:lstStyle/>
          <a:p>
            <a:pPr eaLnBrk="1" hangingPunct="1"/>
            <a:r>
              <a:rPr lang="en-US" sz="3200" smtClean="0"/>
              <a:t>Two distributions</a:t>
            </a:r>
          </a:p>
        </p:txBody>
      </p:sp>
      <p:graphicFrame>
        <p:nvGraphicFramePr>
          <p:cNvPr id="68687" name="Group 79"/>
          <p:cNvGraphicFramePr>
            <a:graphicFrameLocks noGrp="1"/>
          </p:cNvGraphicFramePr>
          <p:nvPr>
            <p:ph sz="half" idx="1"/>
          </p:nvPr>
        </p:nvGraphicFramePr>
        <p:xfrm>
          <a:off x="395288" y="1196975"/>
          <a:ext cx="8147050" cy="1973264"/>
        </p:xfrm>
        <a:graphic>
          <a:graphicData uri="http://schemas.openxmlformats.org/drawingml/2006/table">
            <a:tbl>
              <a:tblPr/>
              <a:tblGrid>
                <a:gridCol w="11636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36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36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36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636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636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Sandal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Sneaker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Leather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Others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Female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8774" name="Group 166"/>
          <p:cNvGraphicFramePr>
            <a:graphicFrameLocks noGrp="1"/>
          </p:cNvGraphicFramePr>
          <p:nvPr>
            <p:ph sz="half" idx="2"/>
          </p:nvPr>
        </p:nvGraphicFramePr>
        <p:xfrm>
          <a:off x="395288" y="4005263"/>
          <a:ext cx="8280400" cy="2292351"/>
        </p:xfrm>
        <a:graphic>
          <a:graphicData uri="http://schemas.openxmlformats.org/drawingml/2006/table">
            <a:tbl>
              <a:tblPr/>
              <a:tblGrid>
                <a:gridCol w="1184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842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Sandal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Sneaker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Leather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Others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Female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6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2855" name="Text Box 167"/>
          <p:cNvSpPr txBox="1">
            <a:spLocks noChangeArrowheads="1"/>
          </p:cNvSpPr>
          <p:nvPr/>
        </p:nvSpPr>
        <p:spPr bwMode="auto">
          <a:xfrm>
            <a:off x="250825" y="692150"/>
            <a:ext cx="3675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Observed distribution (O):</a:t>
            </a:r>
          </a:p>
        </p:txBody>
      </p:sp>
      <p:sp>
        <p:nvSpPr>
          <p:cNvPr id="32856" name="Text Box 168"/>
          <p:cNvSpPr txBox="1">
            <a:spLocks noChangeArrowheads="1"/>
          </p:cNvSpPr>
          <p:nvPr/>
        </p:nvSpPr>
        <p:spPr bwMode="auto">
          <a:xfrm>
            <a:off x="250825" y="3500438"/>
            <a:ext cx="3590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Expected distribution (E):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Chi square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Expected value =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     row total * column total / table total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</a:t>
            </a:r>
            <a:r>
              <a:rPr lang="en-US" baseline="30000" dirty="0" smtClean="0">
                <a:sym typeface="Symbol" pitchFamily="18" charset="2"/>
              </a:rPr>
              <a:t>2</a:t>
            </a:r>
            <a:r>
              <a:rPr lang="en-US" dirty="0" smtClean="0"/>
              <a:t> =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</a:t>
            </a:r>
            <a:r>
              <a:rPr lang="en-US" baseline="-25000" dirty="0" err="1" smtClean="0">
                <a:sym typeface="Symbol" pitchFamily="18" charset="2"/>
              </a:rPr>
              <a:t>ij</a:t>
            </a:r>
            <a:r>
              <a:rPr lang="en-US" dirty="0" smtClean="0"/>
              <a:t> (</a:t>
            </a:r>
            <a:r>
              <a:rPr lang="en-US" dirty="0" err="1" smtClean="0"/>
              <a:t>O</a:t>
            </a:r>
            <a:r>
              <a:rPr lang="en-US" baseline="-5000" dirty="0" err="1" smtClean="0"/>
              <a:t>ij</a:t>
            </a:r>
            <a:r>
              <a:rPr lang="en-US" baseline="-5000" dirty="0" smtClean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ij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/>
              <a:t> /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ij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</a:t>
            </a:r>
            <a:r>
              <a:rPr lang="en-US" baseline="30000" dirty="0" smtClean="0">
                <a:sym typeface="Symbol" pitchFamily="18" charset="2"/>
              </a:rPr>
              <a:t>2</a:t>
            </a:r>
            <a:r>
              <a:rPr lang="en-US" dirty="0" smtClean="0"/>
              <a:t> = (6-9.5)</a:t>
            </a:r>
            <a:r>
              <a:rPr lang="en-US" baseline="30000" dirty="0" smtClean="0"/>
              <a:t>2</a:t>
            </a:r>
            <a:r>
              <a:rPr lang="en-US" dirty="0" smtClean="0"/>
              <a:t>/9.5 + (17-11)</a:t>
            </a:r>
            <a:r>
              <a:rPr lang="en-US" baseline="30000" dirty="0" smtClean="0"/>
              <a:t>2</a:t>
            </a:r>
            <a:r>
              <a:rPr lang="en-US" dirty="0" smtClean="0"/>
              <a:t>/11+ ….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    = 14.026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Calculating </a:t>
            </a:r>
            <a:r>
              <a:rPr lang="en-US" smtClean="0">
                <a:latin typeface="Symbol" pitchFamily="18" charset="2"/>
                <a:sym typeface="Symbol" pitchFamily="18" charset="2"/>
              </a:rPr>
              <a:t></a:t>
            </a:r>
            <a:r>
              <a:rPr lang="en-US" baseline="30000" smtClean="0">
                <a:sym typeface="Symbol" pitchFamily="18" charset="2"/>
              </a:rPr>
              <a:t>2</a:t>
            </a:r>
            <a:r>
              <a:rPr lang="en-US" smtClean="0"/>
              <a:t> 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2800" smtClean="0"/>
              <a:t>Fill out a contingency table of the observed values </a:t>
            </a:r>
            <a:r>
              <a:rPr lang="en-US" sz="2800" smtClean="0">
                <a:sym typeface="Wingdings" pitchFamily="2" charset="2"/>
              </a:rPr>
              <a:t> O</a:t>
            </a:r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Compute the row totals and column totals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Calculate expected value for each cell assuming no association </a:t>
            </a:r>
            <a:r>
              <a:rPr lang="en-US" sz="2800" smtClean="0">
                <a:sym typeface="Wingdings" pitchFamily="2" charset="2"/>
              </a:rPr>
              <a:t> E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Compute chi square: (O-E)</a:t>
            </a:r>
            <a:r>
              <a:rPr lang="en-US" sz="2800" baseline="30000" smtClean="0"/>
              <a:t>2</a:t>
            </a:r>
            <a:r>
              <a:rPr lang="en-US" sz="2800" smtClean="0"/>
              <a:t>/E</a:t>
            </a:r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When r=2 and c=2</a:t>
            </a:r>
          </a:p>
        </p:txBody>
      </p:sp>
      <p:sp>
        <p:nvSpPr>
          <p:cNvPr id="77834" name="Text Box 10"/>
          <p:cNvSpPr txBox="1">
            <a:spLocks noChangeArrowheads="1"/>
          </p:cNvSpPr>
          <p:nvPr/>
        </p:nvSpPr>
        <p:spPr bwMode="auto">
          <a:xfrm>
            <a:off x="323850" y="1268413"/>
            <a:ext cx="8509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 =</a:t>
            </a:r>
          </a:p>
        </p:txBody>
      </p:sp>
      <p:sp>
        <p:nvSpPr>
          <p:cNvPr id="77835" name="Text Box 11"/>
          <p:cNvSpPr txBox="1">
            <a:spLocks noChangeArrowheads="1"/>
          </p:cNvSpPr>
          <p:nvPr/>
        </p:nvSpPr>
        <p:spPr bwMode="auto">
          <a:xfrm>
            <a:off x="395288" y="3500438"/>
            <a:ext cx="8064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 =</a:t>
            </a: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7975" y="5572125"/>
            <a:ext cx="80994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38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73263" y="1266825"/>
            <a:ext cx="4535487" cy="173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39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11350" y="3492500"/>
            <a:ext cx="5541963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4" grpId="0"/>
      <p:bldP spid="778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Symbol" pitchFamily="18" charset="2"/>
                <a:sym typeface="Symbol" pitchFamily="18" charset="2"/>
              </a:rPr>
              <a:t></a:t>
            </a:r>
            <a:r>
              <a:rPr lang="en-US" baseline="30000" smtClean="0">
                <a:sym typeface="Symbol" pitchFamily="18" charset="2"/>
              </a:rPr>
              <a:t>2</a:t>
            </a:r>
            <a:r>
              <a:rPr lang="en-US" smtClean="0"/>
              <a:t> test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38"/>
  <p:tag name="DEFAULTHEIGHT" val="3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&#10;$\chi^2=\sum_{i,j} \frac{(O_{i,j}-E_{i,j})^2}{E_{i,j}}=\frac{(ad-bc)^2 N}{(a+b)(a+c)(b+d)(c+d)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24"/>
  <p:tag name="PICTUREFILESIZE" val="3005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&#10;\begin{tabular}{|l|l|l|l|} \hline&#10;   &amp; $\bar{c_i} $ &amp; $c_i$ &amp; total \\ \hline&#10;$\bar{t_k} $ &amp;  a &amp;  b  &amp; a+b \\ \hline&#10;$t_k $ &amp; c &amp; d  &amp; c+d \\ \hline&#10;total &amp; a+c &amp; b+d &amp; N \\ \hline&#10;\end{tabular}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38"/>
  <p:tag name="BOXHEIGHT" val="321"/>
  <p:tag name="BOXFONT" val="10"/>
  <p:tag name="BOXWRAP" val="False"/>
  <p:tag name="WORKAROUNDTRANSPARENCYBUG" val="False"/>
  <p:tag name="ALLOWFONTSUBSTITUTION" val="False"/>
  <p:tag name="BITMAPFORMAT" val="pngmono"/>
  <p:tag name="ORIGWIDTH" val="262"/>
  <p:tag name="PICTUREFILESIZE" val="2679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&#10;\begin{tabular}{|l|l|l|l|} \hline&#10;   &amp; $\bar{c_i} $ &amp; $c_i$ &amp; total \\ \hline&#10;$\bar{t_k} $ &amp; $\frac{(a+c)(a+b)}{N}$  &amp; $\frac{(b+d)(a+b)}{N}$  &amp; a+b \\ \hline&#10;$t_k $ &amp; $\frac{(a+c)(c+d)}{N}$  &amp; $\frac{(b+d)(c+d)}{N}$  &amp; c+d \\ \hline&#10;total &amp; a+c &amp; b+d &amp; N \\ \hline&#10;\end{tabular}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38"/>
  <p:tag name="BOXHEIGHT" val="321"/>
  <p:tag name="BOXFONT" val="10"/>
  <p:tag name="BOXWRAP" val="False"/>
  <p:tag name="WORKAROUNDTRANSPARENCYBUG" val="False"/>
  <p:tag name="ALLOWFONTSUBSTITUTION" val="False"/>
  <p:tag name="BITMAPFORMAT" val="pngmono"/>
  <p:tag name="ORIGWIDTH" val="376"/>
  <p:tag name="PICTUREFILESIZE" val="4839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19012</TotalTime>
  <Words>840</Words>
  <Application>Microsoft Macintosh PowerPoint</Application>
  <PresentationFormat>On-screen Show (4:3)</PresentationFormat>
  <Paragraphs>281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Calibri</vt:lpstr>
      <vt:lpstr>Breeze</vt:lpstr>
      <vt:lpstr>Chi square</vt:lpstr>
      <vt:lpstr>Chi square</vt:lpstr>
      <vt:lpstr>Raw frequencies</vt:lpstr>
      <vt:lpstr>Two distributions</vt:lpstr>
      <vt:lpstr>Two distributions</vt:lpstr>
      <vt:lpstr>Chi square</vt:lpstr>
      <vt:lpstr>Calculating 2 </vt:lpstr>
      <vt:lpstr>When r=2 and c=2</vt:lpstr>
      <vt:lpstr>2 test</vt:lpstr>
      <vt:lpstr>Basic idea</vt:lpstr>
      <vt:lpstr>Requirements</vt:lpstr>
      <vt:lpstr>Degree of freedom</vt:lpstr>
      <vt:lpstr> 2 distribution table</vt:lpstr>
      <vt:lpstr>2 to P Calculator</vt:lpstr>
      <vt:lpstr>Steps of 2 test </vt:lpstr>
      <vt:lpstr>Summary of 2 test</vt:lpstr>
      <vt:lpstr>Additional slides</vt:lpstr>
      <vt:lpstr>2  example</vt:lpstr>
      <vt:lpstr>Challenges</vt:lpstr>
      <vt:lpstr>Approach</vt:lpstr>
      <vt:lpstr>Tracking Approach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.</dc:creator>
  <cp:lastModifiedBy>Gina-Anne Levow</cp:lastModifiedBy>
  <cp:revision>319</cp:revision>
  <dcterms:created xsi:type="dcterms:W3CDTF">2006-12-18T03:45:48Z</dcterms:created>
  <dcterms:modified xsi:type="dcterms:W3CDTF">2019-01-24T03:34:08Z</dcterms:modified>
</cp:coreProperties>
</file>