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57" r:id="rId4"/>
    <p:sldId id="265" r:id="rId5"/>
    <p:sldId id="264" r:id="rId6"/>
    <p:sldId id="266" r:id="rId7"/>
    <p:sldId id="267" r:id="rId8"/>
    <p:sldId id="268" r:id="rId9"/>
    <p:sldId id="258" r:id="rId10"/>
    <p:sldId id="269" r:id="rId11"/>
    <p:sldId id="271" r:id="rId12"/>
    <p:sldId id="272" r:id="rId13"/>
    <p:sldId id="273" r:id="rId14"/>
    <p:sldId id="274" r:id="rId15"/>
    <p:sldId id="276" r:id="rId16"/>
    <p:sldId id="275" r:id="rId17"/>
    <p:sldId id="277" r:id="rId18"/>
    <p:sldId id="278" r:id="rId19"/>
    <p:sldId id="28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9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5F309-06D8-2F4F-9BAE-86483196EEDE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CBB69-14C4-BE43-88BD-0B01CCCA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7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4E87B5E-B626-484D-9CD3-E3CB8D08BBA5}" type="datetimeFigureOut">
              <a:rPr lang="en-US"/>
              <a:pPr>
                <a:defRPr/>
              </a:pPr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6545CD-57C1-4565-8F02-236A1D0BA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79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49BA3-0B8A-C140-884C-30CE2FED37D3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6287C-CB89-4D02-BFD7-BA687113B5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3ACB83-BE0E-8044-908C-6573DF82CA9E}" type="datetime1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B3928-B4C6-4D43-8A59-8F3914639C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F782F-42E2-6144-A89C-91FABD842432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BFBB0-4B98-40F5-B2CA-0227D0F611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87E73-0949-0142-9DCF-E12A9525BDA7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62018-5DA8-4D62-AB52-53135F74B8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94B87D-D739-3742-AAA9-AA3B525F955A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EB787-92A6-4ECC-B43C-D05A49D965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F758-06DD-C249-9924-2AC24280C57A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13EE4-305A-494C-8310-BE3D22FDE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A863E-69E7-C045-9E3C-F962CCF3B84C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EF9FB-ACEA-4C85-9C62-F0CAFCC44B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A7487-ED2D-E044-9FDC-A8860E1597B8}" type="datetime1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04574C-FC1B-43F8-BEDC-7DDA3E585E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799DFB-A718-104B-96BE-CB5114868D72}" type="datetime1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3C5F2-F0F5-4E41-AD46-3354AEEAF7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D2FCB-ACA2-324A-876F-825794044004}" type="datetime1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627B4-9295-4032-818A-C49A1DA53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FBE368-A6A9-5047-A18E-4FB280834327}" type="datetime1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6C65-097D-44FD-A48C-9918BD4834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7C38BB-62D0-A84A-842B-E94545FA3AEB}" type="datetime1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B2E71-7DB5-4331-A24B-7CF89CF275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568066D-97B8-3D4B-A8C1-958FBE374BDF}" type="datetime1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A413EE4-305A-494C-8310-BE3D22FDE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Recap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LING572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Advanced Statistical Methods for NLP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January 24, 2019</a:t>
            </a:r>
            <a:endParaRPr lang="en-US" dirty="0" smtClean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Reading material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purpose of having</a:t>
            </a:r>
            <a:br>
              <a:rPr lang="en-US" smtClean="0"/>
            </a:br>
            <a:r>
              <a:rPr lang="en-US" smtClean="0"/>
              <a:t>reading 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Something to rely on besides the slides</a:t>
            </a:r>
          </a:p>
          <a:p>
            <a:endParaRPr lang="en-US" dirty="0" smtClean="0"/>
          </a:p>
          <a:p>
            <a:r>
              <a:rPr lang="en-US" dirty="0" smtClean="0"/>
              <a:t>Reading before class could be beneficial</a:t>
            </a:r>
          </a:p>
          <a:p>
            <a:endParaRPr lang="en-US" dirty="0" smtClean="0"/>
          </a:p>
          <a:p>
            <a:r>
              <a:rPr lang="en-US" dirty="0" smtClean="0"/>
              <a:t>Papers (not textbooks) could be the main source of information in the future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with the reading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authors assume that you </a:t>
            </a:r>
            <a:r>
              <a:rPr lang="en-US" dirty="0" smtClean="0"/>
              <a:t>know</a:t>
            </a:r>
            <a:r>
              <a:rPr lang="en-US" sz="2400" dirty="0" smtClean="0"/>
              <a:t> </a:t>
            </a:r>
            <a:r>
              <a:rPr lang="en-US" sz="2400" dirty="0" smtClean="0"/>
              <a:t>the algorithm already:</a:t>
            </a:r>
          </a:p>
          <a:p>
            <a:pPr lvl="1"/>
            <a:r>
              <a:rPr lang="en-US" sz="2400" dirty="0" smtClean="0"/>
              <a:t>Little background info</a:t>
            </a:r>
          </a:p>
          <a:p>
            <a:pPr lvl="1"/>
            <a:r>
              <a:rPr lang="en-US" sz="2400" dirty="0" smtClean="0"/>
              <a:t>Page </a:t>
            </a:r>
            <a:r>
              <a:rPr lang="en-US" sz="2400" dirty="0" smtClean="0"/>
              <a:t>limit </a:t>
            </a:r>
            <a:endParaRPr lang="en-US" sz="2400" dirty="0" smtClean="0"/>
          </a:p>
          <a:p>
            <a:pPr lvl="1"/>
            <a:r>
              <a:rPr lang="en-US" sz="2400" dirty="0" smtClean="0"/>
              <a:t>Style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notation problem</a:t>
            </a:r>
          </a:p>
          <a:p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dirty="0" smtClean="0">
                <a:sym typeface="Wingdings" pitchFamily="2" charset="2"/>
              </a:rPr>
              <a:t> It could take a long time to understand everything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Look at several papers and slides at the same time</a:t>
            </a:r>
          </a:p>
          <a:p>
            <a:pPr lvl="1"/>
            <a:r>
              <a:rPr lang="en-US" dirty="0" smtClean="0"/>
              <a:t>Skim through the papers first to get the main idea</a:t>
            </a:r>
          </a:p>
          <a:p>
            <a:pPr lvl="1"/>
            <a:r>
              <a:rPr lang="en-US" dirty="0" smtClean="0"/>
              <a:t>Go to class and understand the slides</a:t>
            </a:r>
          </a:p>
          <a:p>
            <a:pPr lvl="1"/>
            <a:r>
              <a:rPr lang="en-US" dirty="0" smtClean="0"/>
              <a:t>Then go back to the papers (if you have time)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Focus on the main ideas. </a:t>
            </a:r>
            <a:r>
              <a:rPr lang="en-US" sz="2800" dirty="0" smtClean="0"/>
              <a:t>It’s </a:t>
            </a:r>
            <a:r>
              <a:rPr lang="en-US" sz="2800" dirty="0" smtClean="0"/>
              <a:t>ok if you don’t under all the </a:t>
            </a:r>
            <a:r>
              <a:rPr lang="en-US" sz="2800" dirty="0" smtClean="0"/>
              <a:t>details </a:t>
            </a:r>
            <a:r>
              <a:rPr lang="en-US" sz="2800" dirty="0" smtClean="0"/>
              <a:t>in the paper.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  <a:p>
            <a:pPr>
              <a:buFont typeface="Arial" charset="0"/>
              <a:buNone/>
            </a:pPr>
            <a:endParaRPr lang="en-US" sz="28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Math formulas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 goal of ling572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Understand  ML algorithms</a:t>
            </a:r>
          </a:p>
          <a:p>
            <a:pPr lvl="1"/>
            <a:r>
              <a:rPr lang="en-US" smtClean="0"/>
              <a:t>The core of the algorithms</a:t>
            </a:r>
          </a:p>
          <a:p>
            <a:pPr lvl="1"/>
            <a:r>
              <a:rPr lang="en-US" smtClean="0"/>
              <a:t>Implementation:  e.g., efficiency issues</a:t>
            </a:r>
          </a:p>
          <a:p>
            <a:endParaRPr lang="en-US" smtClean="0"/>
          </a:p>
          <a:p>
            <a:r>
              <a:rPr lang="en-US" smtClean="0"/>
              <a:t>Learn how to use the algorithms: </a:t>
            </a:r>
          </a:p>
          <a:p>
            <a:pPr lvl="1"/>
            <a:r>
              <a:rPr lang="en-US" smtClean="0"/>
              <a:t>Reformulate a task into a learning problem</a:t>
            </a:r>
          </a:p>
          <a:p>
            <a:pPr lvl="1"/>
            <a:r>
              <a:rPr lang="en-US" smtClean="0"/>
              <a:t>Select features</a:t>
            </a:r>
          </a:p>
          <a:p>
            <a:pPr lvl="1"/>
            <a:r>
              <a:rPr lang="en-US" smtClean="0"/>
              <a:t>Write pre- and post-processing modules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Understanding ML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smtClean="0"/>
              <a:t>1: </a:t>
            </a:r>
            <a:r>
              <a:rPr lang="en-US" sz="3200" dirty="0" smtClean="0"/>
              <a:t>never </a:t>
            </a:r>
            <a:r>
              <a:rPr lang="en-US" sz="3200" dirty="0" smtClean="0"/>
              <a:t>heard about it</a:t>
            </a:r>
          </a:p>
          <a:p>
            <a:r>
              <a:rPr lang="en-US" sz="3200" dirty="0" smtClean="0"/>
              <a:t>2: know very little</a:t>
            </a:r>
          </a:p>
          <a:p>
            <a:r>
              <a:rPr lang="en-US" sz="3200" dirty="0" smtClean="0"/>
              <a:t>3: know the basics </a:t>
            </a:r>
          </a:p>
          <a:p>
            <a:r>
              <a:rPr lang="en-US" sz="3200" dirty="0" smtClean="0"/>
              <a:t>4: understand the algorithm (modeling, training, testing)</a:t>
            </a:r>
          </a:p>
          <a:p>
            <a:r>
              <a:rPr lang="en-US" sz="3200" dirty="0" smtClean="0"/>
              <a:t>5: have implemented the algorithm </a:t>
            </a:r>
          </a:p>
          <a:p>
            <a:r>
              <a:rPr lang="en-US" sz="3200" dirty="0" smtClean="0"/>
              <a:t>6: know how to modify/extend the algorithm</a:t>
            </a:r>
          </a:p>
          <a:p>
            <a:endParaRPr lang="en-US" sz="2800" dirty="0" smtClean="0"/>
          </a:p>
          <a:p>
            <a:pPr>
              <a:buFont typeface="Arial" charset="0"/>
              <a:buNone/>
            </a:pPr>
            <a:r>
              <a:rPr lang="en-US" sz="2800" dirty="0" smtClean="0">
                <a:sym typeface="Wingdings" pitchFamily="2" charset="2"/>
              </a:rPr>
              <a:t> Our goal: </a:t>
            </a:r>
            <a:r>
              <a:rPr lang="en-US" sz="2800" dirty="0" err="1" smtClean="0"/>
              <a:t>kNN</a:t>
            </a:r>
            <a:r>
              <a:rPr lang="en-US" sz="2800" dirty="0" smtClean="0"/>
              <a:t>, DT, NB: 5   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                       </a:t>
            </a:r>
            <a:r>
              <a:rPr lang="en-US" sz="2800" dirty="0" err="1" smtClean="0"/>
              <a:t>MaxEnt</a:t>
            </a:r>
            <a:r>
              <a:rPr lang="en-US" sz="2800" dirty="0" smtClean="0"/>
              <a:t>, CRF, SVM, TBL: 3-4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      Math is important for 4-6, especially for 6.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math formulas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Notation, notation, notation.</a:t>
            </a:r>
          </a:p>
          <a:p>
            <a:pPr lvl="1"/>
            <a:r>
              <a:rPr lang="en-US" sz="2400" dirty="0" smtClean="0"/>
              <a:t>Same meaning, different </a:t>
            </a:r>
            <a:r>
              <a:rPr lang="en-US" sz="2400" dirty="0" smtClean="0"/>
              <a:t>notation: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Calculus, probability, statistics, optimization theory, linear programming, …</a:t>
            </a:r>
          </a:p>
          <a:p>
            <a:endParaRPr lang="en-US" sz="2400" dirty="0" smtClean="0"/>
          </a:p>
          <a:p>
            <a:r>
              <a:rPr lang="en-US" sz="2400" dirty="0" smtClean="0"/>
              <a:t>People often have typos in their formulas.</a:t>
            </a:r>
          </a:p>
          <a:p>
            <a:endParaRPr lang="en-US" sz="2400" dirty="0" smtClean="0"/>
          </a:p>
          <a:p>
            <a:r>
              <a:rPr lang="en-US" sz="2400" dirty="0" smtClean="0"/>
              <a:t>A lot of formulas to digest in a short period of time.</a:t>
            </a:r>
          </a:p>
        </p:txBody>
      </p:sp>
      <p:pic>
        <p:nvPicPr>
          <p:cNvPr id="6" name="Picture 5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884362"/>
            <a:ext cx="15240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need to memorize the formulas</a:t>
            </a:r>
          </a:p>
          <a:p>
            <a:endParaRPr lang="en-US" dirty="0" smtClean="0"/>
          </a:p>
          <a:p>
            <a:r>
              <a:rPr lang="en-US" dirty="0" smtClean="0"/>
              <a:t>Determine which part of the formulas matters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</a:t>
            </a:r>
            <a:r>
              <a:rPr lang="en-US" dirty="0" smtClean="0"/>
              <a:t>normal if you do </a:t>
            </a:r>
            <a:r>
              <a:rPr lang="en-US" dirty="0" smtClean="0"/>
              <a:t>not </a:t>
            </a:r>
            <a:r>
              <a:rPr lang="en-US" dirty="0" smtClean="0"/>
              <a:t>understand it the 1</a:t>
            </a:r>
            <a:r>
              <a:rPr lang="en-US" baseline="30000" dirty="0" smtClean="0"/>
              <a:t>st</a:t>
            </a:r>
            <a:r>
              <a:rPr lang="en-US" dirty="0" smtClean="0"/>
              <a:t>/2</a:t>
            </a:r>
            <a:r>
              <a:rPr lang="en-US" baseline="30000" dirty="0" smtClean="0"/>
              <a:t>nd</a:t>
            </a:r>
            <a:r>
              <a:rPr lang="en-US" dirty="0" smtClean="0"/>
              <a:t>  time around.</a:t>
            </a:r>
          </a:p>
        </p:txBody>
      </p:sp>
      <p:pic>
        <p:nvPicPr>
          <p:cNvPr id="5" name="Picture 9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368" y="3664743"/>
            <a:ext cx="5105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0368" y="4486500"/>
            <a:ext cx="6019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/>
              <a:t>Understanding  a  formula </a:t>
            </a:r>
          </a:p>
        </p:txBody>
      </p:sp>
      <p:pic>
        <p:nvPicPr>
          <p:cNvPr id="6" name="Picture 7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1447800"/>
            <a:ext cx="6400800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3429000"/>
            <a:ext cx="5716588" cy="104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7400" y="4724400"/>
            <a:ext cx="3098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133600" y="5638800"/>
            <a:ext cx="26574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 of the material so far</a:t>
            </a:r>
          </a:p>
          <a:p>
            <a:endParaRPr lang="en-US" dirty="0" smtClean="0"/>
          </a:p>
          <a:p>
            <a:r>
              <a:rPr lang="en-US" dirty="0" smtClean="0"/>
              <a:t>Reading materials</a:t>
            </a:r>
          </a:p>
          <a:p>
            <a:endParaRPr lang="en-US" dirty="0" smtClean="0"/>
          </a:p>
          <a:p>
            <a:r>
              <a:rPr lang="en-US" dirty="0" smtClean="0"/>
              <a:t>Math formulas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 far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 rtlCol="0">
            <a:normAutofit fontScale="55000" lnSpcReduction="20000"/>
          </a:bodyPr>
          <a:lstStyle/>
          <a:p>
            <a:pPr>
              <a:defRPr/>
            </a:pPr>
            <a:r>
              <a:rPr lang="en-US" sz="4200" dirty="0" smtClean="0"/>
              <a:t>Introduction: </a:t>
            </a:r>
            <a:endParaRPr lang="en-US" sz="42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4200" dirty="0" smtClean="0"/>
              <a:t>Course overview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4200" dirty="0" smtClean="0"/>
              <a:t>Information theory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4200" dirty="0" smtClean="0"/>
              <a:t>Overview of classification </a:t>
            </a:r>
            <a:r>
              <a:rPr lang="en-US" sz="4200" dirty="0" smtClean="0"/>
              <a:t>task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4200" dirty="0" smtClean="0"/>
          </a:p>
          <a:p>
            <a:pPr>
              <a:defRPr/>
            </a:pPr>
            <a:r>
              <a:rPr lang="en-US" sz="4200" dirty="0" smtClean="0"/>
              <a:t>Basic </a:t>
            </a:r>
            <a:r>
              <a:rPr lang="en-US" sz="4200" dirty="0"/>
              <a:t>classification </a:t>
            </a:r>
            <a:r>
              <a:rPr lang="en-US" sz="4200" dirty="0" smtClean="0"/>
              <a:t>algorithms:</a:t>
            </a:r>
            <a:endParaRPr lang="en-US" sz="42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4200" dirty="0"/>
              <a:t>Decision </a:t>
            </a:r>
            <a:r>
              <a:rPr lang="en-US" sz="4200" dirty="0" smtClean="0"/>
              <a:t>tree</a:t>
            </a:r>
            <a:endParaRPr lang="en-US" sz="42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4200" dirty="0"/>
              <a:t>Naïve </a:t>
            </a:r>
            <a:r>
              <a:rPr lang="en-US" sz="4200" dirty="0" smtClean="0"/>
              <a:t>Bayes</a:t>
            </a:r>
          </a:p>
          <a:p>
            <a:pPr marL="349250" lvl="1" indent="0" eaLnBrk="1" fontAlgn="auto" hangingPunct="1">
              <a:spcAft>
                <a:spcPts val="0"/>
              </a:spcAft>
              <a:buNone/>
              <a:defRPr/>
            </a:pPr>
            <a:endParaRPr lang="en-US" sz="42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600" dirty="0" err="1" smtClean="0"/>
              <a:t>kNN</a:t>
            </a:r>
            <a:r>
              <a:rPr lang="en-US" sz="4600" dirty="0" smtClean="0"/>
              <a:t>, Feature </a:t>
            </a:r>
            <a:r>
              <a:rPr lang="en-US" sz="4600" dirty="0" smtClean="0"/>
              <a:t>selection, chi-square test and </a:t>
            </a:r>
            <a:r>
              <a:rPr lang="en-US" sz="4600" dirty="0" smtClean="0"/>
              <a:t>recap</a:t>
            </a:r>
            <a:endParaRPr lang="en-US" sz="42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200" dirty="0" smtClean="0"/>
              <a:t>Hw1-</a:t>
            </a:r>
            <a:r>
              <a:rPr lang="en-US" sz="4200" dirty="0" smtClean="0"/>
              <a:t>Hw</a:t>
            </a:r>
            <a:r>
              <a:rPr lang="en-US" altLang="zh-CN" sz="4200" dirty="0" smtClean="0"/>
              <a:t>3</a:t>
            </a:r>
            <a:endParaRPr lang="en-US" sz="4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Main steps for solving</a:t>
            </a:r>
            <a:br>
              <a:rPr lang="en-US" dirty="0" smtClean="0"/>
            </a:br>
            <a:r>
              <a:rPr lang="en-US" dirty="0" smtClean="0"/>
              <a:t> a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5105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 smtClean="0"/>
              <a:t>Prepare the data: </a:t>
            </a:r>
          </a:p>
          <a:p>
            <a:pPr lvl="1" eaLnBrk="1" hangingPunct="1"/>
            <a:r>
              <a:rPr lang="en-US" sz="2400" dirty="0"/>
              <a:t>R</a:t>
            </a:r>
            <a:r>
              <a:rPr lang="en-US" sz="2400" dirty="0" smtClean="0"/>
              <a:t>eformulate </a:t>
            </a:r>
            <a:r>
              <a:rPr lang="en-US" sz="2400" dirty="0" smtClean="0"/>
              <a:t>the task into a learning problem</a:t>
            </a:r>
          </a:p>
          <a:p>
            <a:pPr lvl="1" eaLnBrk="1" hangingPunct="1"/>
            <a:r>
              <a:rPr lang="en-US" sz="2400" dirty="0" smtClean="0"/>
              <a:t>Define features</a:t>
            </a:r>
          </a:p>
          <a:p>
            <a:pPr lvl="1" eaLnBrk="1" hangingPunct="1"/>
            <a:r>
              <a:rPr lang="en-US" sz="2400" dirty="0" smtClean="0"/>
              <a:t>Feature selection</a:t>
            </a:r>
          </a:p>
          <a:p>
            <a:pPr lvl="1" eaLnBrk="1" hangingPunct="1"/>
            <a:r>
              <a:rPr lang="en-US" sz="2400" dirty="0" smtClean="0"/>
              <a:t>Form feature vectors</a:t>
            </a:r>
          </a:p>
          <a:p>
            <a:pPr marL="0" indent="0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Train a classifier with the training data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Run the classifier on the test data</a:t>
            </a:r>
          </a:p>
          <a:p>
            <a:pPr marL="457200" lvl="1" indent="0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Evaluation </a:t>
            </a:r>
          </a:p>
          <a:p>
            <a:pPr marL="457200" lvl="1" indent="0" eaLnBrk="1" hangingPunct="1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Comparison of </a:t>
            </a:r>
            <a:r>
              <a:rPr lang="en-US" dirty="0"/>
              <a:t>3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earners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18217"/>
              </p:ext>
            </p:extLst>
          </p:nvPr>
        </p:nvGraphicFramePr>
        <p:xfrm>
          <a:off x="533400" y="1295400"/>
          <a:ext cx="8153400" cy="48343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3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3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55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kNN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Decision Tree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Naïve </a:t>
                      </a:r>
                      <a:r>
                        <a:rPr lang="en-US" sz="2000" dirty="0" err="1" smtClean="0"/>
                        <a:t>Bayes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570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Vote by</a:t>
                      </a:r>
                      <a:r>
                        <a:rPr lang="en-US" sz="2000" baseline="0" dirty="0" smtClean="0"/>
                        <a:t> your </a:t>
                      </a:r>
                      <a:r>
                        <a:rPr lang="en-US" sz="2000" dirty="0" smtClean="0"/>
                        <a:t>neighbors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Vote by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your groups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Choose the c that max P(c | x)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4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Training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Build a decision tree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Learn P(c) and </a:t>
                      </a:r>
                    </a:p>
                    <a:p>
                      <a:r>
                        <a:rPr lang="en-US" sz="2000" dirty="0" smtClean="0"/>
                        <a:t>P(f | c)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44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Decoding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</a:t>
                      </a:r>
                      <a:r>
                        <a:rPr lang="en-US" sz="2000" baseline="0" dirty="0" smtClean="0"/>
                        <a:t> neighbors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Traverse</a:t>
                      </a:r>
                      <a:r>
                        <a:rPr lang="en-US" sz="2000" baseline="0" dirty="0" smtClean="0"/>
                        <a:t> the tree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Calculate </a:t>
                      </a:r>
                    </a:p>
                    <a:p>
                      <a:r>
                        <a:rPr lang="en-US" sz="2000" dirty="0" smtClean="0"/>
                        <a:t>P(c)P(x | c)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83829"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Hyper</a:t>
                      </a:r>
                    </a:p>
                    <a:p>
                      <a:r>
                        <a:rPr lang="en-US" sz="2000" baseline="0" dirty="0" smtClean="0"/>
                        <a:t>parameters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K</a:t>
                      </a:r>
                    </a:p>
                    <a:p>
                      <a:r>
                        <a:rPr lang="en-US" sz="2000" baseline="0" dirty="0" smtClean="0"/>
                        <a:t> </a:t>
                      </a:r>
                    </a:p>
                    <a:p>
                      <a:r>
                        <a:rPr lang="en-US" sz="2000" baseline="0" dirty="0" smtClean="0"/>
                        <a:t>Similarity </a:t>
                      </a:r>
                      <a:r>
                        <a:rPr lang="en-US" sz="2000" baseline="0" dirty="0" err="1" smtClean="0"/>
                        <a:t>fn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Max depth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Split function</a:t>
                      </a:r>
                      <a:r>
                        <a:rPr lang="en-US" sz="2000" baseline="0" dirty="0" smtClean="0"/>
                        <a:t>  </a:t>
                      </a:r>
                    </a:p>
                    <a:p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Thresholds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Delta </a:t>
                      </a:r>
                      <a:r>
                        <a:rPr lang="en-US" sz="2000" dirty="0" smtClean="0"/>
                        <a:t>for smoothing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</a:t>
            </a:r>
            <a:r>
              <a:rPr lang="en-US" dirty="0" smtClean="0"/>
              <a:t>issues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697"/>
            <a:ext cx="8229600" cy="4737503"/>
          </a:xfrm>
        </p:spPr>
        <p:txBody>
          <a:bodyPr/>
          <a:lstStyle/>
          <a:p>
            <a:pPr eaLnBrk="1" hangingPunct="1"/>
            <a:r>
              <a:rPr lang="en-US" dirty="0" smtClean="0"/>
              <a:t>Taking </a:t>
            </a:r>
            <a:r>
              <a:rPr lang="en-US" dirty="0" smtClean="0"/>
              <a:t>the log: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Ignoring  </a:t>
            </a:r>
            <a:r>
              <a:rPr lang="en-US" dirty="0" smtClean="0"/>
              <a:t>some  constants: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Increasing </a:t>
            </a:r>
            <a:r>
              <a:rPr lang="en-US" dirty="0" smtClean="0"/>
              <a:t>small numbers before dividing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5" name="Picture 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4137" y="3854450"/>
            <a:ext cx="6629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4137" y="5666096"/>
            <a:ext cx="691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309342" y="2286000"/>
            <a:ext cx="6801812" cy="38100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289925" cy="1336956"/>
          </a:xfrm>
        </p:spPr>
        <p:txBody>
          <a:bodyPr/>
          <a:lstStyle/>
          <a:p>
            <a:pPr eaLnBrk="1" hangingPunct="1"/>
            <a:r>
              <a:rPr lang="en-US" dirty="0" smtClean="0"/>
              <a:t>Implementation </a:t>
            </a:r>
            <a:r>
              <a:rPr lang="en-US" dirty="0" smtClean="0"/>
              <a:t>issues </a:t>
            </a: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Reformulate the formulas: e.g., entropy </a:t>
            </a:r>
            <a:r>
              <a:rPr lang="en-US" dirty="0" err="1" smtClean="0"/>
              <a:t>calc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Store </a:t>
            </a:r>
            <a:r>
              <a:rPr lang="en-US" dirty="0" smtClean="0"/>
              <a:t>useful intermediate results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pic>
        <p:nvPicPr>
          <p:cNvPr id="9" name="Picture 8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6875" y="2514600"/>
            <a:ext cx="12922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3200400"/>
            <a:ext cx="7961313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3962400"/>
            <a:ext cx="77184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09800" y="5867400"/>
            <a:ext cx="31940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3657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Don’t follow the formulas blindly.</a:t>
            </a:r>
          </a:p>
          <a:p>
            <a:pPr lvl="1" eaLnBrk="1" hangingPunct="1"/>
            <a:r>
              <a:rPr lang="en-US" dirty="0" smtClean="0"/>
              <a:t>Ex1: Multinomial NB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Ex2: cosine function for </a:t>
            </a:r>
            <a:r>
              <a:rPr lang="en-US" dirty="0" err="1" smtClean="0"/>
              <a:t>kNN</a:t>
            </a:r>
            <a:endParaRPr lang="en-US" dirty="0" smtClean="0"/>
          </a:p>
        </p:txBody>
      </p:sp>
      <p:pic>
        <p:nvPicPr>
          <p:cNvPr id="5" name="Picture 4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048000"/>
            <a:ext cx="30607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953000"/>
            <a:ext cx="6275388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Next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00600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9600" dirty="0" smtClean="0"/>
              <a:t>Next unit (2.5 weeks): two more advanced methods: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9600" dirty="0" err="1" smtClean="0"/>
              <a:t>MaxEnt</a:t>
            </a:r>
            <a:endParaRPr lang="en-US" sz="96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9600" dirty="0" smtClean="0"/>
              <a:t>CRF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9600" dirty="0" smtClean="0"/>
          </a:p>
          <a:p>
            <a:pPr eaLnBrk="1" hangingPunct="1">
              <a:defRPr/>
            </a:pPr>
            <a:r>
              <a:rPr lang="en-US" sz="9600" dirty="0" smtClean="0"/>
              <a:t>Focus:</a:t>
            </a:r>
          </a:p>
          <a:p>
            <a:pPr lvl="1" eaLnBrk="1" hangingPunct="1">
              <a:defRPr/>
            </a:pPr>
            <a:r>
              <a:rPr lang="en-US" sz="9600" dirty="0" smtClean="0"/>
              <a:t>Main intuition, final formulas used for training and testing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sz="9600" dirty="0" smtClean="0"/>
          </a:p>
          <a:p>
            <a:pPr lvl="1" eaLnBrk="1" hangingPunct="1">
              <a:defRPr/>
            </a:pPr>
            <a:r>
              <a:rPr lang="en-US" sz="9600" dirty="0" smtClean="0"/>
              <a:t>Mathematical foundation </a:t>
            </a:r>
          </a:p>
          <a:p>
            <a:pPr lvl="1" eaLnBrk="1" hangingPunct="1">
              <a:defRPr/>
            </a:pPr>
            <a:endParaRPr lang="en-US" sz="9600" dirty="0" smtClean="0"/>
          </a:p>
          <a:p>
            <a:pPr lvl="1" eaLnBrk="1" hangingPunct="1">
              <a:defRPr/>
            </a:pPr>
            <a:r>
              <a:rPr lang="en-US" sz="9600" dirty="0" smtClean="0"/>
              <a:t>Implementation issues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9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96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d_i | c) = P(|d_i|) |d_i|! \prod_{k=1}^{|V|} \frac{P(w_k|c)^{N_{ik}}}{N_{ik}!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1"/>
  <p:tag name="PICTUREFILESIZE" val="9515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f_k, w_k, t_k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8"/>
  <p:tag name="PICTUREFILESIZE" val="134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d_i | c_j) = P(|d_i|) |d_i|! \prod_{t=1}^{|V|} \frac{P(w_t|c_j)^{N_{it}}}{N_{it}!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6"/>
  <p:tag name="PICTUREFILESIZE" val="985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classify(d_i) = argmax_c P(c) \prod_{k=1}^{|V|} P(w_k|c)^{N_{ik}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00"/>
  <p:tag name="PICTUREFILESIZE" val="10506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w_t|c_j) = \frac{1+\sum_{i=1}^{|D|} N_{it} P(c_j | d_i)}{|V| + \sum_{s=1}^{|V|}&#10;\sum_{i=1}^{|D|} N_{is} P(c_j | d_i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9"/>
  <p:tag name="PICTUREFILESIZE" val="1438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w_t|c_j) = \frac{\sum_{i=1}^{|D|} N_{it} P(c_j | d_i)}{\sum_{s=1}^{|V|}&#10;\sum_{i=1}^{|D|} N_{is} P(c_j | d_i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42"/>
  <p:tag name="PICTUREFILESIZE" val="1282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= \frac{\sum_{i=1}^{|D|} N_{it} P(c_j | d_i)}{Z(c_j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7"/>
  <p:tag name="PICTUREFILESIZE" val="602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= \frac{\sum_{d_i \in D(c_j)} N_{it}}{Z(c_j)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66"/>
  <p:tag name="PICTUREFILESIZE" val="536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$log P(x,c_1)$  is -200,&#10;      $log P(x, c_2)$ is -201.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66"/>
  <p:tag name="PICTUREFILESIZE" val="637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lg (P(c) \prod_i P(f_i  \mid c)) = lg P(c) + \sum_i lg P(f_i | c)$ 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6"/>
  <p:tag name="PICTUREFILESIZE" val="754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P(d_i,c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32"/>
  <p:tag name="PICTUREFILESIZE" val="125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 P(c) \prod_{w_k \in d_i} P(w_k | c) \ \prod_{w_k \not\in d_i} (1- P(w_k | c)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7"/>
  <p:tag name="PICTUREFILESIZE" val="894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 P(c) \prod_{w_k \in d_i} \frac{P(w_k | c)}{1 - P(w_k|c)} \ \prod_{w_k} (1- P(w_k | c)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91"/>
  <p:tag name="PICTUREFILESIZE" val="1132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prod_{w_k} (1- P(w_k | c)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9"/>
  <p:tag name="PICTUREFILESIZE" val="336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P(c) \prod_{k=1}^{|V|} P(w_k|c)^{N_{ik}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5"/>
  <p:tag name="PICTUREFILESIZE" val="500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&#10;$cos (d_i, d_j) = \frac{\sum_k a_{i,k} a_{j,k}}{\sqrt{\sum_k a_{i,k}^2} \sqrt{\sum_k a_{j,k}^2}}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1"/>
  <p:tag name="BOXHEIGHT" val="320"/>
  <p:tag name="BOXFONT" val="10"/>
  <p:tag name="BOXWRAP" val="False"/>
  <p:tag name="WORKAROUNDTRANSPARENCYBUG" val="False"/>
  <p:tag name="ALLOWFONTSUBSTITUTION" val="False"/>
  <p:tag name="BITMAPFORMAT" val="pngmono"/>
  <p:tag name="ORIGWIDTH" val="275"/>
  <p:tag name="PICTUREFILESIZE" val="2600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4054</TotalTime>
  <Words>595</Words>
  <Application>Microsoft Macintosh PowerPoint</Application>
  <PresentationFormat>On-screen Show (4:3)</PresentationFormat>
  <Paragraphs>165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Breeze</vt:lpstr>
      <vt:lpstr>Recap </vt:lpstr>
      <vt:lpstr>Outline</vt:lpstr>
      <vt:lpstr>So far</vt:lpstr>
      <vt:lpstr>Main steps for solving  a classification task</vt:lpstr>
      <vt:lpstr>Comparison of 3 Learners</vt:lpstr>
      <vt:lpstr>Implementation issues</vt:lpstr>
      <vt:lpstr>Implementation issues (cont)</vt:lpstr>
      <vt:lpstr>Lessons learned</vt:lpstr>
      <vt:lpstr>Next</vt:lpstr>
      <vt:lpstr>Reading material</vt:lpstr>
      <vt:lpstr>The purpose of having reading  material</vt:lpstr>
      <vt:lpstr>Problems with the reading material</vt:lpstr>
      <vt:lpstr>Some tips</vt:lpstr>
      <vt:lpstr>Math formulas</vt:lpstr>
      <vt:lpstr>The  goal of ling572</vt:lpstr>
      <vt:lpstr>Understanding ML methods</vt:lpstr>
      <vt:lpstr>Why are math formulas hard?</vt:lpstr>
      <vt:lpstr>Some tips</vt:lpstr>
      <vt:lpstr>Understanding  a  formula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dongqi</dc:creator>
  <cp:lastModifiedBy>Gina-Anne Levow</cp:lastModifiedBy>
  <cp:revision>131</cp:revision>
  <dcterms:created xsi:type="dcterms:W3CDTF">2008-01-25T21:26:03Z</dcterms:created>
  <dcterms:modified xsi:type="dcterms:W3CDTF">2019-01-24T03:31:51Z</dcterms:modified>
</cp:coreProperties>
</file>