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6" r:id="rId3"/>
    <p:sldId id="260" r:id="rId4"/>
    <p:sldId id="261" r:id="rId5"/>
    <p:sldId id="269" r:id="rId6"/>
    <p:sldId id="257" r:id="rId7"/>
    <p:sldId id="274" r:id="rId8"/>
    <p:sldId id="259" r:id="rId9"/>
    <p:sldId id="275" r:id="rId10"/>
    <p:sldId id="265" r:id="rId11"/>
    <p:sldId id="267" r:id="rId12"/>
    <p:sldId id="268" r:id="rId13"/>
    <p:sldId id="266" r:id="rId14"/>
    <p:sldId id="276" r:id="rId15"/>
    <p:sldId id="270" r:id="rId16"/>
    <p:sldId id="271" r:id="rId17"/>
    <p:sldId id="278" r:id="rId18"/>
    <p:sldId id="272" r:id="rId19"/>
    <p:sldId id="262" r:id="rId20"/>
    <p:sldId id="277" r:id="rId21"/>
    <p:sldId id="279" r:id="rId22"/>
    <p:sldId id="263" r:id="rId23"/>
    <p:sldId id="264" r:id="rId24"/>
    <p:sldId id="280" r:id="rId25"/>
    <p:sldId id="273" r:id="rId26"/>
    <p:sldId id="281" r:id="rId27"/>
    <p:sldId id="284" r:id="rId28"/>
    <p:sldId id="285"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79569"/>
  </p:normalViewPr>
  <p:slideViewPr>
    <p:cSldViewPr snapToGrid="0" snapToObjects="1">
      <p:cViewPr varScale="1">
        <p:scale>
          <a:sx n="77" d="100"/>
          <a:sy n="77"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F7338-F5F5-004B-BACB-734BEA3355AB}" type="datetimeFigureOut">
              <a:rPr lang="en-US" smtClean="0"/>
              <a:t>9/19/16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C2E00-830B-1B4B-B264-944FC0C99F0B}" type="slidenum">
              <a:rPr lang="en-US" smtClean="0"/>
              <a:t>‹#›</a:t>
            </a:fld>
            <a:endParaRPr lang="en-US"/>
          </a:p>
        </p:txBody>
      </p:sp>
    </p:spTree>
    <p:extLst>
      <p:ext uri="{BB962C8B-B14F-4D97-AF65-F5344CB8AC3E}">
        <p14:creationId xmlns:p14="http://schemas.microsoft.com/office/powerpoint/2010/main" val="37722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has</a:t>
            </a:r>
            <a:r>
              <a:rPr lang="en-US" baseline="0" dirty="0" smtClean="0"/>
              <a:t> practically become </a:t>
            </a:r>
            <a:r>
              <a:rPr lang="en-US" dirty="0" smtClean="0"/>
              <a:t>the </a:t>
            </a:r>
            <a:r>
              <a:rPr lang="en-US" dirty="0" err="1" smtClean="0"/>
              <a:t>defacto</a:t>
            </a:r>
            <a:r>
              <a:rPr lang="en-US" baseline="0" dirty="0" smtClean="0"/>
              <a:t> mechanism for API authentication, and provides a secure mechanism for users to </a:t>
            </a:r>
            <a:r>
              <a:rPr lang="en-US" baseline="0" dirty="0" err="1" smtClean="0"/>
              <a:t>authorise</a:t>
            </a:r>
            <a:r>
              <a:rPr lang="en-US" baseline="0" dirty="0" smtClean="0"/>
              <a:t> third party developers to </a:t>
            </a:r>
            <a:r>
              <a:rPr lang="en-US" baseline="0" dirty="0" err="1" smtClean="0"/>
              <a:t>programatically</a:t>
            </a:r>
            <a:r>
              <a:rPr lang="en-US" baseline="0" dirty="0" smtClean="0"/>
              <a:t> access their accounts on certain web services – such as social networks, CRM systems, or other web services – without having to enter their password directly on these third party websites. Because </a:t>
            </a:r>
            <a:r>
              <a:rPr lang="en-US" baseline="0" dirty="0" err="1" smtClean="0"/>
              <a:t>oAuth</a:t>
            </a:r>
            <a:r>
              <a:rPr lang="en-US" baseline="0" dirty="0" smtClean="0"/>
              <a:t> uses tokens which are completely separate to a users standard login credentials, the user is in control, and can revoke tokens.</a:t>
            </a:r>
          </a:p>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3</a:t>
            </a:fld>
            <a:endParaRPr lang="en-US"/>
          </a:p>
        </p:txBody>
      </p:sp>
    </p:spTree>
    <p:extLst>
      <p:ext uri="{BB962C8B-B14F-4D97-AF65-F5344CB8AC3E}">
        <p14:creationId xmlns:p14="http://schemas.microsoft.com/office/powerpoint/2010/main" val="1023053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order to use the </a:t>
            </a:r>
            <a:r>
              <a:rPr lang="en-US" dirty="0" err="1" smtClean="0"/>
              <a:t>vue</a:t>
            </a:r>
            <a:r>
              <a:rPr lang="en-US" baseline="0" dirty="0" smtClean="0"/>
              <a:t> components, we just add the above tags into a page where we wish to use them. I’ve just put them in the default Laravel authenticated welcome screen.</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12</a:t>
            </a:fld>
            <a:endParaRPr lang="en-US"/>
          </a:p>
        </p:txBody>
      </p:sp>
    </p:spTree>
    <p:extLst>
      <p:ext uri="{BB962C8B-B14F-4D97-AF65-F5344CB8AC3E}">
        <p14:creationId xmlns:p14="http://schemas.microsoft.com/office/powerpoint/2010/main" val="1319009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13</a:t>
            </a:fld>
            <a:endParaRPr lang="en-US"/>
          </a:p>
        </p:txBody>
      </p:sp>
    </p:spTree>
    <p:extLst>
      <p:ext uri="{BB962C8B-B14F-4D97-AF65-F5344CB8AC3E}">
        <p14:creationId xmlns:p14="http://schemas.microsoft.com/office/powerpoint/2010/main" val="179006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Uncomment Passport::routes()</a:t>
            </a:r>
            <a:r>
              <a:rPr lang="en-US" baseline="0" dirty="0" smtClean="0"/>
              <a:t> in </a:t>
            </a:r>
            <a:r>
              <a:rPr lang="en-US" baseline="0" dirty="0" err="1" smtClean="0"/>
              <a:t>AuthServiceProvider</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14</a:t>
            </a:fld>
            <a:endParaRPr lang="en-US"/>
          </a:p>
        </p:txBody>
      </p:sp>
    </p:spTree>
    <p:extLst>
      <p:ext uri="{BB962C8B-B14F-4D97-AF65-F5344CB8AC3E}">
        <p14:creationId xmlns:p14="http://schemas.microsoft.com/office/powerpoint/2010/main" val="67759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15</a:t>
            </a:fld>
            <a:endParaRPr lang="en-US"/>
          </a:p>
        </p:txBody>
      </p:sp>
    </p:spTree>
    <p:extLst>
      <p:ext uri="{BB962C8B-B14F-4D97-AF65-F5344CB8AC3E}">
        <p14:creationId xmlns:p14="http://schemas.microsoft.com/office/powerpoint/2010/main" val="1175739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Uncomment /connect and /redirect from </a:t>
            </a:r>
            <a:r>
              <a:rPr lang="en-US" dirty="0" err="1" smtClean="0"/>
              <a:t>web.php</a:t>
            </a:r>
            <a:endParaRPr lang="en-US" dirty="0" smtClean="0"/>
          </a:p>
          <a:p>
            <a:r>
              <a:rPr lang="en-US" dirty="0" smtClean="0"/>
              <a:t>Login</a:t>
            </a:r>
            <a:r>
              <a:rPr lang="en-US" baseline="0" dirty="0" smtClean="0"/>
              <a:t> and visit /connect</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17</a:t>
            </a:fld>
            <a:endParaRPr lang="en-US"/>
          </a:p>
        </p:txBody>
      </p:sp>
    </p:spTree>
    <p:extLst>
      <p:ext uri="{BB962C8B-B14F-4D97-AF65-F5344CB8AC3E}">
        <p14:creationId xmlns:p14="http://schemas.microsoft.com/office/powerpoint/2010/main" val="246621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18</a:t>
            </a:fld>
            <a:endParaRPr lang="en-US"/>
          </a:p>
        </p:txBody>
      </p:sp>
    </p:spTree>
    <p:extLst>
      <p:ext uri="{BB962C8B-B14F-4D97-AF65-F5344CB8AC3E}">
        <p14:creationId xmlns:p14="http://schemas.microsoft.com/office/powerpoint/2010/main" val="154056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a:t>
            </a:r>
            <a:r>
              <a:rPr lang="en-US" baseline="0" dirty="0" smtClean="0"/>
              <a:t> </a:t>
            </a:r>
            <a:r>
              <a:rPr lang="en-US" baseline="0" dirty="0" err="1" smtClean="0"/>
              <a:t>api</a:t>
            </a:r>
            <a:r>
              <a:rPr lang="en-US" baseline="0" dirty="0" smtClean="0"/>
              <a:t>/user</a:t>
            </a:r>
            <a:endParaRPr lang="en-US" dirty="0" smtClean="0"/>
          </a:p>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19</a:t>
            </a:fld>
            <a:endParaRPr lang="en-US"/>
          </a:p>
        </p:txBody>
      </p:sp>
    </p:spTree>
    <p:extLst>
      <p:ext uri="{BB962C8B-B14F-4D97-AF65-F5344CB8AC3E}">
        <p14:creationId xmlns:p14="http://schemas.microsoft.com/office/powerpoint/2010/main" val="600142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Either scope will be fine</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22</a:t>
            </a:fld>
            <a:endParaRPr lang="en-US"/>
          </a:p>
        </p:txBody>
      </p:sp>
    </p:spTree>
    <p:extLst>
      <p:ext uri="{BB962C8B-B14F-4D97-AF65-F5344CB8AC3E}">
        <p14:creationId xmlns:p14="http://schemas.microsoft.com/office/powerpoint/2010/main" val="153479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Uncomment read/write</a:t>
            </a:r>
            <a:r>
              <a:rPr lang="en-US" baseline="0" dirty="0" smtClean="0"/>
              <a:t> scope in routes/</a:t>
            </a:r>
            <a:r>
              <a:rPr lang="en-US" baseline="0" dirty="0" err="1" smtClean="0"/>
              <a:t>api.php</a:t>
            </a:r>
            <a:endParaRPr lang="en-US" baseline="0" dirty="0" smtClean="0"/>
          </a:p>
          <a:p>
            <a:r>
              <a:rPr lang="en-US" baseline="0" dirty="0" smtClean="0"/>
              <a:t>Uncomment write email in routes/</a:t>
            </a:r>
            <a:r>
              <a:rPr lang="en-US" baseline="0" dirty="0" err="1" smtClean="0"/>
              <a:t>web.php</a:t>
            </a:r>
            <a:endParaRPr lang="en-US" baseline="0" dirty="0" smtClean="0"/>
          </a:p>
          <a:p>
            <a:r>
              <a:rPr lang="en-US" baseline="0" dirty="0" smtClean="0"/>
              <a:t>Re-get token</a:t>
            </a:r>
          </a:p>
          <a:p>
            <a:r>
              <a:rPr lang="en-US" baseline="0" dirty="0" err="1" smtClean="0"/>
              <a:t>Cocoarest</a:t>
            </a:r>
            <a:r>
              <a:rPr lang="en-US" baseline="0" dirty="0" smtClean="0"/>
              <a:t> client demo</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24</a:t>
            </a:fld>
            <a:endParaRPr lang="en-US"/>
          </a:p>
        </p:txBody>
      </p:sp>
    </p:spTree>
    <p:extLst>
      <p:ext uri="{BB962C8B-B14F-4D97-AF65-F5344CB8AC3E}">
        <p14:creationId xmlns:p14="http://schemas.microsoft.com/office/powerpoint/2010/main" val="401878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ONLY</a:t>
            </a:r>
            <a:r>
              <a:rPr lang="en-US" dirty="0" smtClean="0"/>
              <a:t> works on the relevant password client (other </a:t>
            </a:r>
            <a:r>
              <a:rPr lang="en-US" dirty="0" err="1" smtClean="0"/>
              <a:t>oAuth</a:t>
            </a:r>
            <a:r>
              <a:rPr lang="en-US" dirty="0" smtClean="0"/>
              <a:t> clients will reject it)</a:t>
            </a:r>
            <a:endParaRPr lang="en-US" b="1" dirty="0" smtClean="0"/>
          </a:p>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25</a:t>
            </a:fld>
            <a:endParaRPr lang="en-US"/>
          </a:p>
        </p:txBody>
      </p:sp>
    </p:spTree>
    <p:extLst>
      <p:ext uri="{BB962C8B-B14F-4D97-AF65-F5344CB8AC3E}">
        <p14:creationId xmlns:p14="http://schemas.microsoft.com/office/powerpoint/2010/main" val="60252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4</a:t>
            </a:fld>
            <a:endParaRPr lang="en-US"/>
          </a:p>
        </p:txBody>
      </p:sp>
    </p:spTree>
    <p:extLst>
      <p:ext uri="{BB962C8B-B14F-4D97-AF65-F5344CB8AC3E}">
        <p14:creationId xmlns:p14="http://schemas.microsoft.com/office/powerpoint/2010/main" val="351360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Uncomment</a:t>
            </a:r>
            <a:r>
              <a:rPr lang="en-US" baseline="0" dirty="0" smtClean="0"/>
              <a:t> connect password grant in routes/</a:t>
            </a:r>
            <a:r>
              <a:rPr lang="en-US" baseline="0" dirty="0" err="1" smtClean="0"/>
              <a:t>web.php</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26</a:t>
            </a:fld>
            <a:endParaRPr lang="en-US"/>
          </a:p>
        </p:txBody>
      </p:sp>
    </p:spTree>
    <p:extLst>
      <p:ext uri="{BB962C8B-B14F-4D97-AF65-F5344CB8AC3E}">
        <p14:creationId xmlns:p14="http://schemas.microsoft.com/office/powerpoint/2010/main" val="109417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Uncomment \Laravel\Passport\Http\Middleware\</a:t>
            </a:r>
            <a:r>
              <a:rPr lang="en-US" dirty="0" err="1" smtClean="0"/>
              <a:t>CreateFreshApiToken</a:t>
            </a:r>
            <a:r>
              <a:rPr lang="en-US" dirty="0" smtClean="0"/>
              <a:t>::class, in </a:t>
            </a:r>
            <a:r>
              <a:rPr lang="en-US" dirty="0" err="1" smtClean="0"/>
              <a:t>Kernel.php</a:t>
            </a:r>
            <a:r>
              <a:rPr lang="en-US" baseline="0" dirty="0" smtClean="0"/>
              <a:t> middleware groups</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28</a:t>
            </a:fld>
            <a:endParaRPr lang="en-US"/>
          </a:p>
        </p:txBody>
      </p:sp>
    </p:spTree>
    <p:extLst>
      <p:ext uri="{BB962C8B-B14F-4D97-AF65-F5344CB8AC3E}">
        <p14:creationId xmlns:p14="http://schemas.microsoft.com/office/powerpoint/2010/main" val="110730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Tokens are passed around in plain text, as such the </a:t>
            </a:r>
            <a:r>
              <a:rPr lang="en-US" dirty="0" err="1" smtClean="0"/>
              <a:t>oAuth</a:t>
            </a:r>
            <a:r>
              <a:rPr lang="en-US" dirty="0" smtClean="0"/>
              <a:t> 2 specification mandates that the authorization server uses SSL to encrypt</a:t>
            </a:r>
            <a:r>
              <a:rPr lang="en-US" baseline="0" dirty="0" smtClean="0"/>
              <a:t> traffic.</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5</a:t>
            </a:fld>
            <a:endParaRPr lang="en-US"/>
          </a:p>
        </p:txBody>
      </p:sp>
    </p:spTree>
    <p:extLst>
      <p:ext uri="{BB962C8B-B14F-4D97-AF65-F5344CB8AC3E}">
        <p14:creationId xmlns:p14="http://schemas.microsoft.com/office/powerpoint/2010/main" val="2014247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is quite involved with Laravel Passport, as in addition to its own code, it needs to be registered within your application and has a number of setup steps beyond this slide. First, we require the component via composer, then we need to register the passport service provider. Next we need to migrate our database (a nice feature of Laravel 5.3 is that it can look in a number of migration directories, so there is no need to publish migrations from the package). Next we need to run </a:t>
            </a:r>
            <a:r>
              <a:rPr lang="en-US" baseline="0" dirty="0" err="1" smtClean="0"/>
              <a:t>passport:install</a:t>
            </a:r>
            <a:r>
              <a:rPr lang="en-US" baseline="0" dirty="0" smtClean="0"/>
              <a:t>, this will create a public / private </a:t>
            </a:r>
            <a:r>
              <a:rPr lang="en-US" baseline="0" dirty="0" err="1" smtClean="0"/>
              <a:t>keypair</a:t>
            </a:r>
            <a:r>
              <a:rPr lang="en-US" baseline="0" dirty="0" smtClean="0"/>
              <a:t> for API authentication, and then it will create two default </a:t>
            </a:r>
            <a:r>
              <a:rPr lang="en-US" baseline="0" dirty="0" err="1" smtClean="0"/>
              <a:t>oAuth</a:t>
            </a:r>
            <a:r>
              <a:rPr lang="en-US" baseline="0" dirty="0" smtClean="0"/>
              <a:t> clients/apps, one for personal authentication (where we as users authenticate directly with the API, as opposed to authorizing a third party developer) and a password authentication client which lets us exchange a username and password for a token – this again is us authenticating directly, not via a third party, and would be used for your own mobile apps, etc. </a:t>
            </a:r>
          </a:p>
        </p:txBody>
      </p:sp>
      <p:sp>
        <p:nvSpPr>
          <p:cNvPr id="4" name="Slide Number Placeholder 3"/>
          <p:cNvSpPr>
            <a:spLocks noGrp="1"/>
          </p:cNvSpPr>
          <p:nvPr>
            <p:ph type="sldNum" sz="quarter" idx="10"/>
          </p:nvPr>
        </p:nvSpPr>
        <p:spPr/>
        <p:txBody>
          <a:bodyPr/>
          <a:lstStyle/>
          <a:p>
            <a:fld id="{92DC2E00-830B-1B4B-B264-944FC0C99F0B}" type="slidenum">
              <a:rPr lang="en-US" smtClean="0"/>
              <a:t>6</a:t>
            </a:fld>
            <a:endParaRPr lang="en-US"/>
          </a:p>
        </p:txBody>
      </p:sp>
    </p:spTree>
    <p:extLst>
      <p:ext uri="{BB962C8B-B14F-4D97-AF65-F5344CB8AC3E}">
        <p14:creationId xmlns:p14="http://schemas.microsoft.com/office/powerpoint/2010/main" val="19644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we need to tell the User model that it has API tokens, with the appropriate trait.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we call the Passport routes method in our </a:t>
            </a:r>
            <a:r>
              <a:rPr lang="en-US" baseline="0" dirty="0" err="1" smtClean="0"/>
              <a:t>auth</a:t>
            </a:r>
            <a:r>
              <a:rPr lang="en-US" baseline="0" dirty="0" smtClean="0"/>
              <a:t> service provider, this registers our </a:t>
            </a:r>
            <a:r>
              <a:rPr lang="en-US" baseline="0" dirty="0" err="1" smtClean="0"/>
              <a:t>oAuth</a:t>
            </a:r>
            <a:r>
              <a:rPr lang="en-US" baseline="0" dirty="0" smtClean="0"/>
              <a:t> and related routes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we tell Laravel that for API authentication we want to use the passport driver, which will defer to checking </a:t>
            </a:r>
            <a:r>
              <a:rPr lang="en-US" baseline="0" dirty="0" err="1" smtClean="0"/>
              <a:t>oAuth</a:t>
            </a:r>
            <a:r>
              <a:rPr lang="en-US" baseline="0" dirty="0" smtClean="0"/>
              <a:t> tokens</a:t>
            </a:r>
          </a:p>
          <a:p>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7</a:t>
            </a:fld>
            <a:endParaRPr lang="en-US"/>
          </a:p>
        </p:txBody>
      </p:sp>
    </p:spTree>
    <p:extLst>
      <p:ext uri="{BB962C8B-B14F-4D97-AF65-F5344CB8AC3E}">
        <p14:creationId xmlns:p14="http://schemas.microsoft.com/office/powerpoint/2010/main" val="9864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range</a:t>
            </a:r>
            <a:r>
              <a:rPr lang="en-US" baseline="0" dirty="0" smtClean="0"/>
              <a:t> of different routes that come out of the box with Passport.</a:t>
            </a:r>
          </a:p>
          <a:p>
            <a:r>
              <a:rPr lang="en-US" baseline="0" dirty="0" smtClean="0"/>
              <a:t>/</a:t>
            </a:r>
            <a:r>
              <a:rPr lang="en-US" baseline="0" dirty="0" err="1" smtClean="0"/>
              <a:t>oauth</a:t>
            </a:r>
            <a:r>
              <a:rPr lang="en-US" baseline="0" dirty="0" smtClean="0"/>
              <a:t>/clients let us create edit and delete clients. A client is something a third party developer will create, and tokens are linked to a client. </a:t>
            </a:r>
          </a:p>
          <a:p>
            <a:r>
              <a:rPr lang="en-US" baseline="0" dirty="0" smtClean="0"/>
              <a:t>/</a:t>
            </a:r>
            <a:r>
              <a:rPr lang="en-US" baseline="0" dirty="0" err="1" smtClean="0"/>
              <a:t>oauth</a:t>
            </a:r>
            <a:r>
              <a:rPr lang="en-US" baseline="0" dirty="0" smtClean="0"/>
              <a:t>/authorize is the request for authorizing a client to access the API on our behalf, and will ask us to confirm, giving access to specific scopes, or cancel. On acceptance we are redirected back to our app.</a:t>
            </a:r>
          </a:p>
          <a:p>
            <a:r>
              <a:rPr lang="en-US" baseline="0" dirty="0" smtClean="0"/>
              <a:t>When redirected our app then needs to call the /</a:t>
            </a:r>
            <a:r>
              <a:rPr lang="en-US" baseline="0" dirty="0" err="1" smtClean="0"/>
              <a:t>oauth</a:t>
            </a:r>
            <a:r>
              <a:rPr lang="en-US" baseline="0" dirty="0" smtClean="0"/>
              <a:t>/token endpoint to exchange an authorization code for an access token, or to refresh an access token using the refresh token.</a:t>
            </a:r>
          </a:p>
          <a:p>
            <a:r>
              <a:rPr lang="en-US" baseline="0" dirty="0" smtClean="0"/>
              <a:t>There is a /</a:t>
            </a:r>
            <a:r>
              <a:rPr lang="en-US" baseline="0" dirty="0" err="1" smtClean="0"/>
              <a:t>oauth</a:t>
            </a:r>
            <a:r>
              <a:rPr lang="en-US" baseline="0" dirty="0" smtClean="0"/>
              <a:t>/scopes endpoint which lists scopes that are registered in the </a:t>
            </a:r>
            <a:r>
              <a:rPr lang="en-US" baseline="0" dirty="0" err="1" smtClean="0"/>
              <a:t>aplication</a:t>
            </a:r>
            <a:endParaRPr lang="en-US" baseline="0" dirty="0" smtClean="0"/>
          </a:p>
          <a:p>
            <a:r>
              <a:rPr lang="en-US" baseline="0" dirty="0" smtClean="0"/>
              <a:t>And finally there are personal access tokens which are tokens not linked to a client (i.e. us directly talking to the API)</a:t>
            </a:r>
          </a:p>
        </p:txBody>
      </p:sp>
      <p:sp>
        <p:nvSpPr>
          <p:cNvPr id="4" name="Slide Number Placeholder 3"/>
          <p:cNvSpPr>
            <a:spLocks noGrp="1"/>
          </p:cNvSpPr>
          <p:nvPr>
            <p:ph type="sldNum" sz="quarter" idx="10"/>
          </p:nvPr>
        </p:nvSpPr>
        <p:spPr/>
        <p:txBody>
          <a:bodyPr/>
          <a:lstStyle/>
          <a:p>
            <a:fld id="{92DC2E00-830B-1B4B-B264-944FC0C99F0B}" type="slidenum">
              <a:rPr lang="en-US" smtClean="0"/>
              <a:t>8</a:t>
            </a:fld>
            <a:endParaRPr lang="en-US"/>
          </a:p>
        </p:txBody>
      </p:sp>
    </p:spTree>
    <p:extLst>
      <p:ext uri="{BB962C8B-B14F-4D97-AF65-F5344CB8AC3E}">
        <p14:creationId xmlns:p14="http://schemas.microsoft.com/office/powerpoint/2010/main" val="6655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Passport provides some </a:t>
            </a:r>
            <a:r>
              <a:rPr lang="en-US" dirty="0" err="1" smtClean="0"/>
              <a:t>Vue</a:t>
            </a:r>
            <a:r>
              <a:rPr lang="en-US" dirty="0" smtClean="0"/>
              <a:t> components which allow us to</a:t>
            </a:r>
            <a:r>
              <a:rPr lang="en-US" baseline="0" dirty="0" smtClean="0"/>
              <a:t> manage clients and personal access tokens, and revoke access tokens without writing any code! In order to use these we need to publish the </a:t>
            </a:r>
            <a:r>
              <a:rPr lang="en-US" baseline="0" dirty="0" err="1" smtClean="0"/>
              <a:t>Vue</a:t>
            </a:r>
            <a:r>
              <a:rPr lang="en-US" baseline="0" dirty="0" smtClean="0"/>
              <a:t> components from the package.</a:t>
            </a:r>
          </a:p>
          <a:p>
            <a:endParaRPr lang="en-US" baseline="0" dirty="0" smtClean="0"/>
          </a:p>
          <a:p>
            <a:r>
              <a:rPr lang="en-US" baseline="0" dirty="0" smtClean="0"/>
              <a:t>Passport also provides us with some templates for the Approve this client screen. We don’t need to publish these, but if we do, we can </a:t>
            </a:r>
            <a:r>
              <a:rPr lang="en-US" baseline="0" dirty="0" err="1" smtClean="0"/>
              <a:t>customise</a:t>
            </a:r>
            <a:r>
              <a:rPr lang="en-US" baseline="0" dirty="0" smtClean="0"/>
              <a:t> the look and feel if we wish.</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9</a:t>
            </a:fld>
            <a:endParaRPr lang="en-US"/>
          </a:p>
        </p:txBody>
      </p:sp>
    </p:spTree>
    <p:extLst>
      <p:ext uri="{BB962C8B-B14F-4D97-AF65-F5344CB8AC3E}">
        <p14:creationId xmlns:p14="http://schemas.microsoft.com/office/powerpoint/2010/main" val="124898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use the </a:t>
            </a:r>
            <a:r>
              <a:rPr lang="en-US" dirty="0" err="1" smtClean="0"/>
              <a:t>Vue</a:t>
            </a:r>
            <a:r>
              <a:rPr lang="en-US" dirty="0" smtClean="0"/>
              <a:t> components we need to register them in our </a:t>
            </a:r>
            <a:r>
              <a:rPr lang="en-US" dirty="0" err="1" smtClean="0"/>
              <a:t>app.js</a:t>
            </a:r>
            <a:r>
              <a:rPr lang="en-US" dirty="0" smtClean="0"/>
              <a:t> file. </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10</a:t>
            </a:fld>
            <a:endParaRPr lang="en-US"/>
          </a:p>
        </p:txBody>
      </p:sp>
    </p:spTree>
    <p:extLst>
      <p:ext uri="{BB962C8B-B14F-4D97-AF65-F5344CB8AC3E}">
        <p14:creationId xmlns:p14="http://schemas.microsoft.com/office/powerpoint/2010/main" val="98523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these components to be included we need</a:t>
            </a:r>
            <a:r>
              <a:rPr lang="en-US" baseline="0" dirty="0" smtClean="0"/>
              <a:t> to run gulp, which of course requires an </a:t>
            </a:r>
            <a:r>
              <a:rPr lang="en-US" baseline="0" dirty="0" err="1" smtClean="0"/>
              <a:t>npm</a:t>
            </a:r>
            <a:r>
              <a:rPr lang="en-US" baseline="0" dirty="0" smtClean="0"/>
              <a:t> install.</a:t>
            </a:r>
            <a:endParaRPr lang="en-US" dirty="0"/>
          </a:p>
        </p:txBody>
      </p:sp>
      <p:sp>
        <p:nvSpPr>
          <p:cNvPr id="4" name="Slide Number Placeholder 3"/>
          <p:cNvSpPr>
            <a:spLocks noGrp="1"/>
          </p:cNvSpPr>
          <p:nvPr>
            <p:ph type="sldNum" sz="quarter" idx="10"/>
          </p:nvPr>
        </p:nvSpPr>
        <p:spPr/>
        <p:txBody>
          <a:bodyPr/>
          <a:lstStyle/>
          <a:p>
            <a:fld id="{92DC2E00-830B-1B4B-B264-944FC0C99F0B}" type="slidenum">
              <a:rPr lang="en-US" smtClean="0"/>
              <a:t>11</a:t>
            </a:fld>
            <a:endParaRPr lang="en-US"/>
          </a:p>
        </p:txBody>
      </p:sp>
    </p:spTree>
    <p:extLst>
      <p:ext uri="{BB962C8B-B14F-4D97-AF65-F5344CB8AC3E}">
        <p14:creationId xmlns:p14="http://schemas.microsoft.com/office/powerpoint/2010/main" val="110055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nchor="ct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9/19/16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Laravel Passport</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michaelpeacock</a:t>
            </a:r>
            <a:endParaRPr lang="en-US" dirty="0" smtClean="0"/>
          </a:p>
          <a:p>
            <a:r>
              <a:rPr lang="en-US" dirty="0" smtClean="0"/>
              <a:t>PHP North East, September 2016</a:t>
            </a:r>
            <a:endParaRPr lang="en-US" dirty="0"/>
          </a:p>
        </p:txBody>
      </p:sp>
    </p:spTree>
    <p:extLst>
      <p:ext uri="{BB962C8B-B14F-4D97-AF65-F5344CB8AC3E}">
        <p14:creationId xmlns:p14="http://schemas.microsoft.com/office/powerpoint/2010/main" val="120796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Vue</a:t>
            </a:r>
            <a:r>
              <a:rPr lang="en-US" dirty="0" smtClean="0"/>
              <a:t> Integration</a:t>
            </a:r>
            <a:endParaRPr lang="en-US" dirty="0"/>
          </a:p>
        </p:txBody>
      </p:sp>
      <p:sp>
        <p:nvSpPr>
          <p:cNvPr id="3" name="Content Placeholder 2"/>
          <p:cNvSpPr>
            <a:spLocks noGrp="1"/>
          </p:cNvSpPr>
          <p:nvPr>
            <p:ph idx="1"/>
          </p:nvPr>
        </p:nvSpPr>
        <p:spPr/>
        <p:txBody>
          <a:bodyPr>
            <a:normAutofit lnSpcReduction="10000"/>
          </a:bodyPr>
          <a:lstStyle/>
          <a:p>
            <a:pPr marL="0" lvl="0" indent="0" defTabSz="914400">
              <a:spcAft>
                <a:spcPts val="0"/>
              </a:spcAft>
              <a:buClrTx/>
              <a:buSzTx/>
              <a:buNone/>
            </a:pPr>
            <a:r>
              <a:rPr lang="en-US" dirty="0" err="1">
                <a:latin typeface="Courier New" charset="0"/>
                <a:ea typeface="Courier New" charset="0"/>
                <a:cs typeface="Courier New" charset="0"/>
              </a:rPr>
              <a:t>Vue.component</a:t>
            </a:r>
            <a:r>
              <a:rPr lang="en-US" dirty="0">
                <a:latin typeface="Courier New" charset="0"/>
                <a:ea typeface="Courier New" charset="0"/>
                <a:cs typeface="Courier New" charset="0"/>
              </a:rPr>
              <a:t>(    </a:t>
            </a:r>
          </a:p>
          <a:p>
            <a:pPr marL="0" lvl="0" indent="0" defTabSz="914400">
              <a:spcAft>
                <a:spcPts val="0"/>
              </a:spcAft>
              <a:buClrTx/>
              <a:buSzTx/>
              <a:buNone/>
            </a:pPr>
            <a:r>
              <a:rPr lang="en-US" dirty="0" smtClean="0">
                <a:latin typeface="Courier New" charset="0"/>
                <a:ea typeface="Courier New" charset="0"/>
                <a:cs typeface="Courier New" charset="0"/>
              </a:rPr>
              <a:t>	'passport-clients</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require</a:t>
            </a:r>
            <a:r>
              <a:rPr lang="en-US" dirty="0">
                <a:latin typeface="Courier New" charset="0"/>
                <a:ea typeface="Courier New" charset="0"/>
                <a:cs typeface="Courier New" charset="0"/>
              </a:rPr>
              <a:t>('./components/passport/</a:t>
            </a:r>
            <a:r>
              <a:rPr lang="en-US" dirty="0" err="1">
                <a:latin typeface="Courier New" charset="0"/>
                <a:ea typeface="Courier New" charset="0"/>
                <a:cs typeface="Courier New" charset="0"/>
              </a:rPr>
              <a:t>Clients.vue</a:t>
            </a:r>
            <a:r>
              <a:rPr lang="en-US" dirty="0" smtClean="0">
                <a:latin typeface="Courier New" charset="0"/>
                <a:ea typeface="Courier New" charset="0"/>
                <a:cs typeface="Courier New" charset="0"/>
              </a:rPr>
              <a:t>')</a:t>
            </a:r>
          </a:p>
          <a:p>
            <a:pPr marL="0" lvl="0" indent="0" defTabSz="914400">
              <a:spcAft>
                <a:spcPts val="0"/>
              </a:spcAft>
              <a:buClrTx/>
              <a:buSzTx/>
              <a:buNone/>
            </a:pPr>
            <a:r>
              <a:rPr lang="en-US" dirty="0" smtClean="0">
                <a:latin typeface="Courier New" charset="0"/>
                <a:ea typeface="Courier New" charset="0"/>
                <a:cs typeface="Courier New" charset="0"/>
              </a:rPr>
              <a:t>); </a:t>
            </a:r>
          </a:p>
          <a:p>
            <a:pPr marL="0" lvl="0" indent="0" defTabSz="914400">
              <a:spcAft>
                <a:spcPts val="0"/>
              </a:spcAft>
              <a:buClrTx/>
              <a:buSzTx/>
              <a:buNone/>
            </a:pPr>
            <a:endParaRPr lang="en-US" dirty="0">
              <a:latin typeface="Courier New" charset="0"/>
              <a:ea typeface="Courier New" charset="0"/>
              <a:cs typeface="Courier New" charset="0"/>
            </a:endParaRPr>
          </a:p>
          <a:p>
            <a:pPr marL="0" lvl="0" indent="0" defTabSz="914400">
              <a:spcAft>
                <a:spcPts val="0"/>
              </a:spcAft>
              <a:buClrTx/>
              <a:buSzTx/>
              <a:buNone/>
            </a:pPr>
            <a:r>
              <a:rPr lang="en-US" dirty="0" err="1" smtClean="0">
                <a:latin typeface="Courier New" charset="0"/>
                <a:ea typeface="Courier New" charset="0"/>
                <a:cs typeface="Courier New" charset="0"/>
              </a:rPr>
              <a:t>Vue.component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'passport-authorized-clients</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require</a:t>
            </a:r>
            <a:r>
              <a:rPr lang="en-US" dirty="0">
                <a:latin typeface="Courier New" charset="0"/>
                <a:ea typeface="Courier New" charset="0"/>
                <a:cs typeface="Courier New" charset="0"/>
              </a:rPr>
              <a:t>('./components/passport/</a:t>
            </a:r>
            <a:r>
              <a:rPr lang="en-US" dirty="0" err="1">
                <a:latin typeface="Courier New" charset="0"/>
                <a:ea typeface="Courier New" charset="0"/>
                <a:cs typeface="Courier New" charset="0"/>
              </a:rPr>
              <a:t>AuthorizedClients.vue</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smtClean="0">
                <a:latin typeface="Courier New" charset="0"/>
                <a:ea typeface="Courier New" charset="0"/>
                <a:cs typeface="Courier New" charset="0"/>
              </a:rPr>
              <a:t>); </a:t>
            </a:r>
          </a:p>
          <a:p>
            <a:pPr marL="0" lvl="0" indent="0" defTabSz="914400">
              <a:spcAft>
                <a:spcPts val="0"/>
              </a:spcAft>
              <a:buClrTx/>
              <a:buSzTx/>
              <a:buNone/>
            </a:pPr>
            <a:endParaRPr lang="en-US" dirty="0">
              <a:latin typeface="Courier New" charset="0"/>
              <a:ea typeface="Courier New" charset="0"/>
              <a:cs typeface="Courier New" charset="0"/>
            </a:endParaRPr>
          </a:p>
          <a:p>
            <a:pPr marL="0" lvl="0" indent="0" defTabSz="914400">
              <a:spcAft>
                <a:spcPts val="0"/>
              </a:spcAft>
              <a:buClrTx/>
              <a:buSzTx/>
              <a:buNone/>
            </a:pPr>
            <a:r>
              <a:rPr lang="en-US" dirty="0" err="1" smtClean="0">
                <a:latin typeface="Courier New" charset="0"/>
                <a:ea typeface="Courier New" charset="0"/>
                <a:cs typeface="Courier New" charset="0"/>
              </a:rPr>
              <a:t>Vue.component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'passport-personal-access-tokens</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require</a:t>
            </a:r>
            <a:r>
              <a:rPr lang="en-US" dirty="0">
                <a:latin typeface="Courier New" charset="0"/>
                <a:ea typeface="Courier New" charset="0"/>
                <a:cs typeface="Courier New" charset="0"/>
              </a:rPr>
              <a:t>('./components/passport/</a:t>
            </a:r>
            <a:r>
              <a:rPr lang="en-US" dirty="0" err="1">
                <a:latin typeface="Courier New" charset="0"/>
                <a:ea typeface="Courier New" charset="0"/>
                <a:cs typeface="Courier New" charset="0"/>
              </a:rPr>
              <a:t>PersonalAccessTokens.vue</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89852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…don’t forget to gulp</a:t>
            </a:r>
            <a:endParaRPr lang="en-US" dirty="0"/>
          </a:p>
        </p:txBody>
      </p:sp>
      <p:sp>
        <p:nvSpPr>
          <p:cNvPr id="3" name="Content Placeholder 2"/>
          <p:cNvSpPr>
            <a:spLocks noGrp="1"/>
          </p:cNvSpPr>
          <p:nvPr>
            <p:ph idx="1"/>
          </p:nvPr>
        </p:nvSpPr>
        <p:spPr/>
        <p:txBody>
          <a:bodyPr/>
          <a:lstStyle/>
          <a:p>
            <a:r>
              <a:rPr lang="en-US" dirty="0" smtClean="0"/>
              <a:t>(requires an </a:t>
            </a:r>
            <a:r>
              <a:rPr lang="en-US" dirty="0" err="1" smtClean="0"/>
              <a:t>npm</a:t>
            </a:r>
            <a:r>
              <a:rPr lang="en-US" dirty="0" smtClean="0"/>
              <a:t> install first!)</a:t>
            </a:r>
            <a:endParaRPr lang="en-US" dirty="0"/>
          </a:p>
        </p:txBody>
      </p:sp>
    </p:spTree>
    <p:extLst>
      <p:ext uri="{BB962C8B-B14F-4D97-AF65-F5344CB8AC3E}">
        <p14:creationId xmlns:p14="http://schemas.microsoft.com/office/powerpoint/2010/main" val="9549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a:t>
            </a:r>
            <a:r>
              <a:rPr lang="en-US" dirty="0" err="1" smtClean="0"/>
              <a:t>Vue</a:t>
            </a:r>
            <a:r>
              <a:rPr lang="en-US" dirty="0" smtClean="0"/>
              <a:t> components</a:t>
            </a:r>
            <a:endParaRPr lang="en-US" dirty="0"/>
          </a:p>
        </p:txBody>
      </p:sp>
      <p:sp>
        <p:nvSpPr>
          <p:cNvPr id="3" name="Content Placeholder 2"/>
          <p:cNvSpPr>
            <a:spLocks noGrp="1"/>
          </p:cNvSpPr>
          <p:nvPr>
            <p:ph idx="1"/>
          </p:nvPr>
        </p:nvSpPr>
        <p:spPr/>
        <p:txBody>
          <a:bodyPr>
            <a:normAutofit/>
          </a:bodyPr>
          <a:lstStyle/>
          <a:p>
            <a:r>
              <a:rPr lang="en-US" sz="2400" dirty="0"/>
              <a:t>&lt;passport-clients&gt;&lt;/passport-clients</a:t>
            </a:r>
            <a:r>
              <a:rPr lang="en-US" sz="2400" dirty="0" smtClean="0"/>
              <a:t>&gt;</a:t>
            </a:r>
          </a:p>
          <a:p>
            <a:r>
              <a:rPr lang="en-US" sz="2400" dirty="0"/>
              <a:t>&lt;passport-authorized-clients&gt;&lt;/passport-authorized-clients</a:t>
            </a:r>
            <a:r>
              <a:rPr lang="en-US" sz="2400" dirty="0" smtClean="0"/>
              <a:t>&gt;</a:t>
            </a:r>
          </a:p>
          <a:p>
            <a:r>
              <a:rPr lang="en-US" sz="2400" dirty="0"/>
              <a:t>&lt;passport-personal-access-tokens&gt;&lt;/passport-personal-access-tokens&gt;</a:t>
            </a:r>
          </a:p>
        </p:txBody>
      </p:sp>
    </p:spTree>
    <p:extLst>
      <p:ext uri="{BB962C8B-B14F-4D97-AF65-F5344CB8AC3E}">
        <p14:creationId xmlns:p14="http://schemas.microsoft.com/office/powerpoint/2010/main" val="166037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298" y="585906"/>
            <a:ext cx="10058400" cy="5634275"/>
          </a:xfrm>
          <a:prstGeom prst="rect">
            <a:avLst/>
          </a:prstGeom>
        </p:spPr>
      </p:pic>
    </p:spTree>
    <p:extLst>
      <p:ext uri="{BB962C8B-B14F-4D97-AF65-F5344CB8AC3E}">
        <p14:creationId xmlns:p14="http://schemas.microsoft.com/office/powerpoint/2010/main" val="160446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Content Placeholder 2"/>
          <p:cNvSpPr>
            <a:spLocks noGrp="1"/>
          </p:cNvSpPr>
          <p:nvPr>
            <p:ph idx="1"/>
          </p:nvPr>
        </p:nvSpPr>
        <p:spPr/>
        <p:txBody>
          <a:bodyPr>
            <a:normAutofit/>
          </a:bodyPr>
          <a:lstStyle/>
          <a:p>
            <a:r>
              <a:rPr lang="en-US" sz="4400" dirty="0" smtClean="0"/>
              <a:t>VUE components</a:t>
            </a:r>
            <a:endParaRPr lang="en-US" sz="4400" dirty="0"/>
          </a:p>
        </p:txBody>
      </p:sp>
    </p:spTree>
    <p:extLst>
      <p:ext uri="{BB962C8B-B14F-4D97-AF65-F5344CB8AC3E}">
        <p14:creationId xmlns:p14="http://schemas.microsoft.com/office/powerpoint/2010/main" val="157503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Authorize</a:t>
            </a:r>
            <a:endParaRPr lang="en-US" dirty="0"/>
          </a:p>
        </p:txBody>
      </p:sp>
      <p:sp>
        <p:nvSpPr>
          <p:cNvPr id="3" name="Content Placeholder 2"/>
          <p:cNvSpPr>
            <a:spLocks noGrp="1"/>
          </p:cNvSpPr>
          <p:nvPr>
            <p:ph idx="1"/>
          </p:nvPr>
        </p:nvSpPr>
        <p:spPr>
          <a:xfrm>
            <a:off x="116378" y="2142067"/>
            <a:ext cx="12075623" cy="3649133"/>
          </a:xfrm>
        </p:spPr>
        <p:txBody>
          <a:bodyPr>
            <a:noAutofit/>
          </a:bodyPr>
          <a:lstStyle/>
          <a:p>
            <a:pPr marL="0" lvl="0" indent="0" defTabSz="914400">
              <a:spcAft>
                <a:spcPts val="0"/>
              </a:spcAft>
              <a:buClrTx/>
              <a:buSzTx/>
              <a:buNone/>
            </a:pPr>
            <a:r>
              <a:rPr lang="en-US" sz="2400" dirty="0">
                <a:latin typeface="Courier New" charset="0"/>
                <a:ea typeface="Courier New" charset="0"/>
                <a:cs typeface="Courier New" charset="0"/>
              </a:rPr>
              <a:t>Route::get('/connect', function () {    </a:t>
            </a:r>
            <a:endParaRPr lang="en-US" sz="2400" dirty="0" smtClean="0">
              <a:latin typeface="Courier New" charset="0"/>
              <a:ea typeface="Courier New" charset="0"/>
              <a:cs typeface="Courier New" charset="0"/>
            </a:endParaRPr>
          </a:p>
          <a:p>
            <a:pPr marL="0" lvl="0" indent="0" defTabSz="914400">
              <a:spcAft>
                <a:spcPts val="0"/>
              </a:spcAft>
              <a:buClrTx/>
              <a:buSzTx/>
              <a:buNone/>
            </a:pP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a:t>
            </a:r>
            <a:r>
              <a:rPr lang="en-US" sz="2400" dirty="0">
                <a:latin typeface="Courier New" charset="0"/>
                <a:ea typeface="Courier New" charset="0"/>
                <a:cs typeface="Courier New" charset="0"/>
              </a:rPr>
              <a:t>query = </a:t>
            </a:r>
            <a:r>
              <a:rPr lang="en-US" sz="2400" dirty="0" err="1">
                <a:latin typeface="Courier New" charset="0"/>
                <a:ea typeface="Courier New" charset="0"/>
                <a:cs typeface="Courier New" charset="0"/>
              </a:rPr>
              <a:t>http_build_query</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0" lvl="0" indent="0" defTabSz="914400">
              <a:spcAft>
                <a:spcPts val="0"/>
              </a:spcAft>
              <a:buClrTx/>
              <a:buSzTx/>
              <a:buNone/>
            </a:pP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client_id</a:t>
            </a:r>
            <a:r>
              <a:rPr lang="en-US" sz="2400" dirty="0">
                <a:latin typeface="Courier New" charset="0"/>
                <a:ea typeface="Courier New" charset="0"/>
                <a:cs typeface="Courier New" charset="0"/>
              </a:rPr>
              <a:t>' =&gt; '3',       </a:t>
            </a:r>
            <a:endParaRPr lang="en-US" sz="2400" dirty="0" smtClean="0">
              <a:latin typeface="Courier New" charset="0"/>
              <a:ea typeface="Courier New" charset="0"/>
              <a:cs typeface="Courier New" charset="0"/>
            </a:endParaRPr>
          </a:p>
          <a:p>
            <a:pPr marL="0" lvl="0" indent="0" defTabSz="914400">
              <a:spcAft>
                <a:spcPts val="0"/>
              </a:spcAft>
              <a:buClrTx/>
              <a:buSzTx/>
              <a:buNone/>
            </a:pP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redirect_uri</a:t>
            </a:r>
            <a:r>
              <a:rPr lang="en-US" sz="2400" dirty="0">
                <a:latin typeface="Courier New" charset="0"/>
                <a:ea typeface="Courier New" charset="0"/>
                <a:cs typeface="Courier New" charset="0"/>
              </a:rPr>
              <a:t>' =&gt; 'http</a:t>
            </a:r>
            <a:r>
              <a:rPr lang="en-US" sz="2400" dirty="0" smtClean="0">
                <a:latin typeface="Courier New" charset="0"/>
                <a:ea typeface="Courier New" charset="0"/>
                <a:cs typeface="Courier New" charset="0"/>
              </a:rPr>
              <a:t>://</a:t>
            </a:r>
            <a:r>
              <a:rPr lang="is-I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t.local</a:t>
            </a:r>
            <a:r>
              <a:rPr lang="en-US" sz="2400" dirty="0" smtClean="0">
                <a:latin typeface="Courier New" charset="0"/>
                <a:ea typeface="Courier New" charset="0"/>
                <a:cs typeface="Courier New" charset="0"/>
              </a:rPr>
              <a:t>/redirect',</a:t>
            </a:r>
          </a:p>
          <a:p>
            <a:pPr marL="0" lvl="0" indent="0" defTabSz="914400">
              <a:spcAft>
                <a:spcPts val="0"/>
              </a:spcAft>
              <a:buClrTx/>
              <a:buSzTx/>
              <a:buNone/>
            </a:pP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response_type</a:t>
            </a:r>
            <a:r>
              <a:rPr lang="en-US" sz="2400" dirty="0">
                <a:latin typeface="Courier New" charset="0"/>
                <a:ea typeface="Courier New" charset="0"/>
                <a:cs typeface="Courier New" charset="0"/>
              </a:rPr>
              <a:t>' =&gt; 'code',       </a:t>
            </a:r>
            <a:endParaRPr lang="en-US" sz="2400" dirty="0" smtClean="0">
              <a:latin typeface="Courier New" charset="0"/>
              <a:ea typeface="Courier New" charset="0"/>
              <a:cs typeface="Courier New" charset="0"/>
            </a:endParaRPr>
          </a:p>
          <a:p>
            <a:pPr marL="0" lvl="0" indent="0" defTabSz="914400">
              <a:spcAft>
                <a:spcPts val="0"/>
              </a:spcAft>
              <a:buClrTx/>
              <a:buSzTx/>
              <a:buNone/>
            </a:pP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'scope' =&gt; </a:t>
            </a:r>
            <a:r>
              <a:rPr lang="en-US" sz="2400" dirty="0" smtClean="0">
                <a:latin typeface="Courier New" charset="0"/>
                <a:ea typeface="Courier New" charset="0"/>
                <a:cs typeface="Courier New" charset="0"/>
              </a:rPr>
              <a:t>'', </a:t>
            </a:r>
          </a:p>
          <a:p>
            <a:pPr marL="0" lvl="0" indent="0" defTabSz="914400">
              <a:spcAft>
                <a:spcPts val="0"/>
              </a:spcAft>
              <a:buClrTx/>
              <a:buSzTx/>
              <a:buNone/>
            </a:pP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p>
          <a:p>
            <a:pPr marL="0" lvl="0" indent="0" defTabSz="914400">
              <a:spcAft>
                <a:spcPts val="0"/>
              </a:spcAft>
              <a:buClrTx/>
              <a:buSzTx/>
              <a:buNone/>
            </a:pP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0" lvl="0" indent="0" defTabSz="914400">
              <a:spcAft>
                <a:spcPts val="0"/>
              </a:spcAft>
              <a:buClrTx/>
              <a:buSzTx/>
              <a:buNone/>
            </a:pP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return redirect</a:t>
            </a:r>
            <a:r>
              <a:rPr lang="en-US" sz="2400" dirty="0">
                <a:latin typeface="Courier New" charset="0"/>
                <a:ea typeface="Courier New" charset="0"/>
                <a:cs typeface="Courier New" charset="0"/>
              </a:rPr>
              <a:t>('http</a:t>
            </a:r>
            <a:r>
              <a:rPr lang="en-US" sz="2400" dirty="0" smtClean="0">
                <a:latin typeface="Courier New" charset="0"/>
                <a:ea typeface="Courier New" charset="0"/>
                <a:cs typeface="Courier New" charset="0"/>
              </a:rPr>
              <a:t>://</a:t>
            </a:r>
            <a:r>
              <a:rPr lang="is-I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t.local</a:t>
            </a:r>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oauth</a:t>
            </a:r>
            <a:r>
              <a:rPr lang="en-US" sz="2400" dirty="0" smtClean="0">
                <a:latin typeface="Courier New" charset="0"/>
                <a:ea typeface="Courier New" charset="0"/>
                <a:cs typeface="Courier New" charset="0"/>
              </a:rPr>
              <a:t>/authorize</a:t>
            </a:r>
            <a:r>
              <a:rPr lang="en-US" sz="2400" dirty="0">
                <a:latin typeface="Courier New" charset="0"/>
                <a:ea typeface="Courier New" charset="0"/>
                <a:cs typeface="Courier New" charset="0"/>
              </a:rPr>
              <a:t>?'.$query</a:t>
            </a:r>
            <a:r>
              <a:rPr lang="en-US" sz="2400" dirty="0" smtClean="0">
                <a:latin typeface="Courier New" charset="0"/>
                <a:ea typeface="Courier New" charset="0"/>
                <a:cs typeface="Courier New" charset="0"/>
              </a:rPr>
              <a:t>);</a:t>
            </a:r>
          </a:p>
          <a:p>
            <a:pPr marL="0" lvl="0" indent="0" defTabSz="914400">
              <a:spcAft>
                <a:spcPts val="0"/>
              </a:spcAft>
              <a:buClrTx/>
              <a:buSzTx/>
              <a:buNone/>
            </a:pPr>
            <a:r>
              <a:rPr lang="en-US" sz="2400" dirty="0" smtClean="0">
                <a:latin typeface="Courier New" charset="0"/>
                <a:ea typeface="Courier New" charset="0"/>
                <a:cs typeface="Courier New" charset="0"/>
              </a:rPr>
              <a:t>});</a:t>
            </a:r>
            <a:endParaRPr lang="en-US" sz="2400" dirty="0">
              <a:latin typeface="Courier New" charset="0"/>
              <a:ea typeface="Courier New" charset="0"/>
              <a:cs typeface="Courier New" charset="0"/>
            </a:endParaRPr>
          </a:p>
        </p:txBody>
      </p:sp>
    </p:spTree>
    <p:extLst>
      <p:ext uri="{BB962C8B-B14F-4D97-AF65-F5344CB8AC3E}">
        <p14:creationId xmlns:p14="http://schemas.microsoft.com/office/powerpoint/2010/main" val="41030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code for an access token</a:t>
            </a:r>
            <a:endParaRPr lang="en-US" dirty="0"/>
          </a:p>
        </p:txBody>
      </p:sp>
      <p:sp>
        <p:nvSpPr>
          <p:cNvPr id="3" name="Content Placeholder 2"/>
          <p:cNvSpPr>
            <a:spLocks noGrp="1"/>
          </p:cNvSpPr>
          <p:nvPr>
            <p:ph idx="1"/>
          </p:nvPr>
        </p:nvSpPr>
        <p:spPr>
          <a:xfrm>
            <a:off x="685801" y="2424700"/>
            <a:ext cx="10968643" cy="3649133"/>
          </a:xfrm>
        </p:spPr>
        <p:txBody>
          <a:bodyPr>
            <a:noAutofit/>
          </a:bodyPr>
          <a:lstStyle/>
          <a:p>
            <a:pPr marL="0" lvl="0" indent="0" defTabSz="914400">
              <a:spcAft>
                <a:spcPts val="0"/>
              </a:spcAft>
              <a:buClrTx/>
              <a:buSzTx/>
              <a:buNone/>
            </a:pPr>
            <a:r>
              <a:rPr lang="en-US" dirty="0">
                <a:latin typeface="Courier New" charset="0"/>
                <a:ea typeface="Courier New" charset="0"/>
                <a:cs typeface="Courier New" charset="0"/>
              </a:rPr>
              <a:t>use Illuminate\Http\Request</a:t>
            </a:r>
            <a:r>
              <a:rPr lang="en-US" dirty="0" smtClean="0">
                <a:latin typeface="Courier New" charset="0"/>
                <a:ea typeface="Courier New" charset="0"/>
                <a:cs typeface="Courier New" charset="0"/>
              </a:rPr>
              <a:t>;</a:t>
            </a:r>
          </a:p>
          <a:p>
            <a:pPr marL="0" lvl="0" indent="0" defTabSz="914400">
              <a:spcAft>
                <a:spcPts val="0"/>
              </a:spcAft>
              <a:buClrTx/>
              <a:buSzTx/>
              <a:buNone/>
            </a:pPr>
            <a:endParaRPr lang="en-US" dirty="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Route::get('/redirect', function (Request $request) {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http = new </a:t>
            </a:r>
            <a:r>
              <a:rPr lang="en-US" dirty="0" err="1">
                <a:latin typeface="Courier New" charset="0"/>
                <a:ea typeface="Courier New" charset="0"/>
                <a:cs typeface="Courier New" charset="0"/>
              </a:rPr>
              <a:t>GuzzleHttp</a:t>
            </a:r>
            <a:r>
              <a:rPr lang="en-US" dirty="0">
                <a:latin typeface="Courier New" charset="0"/>
                <a:ea typeface="Courier New" charset="0"/>
                <a:cs typeface="Courier New" charset="0"/>
              </a:rPr>
              <a:t>\Client;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response = $http-&gt;post('http</a:t>
            </a:r>
            <a:r>
              <a:rPr lang="en-US" dirty="0" smtClean="0">
                <a:latin typeface="Courier New" charset="0"/>
                <a:ea typeface="Courier New" charset="0"/>
                <a:cs typeface="Courier New" charset="0"/>
              </a:rPr>
              <a:t>://</a:t>
            </a:r>
            <a:r>
              <a:rPr lang="is-I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t.local</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oauth</a:t>
            </a:r>
            <a:r>
              <a:rPr lang="en-US" dirty="0" smtClean="0">
                <a:latin typeface="Courier New" charset="0"/>
                <a:ea typeface="Courier New" charset="0"/>
                <a:cs typeface="Courier New" charset="0"/>
              </a:rPr>
              <a:t>/token</a:t>
            </a:r>
            <a:r>
              <a:rPr lang="en-US" dirty="0">
                <a:latin typeface="Courier New" charset="0"/>
                <a:ea typeface="Courier New" charset="0"/>
                <a:cs typeface="Courier New" charset="0"/>
              </a:rPr>
              <a:t>', [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form_params</a:t>
            </a:r>
            <a:r>
              <a:rPr lang="en-US" dirty="0">
                <a:latin typeface="Courier New" charset="0"/>
                <a:ea typeface="Courier New" charset="0"/>
                <a:cs typeface="Courier New" charset="0"/>
              </a:rPr>
              <a:t>' =&gt; [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grant_type</a:t>
            </a:r>
            <a:r>
              <a:rPr lang="en-US" dirty="0">
                <a:latin typeface="Courier New" charset="0"/>
                <a:ea typeface="Courier New" charset="0"/>
                <a:cs typeface="Courier New" charset="0"/>
              </a:rPr>
              <a:t>' =&gt; '</a:t>
            </a:r>
            <a:r>
              <a:rPr lang="en-US" dirty="0" err="1">
                <a:latin typeface="Courier New" charset="0"/>
                <a:ea typeface="Courier New" charset="0"/>
                <a:cs typeface="Courier New" charset="0"/>
              </a:rPr>
              <a:t>authorization_code</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client_id</a:t>
            </a:r>
            <a:r>
              <a:rPr lang="en-US" dirty="0">
                <a:latin typeface="Courier New" charset="0"/>
                <a:ea typeface="Courier New" charset="0"/>
                <a:cs typeface="Courier New" charset="0"/>
              </a:rPr>
              <a:t>' =&gt; '3',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client_secret</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=&gt; '9Ze2bt13P5MSmSgmFmzLdweW7BM4r8wvpnlWnxZH',</a:t>
            </a:r>
          </a:p>
          <a:p>
            <a:pPr marL="0" lvl="0" indent="0" defTabSz="914400">
              <a:spcAft>
                <a:spcPts val="0"/>
              </a:spcAft>
              <a:buClrTx/>
              <a:buSzTx/>
              <a:buNone/>
            </a:pP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redirect_uri</a:t>
            </a:r>
            <a:r>
              <a:rPr lang="en-US" dirty="0">
                <a:latin typeface="Courier New" charset="0"/>
                <a:ea typeface="Courier New" charset="0"/>
                <a:cs typeface="Courier New" charset="0"/>
              </a:rPr>
              <a:t>' =&gt; 'http</a:t>
            </a:r>
            <a:r>
              <a:rPr lang="en-US" dirty="0" smtClean="0">
                <a:latin typeface="Courier New" charset="0"/>
                <a:ea typeface="Courier New" charset="0"/>
                <a:cs typeface="Courier New" charset="0"/>
              </a:rPr>
              <a:t>://</a:t>
            </a:r>
            <a:r>
              <a:rPr lang="is-IS" dirty="0" smtClean="0">
                <a:latin typeface="Courier New" charset="0"/>
                <a:ea typeface="Courier New" charset="0"/>
                <a:cs typeface="Courier New" charset="0"/>
              </a:rPr>
              <a:t>…t</a:t>
            </a:r>
            <a:r>
              <a:rPr lang="en-US" dirty="0" smtClean="0">
                <a:latin typeface="Courier New" charset="0"/>
                <a:ea typeface="Courier New" charset="0"/>
                <a:cs typeface="Courier New" charset="0"/>
              </a:rPr>
              <a:t>.local/redirect',</a:t>
            </a:r>
          </a:p>
          <a:p>
            <a:pPr marL="0" lvl="0" indent="0" defTabSz="914400">
              <a:spcAft>
                <a:spcPts val="0"/>
              </a:spcAft>
              <a:buClrTx/>
              <a:buSzTx/>
              <a:buNone/>
            </a:pP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'code' =&gt; $request-&gt;query-&gt;get('code'),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lvl="0" indent="0" defTabSz="914400">
              <a:spcAft>
                <a:spcPts val="0"/>
              </a:spcAft>
              <a:buClrTx/>
              <a:buSzTx/>
              <a:buNone/>
            </a:pPr>
            <a:r>
              <a:rPr lang="en-US" dirty="0" smtClean="0">
                <a:latin typeface="Courier New" charset="0"/>
                <a:ea typeface="Courier New" charset="0"/>
                <a:cs typeface="Courier New" charset="0"/>
              </a:rPr>
              <a:t>	]);    </a:t>
            </a:r>
          </a:p>
          <a:p>
            <a:pPr marL="0" lvl="0" indent="0" defTabSz="914400">
              <a:spcAft>
                <a:spcPts val="0"/>
              </a:spcAft>
              <a:buClrTx/>
              <a:buSzTx/>
              <a:buNone/>
            </a:pPr>
            <a:endParaRPr lang="en-US" dirty="0">
              <a:latin typeface="Courier New" charset="0"/>
              <a:ea typeface="Courier New" charset="0"/>
              <a:cs typeface="Courier New" charset="0"/>
            </a:endParaRPr>
          </a:p>
          <a:p>
            <a:pPr marL="0" lvl="0" indent="0" defTabSz="914400">
              <a:spcAft>
                <a:spcPts val="0"/>
              </a:spcAft>
              <a:buClrTx/>
              <a:buSzTx/>
              <a:buNone/>
            </a:pPr>
            <a:r>
              <a:rPr lang="en-US" dirty="0" smtClean="0">
                <a:latin typeface="Courier New" charset="0"/>
                <a:ea typeface="Courier New" charset="0"/>
                <a:cs typeface="Courier New" charset="0"/>
              </a:rPr>
              <a:t>	return </a:t>
            </a:r>
            <a:r>
              <a:rPr lang="en-US" dirty="0" err="1">
                <a:latin typeface="Courier New" charset="0"/>
                <a:ea typeface="Courier New" charset="0"/>
                <a:cs typeface="Courier New" charset="0"/>
              </a:rPr>
              <a:t>json_decode</a:t>
            </a:r>
            <a:r>
              <a:rPr lang="en-US" dirty="0">
                <a:latin typeface="Courier New" charset="0"/>
                <a:ea typeface="Courier New" charset="0"/>
                <a:cs typeface="Courier New" charset="0"/>
              </a:rPr>
              <a:t>((string) $response-&gt;</a:t>
            </a:r>
            <a:r>
              <a:rPr lang="en-US" dirty="0" err="1">
                <a:latin typeface="Courier New" charset="0"/>
                <a:ea typeface="Courier New" charset="0"/>
                <a:cs typeface="Courier New" charset="0"/>
              </a:rPr>
              <a:t>getBody</a:t>
            </a:r>
            <a:r>
              <a:rPr lang="en-US" dirty="0">
                <a:latin typeface="Courier New" charset="0"/>
                <a:ea typeface="Courier New" charset="0"/>
                <a:cs typeface="Courier New" charset="0"/>
              </a:rPr>
              <a:t>(), true</a:t>
            </a:r>
            <a:r>
              <a:rPr lang="en-US" dirty="0" smtClean="0">
                <a:latin typeface="Courier New" charset="0"/>
                <a:ea typeface="Courier New" charset="0"/>
                <a:cs typeface="Courier New" charset="0"/>
              </a:rPr>
              <a:t>);</a:t>
            </a:r>
          </a:p>
          <a:p>
            <a:pPr marL="0" lvl="0" indent="0" defTabSz="914400">
              <a:spcAft>
                <a:spcPts val="0"/>
              </a:spcAft>
              <a:buClrTx/>
              <a:buSzTx/>
              <a:buNone/>
            </a:pPr>
            <a:endParaRPr lang="en-US" dirty="0">
              <a:latin typeface="Courier New" charset="0"/>
              <a:ea typeface="Courier New" charset="0"/>
              <a:cs typeface="Courier New" charset="0"/>
            </a:endParaRPr>
          </a:p>
          <a:p>
            <a:pPr marL="0" lvl="0" indent="0" defTabSz="914400">
              <a:spcAft>
                <a:spcPts val="0"/>
              </a:spcAft>
              <a:buClrTx/>
              <a:buSzTx/>
              <a:buNone/>
            </a:pPr>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68409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sp>
        <p:nvSpPr>
          <p:cNvPr id="3" name="Content Placeholder 2"/>
          <p:cNvSpPr>
            <a:spLocks noGrp="1"/>
          </p:cNvSpPr>
          <p:nvPr>
            <p:ph idx="1"/>
          </p:nvPr>
        </p:nvSpPr>
        <p:spPr/>
        <p:txBody>
          <a:bodyPr/>
          <a:lstStyle/>
          <a:p>
            <a:r>
              <a:rPr lang="en-US" dirty="0" err="1" smtClean="0"/>
              <a:t>oAuth</a:t>
            </a:r>
            <a:r>
              <a:rPr lang="en-US" dirty="0" smtClean="0"/>
              <a:t> handshake</a:t>
            </a:r>
            <a:endParaRPr lang="en-US" dirty="0"/>
          </a:p>
        </p:txBody>
      </p:sp>
    </p:spTree>
    <p:extLst>
      <p:ext uri="{BB962C8B-B14F-4D97-AF65-F5344CB8AC3E}">
        <p14:creationId xmlns:p14="http://schemas.microsoft.com/office/powerpoint/2010/main" val="1761103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Authenticate</a:t>
            </a:r>
            <a:endParaRPr lang="en-US" dirty="0"/>
          </a:p>
        </p:txBody>
      </p:sp>
      <p:sp>
        <p:nvSpPr>
          <p:cNvPr id="3" name="Content Placeholder 2"/>
          <p:cNvSpPr>
            <a:spLocks noGrp="1"/>
          </p:cNvSpPr>
          <p:nvPr>
            <p:ph idx="1"/>
          </p:nvPr>
        </p:nvSpPr>
        <p:spPr/>
        <p:txBody>
          <a:bodyPr>
            <a:normAutofit/>
          </a:bodyPr>
          <a:lstStyle/>
          <a:p>
            <a:r>
              <a:rPr lang="en-US" sz="2800" dirty="0" smtClean="0"/>
              <a:t>Accept: application/</a:t>
            </a:r>
            <a:r>
              <a:rPr lang="en-US" sz="2800" dirty="0" err="1" smtClean="0"/>
              <a:t>json</a:t>
            </a:r>
            <a:endParaRPr lang="en-US" sz="2800" dirty="0" smtClean="0"/>
          </a:p>
          <a:p>
            <a:r>
              <a:rPr lang="en-US" sz="2800" dirty="0" smtClean="0"/>
              <a:t>Authorization: Bearer bearer-token</a:t>
            </a:r>
          </a:p>
          <a:p>
            <a:endParaRPr lang="en-US" sz="2800" dirty="0"/>
          </a:p>
        </p:txBody>
      </p:sp>
    </p:spTree>
    <p:extLst>
      <p:ext uri="{BB962C8B-B14F-4D97-AF65-F5344CB8AC3E}">
        <p14:creationId xmlns:p14="http://schemas.microsoft.com/office/powerpoint/2010/main" val="60093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A Valid Access Token</a:t>
            </a:r>
            <a:endParaRPr lang="en-US" dirty="0"/>
          </a:p>
        </p:txBody>
      </p:sp>
      <p:sp>
        <p:nvSpPr>
          <p:cNvPr id="3" name="Content Placeholder 2"/>
          <p:cNvSpPr>
            <a:spLocks noGrp="1"/>
          </p:cNvSpPr>
          <p:nvPr>
            <p:ph idx="1"/>
          </p:nvPr>
        </p:nvSpPr>
        <p:spPr/>
        <p:txBody>
          <a:bodyPr>
            <a:normAutofit/>
          </a:bodyPr>
          <a:lstStyle/>
          <a:p>
            <a:r>
              <a:rPr lang="en-US" sz="4000" dirty="0"/>
              <a:t>-&gt;middleware('</a:t>
            </a:r>
            <a:r>
              <a:rPr lang="en-US" sz="4000" dirty="0" err="1"/>
              <a:t>auth:api</a:t>
            </a:r>
            <a:r>
              <a:rPr lang="en-US" sz="4000" dirty="0" smtClean="0"/>
              <a:t>')</a:t>
            </a:r>
            <a:endParaRPr lang="en-US" sz="4000" dirty="0"/>
          </a:p>
        </p:txBody>
      </p:sp>
    </p:spTree>
    <p:extLst>
      <p:ext uri="{BB962C8B-B14F-4D97-AF65-F5344CB8AC3E}">
        <p14:creationId xmlns:p14="http://schemas.microsoft.com/office/powerpoint/2010/main" val="12500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michaelpeacock</a:t>
            </a:r>
            <a:endParaRPr lang="en-US" dirty="0"/>
          </a:p>
        </p:txBody>
      </p:sp>
      <p:sp>
        <p:nvSpPr>
          <p:cNvPr id="3" name="Content Placeholder 2"/>
          <p:cNvSpPr>
            <a:spLocks noGrp="1"/>
          </p:cNvSpPr>
          <p:nvPr>
            <p:ph idx="1"/>
          </p:nvPr>
        </p:nvSpPr>
        <p:spPr/>
        <p:txBody>
          <a:bodyPr>
            <a:normAutofit/>
          </a:bodyPr>
          <a:lstStyle/>
          <a:p>
            <a:r>
              <a:rPr lang="en-US" sz="2400" dirty="0" smtClean="0"/>
              <a:t>Co-</a:t>
            </a:r>
            <a:r>
              <a:rPr lang="en-US" sz="2400" dirty="0" err="1" smtClean="0"/>
              <a:t>organiser</a:t>
            </a:r>
            <a:r>
              <a:rPr lang="en-US" sz="2400" dirty="0" smtClean="0"/>
              <a:t> of PHP North East &amp; Laravel North East</a:t>
            </a:r>
          </a:p>
          <a:p>
            <a:r>
              <a:rPr lang="en-US" sz="2400" dirty="0" smtClean="0"/>
              <a:t>Software development consultant</a:t>
            </a:r>
          </a:p>
          <a:p>
            <a:r>
              <a:rPr lang="en-US" sz="2400" dirty="0" smtClean="0"/>
              <a:t>Primarily serve as a consultant CTO for a number of early stage startups</a:t>
            </a:r>
          </a:p>
        </p:txBody>
      </p:sp>
    </p:spTree>
    <p:extLst>
      <p:ext uri="{BB962C8B-B14F-4D97-AF65-F5344CB8AC3E}">
        <p14:creationId xmlns:p14="http://schemas.microsoft.com/office/powerpoint/2010/main" val="562024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Scopes</a:t>
            </a:r>
            <a:endParaRPr lang="en-US" dirty="0"/>
          </a:p>
        </p:txBody>
      </p:sp>
      <p:sp>
        <p:nvSpPr>
          <p:cNvPr id="3" name="Content Placeholder 2"/>
          <p:cNvSpPr>
            <a:spLocks noGrp="1"/>
          </p:cNvSpPr>
          <p:nvPr>
            <p:ph idx="1"/>
          </p:nvPr>
        </p:nvSpPr>
        <p:spPr/>
        <p:txBody>
          <a:bodyPr>
            <a:normAutofit/>
          </a:bodyPr>
          <a:lstStyle/>
          <a:p>
            <a:pPr marL="0" indent="0" defTabSz="914400">
              <a:spcAft>
                <a:spcPts val="0"/>
              </a:spcAft>
              <a:buClrTx/>
              <a:buSzTx/>
              <a:buNone/>
            </a:pP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AuthServiceProvider</a:t>
            </a:r>
            <a:endParaRPr lang="en-US" sz="2800" dirty="0" smtClean="0">
              <a:latin typeface="Courier New" charset="0"/>
              <a:ea typeface="Courier New" charset="0"/>
              <a:cs typeface="Courier New" charset="0"/>
            </a:endParaRPr>
          </a:p>
          <a:p>
            <a:pPr marL="0" indent="0" defTabSz="914400">
              <a:spcAft>
                <a:spcPts val="0"/>
              </a:spcAft>
              <a:buClrTx/>
              <a:buSzTx/>
              <a:buNone/>
            </a:pPr>
            <a:r>
              <a:rPr lang="en-US" sz="2800" dirty="0" smtClean="0">
                <a:latin typeface="Courier New" charset="0"/>
                <a:ea typeface="Courier New" charset="0"/>
                <a:cs typeface="Courier New" charset="0"/>
              </a:rPr>
              <a:t>Laravel\Passport\Passport</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tokensCan</a:t>
            </a:r>
            <a:r>
              <a:rPr lang="en-US" sz="2800" dirty="0">
                <a:latin typeface="Courier New" charset="0"/>
                <a:ea typeface="Courier New" charset="0"/>
                <a:cs typeface="Courier New" charset="0"/>
              </a:rPr>
              <a:t>([            </a:t>
            </a:r>
            <a:endParaRPr lang="en-US" sz="2800" dirty="0" smtClean="0">
              <a:latin typeface="Courier New" charset="0"/>
              <a:ea typeface="Courier New" charset="0"/>
              <a:cs typeface="Courier New" charset="0"/>
            </a:endParaRPr>
          </a:p>
          <a:p>
            <a:pPr marL="0" indent="0" defTabSz="914400">
              <a:spcAft>
                <a:spcPts val="0"/>
              </a:spcAft>
              <a:buClrTx/>
              <a:buSzTx/>
              <a:buNone/>
            </a:pP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'read</a:t>
            </a:r>
            <a:r>
              <a:rPr lang="en-US" sz="2800" dirty="0">
                <a:latin typeface="Courier New" charset="0"/>
                <a:ea typeface="Courier New" charset="0"/>
                <a:cs typeface="Courier New" charset="0"/>
              </a:rPr>
              <a:t>' =&gt; 'Read access to user account</a:t>
            </a:r>
            <a:r>
              <a:rPr lang="en-US" sz="2800" dirty="0" smtClean="0">
                <a:latin typeface="Courier New" charset="0"/>
                <a:ea typeface="Courier New" charset="0"/>
                <a:cs typeface="Courier New" charset="0"/>
              </a:rPr>
              <a:t>',</a:t>
            </a:r>
          </a:p>
          <a:p>
            <a:pPr marL="0" indent="0" defTabSz="914400">
              <a:spcAft>
                <a:spcPts val="0"/>
              </a:spcAft>
              <a:buClrTx/>
              <a:buSzTx/>
              <a:buNone/>
            </a:pP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'write</a:t>
            </a:r>
            <a:r>
              <a:rPr lang="en-US" sz="2800" dirty="0">
                <a:latin typeface="Courier New" charset="0"/>
                <a:ea typeface="Courier New" charset="0"/>
                <a:cs typeface="Courier New" charset="0"/>
              </a:rPr>
              <a:t>' =&gt; 'Write access to user </a:t>
            </a:r>
            <a:r>
              <a:rPr lang="en-US" sz="2800" dirty="0" smtClean="0">
                <a:latin typeface="Courier New" charset="0"/>
                <a:ea typeface="Courier New" charset="0"/>
                <a:cs typeface="Courier New" charset="0"/>
              </a:rPr>
              <a:t>account’,</a:t>
            </a:r>
          </a:p>
          <a:p>
            <a:pPr marL="0" indent="0" defTabSz="914400">
              <a:spcAft>
                <a:spcPts val="0"/>
              </a:spcAft>
              <a:buClrTx/>
              <a:buSzTx/>
              <a:buNone/>
            </a:pP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'email</a:t>
            </a:r>
            <a:r>
              <a:rPr lang="en-US" sz="2800" dirty="0">
                <a:latin typeface="Courier New" charset="0"/>
                <a:ea typeface="Courier New" charset="0"/>
                <a:cs typeface="Courier New" charset="0"/>
              </a:rPr>
              <a:t>' =&gt; 'Send emails',        </a:t>
            </a:r>
            <a:endParaRPr lang="en-US" sz="2800" dirty="0" smtClean="0">
              <a:latin typeface="Courier New" charset="0"/>
              <a:ea typeface="Courier New" charset="0"/>
              <a:cs typeface="Courier New" charset="0"/>
            </a:endParaRPr>
          </a:p>
          <a:p>
            <a:pPr marL="0" indent="0" defTabSz="914400">
              <a:spcAft>
                <a:spcPts val="0"/>
              </a:spcAft>
              <a:buClrTx/>
              <a:buSzTx/>
              <a:buNone/>
            </a:pP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54941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Scope Middleware</a:t>
            </a:r>
            <a:endParaRPr lang="en-US" dirty="0"/>
          </a:p>
        </p:txBody>
      </p:sp>
      <p:sp>
        <p:nvSpPr>
          <p:cNvPr id="3" name="Content Placeholder 2"/>
          <p:cNvSpPr>
            <a:spLocks noGrp="1"/>
          </p:cNvSpPr>
          <p:nvPr>
            <p:ph idx="1"/>
          </p:nvPr>
        </p:nvSpPr>
        <p:spPr/>
        <p:txBody>
          <a:bodyPr/>
          <a:lstStyle/>
          <a:p>
            <a:pPr marL="0" lvl="0" indent="0" defTabSz="914400">
              <a:spcAft>
                <a:spcPts val="0"/>
              </a:spcAft>
              <a:buClrTx/>
              <a:buSzTx/>
              <a:buNone/>
            </a:pPr>
            <a:r>
              <a:rPr lang="en-US" dirty="0" smtClean="0">
                <a:latin typeface="Courier New" charset="0"/>
                <a:ea typeface="Courier New" charset="0"/>
                <a:cs typeface="Courier New" charset="0"/>
              </a:rPr>
              <a:t>// Http/</a:t>
            </a:r>
            <a:r>
              <a:rPr lang="en-US" dirty="0" err="1" smtClean="0">
                <a:latin typeface="Courier New" charset="0"/>
                <a:ea typeface="Courier New" charset="0"/>
                <a:cs typeface="Courier New" charset="0"/>
              </a:rPr>
              <a:t>Kernel.php</a:t>
            </a:r>
            <a:r>
              <a:rPr lang="en-US" dirty="0" smtClean="0">
                <a:latin typeface="Courier New" charset="0"/>
                <a:ea typeface="Courier New" charset="0"/>
                <a:cs typeface="Courier New" charset="0"/>
              </a:rPr>
              <a:t> Route Middleware</a:t>
            </a:r>
          </a:p>
          <a:p>
            <a:pPr marL="0" lvl="0" indent="0" defTabSz="914400">
              <a:spcAft>
                <a:spcPts val="0"/>
              </a:spcAft>
              <a:buClrTx/>
              <a:buSzTx/>
              <a:buNone/>
            </a:pPr>
            <a:endParaRPr lang="en-US" dirty="0">
              <a:latin typeface="Courier New" charset="0"/>
              <a:ea typeface="Courier New" charset="0"/>
              <a:cs typeface="Courier New" charset="0"/>
            </a:endParaRPr>
          </a:p>
          <a:p>
            <a:pPr marL="0" lvl="0" indent="0" defTabSz="914400">
              <a:spcAft>
                <a:spcPts val="0"/>
              </a:spcAft>
              <a:buClrTx/>
              <a:buSzTx/>
              <a:buNone/>
            </a:pPr>
            <a:r>
              <a:rPr lang="en-US" dirty="0" smtClean="0">
                <a:latin typeface="Courier New" charset="0"/>
                <a:ea typeface="Courier New" charset="0"/>
                <a:cs typeface="Courier New" charset="0"/>
              </a:rPr>
              <a:t>'scopes</a:t>
            </a:r>
            <a:r>
              <a:rPr lang="en-US" dirty="0">
                <a:latin typeface="Courier New" charset="0"/>
                <a:ea typeface="Courier New" charset="0"/>
                <a:cs typeface="Courier New" charset="0"/>
              </a:rPr>
              <a:t>' =&gt; \Laravel\Passport\Http\Middleware\</a:t>
            </a:r>
            <a:r>
              <a:rPr lang="en-US" dirty="0" err="1">
                <a:latin typeface="Courier New" charset="0"/>
                <a:ea typeface="Courier New" charset="0"/>
                <a:cs typeface="Courier New" charset="0"/>
              </a:rPr>
              <a:t>CheckScopes</a:t>
            </a:r>
            <a:r>
              <a:rPr lang="en-US" dirty="0">
                <a:latin typeface="Courier New" charset="0"/>
                <a:ea typeface="Courier New" charset="0"/>
                <a:cs typeface="Courier New" charset="0"/>
              </a:rPr>
              <a:t>::class,      </a:t>
            </a:r>
          </a:p>
          <a:p>
            <a:pPr marL="0" lvl="0" indent="0" defTabSz="914400">
              <a:spcAft>
                <a:spcPts val="0"/>
              </a:spcAft>
              <a:buClrTx/>
              <a:buSzTx/>
              <a:buNone/>
            </a:pPr>
            <a:r>
              <a:rPr lang="en-US" dirty="0" smtClean="0">
                <a:latin typeface="Courier New" charset="0"/>
                <a:ea typeface="Courier New" charset="0"/>
                <a:cs typeface="Courier New" charset="0"/>
              </a:rPr>
              <a:t>'scope</a:t>
            </a:r>
            <a:r>
              <a:rPr lang="en-US" dirty="0">
                <a:latin typeface="Courier New" charset="0"/>
                <a:ea typeface="Courier New" charset="0"/>
                <a:cs typeface="Courier New" charset="0"/>
              </a:rPr>
              <a:t>' =&gt; \Laravel\Passport\Http\Middleware\</a:t>
            </a:r>
            <a:r>
              <a:rPr lang="en-US" dirty="0" err="1">
                <a:latin typeface="Courier New" charset="0"/>
                <a:ea typeface="Courier New" charset="0"/>
                <a:cs typeface="Courier New" charset="0"/>
              </a:rPr>
              <a:t>CheckForAnyScope</a:t>
            </a:r>
            <a:r>
              <a:rPr lang="en-US" dirty="0">
                <a:latin typeface="Courier New" charset="0"/>
                <a:ea typeface="Courier New" charset="0"/>
                <a:cs typeface="Courier New" charset="0"/>
              </a:rPr>
              <a:t>::class,</a:t>
            </a:r>
          </a:p>
        </p:txBody>
      </p:sp>
    </p:spTree>
    <p:extLst>
      <p:ext uri="{BB962C8B-B14F-4D97-AF65-F5344CB8AC3E}">
        <p14:creationId xmlns:p14="http://schemas.microsoft.com/office/powerpoint/2010/main" val="6910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Any of a list of scopes</a:t>
            </a:r>
            <a:endParaRPr lang="en-US" dirty="0"/>
          </a:p>
        </p:txBody>
      </p:sp>
      <p:sp>
        <p:nvSpPr>
          <p:cNvPr id="3" name="Content Placeholder 2"/>
          <p:cNvSpPr>
            <a:spLocks noGrp="1"/>
          </p:cNvSpPr>
          <p:nvPr>
            <p:ph idx="1"/>
          </p:nvPr>
        </p:nvSpPr>
        <p:spPr/>
        <p:txBody>
          <a:bodyPr>
            <a:normAutofit/>
          </a:bodyPr>
          <a:lstStyle/>
          <a:p>
            <a:pPr marL="0" indent="0" defTabSz="914400">
              <a:spcAft>
                <a:spcPts val="0"/>
              </a:spcAft>
              <a:buClrTx/>
              <a:buSzTx/>
              <a:buNone/>
            </a:pPr>
            <a:r>
              <a:rPr lang="en-US" sz="3200" dirty="0">
                <a:latin typeface="Courier New" charset="0"/>
                <a:ea typeface="Courier New" charset="0"/>
                <a:cs typeface="Courier New" charset="0"/>
              </a:rPr>
              <a:t>-&gt;middleware('</a:t>
            </a:r>
            <a:r>
              <a:rPr lang="en-US" sz="3200" dirty="0" err="1">
                <a:latin typeface="Courier New" charset="0"/>
                <a:ea typeface="Courier New" charset="0"/>
                <a:cs typeface="Courier New" charset="0"/>
              </a:rPr>
              <a:t>scope:read,write</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Tree>
    <p:extLst>
      <p:ext uri="{BB962C8B-B14F-4D97-AF65-F5344CB8AC3E}">
        <p14:creationId xmlns:p14="http://schemas.microsoft.com/office/powerpoint/2010/main" val="448373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a number of scopes</a:t>
            </a:r>
            <a:endParaRPr lang="en-US" dirty="0"/>
          </a:p>
        </p:txBody>
      </p:sp>
      <p:sp>
        <p:nvSpPr>
          <p:cNvPr id="3" name="Content Placeholder 2"/>
          <p:cNvSpPr>
            <a:spLocks noGrp="1"/>
          </p:cNvSpPr>
          <p:nvPr>
            <p:ph idx="1"/>
          </p:nvPr>
        </p:nvSpPr>
        <p:spPr/>
        <p:txBody>
          <a:bodyPr>
            <a:normAutofit/>
          </a:bodyPr>
          <a:lstStyle/>
          <a:p>
            <a:pPr marL="0" indent="0" defTabSz="914400">
              <a:spcAft>
                <a:spcPts val="0"/>
              </a:spcAft>
              <a:buClrTx/>
              <a:buSzTx/>
              <a:buNone/>
            </a:pPr>
            <a:r>
              <a:rPr lang="en-US" sz="3200" dirty="0">
                <a:latin typeface="Courier New" charset="0"/>
                <a:ea typeface="Courier New" charset="0"/>
                <a:cs typeface="Courier New" charset="0"/>
              </a:rPr>
              <a:t>-&gt;middleware('</a:t>
            </a:r>
            <a:r>
              <a:rPr lang="en-US" sz="3200" dirty="0" err="1">
                <a:latin typeface="Courier New" charset="0"/>
                <a:ea typeface="Courier New" charset="0"/>
                <a:cs typeface="Courier New" charset="0"/>
              </a:rPr>
              <a:t>scopes:write,email</a:t>
            </a:r>
            <a:r>
              <a:rPr lang="en-US" sz="3200" dirty="0">
                <a:latin typeface="Courier New" charset="0"/>
                <a:ea typeface="Courier New" charset="0"/>
                <a:cs typeface="Courier New"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3200" dirty="0">
              <a:latin typeface="Courier New" charset="0"/>
              <a:ea typeface="Courier New" charset="0"/>
              <a:cs typeface="Courier New" charset="0"/>
            </a:endParaRPr>
          </a:p>
        </p:txBody>
      </p:sp>
    </p:spTree>
    <p:extLst>
      <p:ext uri="{BB962C8B-B14F-4D97-AF65-F5344CB8AC3E}">
        <p14:creationId xmlns:p14="http://schemas.microsoft.com/office/powerpoint/2010/main" val="201815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Scopes</a:t>
            </a:r>
            <a:endParaRPr lang="en-US" dirty="0"/>
          </a:p>
        </p:txBody>
      </p:sp>
    </p:spTree>
    <p:extLst>
      <p:ext uri="{BB962C8B-B14F-4D97-AF65-F5344CB8AC3E}">
        <p14:creationId xmlns:p14="http://schemas.microsoft.com/office/powerpoint/2010/main" val="83736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Grant</a:t>
            </a:r>
            <a:endParaRPr lang="en-US" dirty="0"/>
          </a:p>
        </p:txBody>
      </p:sp>
      <p:sp>
        <p:nvSpPr>
          <p:cNvPr id="3" name="Content Placeholder 2"/>
          <p:cNvSpPr>
            <a:spLocks noGrp="1"/>
          </p:cNvSpPr>
          <p:nvPr>
            <p:ph idx="1"/>
          </p:nvPr>
        </p:nvSpPr>
        <p:spPr>
          <a:xfrm>
            <a:off x="5226271" y="-278962"/>
            <a:ext cx="10131425" cy="3649133"/>
          </a:xfrm>
        </p:spPr>
        <p:txBody>
          <a:bodyPr/>
          <a:lstStyle/>
          <a:p>
            <a:r>
              <a:rPr lang="en-US" dirty="0" smtClean="0"/>
              <a:t>Enabled out of the box when we did </a:t>
            </a:r>
            <a:r>
              <a:rPr lang="en-US" dirty="0" err="1" smtClean="0"/>
              <a:t>php</a:t>
            </a:r>
            <a:r>
              <a:rPr lang="en-US" dirty="0" smtClean="0"/>
              <a:t> artisan </a:t>
            </a:r>
            <a:r>
              <a:rPr lang="en-US" dirty="0" err="1" smtClean="0"/>
              <a:t>passport:install</a:t>
            </a:r>
            <a:endParaRPr lang="en-US" dirty="0" smtClean="0"/>
          </a:p>
          <a:p>
            <a:r>
              <a:rPr lang="en-US" dirty="0" smtClean="0"/>
              <a:t>Can be enabled via </a:t>
            </a:r>
            <a:r>
              <a:rPr lang="en-US" dirty="0" err="1" smtClean="0"/>
              <a:t>php</a:t>
            </a:r>
            <a:r>
              <a:rPr lang="en-US" dirty="0" smtClean="0"/>
              <a:t> artisan </a:t>
            </a:r>
            <a:r>
              <a:rPr lang="en-US" dirty="0" err="1" smtClean="0"/>
              <a:t>passport:client</a:t>
            </a:r>
            <a:r>
              <a:rPr lang="en-US" dirty="0" smtClean="0"/>
              <a:t> –password</a:t>
            </a:r>
          </a:p>
          <a:p>
            <a:endParaRPr lang="en-US" dirty="0" smtClean="0"/>
          </a:p>
          <a:p>
            <a:endParaRPr lang="en-US" dirty="0"/>
          </a:p>
        </p:txBody>
      </p:sp>
      <p:sp>
        <p:nvSpPr>
          <p:cNvPr id="5" name="Rectangle 4"/>
          <p:cNvSpPr/>
          <p:nvPr/>
        </p:nvSpPr>
        <p:spPr>
          <a:xfrm>
            <a:off x="536028" y="1858076"/>
            <a:ext cx="11020096" cy="4801314"/>
          </a:xfrm>
          <a:prstGeom prst="rect">
            <a:avLst/>
          </a:prstGeom>
        </p:spPr>
        <p:txBody>
          <a:bodyPr wrap="square">
            <a:spAutoFit/>
          </a:bodyPr>
          <a:lstStyle/>
          <a:p>
            <a:r>
              <a:rPr lang="en-US" dirty="0">
                <a:latin typeface="Courier New" charset="0"/>
                <a:ea typeface="Courier New" charset="0"/>
                <a:cs typeface="Courier New" charset="0"/>
              </a:rPr>
              <a:t>Route::get('/connect-password-grant', function () {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http = new </a:t>
            </a:r>
            <a:r>
              <a:rPr lang="en-US" dirty="0" err="1">
                <a:latin typeface="Courier New" charset="0"/>
                <a:ea typeface="Courier New" charset="0"/>
                <a:cs typeface="Courier New" charset="0"/>
              </a:rPr>
              <a:t>GuzzleHttp</a:t>
            </a:r>
            <a:r>
              <a:rPr lang="en-US" dirty="0">
                <a:latin typeface="Courier New" charset="0"/>
                <a:ea typeface="Courier New" charset="0"/>
                <a:cs typeface="Courier New" charset="0"/>
              </a:rPr>
              <a:t>\Client;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response = $http-&gt;post</a:t>
            </a:r>
            <a:r>
              <a:rPr lang="en-US" dirty="0" smtClean="0">
                <a:latin typeface="Courier New" charset="0"/>
                <a:ea typeface="Courier New" charset="0"/>
                <a:cs typeface="Courier New" charset="0"/>
              </a:rPr>
              <a:t>(</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'http</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laravel-passport.local</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oauth</a:t>
            </a:r>
            <a:r>
              <a:rPr lang="en-US" dirty="0">
                <a:latin typeface="Courier New" charset="0"/>
                <a:ea typeface="Courier New" charset="0"/>
                <a:cs typeface="Courier New" charset="0"/>
              </a:rPr>
              <a:t>/token',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form_params</a:t>
            </a:r>
            <a:r>
              <a:rPr lang="en-US" dirty="0">
                <a:latin typeface="Courier New" charset="0"/>
                <a:ea typeface="Courier New" charset="0"/>
                <a:cs typeface="Courier New" charset="0"/>
              </a:rPr>
              <a:t>' =&gt; [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grant_type</a:t>
            </a:r>
            <a:r>
              <a:rPr lang="en-US" dirty="0">
                <a:latin typeface="Courier New" charset="0"/>
                <a:ea typeface="Courier New" charset="0"/>
                <a:cs typeface="Courier New" charset="0"/>
              </a:rPr>
              <a:t>' =&gt; </a:t>
            </a:r>
            <a:r>
              <a:rPr lang="en-US" b="1" dirty="0">
                <a:latin typeface="Courier New" charset="0"/>
                <a:ea typeface="Courier New" charset="0"/>
                <a:cs typeface="Courier New" charset="0"/>
              </a:rPr>
              <a:t>'password</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client_id</a:t>
            </a:r>
            <a:r>
              <a:rPr lang="en-US" dirty="0">
                <a:latin typeface="Courier New" charset="0"/>
                <a:ea typeface="Courier New" charset="0"/>
                <a:cs typeface="Courier New" charset="0"/>
              </a:rPr>
              <a:t>' =&gt; '</a:t>
            </a:r>
            <a:r>
              <a:rPr lang="en-US" b="1" dirty="0">
                <a:latin typeface="Courier New" charset="0"/>
                <a:ea typeface="Courier New" charset="0"/>
                <a:cs typeface="Courier New" charset="0"/>
              </a:rPr>
              <a:t>2</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client_secret</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=&gt; </a:t>
            </a:r>
            <a:r>
              <a:rPr lang="en-US" b="1" dirty="0" smtClean="0">
                <a:latin typeface="Courier New" charset="0"/>
                <a:ea typeface="Courier New" charset="0"/>
                <a:cs typeface="Courier New" charset="0"/>
              </a:rPr>
              <a:t>'xIQoQPimqpdVXQiRU81wyRa78X2mnSxSY9CD38EC</a:t>
            </a:r>
            <a:r>
              <a:rPr lang="en-US" dirty="0" smtClean="0">
                <a:latin typeface="Courier New" charset="0"/>
                <a:ea typeface="Courier New" charset="0"/>
                <a:cs typeface="Courier New" charset="0"/>
              </a:rPr>
              <a:t>',</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'username' =&gt; '</a:t>
            </a:r>
            <a:r>
              <a:rPr lang="en-US" dirty="0" err="1">
                <a:latin typeface="Courier New" charset="0"/>
                <a:ea typeface="Courier New" charset="0"/>
                <a:cs typeface="Courier New" charset="0"/>
              </a:rPr>
              <a:t>mkpeacock@gmail.com</a:t>
            </a:r>
            <a:r>
              <a:rPr lang="en-US" dirty="0" smtClean="0">
                <a:latin typeface="Courier New" charset="0"/>
                <a:ea typeface="Courier New" charset="0"/>
                <a:cs typeface="Courier New" charset="0"/>
              </a:rPr>
              <a:t>',</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'password' =&gt; 'password</a:t>
            </a:r>
            <a:r>
              <a:rPr lang="en-US" dirty="0" smtClean="0">
                <a:latin typeface="Courier New" charset="0"/>
                <a:ea typeface="Courier New" charset="0"/>
                <a:cs typeface="Courier New" charset="0"/>
              </a:rPr>
              <a:t>',</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'scope' =&gt; 'write email</a:t>
            </a:r>
            <a:r>
              <a:rPr lang="en-US" dirty="0" smtClean="0">
                <a:latin typeface="Courier New" charset="0"/>
                <a:ea typeface="Courier New" charset="0"/>
                <a:cs typeface="Courier New" charset="0"/>
              </a:rPr>
              <a:t>',</a:t>
            </a:r>
          </a:p>
          <a:p>
            <a:r>
              <a:rPr lang="en-US" dirty="0" smtClean="0">
                <a:latin typeface="Courier New" charset="0"/>
                <a:ea typeface="Courier New" charset="0"/>
                <a:cs typeface="Courier New" charset="0"/>
              </a:rPr>
              <a:t>        ],</a:t>
            </a:r>
          </a:p>
          <a:p>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endParaRPr lang="en-US" dirty="0">
              <a:latin typeface="Courier New" charset="0"/>
              <a:ea typeface="Courier New" charset="0"/>
              <a:cs typeface="Courier New" charset="0"/>
            </a:endParaRPr>
          </a:p>
          <a:p>
            <a:r>
              <a:rPr lang="en-US" dirty="0" smtClean="0">
                <a:latin typeface="Courier New" charset="0"/>
                <a:ea typeface="Courier New" charset="0"/>
                <a:cs typeface="Courier New" charset="0"/>
              </a:rPr>
              <a:t>	return </a:t>
            </a:r>
            <a:r>
              <a:rPr lang="en-US" dirty="0" err="1">
                <a:latin typeface="Courier New" charset="0"/>
                <a:ea typeface="Courier New" charset="0"/>
                <a:cs typeface="Courier New" charset="0"/>
              </a:rPr>
              <a:t>json_decode</a:t>
            </a:r>
            <a:r>
              <a:rPr lang="en-US" dirty="0">
                <a:latin typeface="Courier New" charset="0"/>
                <a:ea typeface="Courier New" charset="0"/>
                <a:cs typeface="Courier New" charset="0"/>
              </a:rPr>
              <a:t>((string) $response-&gt;</a:t>
            </a:r>
            <a:r>
              <a:rPr lang="en-US" dirty="0" err="1">
                <a:latin typeface="Courier New" charset="0"/>
                <a:ea typeface="Courier New" charset="0"/>
                <a:cs typeface="Courier New" charset="0"/>
              </a:rPr>
              <a:t>getBody</a:t>
            </a:r>
            <a:r>
              <a:rPr lang="en-US" dirty="0">
                <a:latin typeface="Courier New" charset="0"/>
                <a:ea typeface="Courier New" charset="0"/>
                <a:cs typeface="Courier New" charset="0"/>
              </a:rPr>
              <a:t>(), true</a:t>
            </a:r>
            <a:r>
              <a:rPr lang="en-US" dirty="0" smtClean="0">
                <a:latin typeface="Courier New" charset="0"/>
                <a:ea typeface="Courier New" charset="0"/>
                <a:cs typeface="Courier New" charset="0"/>
              </a:rPr>
              <a:t>);</a:t>
            </a:r>
          </a:p>
          <a:p>
            <a:r>
              <a:rPr lang="en-US" dirty="0" smtClean="0">
                <a:latin typeface="Courier New" charset="0"/>
                <a:ea typeface="Courier New" charset="0"/>
                <a:cs typeface="Courier New" charset="0"/>
              </a:rPr>
              <a:t>});</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41163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Password grant</a:t>
            </a:r>
            <a:endParaRPr lang="en-US" dirty="0"/>
          </a:p>
        </p:txBody>
      </p:sp>
    </p:spTree>
    <p:extLst>
      <p:ext uri="{BB962C8B-B14F-4D97-AF65-F5344CB8AC3E}">
        <p14:creationId xmlns:p14="http://schemas.microsoft.com/office/powerpoint/2010/main" val="11536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Tokens For Web Requests</a:t>
            </a:r>
            <a:endParaRPr lang="en-US" dirty="0"/>
          </a:p>
        </p:txBody>
      </p:sp>
      <p:sp>
        <p:nvSpPr>
          <p:cNvPr id="3" name="Content Placeholder 2"/>
          <p:cNvSpPr>
            <a:spLocks noGrp="1"/>
          </p:cNvSpPr>
          <p:nvPr>
            <p:ph idx="1"/>
          </p:nvPr>
        </p:nvSpPr>
        <p:spPr/>
        <p:txBody>
          <a:bodyPr/>
          <a:lstStyle/>
          <a:p>
            <a:r>
              <a:rPr lang="en-US" dirty="0" smtClean="0"/>
              <a:t>Laravel can expose tokens (personal tokens) automatically for web users.</a:t>
            </a:r>
          </a:p>
          <a:p>
            <a:r>
              <a:rPr lang="en-US" dirty="0" smtClean="0"/>
              <a:t>Makes it easy for your application to communicate directly with its API</a:t>
            </a:r>
          </a:p>
          <a:p>
            <a:r>
              <a:rPr lang="en-US" dirty="0" smtClean="0"/>
              <a:t>Register to the web middleware group:</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a:t>
            </a:r>
            <a:r>
              <a:rPr lang="en-US" dirty="0">
                <a:latin typeface="Courier New" charset="0"/>
                <a:ea typeface="Courier New" charset="0"/>
                <a:cs typeface="Courier New" charset="0"/>
              </a:rPr>
              <a:t>Laravel\Passport\Http\Middleware\</a:t>
            </a:r>
            <a:r>
              <a:rPr lang="en-US" dirty="0" err="1">
                <a:latin typeface="Courier New" charset="0"/>
                <a:ea typeface="Courier New" charset="0"/>
                <a:cs typeface="Courier New" charset="0"/>
              </a:rPr>
              <a:t>CreateFreshApiToken</a:t>
            </a:r>
            <a:r>
              <a:rPr lang="en-US" dirty="0">
                <a:latin typeface="Courier New" charset="0"/>
                <a:ea typeface="Courier New" charset="0"/>
                <a:cs typeface="Courier New" charset="0"/>
              </a:rPr>
              <a:t>::class,</a:t>
            </a:r>
          </a:p>
        </p:txBody>
      </p:sp>
    </p:spTree>
    <p:extLst>
      <p:ext uri="{BB962C8B-B14F-4D97-AF65-F5344CB8AC3E}">
        <p14:creationId xmlns:p14="http://schemas.microsoft.com/office/powerpoint/2010/main" val="35877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Tokens for web users</a:t>
            </a:r>
            <a:endParaRPr lang="en-US" dirty="0"/>
          </a:p>
        </p:txBody>
      </p:sp>
    </p:spTree>
    <p:extLst>
      <p:ext uri="{BB962C8B-B14F-4D97-AF65-F5344CB8AC3E}">
        <p14:creationId xmlns:p14="http://schemas.microsoft.com/office/powerpoint/2010/main" val="1588098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Getting an </a:t>
            </a:r>
            <a:r>
              <a:rPr lang="en-US" dirty="0" err="1" smtClean="0"/>
              <a:t>oAuth</a:t>
            </a:r>
            <a:r>
              <a:rPr lang="en-US" dirty="0" smtClean="0"/>
              <a:t> 2 server running with Laravel 5.3 is pretty easy</a:t>
            </a:r>
          </a:p>
          <a:p>
            <a:r>
              <a:rPr lang="en-US" dirty="0" smtClean="0"/>
              <a:t>The install and </a:t>
            </a:r>
            <a:r>
              <a:rPr lang="en-US" dirty="0" err="1" smtClean="0"/>
              <a:t>config</a:t>
            </a:r>
            <a:r>
              <a:rPr lang="en-US" dirty="0" smtClean="0"/>
              <a:t> is a little clunky and involves a few steps</a:t>
            </a:r>
          </a:p>
          <a:p>
            <a:r>
              <a:rPr lang="en-US" dirty="0" smtClean="0"/>
              <a:t>But with the amount of work that</a:t>
            </a:r>
            <a:r>
              <a:rPr lang="uk-UA" dirty="0" smtClean="0"/>
              <a:t>’</a:t>
            </a:r>
            <a:r>
              <a:rPr lang="en-US" dirty="0" smtClean="0"/>
              <a:t>s done out of the box – its all good!</a:t>
            </a:r>
            <a:endParaRPr lang="en-US" dirty="0"/>
          </a:p>
        </p:txBody>
      </p:sp>
    </p:spTree>
    <p:extLst>
      <p:ext uri="{BB962C8B-B14F-4D97-AF65-F5344CB8AC3E}">
        <p14:creationId xmlns:p14="http://schemas.microsoft.com/office/powerpoint/2010/main" val="159222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600" dirty="0" smtClean="0"/>
              <a:t>API Authentication</a:t>
            </a:r>
          </a:p>
          <a:p>
            <a:r>
              <a:rPr lang="en-US" sz="3600" dirty="0" smtClean="0"/>
              <a:t>Uses </a:t>
            </a:r>
            <a:r>
              <a:rPr lang="en-US" sz="3600" dirty="0" err="1" smtClean="0"/>
              <a:t>oAuth</a:t>
            </a:r>
            <a:endParaRPr lang="en-US" sz="3600" dirty="0" smtClean="0"/>
          </a:p>
          <a:p>
            <a:r>
              <a:rPr lang="en-US" sz="3600" dirty="0" smtClean="0"/>
              <a:t>Built on top of the PHP League </a:t>
            </a:r>
            <a:r>
              <a:rPr lang="en-US" sz="3600" dirty="0" err="1" smtClean="0"/>
              <a:t>oAuth</a:t>
            </a:r>
            <a:r>
              <a:rPr lang="en-US" sz="3600" dirty="0" smtClean="0"/>
              <a:t> 2 Server</a:t>
            </a:r>
            <a:endParaRPr lang="en-US" sz="3600" dirty="0"/>
          </a:p>
        </p:txBody>
      </p:sp>
    </p:spTree>
    <p:extLst>
      <p:ext uri="{BB962C8B-B14F-4D97-AF65-F5344CB8AC3E}">
        <p14:creationId xmlns:p14="http://schemas.microsoft.com/office/powerpoint/2010/main" val="1131884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Questions?</a:t>
            </a:r>
            <a:endParaRPr lang="en-US" dirty="0"/>
          </a:p>
        </p:txBody>
      </p:sp>
      <p:sp>
        <p:nvSpPr>
          <p:cNvPr id="3" name="Content Placeholder 2"/>
          <p:cNvSpPr>
            <a:spLocks noGrp="1"/>
          </p:cNvSpPr>
          <p:nvPr>
            <p:ph idx="1"/>
          </p:nvPr>
        </p:nvSpPr>
        <p:spPr/>
        <p:txBody>
          <a:bodyPr>
            <a:normAutofit/>
          </a:bodyPr>
          <a:lstStyle/>
          <a:p>
            <a:pPr marL="0" lvl="0" indent="0" algn="ctr" defTabSz="914400">
              <a:spcAft>
                <a:spcPts val="0"/>
              </a:spcAft>
              <a:buClrTx/>
              <a:buSzTx/>
              <a:buNone/>
            </a:pPr>
            <a:r>
              <a:rPr lang="en-US" sz="2800" dirty="0"/>
              <a:t>https://</a:t>
            </a:r>
            <a:r>
              <a:rPr lang="en-US" sz="2800" dirty="0" err="1"/>
              <a:t>bitbucket.org</a:t>
            </a:r>
            <a:r>
              <a:rPr lang="en-US" sz="2800" dirty="0"/>
              <a:t>/</a:t>
            </a:r>
            <a:r>
              <a:rPr lang="en-US" sz="2800" dirty="0" err="1"/>
              <a:t>mkpeacock</a:t>
            </a:r>
            <a:r>
              <a:rPr lang="en-US" sz="2800" dirty="0"/>
              <a:t>/</a:t>
            </a:r>
            <a:r>
              <a:rPr lang="en-US" sz="2800" dirty="0" err="1"/>
              <a:t>laravel</a:t>
            </a:r>
            <a:r>
              <a:rPr lang="en-US" sz="2800" dirty="0"/>
              <a:t>-passport-demo</a:t>
            </a:r>
          </a:p>
        </p:txBody>
      </p:sp>
    </p:spTree>
    <p:extLst>
      <p:ext uri="{BB962C8B-B14F-4D97-AF65-F5344CB8AC3E}">
        <p14:creationId xmlns:p14="http://schemas.microsoft.com/office/powerpoint/2010/main" val="87862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a:t>
            </a:r>
            <a:endParaRPr lang="en-US" dirty="0"/>
          </a:p>
        </p:txBody>
      </p:sp>
      <p:sp>
        <p:nvSpPr>
          <p:cNvPr id="6" name="Rectangle 5"/>
          <p:cNvSpPr/>
          <p:nvPr/>
        </p:nvSpPr>
        <p:spPr>
          <a:xfrm>
            <a:off x="914400" y="6214795"/>
            <a:ext cx="10257905" cy="369332"/>
          </a:xfrm>
          <a:prstGeom prst="rect">
            <a:avLst/>
          </a:prstGeom>
        </p:spPr>
        <p:txBody>
          <a:bodyPr wrap="square">
            <a:spAutoFit/>
          </a:bodyPr>
          <a:lstStyle/>
          <a:p>
            <a:r>
              <a:rPr lang="en-US" dirty="0"/>
              <a:t>Mitchell </a:t>
            </a:r>
            <a:r>
              <a:rPr lang="en-US" dirty="0" err="1" smtClean="0"/>
              <a:t>Anicas</a:t>
            </a:r>
            <a:r>
              <a:rPr lang="en-US" dirty="0" smtClean="0"/>
              <a:t> / https</a:t>
            </a:r>
            <a:r>
              <a:rPr lang="en-US" dirty="0"/>
              <a:t>://</a:t>
            </a:r>
            <a:r>
              <a:rPr lang="en-US" dirty="0" err="1"/>
              <a:t>www.digitalocean.com</a:t>
            </a:r>
            <a:r>
              <a:rPr lang="en-US" dirty="0"/>
              <a:t>/community/tutorials/an-introduction-to-oauth-2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470" y="1166552"/>
            <a:ext cx="7124700" cy="4724400"/>
          </a:xfrm>
          <a:prstGeom prst="rect">
            <a:avLst/>
          </a:prstGeom>
        </p:spPr>
      </p:pic>
    </p:spTree>
    <p:extLst>
      <p:ext uri="{BB962C8B-B14F-4D97-AF65-F5344CB8AC3E}">
        <p14:creationId xmlns:p14="http://schemas.microsoft.com/office/powerpoint/2010/main" val="132026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a:t>
            </a:r>
            <a:endParaRPr lang="en-US" dirty="0"/>
          </a:p>
        </p:txBody>
      </p:sp>
      <p:sp>
        <p:nvSpPr>
          <p:cNvPr id="3" name="Content Placeholder 2"/>
          <p:cNvSpPr>
            <a:spLocks noGrp="1"/>
          </p:cNvSpPr>
          <p:nvPr>
            <p:ph idx="1"/>
          </p:nvPr>
        </p:nvSpPr>
        <p:spPr/>
        <p:txBody>
          <a:bodyPr>
            <a:normAutofit/>
          </a:bodyPr>
          <a:lstStyle/>
          <a:p>
            <a:r>
              <a:rPr lang="en-US" sz="3200" dirty="0" err="1" smtClean="0"/>
              <a:t>oAuth</a:t>
            </a:r>
            <a:r>
              <a:rPr lang="en-US" sz="3200" dirty="0" smtClean="0"/>
              <a:t> 2 specification mandates that the authorization server uses SSL</a:t>
            </a:r>
            <a:endParaRPr lang="en-US" sz="3200" dirty="0"/>
          </a:p>
        </p:txBody>
      </p:sp>
    </p:spTree>
    <p:extLst>
      <p:ext uri="{BB962C8B-B14F-4D97-AF65-F5344CB8AC3E}">
        <p14:creationId xmlns:p14="http://schemas.microsoft.com/office/powerpoint/2010/main" val="86847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a:xfrm>
            <a:off x="685801" y="2047471"/>
            <a:ext cx="10486504" cy="4416388"/>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dirty="0" smtClean="0"/>
              <a:t>1. Require </a:t>
            </a:r>
            <a:r>
              <a:rPr lang="en-US" sz="2800" dirty="0" err="1" smtClean="0"/>
              <a:t>laravel</a:t>
            </a:r>
            <a:r>
              <a:rPr lang="en-US" sz="2800" dirty="0" smtClean="0"/>
              <a:t> passport</a:t>
            </a:r>
          </a:p>
          <a:p>
            <a:pPr marL="0" marR="0" lvl="0" indent="0" defTabSz="914400" eaLnBrk="1" fontAlgn="auto" latinLnBrk="0" hangingPunct="1">
              <a:lnSpc>
                <a:spcPct val="100000"/>
              </a:lnSpc>
              <a:spcBef>
                <a:spcPts val="0"/>
              </a:spcBef>
              <a:spcAft>
                <a:spcPts val="0"/>
              </a:spcAft>
              <a:buClrTx/>
              <a:buSzTx/>
              <a:buFontTx/>
              <a:buNone/>
              <a:tabLst/>
              <a:defRPr/>
            </a:pPr>
            <a:endParaRPr lang="en-US" sz="1050" dirty="0" smtClean="0"/>
          </a:p>
          <a:p>
            <a:pPr marL="0" lvl="0" indent="0" defTabSz="914400">
              <a:spcAft>
                <a:spcPts val="0"/>
              </a:spcAft>
              <a:buClrTx/>
              <a:buSzTx/>
              <a:buNone/>
            </a:pPr>
            <a:r>
              <a:rPr lang="en-US" sz="2800" dirty="0" smtClean="0">
                <a:latin typeface="Courier New" charset="0"/>
                <a:ea typeface="Courier New" charset="0"/>
                <a:cs typeface="Courier New" charset="0"/>
              </a:rPr>
              <a:t>composer </a:t>
            </a:r>
            <a:r>
              <a:rPr lang="en-US" sz="2800" dirty="0">
                <a:latin typeface="Courier New" charset="0"/>
                <a:ea typeface="Courier New" charset="0"/>
                <a:cs typeface="Courier New" charset="0"/>
              </a:rPr>
              <a:t>require</a:t>
            </a:r>
            <a:r>
              <a:rPr lang="en-US" sz="2800" dirty="0">
                <a:latin typeface="Courier New" charset="0"/>
                <a:ea typeface="Courier New" charset="0"/>
                <a:cs typeface="Courier New" charset="0"/>
              </a:rPr>
              <a:t> </a:t>
            </a:r>
            <a:r>
              <a:rPr lang="en-US" sz="2800" dirty="0" err="1" smtClean="0">
                <a:latin typeface="Courier New" charset="0"/>
                <a:ea typeface="Courier New" charset="0"/>
                <a:cs typeface="Courier New" charset="0"/>
              </a:rPr>
              <a:t>laravel</a:t>
            </a:r>
            <a:r>
              <a:rPr lang="en-US" sz="2800" dirty="0" smtClean="0">
                <a:latin typeface="Courier New" charset="0"/>
                <a:ea typeface="Courier New" charset="0"/>
                <a:cs typeface="Courier New" charset="0"/>
              </a:rPr>
              <a:t>/passport</a:t>
            </a:r>
          </a:p>
          <a:p>
            <a:pPr marL="0" lvl="0" indent="0" defTabSz="914400">
              <a:spcAft>
                <a:spcPts val="0"/>
              </a:spcAft>
              <a:buClrTx/>
              <a:buSzTx/>
              <a:buNone/>
            </a:pPr>
            <a:endParaRPr lang="en-US" sz="2400" dirty="0"/>
          </a:p>
          <a:p>
            <a:pPr marL="0" lvl="0" indent="0" defTabSz="914400">
              <a:spcAft>
                <a:spcPts val="0"/>
              </a:spcAft>
              <a:buClrTx/>
              <a:buSzTx/>
              <a:buNone/>
            </a:pPr>
            <a:r>
              <a:rPr lang="en-US" sz="2800" dirty="0" smtClean="0"/>
              <a:t>2. Register passport service provider in </a:t>
            </a:r>
            <a:r>
              <a:rPr lang="en-US" sz="2800" dirty="0" err="1" smtClean="0"/>
              <a:t>config</a:t>
            </a:r>
            <a:r>
              <a:rPr lang="en-US" sz="2800" dirty="0" smtClean="0"/>
              <a:t>/</a:t>
            </a:r>
            <a:r>
              <a:rPr lang="en-US" sz="2800" dirty="0" err="1" smtClean="0"/>
              <a:t>app.php</a:t>
            </a:r>
            <a:endParaRPr lang="en-US" sz="2800" dirty="0" smtClean="0"/>
          </a:p>
          <a:p>
            <a:pPr marL="0" lvl="0" indent="0" defTabSz="914400">
              <a:spcAft>
                <a:spcPts val="0"/>
              </a:spcAft>
              <a:buClrTx/>
              <a:buSzTx/>
              <a:buNone/>
            </a:pPr>
            <a:endParaRPr lang="en-US" sz="1050" dirty="0"/>
          </a:p>
          <a:p>
            <a:pPr marL="0" lvl="0" indent="0" defTabSz="914400">
              <a:spcAft>
                <a:spcPts val="0"/>
              </a:spcAft>
              <a:buClrTx/>
              <a:buSzTx/>
              <a:buNone/>
            </a:pPr>
            <a:r>
              <a:rPr lang="en-US" sz="2800" dirty="0">
                <a:latin typeface="Courier New" charset="0"/>
                <a:ea typeface="Courier New" charset="0"/>
                <a:cs typeface="Courier New" charset="0"/>
              </a:rPr>
              <a:t>Laravel\Passport\</a:t>
            </a:r>
            <a:r>
              <a:rPr lang="en-US" sz="2800" dirty="0" err="1">
                <a:latin typeface="Courier New" charset="0"/>
                <a:ea typeface="Courier New" charset="0"/>
                <a:cs typeface="Courier New" charset="0"/>
              </a:rPr>
              <a:t>PassportServiceProvider</a:t>
            </a:r>
            <a:r>
              <a:rPr lang="en-US" sz="2800" dirty="0">
                <a:latin typeface="Courier New" charset="0"/>
                <a:ea typeface="Courier New" charset="0"/>
                <a:cs typeface="Courier New" charset="0"/>
              </a:rPr>
              <a:t>::class</a:t>
            </a:r>
            <a:r>
              <a:rPr lang="en-US" sz="2800" dirty="0" smtClean="0">
                <a:latin typeface="Courier New" charset="0"/>
                <a:ea typeface="Courier New" charset="0"/>
                <a:cs typeface="Courier New" charset="0"/>
              </a:rPr>
              <a:t>, </a:t>
            </a:r>
            <a:endParaRPr lang="en-US" sz="2800" dirty="0" smtClean="0"/>
          </a:p>
          <a:p>
            <a:pPr marL="0" lvl="0" indent="0" defTabSz="914400">
              <a:spcAft>
                <a:spcPts val="0"/>
              </a:spcAft>
              <a:buClrTx/>
              <a:buSzTx/>
              <a:buNone/>
            </a:pPr>
            <a:endParaRPr lang="en-US" sz="2400" dirty="0"/>
          </a:p>
          <a:p>
            <a:pPr marL="0" lvl="0" indent="0" defTabSz="914400">
              <a:spcAft>
                <a:spcPts val="0"/>
              </a:spcAft>
              <a:buClrTx/>
              <a:buSzTx/>
              <a:buNone/>
            </a:pPr>
            <a:r>
              <a:rPr lang="en-US" sz="2800" dirty="0" smtClean="0"/>
              <a:t>3. Migrate: </a:t>
            </a:r>
            <a:r>
              <a:rPr lang="en-US" sz="2800" dirty="0" err="1" smtClean="0">
                <a:latin typeface="Courier New" charset="0"/>
                <a:ea typeface="Courier New" charset="0"/>
                <a:cs typeface="Courier New" charset="0"/>
              </a:rPr>
              <a:t>php</a:t>
            </a:r>
            <a:r>
              <a:rPr lang="en-US" sz="2800" dirty="0" smtClean="0">
                <a:latin typeface="Courier New" charset="0"/>
                <a:ea typeface="Courier New" charset="0"/>
                <a:cs typeface="Courier New" charset="0"/>
              </a:rPr>
              <a:t> artisan migrate</a:t>
            </a:r>
          </a:p>
          <a:p>
            <a:pPr marL="0" lvl="0" indent="0" defTabSz="914400">
              <a:spcAft>
                <a:spcPts val="0"/>
              </a:spcAft>
              <a:buClrTx/>
              <a:buSzTx/>
              <a:buNone/>
            </a:pPr>
            <a:endParaRPr lang="en-US" sz="2800" dirty="0"/>
          </a:p>
          <a:p>
            <a:pPr marL="0" lvl="0" indent="0" defTabSz="914400">
              <a:spcAft>
                <a:spcPts val="0"/>
              </a:spcAft>
              <a:buClrTx/>
              <a:buSzTx/>
              <a:buNone/>
            </a:pPr>
            <a:r>
              <a:rPr lang="en-US" sz="2800" dirty="0" smtClean="0"/>
              <a:t>4.Install: </a:t>
            </a:r>
            <a:r>
              <a:rPr lang="en-US" sz="2800" dirty="0" err="1" smtClean="0">
                <a:latin typeface="Courier New" charset="0"/>
                <a:ea typeface="Courier New" charset="0"/>
                <a:cs typeface="Courier New" charset="0"/>
              </a:rPr>
              <a:t>php</a:t>
            </a:r>
            <a:r>
              <a:rPr lang="en-US" sz="2800" dirty="0" smtClean="0">
                <a:latin typeface="Courier New" charset="0"/>
                <a:ea typeface="Courier New" charset="0"/>
                <a:cs typeface="Courier New" charset="0"/>
              </a:rPr>
              <a:t> artisan </a:t>
            </a:r>
            <a:r>
              <a:rPr lang="en-US" sz="2800" dirty="0" err="1" smtClean="0">
                <a:latin typeface="Courier New" charset="0"/>
                <a:ea typeface="Courier New" charset="0"/>
                <a:cs typeface="Courier New" charset="0"/>
              </a:rPr>
              <a:t>passport:install</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151221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normAutofit/>
          </a:bodyPr>
          <a:lstStyle/>
          <a:p>
            <a:pPr marL="342900" lvl="0" indent="-342900">
              <a:buFont typeface="+mj-lt"/>
              <a:buAutoNum type="arabicPeriod"/>
            </a:pPr>
            <a:r>
              <a:rPr lang="en-US" sz="2800" dirty="0" smtClean="0"/>
              <a:t>Add </a:t>
            </a:r>
            <a:r>
              <a:rPr lang="en-US" sz="2800" dirty="0">
                <a:latin typeface="Courier New" charset="0"/>
                <a:ea typeface="Courier New" charset="0"/>
                <a:cs typeface="Courier New" charset="0"/>
              </a:rPr>
              <a:t>Laravel\Passport\</a:t>
            </a:r>
            <a:r>
              <a:rPr lang="en-US" sz="2800" dirty="0" err="1">
                <a:latin typeface="Courier New" charset="0"/>
                <a:ea typeface="Courier New" charset="0"/>
                <a:cs typeface="Courier New" charset="0"/>
              </a:rPr>
              <a:t>HasApiTokens</a:t>
            </a:r>
            <a:r>
              <a:rPr lang="en-US" sz="2800" dirty="0"/>
              <a:t> trait to User </a:t>
            </a:r>
            <a:r>
              <a:rPr lang="en-US" sz="2800" dirty="0" smtClean="0"/>
              <a:t>class</a:t>
            </a:r>
          </a:p>
          <a:p>
            <a:pPr marL="342900" lvl="0" indent="-342900">
              <a:buFont typeface="+mj-lt"/>
              <a:buAutoNum type="arabicPeriod"/>
            </a:pPr>
            <a:r>
              <a:rPr lang="en-US" sz="2800" dirty="0" smtClean="0"/>
              <a:t>Call </a:t>
            </a:r>
            <a:r>
              <a:rPr lang="en-US" sz="2800" dirty="0" smtClean="0">
                <a:latin typeface="Courier New" charset="0"/>
                <a:ea typeface="Courier New" charset="0"/>
                <a:cs typeface="Courier New" charset="0"/>
              </a:rPr>
              <a:t>Laravel\Passport\Passport::routes() </a:t>
            </a:r>
            <a:r>
              <a:rPr lang="en-US" sz="2800" dirty="0" smtClean="0"/>
              <a:t>from </a:t>
            </a:r>
            <a:r>
              <a:rPr lang="en-US" sz="2800" dirty="0" err="1" smtClean="0">
                <a:latin typeface="Courier New" charset="0"/>
                <a:ea typeface="Courier New" charset="0"/>
                <a:cs typeface="Courier New" charset="0"/>
              </a:rPr>
              <a:t>AuthServiceProvider</a:t>
            </a:r>
            <a:r>
              <a:rPr lang="en-US" sz="2800" dirty="0" smtClean="0">
                <a:latin typeface="Courier New" charset="0"/>
                <a:ea typeface="Courier New" charset="0"/>
                <a:cs typeface="Courier New" charset="0"/>
              </a:rPr>
              <a:t>::boot </a:t>
            </a:r>
            <a:r>
              <a:rPr lang="en-US" sz="2800" dirty="0" smtClean="0"/>
              <a:t>method</a:t>
            </a:r>
          </a:p>
          <a:p>
            <a:pPr marL="342900" lvl="0" indent="-342900">
              <a:buFont typeface="+mj-lt"/>
              <a:buAutoNum type="arabicPeriod"/>
            </a:pPr>
            <a:r>
              <a:rPr lang="en-US" sz="2800" dirty="0" smtClean="0"/>
              <a:t>Change the driver for the </a:t>
            </a:r>
            <a:r>
              <a:rPr lang="en-US" sz="2800" dirty="0" err="1" smtClean="0"/>
              <a:t>api</a:t>
            </a:r>
            <a:r>
              <a:rPr lang="en-US" sz="2800" dirty="0" smtClean="0"/>
              <a:t> authentication guard to </a:t>
            </a:r>
            <a:r>
              <a:rPr lang="en-US" sz="2800" dirty="0" smtClean="0">
                <a:latin typeface="Courier New" charset="0"/>
                <a:ea typeface="Courier New" charset="0"/>
                <a:cs typeface="Courier New" charset="0"/>
              </a:rPr>
              <a:t>passport </a:t>
            </a:r>
            <a:r>
              <a:rPr lang="en-US" sz="2800" dirty="0" smtClean="0">
                <a:latin typeface="Calibri" charset="0"/>
                <a:ea typeface="Calibri" charset="0"/>
                <a:cs typeface="Calibri" charset="0"/>
              </a:rPr>
              <a:t>in </a:t>
            </a:r>
            <a:r>
              <a:rPr lang="en-US" sz="2800" dirty="0" err="1" smtClean="0">
                <a:latin typeface="Courier New" charset="0"/>
                <a:ea typeface="Courier New" charset="0"/>
                <a:cs typeface="Courier New" charset="0"/>
              </a:rPr>
              <a:t>config</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auth.php</a:t>
            </a:r>
            <a:endParaRPr lang="en-US" sz="2800" dirty="0">
              <a:latin typeface="Courier New" charset="0"/>
              <a:ea typeface="Courier New" charset="0"/>
              <a:cs typeface="Courier New" charset="0"/>
            </a:endParaRPr>
          </a:p>
          <a:p>
            <a:pPr marL="342900" indent="-342900">
              <a:buFont typeface="+mj-lt"/>
              <a:buAutoNum type="arabicPeriod"/>
            </a:pPr>
            <a:endParaRPr lang="en-US" sz="2800" dirty="0"/>
          </a:p>
        </p:txBody>
      </p:sp>
    </p:spTree>
    <p:extLst>
      <p:ext uri="{BB962C8B-B14F-4D97-AF65-F5344CB8AC3E}">
        <p14:creationId xmlns:p14="http://schemas.microsoft.com/office/powerpoint/2010/main" val="206173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Routes Out of the box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0986618"/>
              </p:ext>
            </p:extLst>
          </p:nvPr>
        </p:nvGraphicFramePr>
        <p:xfrm>
          <a:off x="685800" y="1732102"/>
          <a:ext cx="10131426" cy="4988560"/>
        </p:xfrm>
        <a:graphic>
          <a:graphicData uri="http://schemas.openxmlformats.org/drawingml/2006/table">
            <a:tbl>
              <a:tblPr firstRow="1" bandRow="1">
                <a:tableStyleId>{5C22544A-7EE6-4342-B048-85BDC9FD1C3A}</a:tableStyleId>
              </a:tblPr>
              <a:tblGrid>
                <a:gridCol w="1211239"/>
                <a:gridCol w="3548418"/>
                <a:gridCol w="5371769"/>
              </a:tblGrid>
              <a:tr h="370840">
                <a:tc>
                  <a:txBody>
                    <a:bodyPr/>
                    <a:lstStyle/>
                    <a:p>
                      <a:r>
                        <a:rPr lang="en-US" dirty="0" smtClean="0"/>
                        <a:t>Method</a:t>
                      </a:r>
                      <a:endParaRPr lang="en-US" dirty="0"/>
                    </a:p>
                  </a:txBody>
                  <a:tcPr/>
                </a:tc>
                <a:tc>
                  <a:txBody>
                    <a:bodyPr/>
                    <a:lstStyle/>
                    <a:p>
                      <a:r>
                        <a:rPr lang="en-US" dirty="0" smtClean="0"/>
                        <a:t>URL</a:t>
                      </a:r>
                      <a:endParaRPr lang="en-US" dirty="0"/>
                    </a:p>
                  </a:txBody>
                  <a:tcPr/>
                </a:tc>
                <a:tc>
                  <a:txBody>
                    <a:bodyPr/>
                    <a:lstStyle/>
                    <a:p>
                      <a:r>
                        <a:rPr lang="en-US" dirty="0" smtClean="0"/>
                        <a:t>Description</a:t>
                      </a:r>
                      <a:endParaRPr lang="en-US" dirty="0"/>
                    </a:p>
                  </a:txBody>
                  <a:tcPr/>
                </a:tc>
              </a:tr>
              <a:tr h="370840">
                <a:tc>
                  <a:txBody>
                    <a:bodyPr/>
                    <a:lstStyle/>
                    <a:p>
                      <a:r>
                        <a:rPr lang="en-US" dirty="0" smtClean="0"/>
                        <a:t>GET</a:t>
                      </a:r>
                      <a:endParaRPr lang="en-US" dirty="0"/>
                    </a:p>
                  </a:txBody>
                  <a:tcPr/>
                </a:tc>
                <a:tc>
                  <a:txBody>
                    <a:bodyPr/>
                    <a:lstStyle/>
                    <a:p>
                      <a:r>
                        <a:rPr lang="en-US" dirty="0" smtClean="0"/>
                        <a:t>/</a:t>
                      </a:r>
                      <a:r>
                        <a:rPr lang="en-US" dirty="0" err="1" smtClean="0"/>
                        <a:t>oauth</a:t>
                      </a:r>
                      <a:r>
                        <a:rPr lang="en-US" dirty="0" smtClean="0"/>
                        <a:t>/clients</a:t>
                      </a:r>
                      <a:endParaRPr lang="en-US" dirty="0"/>
                    </a:p>
                  </a:txBody>
                  <a:tcPr/>
                </a:tc>
                <a:tc>
                  <a:txBody>
                    <a:bodyPr/>
                    <a:lstStyle/>
                    <a:p>
                      <a:r>
                        <a:rPr lang="en-US" dirty="0" smtClean="0"/>
                        <a:t>List clients / apps you have created</a:t>
                      </a:r>
                      <a:endParaRPr lang="en-US" dirty="0"/>
                    </a:p>
                  </a:txBody>
                  <a:tcPr/>
                </a:tc>
              </a:tr>
              <a:tr h="370840">
                <a:tc>
                  <a:txBody>
                    <a:bodyPr/>
                    <a:lstStyle/>
                    <a:p>
                      <a:r>
                        <a:rPr lang="en-US" dirty="0" smtClean="0"/>
                        <a:t>POST</a:t>
                      </a:r>
                      <a:endParaRPr lang="en-US" dirty="0"/>
                    </a:p>
                  </a:txBody>
                  <a:tcPr/>
                </a:tc>
                <a:tc>
                  <a:txBody>
                    <a:bodyPr/>
                    <a:lstStyle/>
                    <a:p>
                      <a:r>
                        <a:rPr lang="en-US" dirty="0" smtClean="0"/>
                        <a:t>/</a:t>
                      </a:r>
                      <a:r>
                        <a:rPr lang="en-US" dirty="0" err="1" smtClean="0"/>
                        <a:t>oauth</a:t>
                      </a:r>
                      <a:r>
                        <a:rPr lang="en-US" dirty="0" smtClean="0"/>
                        <a:t>/clients</a:t>
                      </a:r>
                      <a:endParaRPr lang="en-US" dirty="0"/>
                    </a:p>
                  </a:txBody>
                  <a:tcPr/>
                </a:tc>
                <a:tc>
                  <a:txBody>
                    <a:bodyPr/>
                    <a:lstStyle/>
                    <a:p>
                      <a:r>
                        <a:rPr lang="en-US" dirty="0" smtClean="0"/>
                        <a:t>Create a new client / app.</a:t>
                      </a:r>
                      <a:r>
                        <a:rPr lang="en-US" baseline="0" dirty="0" smtClean="0"/>
                        <a:t> Requires name and redirect.</a:t>
                      </a:r>
                      <a:endParaRPr lang="en-US" dirty="0"/>
                    </a:p>
                  </a:txBody>
                  <a:tcPr/>
                </a:tc>
              </a:tr>
              <a:tr h="370840">
                <a:tc>
                  <a:txBody>
                    <a:bodyPr/>
                    <a:lstStyle/>
                    <a:p>
                      <a:r>
                        <a:rPr lang="en-US" dirty="0" smtClean="0"/>
                        <a:t>PUT</a:t>
                      </a:r>
                      <a:endParaRPr lang="en-US" dirty="0"/>
                    </a:p>
                  </a:txBody>
                  <a:tcPr/>
                </a:tc>
                <a:tc>
                  <a:txBody>
                    <a:bodyPr/>
                    <a:lstStyle/>
                    <a:p>
                      <a:r>
                        <a:rPr lang="en-US" dirty="0" smtClean="0"/>
                        <a:t>/</a:t>
                      </a:r>
                      <a:r>
                        <a:rPr lang="en-US" dirty="0" err="1" smtClean="0"/>
                        <a:t>oauth</a:t>
                      </a:r>
                      <a:r>
                        <a:rPr lang="en-US" dirty="0" smtClean="0"/>
                        <a:t>/clients/{id}</a:t>
                      </a:r>
                      <a:endParaRPr lang="en-US" dirty="0"/>
                    </a:p>
                  </a:txBody>
                  <a:tcPr/>
                </a:tc>
                <a:tc>
                  <a:txBody>
                    <a:bodyPr/>
                    <a:lstStyle/>
                    <a:p>
                      <a:r>
                        <a:rPr lang="en-US" dirty="0" smtClean="0"/>
                        <a:t>Update client.</a:t>
                      </a:r>
                      <a:r>
                        <a:rPr lang="en-US" baseline="0" dirty="0" smtClean="0"/>
                        <a:t> Requires both name and redirect</a:t>
                      </a:r>
                      <a:endParaRPr lang="en-US" dirty="0"/>
                    </a:p>
                  </a:txBody>
                  <a:tcPr/>
                </a:tc>
              </a:tr>
              <a:tr h="370840">
                <a:tc>
                  <a:txBody>
                    <a:bodyPr/>
                    <a:lstStyle/>
                    <a:p>
                      <a:r>
                        <a:rPr lang="en-US" dirty="0" smtClean="0"/>
                        <a:t>DELETE</a:t>
                      </a:r>
                      <a:endParaRPr lang="en-US" dirty="0"/>
                    </a:p>
                  </a:txBody>
                  <a:tcPr/>
                </a:tc>
                <a:tc>
                  <a:txBody>
                    <a:bodyPr/>
                    <a:lstStyle/>
                    <a:p>
                      <a:r>
                        <a:rPr lang="en-US" dirty="0" smtClean="0"/>
                        <a:t>/</a:t>
                      </a:r>
                      <a:r>
                        <a:rPr lang="en-US" dirty="0" err="1" smtClean="0"/>
                        <a:t>oauth</a:t>
                      </a:r>
                      <a:r>
                        <a:rPr lang="en-US" dirty="0" smtClean="0"/>
                        <a:t>/clients/{id}</a:t>
                      </a:r>
                      <a:endParaRPr lang="en-US" dirty="0"/>
                    </a:p>
                  </a:txBody>
                  <a:tcPr/>
                </a:tc>
                <a:tc>
                  <a:txBody>
                    <a:bodyPr/>
                    <a:lstStyle/>
                    <a:p>
                      <a:r>
                        <a:rPr lang="en-US" dirty="0" smtClean="0"/>
                        <a:t>Delete</a:t>
                      </a:r>
                      <a:r>
                        <a:rPr lang="en-US" baseline="0" dirty="0" smtClean="0"/>
                        <a:t> a client.</a:t>
                      </a:r>
                      <a:endParaRPr lang="en-US" dirty="0"/>
                    </a:p>
                  </a:txBody>
                  <a:tcPr/>
                </a:tc>
              </a:tr>
              <a:tr h="370840">
                <a:tc>
                  <a:txBody>
                    <a:bodyPr/>
                    <a:lstStyle/>
                    <a:p>
                      <a:r>
                        <a:rPr lang="en-US" dirty="0" smtClean="0"/>
                        <a:t>GET</a:t>
                      </a:r>
                      <a:endParaRPr lang="en-US" dirty="0"/>
                    </a:p>
                  </a:txBody>
                  <a:tcPr/>
                </a:tc>
                <a:tc>
                  <a:txBody>
                    <a:bodyPr/>
                    <a:lstStyle/>
                    <a:p>
                      <a:r>
                        <a:rPr lang="en-US" dirty="0" smtClean="0"/>
                        <a:t>/</a:t>
                      </a:r>
                      <a:r>
                        <a:rPr lang="en-US" dirty="0" err="1" smtClean="0"/>
                        <a:t>oauth</a:t>
                      </a:r>
                      <a:r>
                        <a:rPr lang="en-US" dirty="0" smtClean="0"/>
                        <a:t>/authorize</a:t>
                      </a:r>
                      <a:endParaRPr lang="en-US" dirty="0"/>
                    </a:p>
                  </a:txBody>
                  <a:tcPr/>
                </a:tc>
                <a:tc>
                  <a:txBody>
                    <a:bodyPr/>
                    <a:lstStyle/>
                    <a:p>
                      <a:r>
                        <a:rPr lang="en-US" dirty="0" smtClean="0"/>
                        <a:t>Start the </a:t>
                      </a:r>
                      <a:r>
                        <a:rPr lang="en-US" dirty="0" err="1" smtClean="0"/>
                        <a:t>oAuth</a:t>
                      </a:r>
                      <a:r>
                        <a:rPr lang="en-US" dirty="0" smtClean="0"/>
                        <a:t> process, displays the accept / cancel dialogue</a:t>
                      </a:r>
                      <a:endParaRPr lang="en-US" dirty="0"/>
                    </a:p>
                  </a:txBody>
                  <a:tcPr/>
                </a:tc>
              </a:tr>
              <a:tr h="370840">
                <a:tc>
                  <a:txBody>
                    <a:bodyPr/>
                    <a:lstStyle/>
                    <a:p>
                      <a:r>
                        <a:rPr lang="en-US" dirty="0" smtClean="0"/>
                        <a:t>POST</a:t>
                      </a:r>
                      <a:endParaRPr lang="en-US" dirty="0"/>
                    </a:p>
                  </a:txBody>
                  <a:tcPr/>
                </a:tc>
                <a:tc>
                  <a:txBody>
                    <a:bodyPr/>
                    <a:lstStyle/>
                    <a:p>
                      <a:r>
                        <a:rPr lang="en-US" dirty="0" smtClean="0"/>
                        <a:t>/</a:t>
                      </a:r>
                      <a:r>
                        <a:rPr lang="en-US" dirty="0" err="1" smtClean="0"/>
                        <a:t>oauth</a:t>
                      </a:r>
                      <a:r>
                        <a:rPr lang="en-US" dirty="0" smtClean="0"/>
                        <a:t>/authorize</a:t>
                      </a:r>
                      <a:endParaRPr lang="en-US" dirty="0"/>
                    </a:p>
                  </a:txBody>
                  <a:tcPr/>
                </a:tc>
                <a:tc>
                  <a:txBody>
                    <a:bodyPr/>
                    <a:lstStyle/>
                    <a:p>
                      <a:r>
                        <a:rPr lang="en-US" dirty="0" smtClean="0"/>
                        <a:t>Accept the </a:t>
                      </a:r>
                      <a:r>
                        <a:rPr lang="en-US" dirty="0" err="1" smtClean="0"/>
                        <a:t>oAuth</a:t>
                      </a:r>
                      <a:r>
                        <a:rPr lang="en-US" dirty="0" smtClean="0"/>
                        <a:t> process</a:t>
                      </a:r>
                      <a:endParaRPr lang="en-US" dirty="0"/>
                    </a:p>
                  </a:txBody>
                  <a:tcPr/>
                </a:tc>
              </a:tr>
              <a:tr h="370840">
                <a:tc>
                  <a:txBody>
                    <a:bodyPr/>
                    <a:lstStyle/>
                    <a:p>
                      <a:r>
                        <a:rPr lang="en-US" dirty="0" smtClean="0"/>
                        <a:t>POST</a:t>
                      </a:r>
                      <a:endParaRPr lang="en-US" dirty="0"/>
                    </a:p>
                  </a:txBody>
                  <a:tcPr/>
                </a:tc>
                <a:tc>
                  <a:txBody>
                    <a:bodyPr/>
                    <a:lstStyle/>
                    <a:p>
                      <a:r>
                        <a:rPr lang="en-US" dirty="0" smtClean="0"/>
                        <a:t>/</a:t>
                      </a:r>
                      <a:r>
                        <a:rPr lang="en-US" dirty="0" err="1" smtClean="0"/>
                        <a:t>oauth</a:t>
                      </a:r>
                      <a:r>
                        <a:rPr lang="en-US" dirty="0" smtClean="0"/>
                        <a:t>/token</a:t>
                      </a:r>
                      <a:endParaRPr lang="en-US" dirty="0"/>
                    </a:p>
                  </a:txBody>
                  <a:tcPr/>
                </a:tc>
                <a:tc>
                  <a:txBody>
                    <a:bodyPr/>
                    <a:lstStyle/>
                    <a:p>
                      <a:r>
                        <a:rPr lang="en-US" dirty="0" smtClean="0"/>
                        <a:t>Exchange a code for a token </a:t>
                      </a:r>
                      <a:r>
                        <a:rPr lang="en-US" b="1" dirty="0" smtClean="0"/>
                        <a:t>or</a:t>
                      </a:r>
                      <a:r>
                        <a:rPr lang="en-US" b="0" dirty="0" smtClean="0"/>
                        <a:t> refresh a token</a:t>
                      </a:r>
                      <a:endParaRPr lang="en-US" dirty="0"/>
                    </a:p>
                  </a:txBody>
                  <a:tcPr/>
                </a:tc>
              </a:tr>
              <a:tr h="370840">
                <a:tc>
                  <a:txBody>
                    <a:bodyPr/>
                    <a:lstStyle/>
                    <a:p>
                      <a:r>
                        <a:rPr lang="en-US" dirty="0" smtClean="0"/>
                        <a:t>GET</a:t>
                      </a:r>
                      <a:endParaRPr lang="en-US" dirty="0"/>
                    </a:p>
                  </a:txBody>
                  <a:tcPr/>
                </a:tc>
                <a:tc>
                  <a:txBody>
                    <a:bodyPr/>
                    <a:lstStyle/>
                    <a:p>
                      <a:r>
                        <a:rPr lang="en-US" dirty="0" smtClean="0"/>
                        <a:t>/</a:t>
                      </a:r>
                      <a:r>
                        <a:rPr lang="en-US" dirty="0" err="1" smtClean="0"/>
                        <a:t>oauth</a:t>
                      </a:r>
                      <a:r>
                        <a:rPr lang="en-US" dirty="0" smtClean="0"/>
                        <a:t>/scopes</a:t>
                      </a:r>
                      <a:endParaRPr lang="en-US" dirty="0"/>
                    </a:p>
                  </a:txBody>
                  <a:tcPr/>
                </a:tc>
                <a:tc>
                  <a:txBody>
                    <a:bodyPr/>
                    <a:lstStyle/>
                    <a:p>
                      <a:r>
                        <a:rPr lang="en-US" dirty="0" smtClean="0"/>
                        <a:t>List all scopes</a:t>
                      </a:r>
                      <a:endParaRPr lang="en-US" dirty="0"/>
                    </a:p>
                  </a:txBody>
                  <a:tcPr/>
                </a:tc>
              </a:tr>
              <a:tr h="370840">
                <a:tc>
                  <a:txBody>
                    <a:bodyPr/>
                    <a:lstStyle/>
                    <a:p>
                      <a:r>
                        <a:rPr lang="en-US" dirty="0" smtClean="0"/>
                        <a:t>GET</a:t>
                      </a:r>
                      <a:endParaRPr lang="en-US" dirty="0"/>
                    </a:p>
                  </a:txBody>
                  <a:tcPr/>
                </a:tc>
                <a:tc>
                  <a:txBody>
                    <a:bodyPr/>
                    <a:lstStyle/>
                    <a:p>
                      <a:r>
                        <a:rPr lang="en-US" dirty="0" smtClean="0"/>
                        <a:t>/</a:t>
                      </a:r>
                      <a:r>
                        <a:rPr lang="en-US" dirty="0" err="1" smtClean="0"/>
                        <a:t>oauth</a:t>
                      </a:r>
                      <a:r>
                        <a:rPr lang="en-US" dirty="0" smtClean="0"/>
                        <a:t>/personal-access-tokens</a:t>
                      </a:r>
                      <a:endParaRPr lang="en-US" dirty="0"/>
                    </a:p>
                  </a:txBody>
                  <a:tcPr/>
                </a:tc>
                <a:tc>
                  <a:txBody>
                    <a:bodyPr/>
                    <a:lstStyle/>
                    <a:p>
                      <a:r>
                        <a:rPr lang="en-US" dirty="0" smtClean="0"/>
                        <a:t>List</a:t>
                      </a:r>
                      <a:r>
                        <a:rPr lang="en-US" baseline="0" dirty="0" smtClean="0"/>
                        <a:t> all personal access tokens</a:t>
                      </a:r>
                      <a:endParaRPr lang="en-US" dirty="0"/>
                    </a:p>
                  </a:txBody>
                  <a:tcPr/>
                </a:tc>
              </a:tr>
              <a:tr h="370840">
                <a:tc>
                  <a:txBody>
                    <a:bodyPr/>
                    <a:lstStyle/>
                    <a:p>
                      <a:r>
                        <a:rPr lang="en-US" dirty="0" smtClean="0"/>
                        <a:t>POST</a:t>
                      </a:r>
                      <a:endParaRPr lang="en-US" dirty="0"/>
                    </a:p>
                  </a:txBody>
                  <a:tcPr/>
                </a:tc>
                <a:tc>
                  <a:txBody>
                    <a:bodyPr/>
                    <a:lstStyle/>
                    <a:p>
                      <a:r>
                        <a:rPr lang="en-US" dirty="0" smtClean="0"/>
                        <a:t>/</a:t>
                      </a:r>
                      <a:r>
                        <a:rPr lang="en-US" dirty="0" err="1" smtClean="0"/>
                        <a:t>oauth</a:t>
                      </a:r>
                      <a:r>
                        <a:rPr lang="en-US" dirty="0" smtClean="0"/>
                        <a:t>/personal-access-tokens</a:t>
                      </a:r>
                      <a:endParaRPr lang="en-US" dirty="0"/>
                    </a:p>
                  </a:txBody>
                  <a:tcPr/>
                </a:tc>
                <a:tc>
                  <a:txBody>
                    <a:bodyPr/>
                    <a:lstStyle/>
                    <a:p>
                      <a:r>
                        <a:rPr lang="en-US" dirty="0" smtClean="0"/>
                        <a:t>Request a personal</a:t>
                      </a:r>
                      <a:r>
                        <a:rPr lang="en-US" baseline="0" dirty="0" smtClean="0"/>
                        <a:t> access token (name and scopes required)</a:t>
                      </a:r>
                      <a:endParaRPr lang="en-US" dirty="0"/>
                    </a:p>
                  </a:txBody>
                  <a:tcPr/>
                </a:tc>
              </a:tr>
              <a:tr h="370840">
                <a:tc>
                  <a:txBody>
                    <a:bodyPr/>
                    <a:lstStyle/>
                    <a:p>
                      <a:r>
                        <a:rPr lang="en-US" dirty="0" smtClean="0"/>
                        <a:t>DELETE</a:t>
                      </a:r>
                      <a:endParaRPr lang="en-US" dirty="0"/>
                    </a:p>
                  </a:txBody>
                  <a:tcPr/>
                </a:tc>
                <a:tc>
                  <a:txBody>
                    <a:bodyPr/>
                    <a:lstStyle/>
                    <a:p>
                      <a:r>
                        <a:rPr lang="en-US" dirty="0" smtClean="0"/>
                        <a:t>/</a:t>
                      </a:r>
                      <a:r>
                        <a:rPr lang="en-US" dirty="0" err="1" smtClean="0"/>
                        <a:t>oauth</a:t>
                      </a:r>
                      <a:r>
                        <a:rPr lang="en-US" dirty="0" smtClean="0"/>
                        <a:t>/personal-access-tokens/{id}</a:t>
                      </a:r>
                      <a:endParaRPr lang="en-US" dirty="0"/>
                    </a:p>
                  </a:txBody>
                  <a:tcPr/>
                </a:tc>
                <a:tc>
                  <a:txBody>
                    <a:bodyPr/>
                    <a:lstStyle/>
                    <a:p>
                      <a:r>
                        <a:rPr lang="en-US" dirty="0" smtClean="0"/>
                        <a:t>Delete a personal access token</a:t>
                      </a:r>
                      <a:endParaRPr lang="en-US" dirty="0"/>
                    </a:p>
                  </a:txBody>
                  <a:tcPr/>
                </a:tc>
              </a:tr>
            </a:tbl>
          </a:graphicData>
        </a:graphic>
      </p:graphicFrame>
    </p:spTree>
    <p:extLst>
      <p:ext uri="{BB962C8B-B14F-4D97-AF65-F5344CB8AC3E}">
        <p14:creationId xmlns:p14="http://schemas.microsoft.com/office/powerpoint/2010/main" val="104662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a:t>
            </a:r>
            <a:r>
              <a:rPr lang="en-US" dirty="0" err="1" smtClean="0"/>
              <a:t>Vue</a:t>
            </a:r>
            <a:r>
              <a:rPr lang="en-US" dirty="0" smtClean="0"/>
              <a:t> Components &amp; Views</a:t>
            </a:r>
            <a:endParaRPr lang="en-US" dirty="0"/>
          </a:p>
        </p:txBody>
      </p:sp>
      <p:sp>
        <p:nvSpPr>
          <p:cNvPr id="3" name="Content Placeholder 2"/>
          <p:cNvSpPr>
            <a:spLocks noGrp="1"/>
          </p:cNvSpPr>
          <p:nvPr>
            <p:ph idx="1"/>
          </p:nvPr>
        </p:nvSpPr>
        <p:spPr/>
        <p:txBody>
          <a:bodyPr>
            <a:normAutofit/>
          </a:bodyPr>
          <a:lstStyle/>
          <a:p>
            <a:r>
              <a:rPr lang="en-US" sz="2400" dirty="0" err="1">
                <a:latin typeface="Courier New" charset="0"/>
                <a:ea typeface="Courier New" charset="0"/>
                <a:cs typeface="Courier New" charset="0"/>
              </a:rPr>
              <a:t>php</a:t>
            </a:r>
            <a:r>
              <a:rPr lang="en-US" sz="2400" dirty="0">
                <a:latin typeface="Courier New" charset="0"/>
                <a:ea typeface="Courier New" charset="0"/>
                <a:cs typeface="Courier New" charset="0"/>
              </a:rPr>
              <a:t> artisan </a:t>
            </a:r>
            <a:r>
              <a:rPr lang="en-US" sz="2400" dirty="0" err="1">
                <a:latin typeface="Courier New" charset="0"/>
                <a:ea typeface="Courier New" charset="0"/>
                <a:cs typeface="Courier New" charset="0"/>
              </a:rPr>
              <a:t>vendor</a:t>
            </a:r>
            <a:r>
              <a:rPr lang="en-US" sz="2400" dirty="0" err="1">
                <a:latin typeface="Courier New" charset="0"/>
                <a:ea typeface="Courier New" charset="0"/>
                <a:cs typeface="Courier New" charset="0"/>
              </a:rPr>
              <a:t>:</a:t>
            </a:r>
            <a:r>
              <a:rPr lang="en-US" sz="2400" dirty="0" err="1">
                <a:latin typeface="Courier New" charset="0"/>
                <a:ea typeface="Courier New" charset="0"/>
                <a:cs typeface="Courier New" charset="0"/>
              </a:rPr>
              <a:t>publish</a:t>
            </a:r>
            <a:r>
              <a:rPr lang="en-US" sz="2400" dirty="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tag=passport-components</a:t>
            </a:r>
          </a:p>
          <a:p>
            <a:r>
              <a:rPr lang="en-US" sz="2400" dirty="0" err="1">
                <a:latin typeface="Courier New" charset="0"/>
                <a:ea typeface="Courier New" charset="0"/>
                <a:cs typeface="Courier New" charset="0"/>
              </a:rPr>
              <a:t>php</a:t>
            </a:r>
            <a:r>
              <a:rPr lang="en-US" sz="2400" dirty="0">
                <a:latin typeface="Courier New" charset="0"/>
                <a:ea typeface="Courier New" charset="0"/>
                <a:cs typeface="Courier New" charset="0"/>
              </a:rPr>
              <a:t> artisan </a:t>
            </a:r>
            <a:r>
              <a:rPr lang="en-US" sz="2400" dirty="0" err="1">
                <a:latin typeface="Courier New" charset="0"/>
                <a:ea typeface="Courier New" charset="0"/>
                <a:cs typeface="Courier New" charset="0"/>
              </a:rPr>
              <a:t>vendor</a:t>
            </a:r>
            <a:r>
              <a:rPr lang="en-US" sz="2400" dirty="0" err="1">
                <a:latin typeface="Courier New" charset="0"/>
                <a:ea typeface="Courier New" charset="0"/>
                <a:cs typeface="Courier New" charset="0"/>
              </a:rPr>
              <a:t>:</a:t>
            </a:r>
            <a:r>
              <a:rPr lang="en-US" sz="2400" dirty="0" err="1">
                <a:latin typeface="Courier New" charset="0"/>
                <a:ea typeface="Courier New" charset="0"/>
                <a:cs typeface="Courier New" charset="0"/>
              </a:rPr>
              <a:t>publish</a:t>
            </a:r>
            <a:r>
              <a:rPr lang="en-US" sz="2400" dirty="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a:latin typeface="Courier New" charset="0"/>
                <a:ea typeface="Courier New" charset="0"/>
                <a:cs typeface="Courier New" charset="0"/>
              </a:rPr>
              <a:t>tag</a:t>
            </a:r>
            <a:r>
              <a:rPr lang="en-US" sz="2400" dirty="0">
                <a:latin typeface="Courier New" charset="0"/>
                <a:ea typeface="Courier New" charset="0"/>
                <a:cs typeface="Courier New" charset="0"/>
              </a:rPr>
              <a:t>=</a:t>
            </a:r>
            <a:r>
              <a:rPr lang="en-US" sz="2400" dirty="0">
                <a:latin typeface="Courier New" charset="0"/>
                <a:ea typeface="Courier New" charset="0"/>
                <a:cs typeface="Courier New" charset="0"/>
              </a:rPr>
              <a:t>passport</a:t>
            </a:r>
            <a:r>
              <a:rPr lang="en-US" sz="2400" dirty="0">
                <a:latin typeface="Courier New" charset="0"/>
                <a:ea typeface="Courier New" charset="0"/>
                <a:cs typeface="Courier New" charset="0"/>
              </a:rPr>
              <a:t>-</a:t>
            </a:r>
            <a:r>
              <a:rPr lang="en-US" sz="2400" dirty="0">
                <a:latin typeface="Courier New" charset="0"/>
                <a:ea typeface="Courier New" charset="0"/>
                <a:cs typeface="Courier New" charset="0"/>
              </a:rPr>
              <a:t>views</a:t>
            </a:r>
          </a:p>
        </p:txBody>
      </p:sp>
    </p:spTree>
    <p:extLst>
      <p:ext uri="{BB962C8B-B14F-4D97-AF65-F5344CB8AC3E}">
        <p14:creationId xmlns:p14="http://schemas.microsoft.com/office/powerpoint/2010/main" val="1657389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264</TotalTime>
  <Words>1335</Words>
  <Application>Microsoft Macintosh PowerPoint</Application>
  <PresentationFormat>Widescreen</PresentationFormat>
  <Paragraphs>231</Paragraphs>
  <Slides>30</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Calibri Light</vt:lpstr>
      <vt:lpstr>Courier New</vt:lpstr>
      <vt:lpstr>Arial</vt:lpstr>
      <vt:lpstr>Celestial</vt:lpstr>
      <vt:lpstr>Introduction to Laravel Passport</vt:lpstr>
      <vt:lpstr>@michaelpeacock</vt:lpstr>
      <vt:lpstr>Introduction</vt:lpstr>
      <vt:lpstr>oAuth?</vt:lpstr>
      <vt:lpstr>SSL!</vt:lpstr>
      <vt:lpstr>Installation</vt:lpstr>
      <vt:lpstr>Setup</vt:lpstr>
      <vt:lpstr>oAuth Routes Out of the box</vt:lpstr>
      <vt:lpstr>Publish Vue Components &amp; Views</vt:lpstr>
      <vt:lpstr>Vue Integration</vt:lpstr>
      <vt:lpstr>…don’t forget to gulp</vt:lpstr>
      <vt:lpstr>Use the Vue components</vt:lpstr>
      <vt:lpstr>PowerPoint Presentation</vt:lpstr>
      <vt:lpstr>Demo 1</vt:lpstr>
      <vt:lpstr>Authorize</vt:lpstr>
      <vt:lpstr>Exchange code for an access token</vt:lpstr>
      <vt:lpstr>DEMO 2</vt:lpstr>
      <vt:lpstr>Authenticate</vt:lpstr>
      <vt:lpstr>Require A Valid Access Token</vt:lpstr>
      <vt:lpstr>Defining Scopes</vt:lpstr>
      <vt:lpstr>Register Scope Middleware</vt:lpstr>
      <vt:lpstr>Require Any of a list of scopes</vt:lpstr>
      <vt:lpstr>Require a number of scopes</vt:lpstr>
      <vt:lpstr>Demo</vt:lpstr>
      <vt:lpstr>Password Grant</vt:lpstr>
      <vt:lpstr>Demo</vt:lpstr>
      <vt:lpstr>Automatic Tokens For Web Requests</vt:lpstr>
      <vt:lpstr>Demo</vt:lpstr>
      <vt:lpstr>Conclusion</vt:lpstr>
      <vt:lpstr>Thanks,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Laravel Passport</dc:title>
  <dc:creator>Michael Peacock</dc:creator>
  <cp:lastModifiedBy>Michael Peacock</cp:lastModifiedBy>
  <cp:revision>51</cp:revision>
  <dcterms:created xsi:type="dcterms:W3CDTF">2016-09-19T16:06:52Z</dcterms:created>
  <dcterms:modified xsi:type="dcterms:W3CDTF">2016-09-19T20:31:35Z</dcterms:modified>
</cp:coreProperties>
</file>