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427" r:id="rId2"/>
    <p:sldId id="673" r:id="rId3"/>
    <p:sldId id="988" r:id="rId4"/>
    <p:sldId id="989" r:id="rId5"/>
    <p:sldId id="702" r:id="rId6"/>
    <p:sldId id="730" r:id="rId7"/>
    <p:sldId id="744" r:id="rId8"/>
    <p:sldId id="990" r:id="rId9"/>
    <p:sldId id="745" r:id="rId10"/>
    <p:sldId id="731" r:id="rId11"/>
    <p:sldId id="733" r:id="rId12"/>
    <p:sldId id="735" r:id="rId13"/>
    <p:sldId id="736" r:id="rId14"/>
    <p:sldId id="737" r:id="rId15"/>
    <p:sldId id="738" r:id="rId16"/>
    <p:sldId id="739" r:id="rId17"/>
    <p:sldId id="743" r:id="rId18"/>
    <p:sldId id="732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A6FB30-3A08-4FC9-8614-B204193284F3}">
          <p14:sldIdLst>
            <p14:sldId id="427"/>
            <p14:sldId id="673"/>
            <p14:sldId id="988"/>
            <p14:sldId id="989"/>
            <p14:sldId id="702"/>
            <p14:sldId id="730"/>
            <p14:sldId id="744"/>
            <p14:sldId id="990"/>
            <p14:sldId id="745"/>
            <p14:sldId id="731"/>
            <p14:sldId id="733"/>
            <p14:sldId id="735"/>
            <p14:sldId id="736"/>
            <p14:sldId id="737"/>
            <p14:sldId id="738"/>
            <p14:sldId id="739"/>
            <p14:sldId id="743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A2D716-3B7E-6162-E4CC-82B445EBDFE8}" name="최 재영" initials="최재" userId="d992d4872b0f84d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F5050"/>
    <a:srgbClr val="4494FF"/>
    <a:srgbClr val="FFACF8"/>
    <a:srgbClr val="7E7E85"/>
    <a:srgbClr val="871A2B"/>
    <a:srgbClr val="008000"/>
    <a:srgbClr val="F1F1F1"/>
    <a:srgbClr val="C72F53"/>
    <a:srgbClr val="130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1" autoAdjust="0"/>
    <p:restoredTop sz="97416" autoAdjust="0"/>
  </p:normalViewPr>
  <p:slideViewPr>
    <p:cSldViewPr snapToGrid="0">
      <p:cViewPr varScale="1">
        <p:scale>
          <a:sx n="161" d="100"/>
          <a:sy n="161" d="100"/>
        </p:scale>
        <p:origin x="1912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24B731-A149-48E9-9598-63F39D6B858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5238C-A8FC-4660-8003-59FEE05CC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ko-KR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12C1FE9-C985-48E7-9D27-2EA33FD38884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261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5238C-A8FC-4660-8003-59FEE05CC33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450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5238C-A8FC-4660-8003-59FEE05CC33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307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5238C-A8FC-4660-8003-59FEE05CC33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1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25238C-A8FC-4660-8003-59FEE05CC33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05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796240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97908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 AI School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40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7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4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28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36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87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저작권</a:t>
            </a:r>
            <a:r>
              <a:rPr lang="en-US" altLang="ko-KR"/>
              <a:t>: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B31EF5-36A9-416D-B185-4ED9FA0B49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09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80463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23C48BE-5B83-4C1F-8FAA-AAAD084D4513}"/>
              </a:ext>
            </a:extLst>
          </p:cNvPr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rgbClr val="1C1F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1100" dirty="0"/>
              <a:t>Copyright ⓒ2025. Prof. Kang-Min Kim, The Catholic University of Korea. All rights reserved.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251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C35833E8-54F0-4BA2-9C0B-5572657F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3608" y="5367338"/>
            <a:ext cx="8008952" cy="804862"/>
          </a:xfrm>
        </p:spPr>
        <p:txBody>
          <a:bodyPr/>
          <a:lstStyle/>
          <a:p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Homework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altLang="ko-KR" sz="2400" b="1" dirty="0">
                <a:latin typeface="Calibri"/>
                <a:ea typeface="+mn-lt"/>
                <a:cs typeface="Calibri"/>
              </a:rPr>
              <a:t>Deep Learning Basic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FFA9C6-FB54-407C-A282-92C582D2F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41" y="2422079"/>
            <a:ext cx="1858903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576BBA2-3E12-88F2-2136-E342F74E58B0}"/>
              </a:ext>
            </a:extLst>
          </p:cNvPr>
          <p:cNvSpPr txBox="1">
            <a:spLocks/>
          </p:cNvSpPr>
          <p:nvPr/>
        </p:nvSpPr>
        <p:spPr>
          <a:xfrm>
            <a:off x="2830045" y="2800885"/>
            <a:ext cx="5522668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딥러닝 </a:t>
            </a:r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3583922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model (Loss Function) – scripts/train_mlp.py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C50BC-F2E0-6323-2283-B0BFE3FD0FCD}"/>
              </a:ext>
            </a:extLst>
          </p:cNvPr>
          <p:cNvSpPr/>
          <p:nvPr/>
        </p:nvSpPr>
        <p:spPr>
          <a:xfrm>
            <a:off x="270000" y="1052736"/>
            <a:ext cx="860400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criterion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nn.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CrossEntropyLoss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optimizer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torch.optim.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Adam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model.parameters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=params[‘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’])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E64C77-55FF-8461-935A-7FDB9FD93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4" y="2482102"/>
            <a:ext cx="7604752" cy="345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16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training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211002-ED62-62E2-2A65-3D740194984C}"/>
              </a:ext>
            </a:extLst>
          </p:cNvPr>
          <p:cNvSpPr/>
          <p:nvPr/>
        </p:nvSpPr>
        <p:spPr>
          <a:xfrm>
            <a:off x="270000" y="692696"/>
            <a:ext cx="8604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epoch in range(params[‘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max_epochs</a:t>
            </a:r>
            <a:r>
              <a:rPr lang="en-US" altLang="ko-KR" b="1" dirty="0">
                <a:solidFill>
                  <a:srgbClr val="404040"/>
                </a:solidFill>
                <a:latin typeface="Consolas" panose="020B0609020204030204" pitchFamily="49" charset="0"/>
              </a:rPr>
              <a:t>’]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train_correct_cnt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train_loss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train_batch_cnt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model.train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label in 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train_loader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img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img.to(device)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label = label.to(device)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optimizer.zero_grad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pred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model.</a:t>
            </a:r>
            <a:r>
              <a:rPr lang="en-US" altLang="ko-KR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forward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img.view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-1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28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28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))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loss = criterion(pred,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loss.backward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optimizer.step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train_loss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loss.item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train_batch_cnt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_,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top_pred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torch.topk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(pred, k=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dim=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-1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top_pred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top_pred.squeeze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(dim=1)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train_correct_cnt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+= int(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torch.sum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top_pred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== label)) </a:t>
            </a: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train_acc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train_correct_cnt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train_dataset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100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train_ave_loss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train_loss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train_batch_cnt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training_time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time.time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 -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start_time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 /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108525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Accuracy, loss plot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92A5A2B-BA6E-B814-D576-C7A46708D9BB}"/>
              </a:ext>
            </a:extLst>
          </p:cNvPr>
          <p:cNvSpPr/>
          <p:nvPr/>
        </p:nvSpPr>
        <p:spPr>
          <a:xfrm>
            <a:off x="134999" y="904762"/>
            <a:ext cx="8874001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D:\python\envs\Torch2022\Scripts&gt; </a:t>
            </a: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./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tensorboard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--</a:t>
            </a:r>
            <a:r>
              <a:rPr lang="en-US" altLang="ko-K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logdir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=D:\python\workspace\DL_Lecture\scripts\runs\1711587583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65922B-2B07-0357-E112-6E011701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05" y="1702129"/>
            <a:ext cx="4749425" cy="477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83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evaluation – scripts/eval_mlp.py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CB2FCFA-9A25-BC58-CC26-943573D7E69D}"/>
              </a:ext>
            </a:extLst>
          </p:cNvPr>
          <p:cNvSpPr/>
          <p:nvPr/>
        </p:nvSpPr>
        <p:spPr>
          <a:xfrm>
            <a:off x="226457" y="734549"/>
            <a:ext cx="86040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checkpoint_dir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os.path.abspath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os.path.join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out_dir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checkpoints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best.pth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A8C02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checkpoint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torch.load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checkpoint_dir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model.load_state_dict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checkpoint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model_state_dict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correct_cnt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test_loader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device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y.to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device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model.forward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x.view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28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_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top_pred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torch.topk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=-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top_pred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top_pred.squeeze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Arial Unicode MS"/>
                <a:ea typeface="JetBrains Mono"/>
              </a:rPr>
              <a:t>dim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correct_cnt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torch.sum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top_pred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==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top_pred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torch.cat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total_pred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top_pred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torch.cat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total_y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correct_cnt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/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len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mnist_test_dataset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*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100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test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: %.2f%%"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%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accuracy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8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846DFD-7DAB-7AE8-AB5B-412E7E98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584" y="1238562"/>
            <a:ext cx="2719778" cy="2039834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2B345D-1EC2-83D5-E27E-E1B4021E6DDB}"/>
              </a:ext>
            </a:extLst>
          </p:cNvPr>
          <p:cNvSpPr txBox="1"/>
          <p:nvPr/>
        </p:nvSpPr>
        <p:spPr>
          <a:xfrm>
            <a:off x="139055" y="1238562"/>
            <a:ext cx="7961337" cy="4357131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[Objective]</a:t>
            </a:r>
          </a:p>
          <a:p>
            <a:pPr>
              <a:spcBef>
                <a:spcPts val="5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Your model should classify the images into 10 classes (0~9).</a:t>
            </a:r>
          </a:p>
          <a:p>
            <a:pPr>
              <a:spcBef>
                <a:spcPts val="500"/>
              </a:spcBef>
            </a:pPr>
            <a:endParaRPr lang="en-US" altLang="ko-KR" sz="1200" dirty="0"/>
          </a:p>
          <a:p>
            <a:pPr>
              <a:spcBef>
                <a:spcPts val="500"/>
              </a:spcBef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[Requirements]</a:t>
            </a:r>
          </a:p>
          <a:p>
            <a:pPr>
              <a:spcBef>
                <a:spcPts val="5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1. Implement 4-layer perceptron with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5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  (Basic code is provided)</a:t>
            </a:r>
          </a:p>
          <a:p>
            <a:pPr>
              <a:spcBef>
                <a:spcPts val="5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2. You should experiment with the settings stated in the evaluation report</a:t>
            </a:r>
            <a:b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   and report the result of each setting. </a:t>
            </a:r>
          </a:p>
          <a:p>
            <a:pPr>
              <a:spcBef>
                <a:spcPts val="5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3. You should attach the plot of the validation dataset accuracy plot. </a:t>
            </a:r>
          </a:p>
          <a:p>
            <a:pPr>
              <a:spcBef>
                <a:spcPts val="5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4. You should report the experimental results.</a:t>
            </a:r>
          </a:p>
          <a:p>
            <a:pPr>
              <a:spcBef>
                <a:spcPts val="5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  (all kinds of additional experiments are recommended)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072B3AA5-2657-A9AF-8A76-931C3BFFB4F6}"/>
              </a:ext>
            </a:extLst>
          </p:cNvPr>
          <p:cNvCxnSpPr/>
          <p:nvPr/>
        </p:nvCxnSpPr>
        <p:spPr>
          <a:xfrm>
            <a:off x="7725635" y="3836144"/>
            <a:ext cx="0" cy="889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88B71F-1A49-1DD9-8E89-A0BD88298623}"/>
              </a:ext>
            </a:extLst>
          </p:cNvPr>
          <p:cNvSpPr txBox="1"/>
          <p:nvPr/>
        </p:nvSpPr>
        <p:spPr>
          <a:xfrm>
            <a:off x="7115916" y="4824896"/>
            <a:ext cx="1219436" cy="77079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"5!"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0F010-3CAD-77EE-C9B4-D46785165216}"/>
              </a:ext>
            </a:extLst>
          </p:cNvPr>
          <p:cNvSpPr txBox="1"/>
          <p:nvPr/>
        </p:nvSpPr>
        <p:spPr>
          <a:xfrm>
            <a:off x="7741503" y="3982240"/>
            <a:ext cx="1064221" cy="47860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BA1DE26-B022-8F82-71B9-FBE6F75F708E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Homework 1: MLP</a:t>
            </a:r>
          </a:p>
        </p:txBody>
      </p:sp>
    </p:spTree>
    <p:extLst>
      <p:ext uri="{BB962C8B-B14F-4D97-AF65-F5344CB8AC3E}">
        <p14:creationId xmlns:p14="http://schemas.microsoft.com/office/powerpoint/2010/main" val="95859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3664B99-CEA1-90A5-78D3-28DD180B8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4" y="2025616"/>
            <a:ext cx="9144000" cy="42319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B6A58E-8639-FDD5-9834-0F74F48C12F6}"/>
              </a:ext>
            </a:extLst>
          </p:cNvPr>
          <p:cNvSpPr txBox="1"/>
          <p:nvPr/>
        </p:nvSpPr>
        <p:spPr>
          <a:xfrm>
            <a:off x="107504" y="894350"/>
            <a:ext cx="3066218" cy="4414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[Evaluation report]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73E5920-A76E-9556-201F-4E378CA810E1}"/>
              </a:ext>
            </a:extLst>
          </p:cNvPr>
          <p:cNvSpPr/>
          <p:nvPr/>
        </p:nvSpPr>
        <p:spPr>
          <a:xfrm>
            <a:off x="6732240" y="2420888"/>
            <a:ext cx="2411760" cy="115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7BA529-11F1-FE1A-D1B4-5BD9592E701D}"/>
              </a:ext>
            </a:extLst>
          </p:cNvPr>
          <p:cNvSpPr/>
          <p:nvPr/>
        </p:nvSpPr>
        <p:spPr>
          <a:xfrm>
            <a:off x="26096" y="4005063"/>
            <a:ext cx="9096490" cy="1224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92AD4C-AA7E-E658-9424-B8DD255EBA39}"/>
              </a:ext>
            </a:extLst>
          </p:cNvPr>
          <p:cNvSpPr/>
          <p:nvPr/>
        </p:nvSpPr>
        <p:spPr>
          <a:xfrm>
            <a:off x="45169" y="5589240"/>
            <a:ext cx="9096490" cy="668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407CDAB-9813-0605-58C4-2731E93FD2FA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Homework 1: MLP</a:t>
            </a:r>
          </a:p>
        </p:txBody>
      </p:sp>
    </p:spTree>
    <p:extLst>
      <p:ext uri="{BB962C8B-B14F-4D97-AF65-F5344CB8AC3E}">
        <p14:creationId xmlns:p14="http://schemas.microsoft.com/office/powerpoint/2010/main" val="48993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47427C5-6568-EC60-FF5E-E10E93FFACB9}"/>
              </a:ext>
            </a:extLst>
          </p:cNvPr>
          <p:cNvSpPr txBox="1">
            <a:spLocks/>
          </p:cNvSpPr>
          <p:nvPr/>
        </p:nvSpPr>
        <p:spPr>
          <a:xfrm>
            <a:off x="180000" y="835200"/>
            <a:ext cx="6699176" cy="43513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Evaluation Criteria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1DC417-E9BC-17C8-26D8-E4C2B53C3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692764"/>
              </p:ext>
            </p:extLst>
          </p:nvPr>
        </p:nvGraphicFramePr>
        <p:xfrm>
          <a:off x="343470" y="1950720"/>
          <a:ext cx="8548500" cy="3552132"/>
        </p:xfrm>
        <a:graphic>
          <a:graphicData uri="http://schemas.openxmlformats.org/drawingml/2006/table">
            <a:tbl>
              <a:tblPr/>
              <a:tblGrid>
                <a:gridCol w="2227625">
                  <a:extLst>
                    <a:ext uri="{9D8B030D-6E8A-4147-A177-3AD203B41FA5}">
                      <a16:colId xmlns:a16="http://schemas.microsoft.com/office/drawing/2014/main" val="4207470608"/>
                    </a:ext>
                  </a:extLst>
                </a:gridCol>
                <a:gridCol w="6320875">
                  <a:extLst>
                    <a:ext uri="{9D8B030D-6E8A-4147-A177-3AD203B41FA5}">
                      <a16:colId xmlns:a16="http://schemas.microsoft.com/office/drawing/2014/main" val="2788689799"/>
                    </a:ext>
                  </a:extLst>
                </a:gridCol>
              </a:tblGrid>
              <a:tr h="1605005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Simplicity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did you write the code?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3.5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 Layers: 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Dropout: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He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initialization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Early stopping (1 epoch -&gt; 100 iteration): 0.5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3026"/>
                  </a:ext>
                </a:extLst>
              </a:tr>
              <a:tr h="880902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Performance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well did the results of the code perform?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 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acc 98.5%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이상 달성 시 만점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185813"/>
                  </a:ext>
                </a:extLst>
              </a:tr>
              <a:tr h="639534"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Brevity and Clarity</a:t>
                      </a: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How concisely and clearly did you explain the results? </a:t>
                      </a:r>
                    </a:p>
                    <a:p>
                      <a:pPr marL="0" marR="0" indent="0" algn="just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배점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33653" marR="133653" marT="89102" marB="8910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728080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5A681AD2-16D7-6D26-D23A-AD8186CDDF91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Homework 1: MLP</a:t>
            </a:r>
          </a:p>
        </p:txBody>
      </p:sp>
    </p:spTree>
    <p:extLst>
      <p:ext uri="{BB962C8B-B14F-4D97-AF65-F5344CB8AC3E}">
        <p14:creationId xmlns:p14="http://schemas.microsoft.com/office/powerpoint/2010/main" val="386689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Homework 1: MLP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2DFBD-5BF7-E2BE-5254-3FB1E60221DA}"/>
              </a:ext>
            </a:extLst>
          </p:cNvPr>
          <p:cNvSpPr txBox="1">
            <a:spLocks/>
          </p:cNvSpPr>
          <p:nvPr/>
        </p:nvSpPr>
        <p:spPr>
          <a:xfrm>
            <a:off x="180000" y="1340768"/>
            <a:ext cx="8964488" cy="50912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+mj-ea"/>
                <a:ea typeface="+mj-ea"/>
              </a:rPr>
              <a:t>Due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to : </a:t>
            </a:r>
            <a:r>
              <a:rPr lang="en-US" altLang="ko-KR" sz="2400" b="1" dirty="0">
                <a:latin typeface="+mj-ea"/>
                <a:ea typeface="+mj-ea"/>
              </a:rPr>
              <a:t>~ 3/26(Wed) 23:59:59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Submission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>
                <a:latin typeface="+mj-ea"/>
                <a:ea typeface="+mj-ea"/>
              </a:rPr>
              <a:t>: Online submission on </a:t>
            </a:r>
            <a:r>
              <a:rPr lang="en-US" altLang="ko-KR" sz="2400" dirty="0" err="1">
                <a:latin typeface="+mj-ea"/>
                <a:ea typeface="+mj-ea"/>
              </a:rPr>
              <a:t>cybercampus</a:t>
            </a:r>
            <a:endParaRPr lang="en-US" altLang="ko-KR" sz="2400" dirty="0">
              <a:latin typeface="+mj-ea"/>
              <a:ea typeface="+mj-ea"/>
            </a:endParaRP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Your submission should include</a:t>
            </a:r>
          </a:p>
          <a:p>
            <a:pPr marL="914400" lvl="1" indent="-457200">
              <a:buAutoNum type="arabicParenR"/>
            </a:pPr>
            <a:r>
              <a:rPr lang="en-US" altLang="ko-KR" sz="2400" dirty="0"/>
              <a:t>The whole code of your implementation</a:t>
            </a:r>
            <a:endParaRPr lang="en-US" altLang="ko-KR" sz="2800" dirty="0">
              <a:latin typeface="+mj-ea"/>
              <a:ea typeface="+mj-ea"/>
            </a:endParaRPr>
          </a:p>
          <a:p>
            <a:pPr marL="914400" lvl="1" indent="-457200">
              <a:buAutoNum type="arabicParenR"/>
            </a:pPr>
            <a:r>
              <a:rPr lang="en-US" altLang="ko-KR" sz="2400" dirty="0"/>
              <a:t>The evaluation report</a:t>
            </a:r>
          </a:p>
          <a:p>
            <a:pPr marL="0" indent="0">
              <a:buNone/>
            </a:pPr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solidFill>
                  <a:srgbClr val="FF0000"/>
                </a:solidFill>
                <a:latin typeface="+mj-ea"/>
                <a:ea typeface="+mj-ea"/>
              </a:rPr>
              <a:t>You must implement the components yourself!</a:t>
            </a:r>
          </a:p>
          <a:p>
            <a:r>
              <a:rPr lang="en-US" altLang="ko-KR" sz="2400" dirty="0">
                <a:latin typeface="+mj-ea"/>
                <a:ea typeface="+mj-ea"/>
              </a:rPr>
              <a:t>File name : StudentID_Name_HW1.zip</a:t>
            </a:r>
          </a:p>
        </p:txBody>
      </p:sp>
    </p:spTree>
    <p:extLst>
      <p:ext uri="{BB962C8B-B14F-4D97-AF65-F5344CB8AC3E}">
        <p14:creationId xmlns:p14="http://schemas.microsoft.com/office/powerpoint/2010/main" val="333328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19D4332-937C-14D7-2146-7B0D995C6B34}"/>
              </a:ext>
            </a:extLst>
          </p:cNvPr>
          <p:cNvSpPr txBox="1">
            <a:spLocks/>
          </p:cNvSpPr>
          <p:nvPr/>
        </p:nvSpPr>
        <p:spPr>
          <a:xfrm>
            <a:off x="2555776" y="2708920"/>
            <a:ext cx="5256584" cy="9604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16600" b="1" dirty="0"/>
              <a:t>Q</a:t>
            </a:r>
            <a:r>
              <a:rPr lang="en-US" altLang="ko-KR" sz="9600" b="1" dirty="0"/>
              <a:t>&amp;</a:t>
            </a:r>
            <a:r>
              <a:rPr lang="en-US" altLang="ko-KR" sz="16600" b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0087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assignments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6A8BA3-24BE-3587-EE92-78FABD7EEAE6}"/>
              </a:ext>
            </a:extLst>
          </p:cNvPr>
          <p:cNvSpPr/>
          <p:nvPr/>
        </p:nvSpPr>
        <p:spPr>
          <a:xfrm>
            <a:off x="35496" y="969616"/>
            <a:ext cx="90730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Deep Learning Basic	 		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MLP 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Object Recognition			</a:t>
            </a:r>
            <a:r>
              <a:rPr lang="en-US" altLang="ko-K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ResNet</a:t>
            </a:r>
            <a:endParaRPr lang="en-US" altLang="ko-K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Face Recognition			</a:t>
            </a:r>
            <a:r>
              <a:rPr lang="en-US" altLang="ko-KR" b="1" dirty="0">
                <a:solidFill>
                  <a:srgbClr val="7E7E85"/>
                </a:solidFill>
              </a:rPr>
              <a:t>Free choice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Object Detection			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YOLO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Image Generation			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GAN, CGAN, DCGAN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NLU	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				CNN for Sentence Classification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NLG					</a:t>
            </a:r>
            <a:r>
              <a:rPr lang="en-US" altLang="ko-K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LSTM, Transformer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SSL for Computer Vision		</a:t>
            </a:r>
            <a:r>
              <a:rPr lang="en-US" altLang="ko-KR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ViT</a:t>
            </a:r>
            <a:endParaRPr lang="en-US" altLang="ko-KR" b="1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SSL for NLP				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BERT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b="1" dirty="0"/>
              <a:t>LLM					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ChatGPT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265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DeepLearning</a:t>
            </a:r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Research Code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84141-B460-A2F6-D581-0B3C1B14EA4A}"/>
              </a:ext>
            </a:extLst>
          </p:cNvPr>
          <p:cNvSpPr txBox="1"/>
          <p:nvPr/>
        </p:nvSpPr>
        <p:spPr>
          <a:xfrm>
            <a:off x="374005" y="914307"/>
            <a:ext cx="7961337" cy="190014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각 단계가 독립적이 되도록 코드를 구현하고</a:t>
            </a: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각 단계별 사이사이에 일정한 포맷</a:t>
            </a: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인터페이스</a:t>
            </a: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ko-KR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를 만들면서 구현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7EC482C-B985-EBC2-3789-7DF7B6284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11" y="2186976"/>
            <a:ext cx="7961337" cy="365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5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DeepLearning</a:t>
            </a:r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Research Code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B84141-B460-A2F6-D581-0B3C1B14EA4A}"/>
              </a:ext>
            </a:extLst>
          </p:cNvPr>
          <p:cNvSpPr txBox="1"/>
          <p:nvPr/>
        </p:nvSpPr>
        <p:spPr>
          <a:xfrm>
            <a:off x="374005" y="914307"/>
            <a:ext cx="7961337" cy="190014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Recommended Code Structure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0BB135EE-D7F4-3746-6959-4E9F89908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82943"/>
            <a:ext cx="9144000" cy="269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51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0EFC7476-26D5-030A-AA02-27934754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16" y="908720"/>
            <a:ext cx="8892480" cy="482604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MNIST: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odified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ational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nstitute of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tandards and </a:t>
            </a: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echnology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Use very extensively for training and evaluating in the field of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images for training: 60,000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Number of images for evaluation: 10,000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Shape of each data: [28, 28]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Channel: 1 (gray)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Range: 0 ~ 9 (10)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mnist 이미지 검색결과">
            <a:extLst>
              <a:ext uri="{FF2B5EF4-FFF2-40B4-BE49-F238E27FC236}">
                <a16:creationId xmlns:a16="http://schemas.microsoft.com/office/drawing/2014/main" id="{4A0C125E-B6FC-8CC1-A61A-AF3ED5BA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869777"/>
            <a:ext cx="3441972" cy="344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C0F829E-A526-3ED8-94A7-392DAC8129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94" r="16731"/>
          <a:stretch/>
        </p:blipFill>
        <p:spPr>
          <a:xfrm>
            <a:off x="2771800" y="3983151"/>
            <a:ext cx="2130152" cy="225416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제목 1">
            <a:extLst>
              <a:ext uri="{FF2B5EF4-FFF2-40B4-BE49-F238E27FC236}">
                <a16:creationId xmlns:a16="http://schemas.microsoft.com/office/drawing/2014/main" id="{A4F0EFF5-E034-2941-16E8-67A257D01B8A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MNIST</a:t>
            </a:r>
            <a:endParaRPr lang="en-US" altLang="ko-KR" sz="1600" b="1" dirty="0">
              <a:solidFill>
                <a:srgbClr val="1C1F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59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model (Affine, Activation) – models/mlp.py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9086274-F26C-AAAD-B2C7-EC3F551009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26" y="3020716"/>
            <a:ext cx="3631715" cy="2665893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6B19C53-EE62-21D7-E07A-29D627B6D30C}"/>
              </a:ext>
            </a:extLst>
          </p:cNvPr>
          <p:cNvSpPr/>
          <p:nvPr/>
        </p:nvSpPr>
        <p:spPr>
          <a:xfrm>
            <a:off x="269776" y="2045934"/>
            <a:ext cx="8604448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MNIST_model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nn.Module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__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super().__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__()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self.fc1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28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28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self.fc2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300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self.fc3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nn.Linear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200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10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forward(self, x):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out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F.relu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(self.fc1(x))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out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F.relu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(self.fc2(out))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out = self.fc3(out)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1886F-B3E3-4AD4-BD91-567479DBEBED}"/>
              </a:ext>
            </a:extLst>
          </p:cNvPr>
          <p:cNvSpPr txBox="1"/>
          <p:nvPr/>
        </p:nvSpPr>
        <p:spPr>
          <a:xfrm>
            <a:off x="6371579" y="5435932"/>
            <a:ext cx="73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</a:rPr>
              <a:t>ReLU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36EA76-3C89-71E1-978E-014AD3FBA656}"/>
              </a:ext>
            </a:extLst>
          </p:cNvPr>
          <p:cNvSpPr txBox="1"/>
          <p:nvPr/>
        </p:nvSpPr>
        <p:spPr>
          <a:xfrm>
            <a:off x="5448185" y="319056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(784, 300)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D6400-5BA1-525B-82F4-F5A9B5420EF4}"/>
              </a:ext>
            </a:extLst>
          </p:cNvPr>
          <p:cNvSpPr txBox="1"/>
          <p:nvPr/>
        </p:nvSpPr>
        <p:spPr>
          <a:xfrm>
            <a:off x="6690022" y="3329905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(300, 200)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54D94-057E-FB44-FA84-7BD2FA176BFE}"/>
              </a:ext>
            </a:extLst>
          </p:cNvPr>
          <p:cNvSpPr txBox="1"/>
          <p:nvPr/>
        </p:nvSpPr>
        <p:spPr>
          <a:xfrm>
            <a:off x="7707643" y="365175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(200, 10)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95679-0850-17B9-FC01-4CD445101D28}"/>
              </a:ext>
            </a:extLst>
          </p:cNvPr>
          <p:cNvSpPr txBox="1"/>
          <p:nvPr/>
        </p:nvSpPr>
        <p:spPr>
          <a:xfrm>
            <a:off x="180000" y="835200"/>
            <a:ext cx="7406856" cy="105323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altLang="ko-KR" sz="2000" b="1" dirty="0">
                <a:latin typeface="Calibri" panose="020F0502020204030204" pitchFamily="34" charset="0"/>
                <a:cs typeface="Calibri" panose="020F0502020204030204" pitchFamily="34" charset="0"/>
              </a:rPr>
              <a:t>[Objective]</a:t>
            </a:r>
          </a:p>
          <a:p>
            <a:pPr>
              <a:spcBef>
                <a:spcPts val="5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Your model should classify of the images into 10 classes (0~9).</a:t>
            </a:r>
          </a:p>
        </p:txBody>
      </p:sp>
    </p:spTree>
    <p:extLst>
      <p:ext uri="{BB962C8B-B14F-4D97-AF65-F5344CB8AC3E}">
        <p14:creationId xmlns:p14="http://schemas.microsoft.com/office/powerpoint/2010/main" val="264980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model (MNIST Dataset)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C50BC-F2E0-6323-2283-B0BFE3FD0FCD}"/>
              </a:ext>
            </a:extLst>
          </p:cNvPr>
          <p:cNvSpPr/>
          <p:nvPr/>
        </p:nvSpPr>
        <p:spPr>
          <a:xfrm>
            <a:off x="270000" y="764704"/>
            <a:ext cx="8604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AA94F"/>
                </a:solidFill>
                <a:latin typeface="Consolas" panose="020B0609020204030204" pitchFamily="49" charset="0"/>
              </a:rPr>
              <a:t># MNIST </a:t>
            </a:r>
            <a:r>
              <a:rPr lang="en-US" altLang="ko-KR" dirty="0" err="1">
                <a:solidFill>
                  <a:srgbClr val="6AA94F"/>
                </a:solidFill>
                <a:latin typeface="Consolas" panose="020B0609020204030204" pitchFamily="49" charset="0"/>
              </a:rPr>
              <a:t>datset</a:t>
            </a:r>
            <a:r>
              <a:rPr lang="en-US" altLang="ko-KR" dirty="0">
                <a:solidFill>
                  <a:srgbClr val="6AA94F"/>
                </a:solidFill>
                <a:latin typeface="Consolas" panose="020B0609020204030204" pitchFamily="49" charset="0"/>
              </a:rPr>
              <a:t>: 28 * 28 </a:t>
            </a:r>
            <a:r>
              <a:rPr lang="ko-KR" altLang="en-US" dirty="0">
                <a:solidFill>
                  <a:srgbClr val="6AA94F"/>
                </a:solidFill>
                <a:latin typeface="Consolas" panose="020B0609020204030204" pitchFamily="49" charset="0"/>
              </a:rPr>
              <a:t>사이즈의 이미지들을 가진 </a:t>
            </a:r>
            <a:r>
              <a:rPr lang="en-US" altLang="ko-KR" dirty="0">
                <a:solidFill>
                  <a:srgbClr val="6AA94F"/>
                </a:solidFill>
                <a:latin typeface="Consolas" panose="020B0609020204030204" pitchFamily="49" charset="0"/>
              </a:rPr>
              <a:t>dataset</a:t>
            </a: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mnist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torchvision.datasets.MNIST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(root='./data', train=True, download=True)</a:t>
            </a:r>
          </a:p>
          <a:p>
            <a:b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6AA94F"/>
                </a:solidFill>
                <a:latin typeface="Consolas" panose="020B0609020204030204" pitchFamily="49" charset="0"/>
              </a:rPr>
              <a:t># shape </a:t>
            </a:r>
            <a:r>
              <a:rPr lang="ko-KR" altLang="en-US" dirty="0">
                <a:solidFill>
                  <a:srgbClr val="6AA94F"/>
                </a:solidFill>
                <a:latin typeface="Consolas" panose="020B0609020204030204" pitchFamily="49" charset="0"/>
              </a:rPr>
              <a:t>및 실제 데이터 확인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mnist.data.size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mnist.targets.size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num = </a:t>
            </a:r>
            <a:r>
              <a:rPr lang="en-US" altLang="ko-KR" dirty="0">
                <a:solidFill>
                  <a:srgbClr val="6897BB"/>
                </a:solidFill>
                <a:latin typeface="Consolas" panose="020B0609020204030204" pitchFamily="49" charset="0"/>
              </a:rPr>
              <a:t>6000</a:t>
            </a: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plt.imshow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mnist.data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[num],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cmap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Greys",interpolation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="nearest")</a:t>
            </a: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plt.show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mnist.targets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[num])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D28C9-2369-9B33-23CB-5F4441528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861048"/>
            <a:ext cx="2230733" cy="26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6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model (Dataset, </a:t>
            </a:r>
            <a:r>
              <a:rPr lang="en-US" altLang="ko-KR" sz="2400" b="1" dirty="0" err="1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DataLoader</a:t>
            </a:r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– scripts/train_mlp.py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C50BC-F2E0-6323-2283-B0BFE3FD0FCD}"/>
              </a:ext>
            </a:extLst>
          </p:cNvPr>
          <p:cNvSpPr/>
          <p:nvPr/>
        </p:nvSpPr>
        <p:spPr>
          <a:xfrm>
            <a:off x="270000" y="764704"/>
            <a:ext cx="86040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A94F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 err="1">
                <a:solidFill>
                  <a:srgbClr val="6AA94F"/>
                </a:solidFill>
                <a:latin typeface="Consolas" panose="020B0609020204030204" pitchFamily="49" charset="0"/>
              </a:rPr>
              <a:t>파이토치에서</a:t>
            </a:r>
            <a:r>
              <a:rPr lang="ko-KR" altLang="en-US" dirty="0">
                <a:solidFill>
                  <a:srgbClr val="6AA94F"/>
                </a:solidFill>
                <a:latin typeface="Consolas" panose="020B0609020204030204" pitchFamily="49" charset="0"/>
              </a:rPr>
              <a:t> 제공하는 </a:t>
            </a:r>
            <a:r>
              <a:rPr lang="en-US" altLang="ko-KR" dirty="0">
                <a:solidFill>
                  <a:srgbClr val="6AA94F"/>
                </a:solidFill>
                <a:latin typeface="Consolas" panose="020B0609020204030204" pitchFamily="49" charset="0"/>
              </a:rPr>
              <a:t>MNIST dataset</a:t>
            </a: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train_dataset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torchvision.datasets.MNIST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(root='./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data',train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=True, transform=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transforms.ToTensor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(), download=True)</a:t>
            </a:r>
          </a:p>
          <a:p>
            <a:r>
              <a:rPr lang="en-US" altLang="ko-KR" dirty="0">
                <a:solidFill>
                  <a:srgbClr val="6AA94F"/>
                </a:solidFill>
                <a:latin typeface="Consolas" panose="020B0609020204030204" pitchFamily="49" charset="0"/>
              </a:rPr>
              <a:t># data </a:t>
            </a:r>
            <a:r>
              <a:rPr lang="ko-KR" altLang="en-US" dirty="0">
                <a:solidFill>
                  <a:srgbClr val="6AA94F"/>
                </a:solidFill>
                <a:latin typeface="Consolas" panose="020B0609020204030204" pitchFamily="49" charset="0"/>
              </a:rPr>
              <a:t>개수 확인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print('The number of training data : ', 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train_dataset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))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6AA94F"/>
                </a:solidFill>
                <a:latin typeface="Consolas" panose="020B0609020204030204" pitchFamily="49" charset="0"/>
              </a:rPr>
              <a:t># </a:t>
            </a:r>
            <a:r>
              <a:rPr lang="ko-KR" altLang="en-US" dirty="0">
                <a:solidFill>
                  <a:srgbClr val="6AA94F"/>
                </a:solidFill>
                <a:latin typeface="Consolas" panose="020B0609020204030204" pitchFamily="49" charset="0"/>
              </a:rPr>
              <a:t>배치 단위로 네트워크에 데이터를 넘겨주는 </a:t>
            </a:r>
            <a:r>
              <a:rPr lang="en-US" altLang="ko-KR" dirty="0">
                <a:solidFill>
                  <a:srgbClr val="6AA94F"/>
                </a:solidFill>
                <a:latin typeface="Consolas" panose="020B0609020204030204" pitchFamily="49" charset="0"/>
              </a:rPr>
              <a:t>Data loader</a:t>
            </a: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train_loader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 = 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torch.utils.data.DataLoader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(dataset=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train_dataset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=params[‘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batch_size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’],shuffle=True)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F2C16A9-E29D-4B59-A80E-67681E9745E1}"/>
              </a:ext>
            </a:extLst>
          </p:cNvPr>
          <p:cNvCxnSpPr/>
          <p:nvPr/>
        </p:nvCxnSpPr>
        <p:spPr>
          <a:xfrm>
            <a:off x="0" y="620688"/>
            <a:ext cx="914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AB84096A-C511-4FAC-ABE3-92606487E4E5}"/>
              </a:ext>
            </a:extLst>
          </p:cNvPr>
          <p:cNvSpPr txBox="1">
            <a:spLocks/>
          </p:cNvSpPr>
          <p:nvPr/>
        </p:nvSpPr>
        <p:spPr>
          <a:xfrm>
            <a:off x="1004285" y="0"/>
            <a:ext cx="8139715" cy="620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MLP model (Hyper-parameters) – config/</a:t>
            </a:r>
            <a:r>
              <a:rPr lang="en-US" altLang="ko-KR" sz="2400" b="1" dirty="0" err="1">
                <a:solidFill>
                  <a:srgbClr val="1C1F8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mnist_mlp.yaml</a:t>
            </a:r>
            <a:endParaRPr lang="en-US" altLang="ko-KR" sz="2400" b="1" dirty="0">
              <a:solidFill>
                <a:srgbClr val="1C1F8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867EF8BE-EBAD-402F-AAC0-8AEB64F97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3189"/>
            <a:ext cx="685407" cy="504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C7C50BC-F2E0-6323-2283-B0BFE3FD0FCD}"/>
              </a:ext>
            </a:extLst>
          </p:cNvPr>
          <p:cNvSpPr/>
          <p:nvPr/>
        </p:nvSpPr>
        <p:spPr>
          <a:xfrm>
            <a:off x="270000" y="764704"/>
            <a:ext cx="8604000" cy="58785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</a:t>
            </a: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task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MNIST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model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DNN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batch_size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64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초기화</a:t>
            </a: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random_seed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54321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레귤러리제이션</a:t>
            </a: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dropout_rate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0.5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l2_reg_lambda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1.0e-4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optimizer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adam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lr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1.0e-3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트레이닝 프로세스</a:t>
            </a:r>
            <a:b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6297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max_epochs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30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76377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algn="l">
          <a:defRPr sz="2000" b="1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테마1" id="{D9BDF30F-3B36-4CEA-A9C9-0D5C5C06D51F}" vid="{20C366B2-3576-4F75-B35B-B2813EC3E1E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13650</TotalTime>
  <Words>1438</Words>
  <Application>Microsoft Office PowerPoint</Application>
  <PresentationFormat>화면 슬라이드 쇼(4:3)</PresentationFormat>
  <Paragraphs>147</Paragraphs>
  <Slides>18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Arial Unicode MS</vt:lpstr>
      <vt:lpstr>맑은 고딕</vt:lpstr>
      <vt:lpstr>Arial</vt:lpstr>
      <vt:lpstr>Calibri</vt:lpstr>
      <vt:lpstr>Consolas</vt:lpstr>
      <vt:lpstr>테마1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821022795787</dc:creator>
  <cp:lastModifiedBy>KimKang-Min</cp:lastModifiedBy>
  <cp:revision>160</cp:revision>
  <dcterms:created xsi:type="dcterms:W3CDTF">2020-09-08T07:38:37Z</dcterms:created>
  <dcterms:modified xsi:type="dcterms:W3CDTF">2025-03-20T00:47:43Z</dcterms:modified>
</cp:coreProperties>
</file>