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Extra Bold" charset="1" panose="020B0906030804020204"/>
      <p:regular r:id="rId18"/>
    </p:embeddedFont>
    <p:embeddedFont>
      <p:font typeface="Open Sans Extra Bold Italics" charset="1" panose="020B09060308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AutoShape 3" id="3"/>
          <p:cNvSpPr/>
          <p:nvPr/>
        </p:nvSpPr>
        <p:spPr>
          <a:xfrm rot="0">
            <a:off x="1028700" y="9248775"/>
            <a:ext cx="16230600" cy="9525"/>
          </a:xfrm>
          <a:prstGeom prst="rect">
            <a:avLst/>
          </a:prstGeom>
          <a:solidFill>
            <a:srgbClr val="000000"/>
          </a:solidFill>
        </p:spPr>
      </p:sp>
      <p:sp>
        <p:nvSpPr>
          <p:cNvPr name="TextBox 4" id="4"/>
          <p:cNvSpPr txBox="true"/>
          <p:nvPr/>
        </p:nvSpPr>
        <p:spPr>
          <a:xfrm rot="0">
            <a:off x="671787" y="1571042"/>
            <a:ext cx="12274110" cy="6038831"/>
          </a:xfrm>
          <a:prstGeom prst="rect">
            <a:avLst/>
          </a:prstGeom>
        </p:spPr>
        <p:txBody>
          <a:bodyPr anchor="t" rtlCol="false" tIns="0" lIns="0" bIns="0" rIns="0">
            <a:spAutoFit/>
          </a:bodyPr>
          <a:lstStyle/>
          <a:p>
            <a:pPr>
              <a:lnSpc>
                <a:spcPts val="12035"/>
              </a:lnSpc>
            </a:pPr>
            <a:r>
              <a:rPr lang="en-US" sz="8596">
                <a:solidFill>
                  <a:srgbClr val="000000"/>
                </a:solidFill>
                <a:latin typeface="Open Sans Extra Bold"/>
              </a:rPr>
              <a:t>Diego Mauricio López </a:t>
            </a:r>
          </a:p>
          <a:p>
            <a:pPr>
              <a:lnSpc>
                <a:spcPts val="12035"/>
              </a:lnSpc>
            </a:pPr>
            <a:r>
              <a:rPr lang="en-US" sz="8596">
                <a:solidFill>
                  <a:srgbClr val="000000"/>
                </a:solidFill>
                <a:latin typeface="Open Sans Extra Bold"/>
              </a:rPr>
              <a:t>Daniel Díaz</a:t>
            </a:r>
          </a:p>
          <a:p>
            <a:pPr>
              <a:lnSpc>
                <a:spcPts val="12035"/>
              </a:lnSpc>
            </a:pPr>
            <a:r>
              <a:rPr lang="en-US" sz="8596">
                <a:solidFill>
                  <a:srgbClr val="000000"/>
                </a:solidFill>
                <a:latin typeface="Open Sans Extra Bold"/>
              </a:rPr>
              <a:t>Camilo Daza</a:t>
            </a:r>
          </a:p>
          <a:p>
            <a:pPr>
              <a:lnSpc>
                <a:spcPts val="12035"/>
              </a:lnSpc>
            </a:pPr>
            <a:r>
              <a:rPr lang="en-US" sz="8596">
                <a:solidFill>
                  <a:srgbClr val="000000"/>
                </a:solidFill>
                <a:latin typeface="Open Sans Extra Bold"/>
              </a:rPr>
              <a:t>Sebastian Morelli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a:off x="0" y="0"/>
            <a:ext cx="18288000" cy="10287000"/>
          </a:xfrm>
          <a:prstGeom prst="rect">
            <a:avLst/>
          </a:prstGeom>
        </p:spPr>
      </p:pic>
      <p:sp>
        <p:nvSpPr>
          <p:cNvPr name="AutoShape 3" id="3"/>
          <p:cNvSpPr/>
          <p:nvPr/>
        </p:nvSpPr>
        <p:spPr>
          <a:xfrm rot="0">
            <a:off x="1028700" y="9248775"/>
            <a:ext cx="16230600" cy="9525"/>
          </a:xfrm>
          <a:prstGeom prst="rect">
            <a:avLst/>
          </a:prstGeom>
          <a:solidFill>
            <a:srgbClr val="000000"/>
          </a:solidFill>
        </p:spPr>
      </p:sp>
      <p:sp>
        <p:nvSpPr>
          <p:cNvPr name="TextBox 4" id="4"/>
          <p:cNvSpPr txBox="true"/>
          <p:nvPr/>
        </p:nvSpPr>
        <p:spPr>
          <a:xfrm rot="0">
            <a:off x="0" y="3832794"/>
            <a:ext cx="18288000" cy="2554737"/>
          </a:xfrm>
          <a:prstGeom prst="rect">
            <a:avLst/>
          </a:prstGeom>
        </p:spPr>
        <p:txBody>
          <a:bodyPr anchor="t" rtlCol="false" tIns="0" lIns="0" bIns="0" rIns="0">
            <a:spAutoFit/>
          </a:bodyPr>
          <a:lstStyle/>
          <a:p>
            <a:pPr algn="ctr">
              <a:lnSpc>
                <a:spcPts val="5137"/>
              </a:lnSpc>
              <a:spcBef>
                <a:spcPct val="0"/>
              </a:spcBef>
            </a:pPr>
            <a:r>
              <a:rPr lang="en-US" sz="3669">
                <a:solidFill>
                  <a:srgbClr val="000000"/>
                </a:solidFill>
                <a:latin typeface="Open Sans Light Bold"/>
              </a:rPr>
              <a:t>Es posible predecir la cantidad de estudiantes mujeres de un pregrado en la Universidad de los Andes teniendo en cuenta como parámetro principal la cantidad de profesoras? Si esto es así, qué relación existe entre ambas cantidades?</a:t>
            </a:r>
          </a:p>
        </p:txBody>
      </p:sp>
      <p:sp>
        <p:nvSpPr>
          <p:cNvPr name="TextBox 5" id="5"/>
          <p:cNvSpPr txBox="true"/>
          <p:nvPr/>
        </p:nvSpPr>
        <p:spPr>
          <a:xfrm rot="0">
            <a:off x="3213274" y="663643"/>
            <a:ext cx="11861453"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Open Sans Extra Bold"/>
              </a:rPr>
              <a:t>Pregunta a Resolver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379557" y="3931346"/>
            <a:ext cx="6950946" cy="242430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7330504" y="3931346"/>
            <a:ext cx="7519144" cy="2424308"/>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4849647" y="3931346"/>
            <a:ext cx="3058795" cy="2424308"/>
          </a:xfrm>
          <a:prstGeom prst="rect">
            <a:avLst/>
          </a:prstGeom>
        </p:spPr>
      </p:pic>
      <p:sp>
        <p:nvSpPr>
          <p:cNvPr name="TextBox 5" id="5"/>
          <p:cNvSpPr txBox="true"/>
          <p:nvPr/>
        </p:nvSpPr>
        <p:spPr>
          <a:xfrm rot="0">
            <a:off x="8035031" y="-4422"/>
            <a:ext cx="2217939" cy="1033122"/>
          </a:xfrm>
          <a:prstGeom prst="rect">
            <a:avLst/>
          </a:prstGeom>
        </p:spPr>
        <p:txBody>
          <a:bodyPr anchor="t" rtlCol="false" tIns="0" lIns="0" bIns="0" rIns="0">
            <a:spAutoFit/>
          </a:bodyPr>
          <a:lstStyle/>
          <a:p>
            <a:pPr algn="ctr">
              <a:lnSpc>
                <a:spcPts val="8447"/>
              </a:lnSpc>
            </a:pPr>
            <a:r>
              <a:rPr lang="en-US" sz="6033">
                <a:solidFill>
                  <a:srgbClr val="13161B"/>
                </a:solidFill>
                <a:latin typeface="Open Sans Bold"/>
              </a:rPr>
              <a:t>Datos</a:t>
            </a:r>
          </a:p>
        </p:txBody>
      </p:sp>
      <p:sp>
        <p:nvSpPr>
          <p:cNvPr name="TextBox 6" id="6"/>
          <p:cNvSpPr txBox="true"/>
          <p:nvPr/>
        </p:nvSpPr>
        <p:spPr>
          <a:xfrm rot="0">
            <a:off x="4221186" y="2035137"/>
            <a:ext cx="10393412" cy="887095"/>
          </a:xfrm>
          <a:prstGeom prst="rect">
            <a:avLst/>
          </a:prstGeom>
        </p:spPr>
        <p:txBody>
          <a:bodyPr anchor="t" rtlCol="false" tIns="0" lIns="0" bIns="0" rIns="0">
            <a:spAutoFit/>
          </a:bodyPr>
          <a:lstStyle/>
          <a:p>
            <a:pPr algn="ctr">
              <a:lnSpc>
                <a:spcPts val="7279"/>
              </a:lnSpc>
            </a:pPr>
            <a:r>
              <a:rPr lang="en-US" sz="5199">
                <a:solidFill>
                  <a:srgbClr val="13161B"/>
                </a:solidFill>
                <a:latin typeface="Open Sans"/>
              </a:rPr>
              <a:t>Boletín Estadístico Uniandes 2021</a:t>
            </a:r>
          </a:p>
        </p:txBody>
      </p:sp>
      <p:sp>
        <p:nvSpPr>
          <p:cNvPr name="TextBox 7" id="7"/>
          <p:cNvSpPr txBox="true"/>
          <p:nvPr/>
        </p:nvSpPr>
        <p:spPr>
          <a:xfrm rot="0">
            <a:off x="4888297" y="6919806"/>
            <a:ext cx="8511406" cy="580390"/>
          </a:xfrm>
          <a:prstGeom prst="rect">
            <a:avLst/>
          </a:prstGeom>
        </p:spPr>
        <p:txBody>
          <a:bodyPr anchor="t" rtlCol="false" tIns="0" lIns="0" bIns="0" rIns="0">
            <a:spAutoFit/>
          </a:bodyPr>
          <a:lstStyle/>
          <a:p>
            <a:pPr algn="ctr">
              <a:lnSpc>
                <a:spcPts val="4759"/>
              </a:lnSpc>
            </a:pPr>
            <a:r>
              <a:rPr lang="en-US" sz="3399">
                <a:solidFill>
                  <a:srgbClr val="13161B"/>
                </a:solidFill>
                <a:latin typeface="Open Sans Light"/>
              </a:rPr>
              <a:t>Datos correspondientes al semestre 2021-1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257070" y="1662375"/>
            <a:ext cx="10402712" cy="7171801"/>
          </a:xfrm>
          <a:prstGeom prst="rect">
            <a:avLst/>
          </a:prstGeom>
        </p:spPr>
      </p:pic>
      <p:sp>
        <p:nvSpPr>
          <p:cNvPr name="TextBox 3" id="3"/>
          <p:cNvSpPr txBox="true"/>
          <p:nvPr/>
        </p:nvSpPr>
        <p:spPr>
          <a:xfrm rot="0">
            <a:off x="8035031" y="-4422"/>
            <a:ext cx="2217939" cy="1033122"/>
          </a:xfrm>
          <a:prstGeom prst="rect">
            <a:avLst/>
          </a:prstGeom>
        </p:spPr>
        <p:txBody>
          <a:bodyPr anchor="t" rtlCol="false" tIns="0" lIns="0" bIns="0" rIns="0">
            <a:spAutoFit/>
          </a:bodyPr>
          <a:lstStyle/>
          <a:p>
            <a:pPr algn="ctr">
              <a:lnSpc>
                <a:spcPts val="8447"/>
              </a:lnSpc>
            </a:pPr>
            <a:r>
              <a:rPr lang="en-US" sz="6033">
                <a:solidFill>
                  <a:srgbClr val="13161B"/>
                </a:solidFill>
                <a:latin typeface="Open Sans Bold"/>
              </a:rPr>
              <a:t>Datos</a:t>
            </a:r>
          </a:p>
        </p:txBody>
      </p:sp>
      <p:sp>
        <p:nvSpPr>
          <p:cNvPr name="TextBox 4" id="4"/>
          <p:cNvSpPr txBox="true"/>
          <p:nvPr/>
        </p:nvSpPr>
        <p:spPr>
          <a:xfrm rot="0">
            <a:off x="11781899" y="2804477"/>
            <a:ext cx="6370607" cy="4582795"/>
          </a:xfrm>
          <a:prstGeom prst="rect">
            <a:avLst/>
          </a:prstGeom>
        </p:spPr>
        <p:txBody>
          <a:bodyPr anchor="t" rtlCol="false" tIns="0" lIns="0" bIns="0" rIns="0">
            <a:spAutoFit/>
          </a:bodyPr>
          <a:lstStyle/>
          <a:p>
            <a:pPr algn="ctr">
              <a:lnSpc>
                <a:spcPts val="7279"/>
              </a:lnSpc>
            </a:pPr>
            <a:r>
              <a:rPr lang="en-US" sz="5199">
                <a:solidFill>
                  <a:srgbClr val="13161B"/>
                </a:solidFill>
                <a:latin typeface="Open Sans"/>
              </a:rPr>
              <a:t>Datos de cantidad de estudiantes mujeres dado una cantidad de profesoras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405178" y="1265085"/>
            <a:ext cx="10077467" cy="7756829"/>
          </a:xfrm>
          <a:prstGeom prst="rect">
            <a:avLst/>
          </a:prstGeom>
        </p:spPr>
      </p:pic>
      <p:sp>
        <p:nvSpPr>
          <p:cNvPr name="TextBox 3" id="3"/>
          <p:cNvSpPr txBox="true"/>
          <p:nvPr/>
        </p:nvSpPr>
        <p:spPr>
          <a:xfrm rot="0">
            <a:off x="5203711" y="-4422"/>
            <a:ext cx="7313368" cy="1033122"/>
          </a:xfrm>
          <a:prstGeom prst="rect">
            <a:avLst/>
          </a:prstGeom>
        </p:spPr>
        <p:txBody>
          <a:bodyPr anchor="t" rtlCol="false" tIns="0" lIns="0" bIns="0" rIns="0">
            <a:spAutoFit/>
          </a:bodyPr>
          <a:lstStyle/>
          <a:p>
            <a:pPr algn="ctr">
              <a:lnSpc>
                <a:spcPts val="8447"/>
              </a:lnSpc>
            </a:pPr>
            <a:r>
              <a:rPr lang="en-US" sz="6033">
                <a:solidFill>
                  <a:srgbClr val="13161B"/>
                </a:solidFill>
                <a:latin typeface="Open Sans Bold"/>
              </a:rPr>
              <a:t>Bosques Aleatorios</a:t>
            </a:r>
          </a:p>
        </p:txBody>
      </p:sp>
      <p:sp>
        <p:nvSpPr>
          <p:cNvPr name="TextBox 4" id="4"/>
          <p:cNvSpPr txBox="true"/>
          <p:nvPr/>
        </p:nvSpPr>
        <p:spPr>
          <a:xfrm rot="0">
            <a:off x="11974067" y="2804477"/>
            <a:ext cx="5850847" cy="45827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a:rPr>
              <a:t>El error medio cuadrado se minimiza en la última hoja de cada rama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706789" y="1702998"/>
            <a:ext cx="8566849" cy="6881003"/>
          </a:xfrm>
          <a:prstGeom prst="rect">
            <a:avLst/>
          </a:prstGeom>
        </p:spPr>
      </p:pic>
      <p:sp>
        <p:nvSpPr>
          <p:cNvPr name="TextBox 3" id="3"/>
          <p:cNvSpPr txBox="true"/>
          <p:nvPr/>
        </p:nvSpPr>
        <p:spPr>
          <a:xfrm rot="0">
            <a:off x="4166762" y="-4422"/>
            <a:ext cx="9954476" cy="1033122"/>
          </a:xfrm>
          <a:prstGeom prst="rect">
            <a:avLst/>
          </a:prstGeom>
        </p:spPr>
        <p:txBody>
          <a:bodyPr anchor="t" rtlCol="false" tIns="0" lIns="0" bIns="0" rIns="0">
            <a:spAutoFit/>
          </a:bodyPr>
          <a:lstStyle/>
          <a:p>
            <a:pPr algn="ctr">
              <a:lnSpc>
                <a:spcPts val="8447"/>
              </a:lnSpc>
            </a:pPr>
            <a:r>
              <a:rPr lang="en-US" sz="6033">
                <a:solidFill>
                  <a:srgbClr val="13161B"/>
                </a:solidFill>
                <a:latin typeface="Open Sans Bold"/>
              </a:rPr>
              <a:t>Errores medios cuadrados</a:t>
            </a:r>
          </a:p>
        </p:txBody>
      </p:sp>
      <p:sp>
        <p:nvSpPr>
          <p:cNvPr name="TextBox 4" id="4"/>
          <p:cNvSpPr txBox="true"/>
          <p:nvPr/>
        </p:nvSpPr>
        <p:spPr>
          <a:xfrm rot="0">
            <a:off x="11522272" y="3266440"/>
            <a:ext cx="5462869" cy="3658870"/>
          </a:xfrm>
          <a:prstGeom prst="rect">
            <a:avLst/>
          </a:prstGeom>
        </p:spPr>
        <p:txBody>
          <a:bodyPr anchor="t" rtlCol="false" tIns="0" lIns="0" bIns="0" rIns="0">
            <a:spAutoFit/>
          </a:bodyPr>
          <a:lstStyle/>
          <a:p>
            <a:pPr algn="ctr">
              <a:lnSpc>
                <a:spcPts val="7279"/>
              </a:lnSpc>
            </a:pPr>
            <a:r>
              <a:rPr lang="en-US" sz="5199">
                <a:solidFill>
                  <a:srgbClr val="13161B"/>
                </a:solidFill>
                <a:latin typeface="Open Sans"/>
              </a:rPr>
              <a:t>Se encuentra una profundidad óptima de 5 para cada árbol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1444627" y="4369286"/>
            <a:ext cx="4645282" cy="1548427"/>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2086033" y="2001541"/>
            <a:ext cx="8200513" cy="6283918"/>
          </a:xfrm>
          <a:prstGeom prst="rect">
            <a:avLst/>
          </a:prstGeom>
        </p:spPr>
      </p:pic>
      <p:sp>
        <p:nvSpPr>
          <p:cNvPr name="TextBox 4" id="4"/>
          <p:cNvSpPr txBox="true"/>
          <p:nvPr/>
        </p:nvSpPr>
        <p:spPr>
          <a:xfrm rot="0">
            <a:off x="4520732" y="-4422"/>
            <a:ext cx="9246535" cy="1033122"/>
          </a:xfrm>
          <a:prstGeom prst="rect">
            <a:avLst/>
          </a:prstGeom>
        </p:spPr>
        <p:txBody>
          <a:bodyPr anchor="t" rtlCol="false" tIns="0" lIns="0" bIns="0" rIns="0">
            <a:spAutoFit/>
          </a:bodyPr>
          <a:lstStyle/>
          <a:p>
            <a:pPr algn="ctr">
              <a:lnSpc>
                <a:spcPts val="8447"/>
              </a:lnSpc>
            </a:pPr>
            <a:r>
              <a:rPr lang="en-US" sz="6033">
                <a:solidFill>
                  <a:srgbClr val="13161B"/>
                </a:solidFill>
                <a:latin typeface="Open Sans Bold"/>
              </a:rPr>
              <a:t>Predicciones del Modelo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454876" y="1368983"/>
            <a:ext cx="9355478" cy="7549034"/>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1609021" y="2573091"/>
            <a:ext cx="5043085" cy="5140819"/>
          </a:xfrm>
          <a:prstGeom prst="rect">
            <a:avLst/>
          </a:prstGeom>
        </p:spPr>
      </p:pic>
      <p:sp>
        <p:nvSpPr>
          <p:cNvPr name="TextBox 4" id="4"/>
          <p:cNvSpPr txBox="true"/>
          <p:nvPr/>
        </p:nvSpPr>
        <p:spPr>
          <a:xfrm rot="0">
            <a:off x="4157437" y="-4422"/>
            <a:ext cx="9973127" cy="1033122"/>
          </a:xfrm>
          <a:prstGeom prst="rect">
            <a:avLst/>
          </a:prstGeom>
        </p:spPr>
        <p:txBody>
          <a:bodyPr anchor="t" rtlCol="false" tIns="0" lIns="0" bIns="0" rIns="0">
            <a:spAutoFit/>
          </a:bodyPr>
          <a:lstStyle/>
          <a:p>
            <a:pPr algn="ctr">
              <a:lnSpc>
                <a:spcPts val="8447"/>
              </a:lnSpc>
            </a:pPr>
            <a:r>
              <a:rPr lang="en-US" sz="6033">
                <a:solidFill>
                  <a:srgbClr val="13161B"/>
                </a:solidFill>
                <a:latin typeface="Open Sans Bold"/>
              </a:rPr>
              <a:t>Relevancia de parametros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09839" y="3149899"/>
            <a:ext cx="218861" cy="218861"/>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4" id="4"/>
          <p:cNvSpPr txBox="true"/>
          <p:nvPr/>
        </p:nvSpPr>
        <p:spPr>
          <a:xfrm rot="0">
            <a:off x="6631998" y="454989"/>
            <a:ext cx="5024003" cy="1033122"/>
          </a:xfrm>
          <a:prstGeom prst="rect">
            <a:avLst/>
          </a:prstGeom>
        </p:spPr>
        <p:txBody>
          <a:bodyPr anchor="t" rtlCol="false" tIns="0" lIns="0" bIns="0" rIns="0">
            <a:spAutoFit/>
          </a:bodyPr>
          <a:lstStyle/>
          <a:p>
            <a:pPr algn="ctr">
              <a:lnSpc>
                <a:spcPts val="8447"/>
              </a:lnSpc>
            </a:pPr>
            <a:r>
              <a:rPr lang="en-US" sz="6033">
                <a:solidFill>
                  <a:srgbClr val="13161B"/>
                </a:solidFill>
                <a:latin typeface="Open Sans Bold"/>
              </a:rPr>
              <a:t>Conclusiones</a:t>
            </a:r>
          </a:p>
        </p:txBody>
      </p:sp>
      <p:sp>
        <p:nvSpPr>
          <p:cNvPr name="TextBox 5" id="5"/>
          <p:cNvSpPr txBox="true"/>
          <p:nvPr/>
        </p:nvSpPr>
        <p:spPr>
          <a:xfrm rot="0">
            <a:off x="1150379" y="2813366"/>
            <a:ext cx="17137621" cy="2224772"/>
          </a:xfrm>
          <a:prstGeom prst="rect">
            <a:avLst/>
          </a:prstGeom>
        </p:spPr>
        <p:txBody>
          <a:bodyPr anchor="t" rtlCol="false" tIns="0" lIns="0" bIns="0" rIns="0">
            <a:spAutoFit/>
          </a:bodyPr>
          <a:lstStyle/>
          <a:p>
            <a:pPr>
              <a:lnSpc>
                <a:spcPts val="5999"/>
              </a:lnSpc>
            </a:pPr>
            <a:r>
              <a:rPr lang="en-US" sz="4285">
                <a:solidFill>
                  <a:srgbClr val="13161B"/>
                </a:solidFill>
                <a:latin typeface="Open Sans Light"/>
              </a:rPr>
              <a:t>Se obtuvo un modelo satisfactorio que logra predecir la cantidad de estudiantes mujeres que van a estar en un semestre determinado dado un número de profesoras.</a:t>
            </a:r>
          </a:p>
        </p:txBody>
      </p:sp>
      <p:grpSp>
        <p:nvGrpSpPr>
          <p:cNvPr name="Group 6" id="6"/>
          <p:cNvGrpSpPr/>
          <p:nvPr/>
        </p:nvGrpSpPr>
        <p:grpSpPr>
          <a:xfrm rot="0">
            <a:off x="809839" y="5625631"/>
            <a:ext cx="218861" cy="218861"/>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0000"/>
            </a:solidFill>
          </p:spPr>
        </p:sp>
      </p:grpSp>
      <p:sp>
        <p:nvSpPr>
          <p:cNvPr name="TextBox 8" id="8"/>
          <p:cNvSpPr txBox="true"/>
          <p:nvPr/>
        </p:nvSpPr>
        <p:spPr>
          <a:xfrm rot="0">
            <a:off x="1150379" y="5289098"/>
            <a:ext cx="16108921" cy="3729722"/>
          </a:xfrm>
          <a:prstGeom prst="rect">
            <a:avLst/>
          </a:prstGeom>
        </p:spPr>
        <p:txBody>
          <a:bodyPr anchor="t" rtlCol="false" tIns="0" lIns="0" bIns="0" rIns="0">
            <a:spAutoFit/>
          </a:bodyPr>
          <a:lstStyle/>
          <a:p>
            <a:pPr>
              <a:lnSpc>
                <a:spcPts val="5999"/>
              </a:lnSpc>
            </a:pPr>
            <a:r>
              <a:rPr lang="en-US" sz="4285">
                <a:solidFill>
                  <a:srgbClr val="13161B"/>
                </a:solidFill>
                <a:latin typeface="Open Sans Light"/>
              </a:rPr>
              <a:t>La cantidad de profesoras sí es estadísticamente influyente en la cantidad de estudiantes mujeres para el semestre 2021-1 en la Universidad de los Andes. Además, este factor es el de mayor importancia con respecto a los demás parámetros del modelo, esto es, es el parámetro principal del mismo.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DAE_GbzfzEY</dc:identifier>
  <dcterms:modified xsi:type="dcterms:W3CDTF">2011-08-01T06:04:30Z</dcterms:modified>
  <cp:revision>1</cp:revision>
  <dc:title>Yellow Orange Simple Gradient Presentation</dc:title>
</cp:coreProperties>
</file>