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2" r:id="rId5"/>
    <p:sldId id="257" r:id="rId6"/>
    <p:sldId id="470" r:id="rId7"/>
    <p:sldId id="508" r:id="rId8"/>
    <p:sldId id="534" r:id="rId9"/>
    <p:sldId id="509" r:id="rId10"/>
    <p:sldId id="531" r:id="rId11"/>
    <p:sldId id="512" r:id="rId12"/>
    <p:sldId id="539" r:id="rId13"/>
    <p:sldId id="532" r:id="rId14"/>
    <p:sldId id="533" r:id="rId15"/>
    <p:sldId id="513" r:id="rId16"/>
    <p:sldId id="535" r:id="rId17"/>
    <p:sldId id="485" r:id="rId18"/>
    <p:sldId id="536" r:id="rId19"/>
    <p:sldId id="537" r:id="rId20"/>
    <p:sldId id="538" r:id="rId21"/>
    <p:sldId id="500" r:id="rId22"/>
    <p:sldId id="506" r:id="rId23"/>
    <p:sldId id="476" r:id="rId24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FDS" panose="00000500000000000000" pitchFamily="2" charset="0"/>
      <p:regular r:id="rId31"/>
      <p:bold r:id="rId32"/>
      <p:italic r:id="rId33"/>
    </p:embeddedFont>
    <p:embeddedFont>
      <p:font typeface="DFDS Bold" panose="00000800000000000000" pitchFamily="2" charset="0"/>
      <p:bold r:id="rId34"/>
    </p:embeddedFont>
    <p:embeddedFont>
      <p:font typeface="DFDS Light" panose="00000400000000000000" pitchFamily="2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73567" autoAdjust="0"/>
  </p:normalViewPr>
  <p:slideViewPr>
    <p:cSldViewPr snapToGrid="0" showGuides="1">
      <p:cViewPr varScale="1">
        <p:scale>
          <a:sx n="81" d="100"/>
          <a:sy n="81" d="100"/>
        </p:scale>
        <p:origin x="1464" y="108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Integration Testing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E510FDB-9CEB-4473-ADC7-60639E49E125}">
      <dgm:prSet/>
      <dgm:spPr/>
      <dgm:t>
        <a:bodyPr/>
        <a:lstStyle/>
        <a:p>
          <a:r>
            <a:rPr lang="en-US" dirty="0"/>
            <a:t>Unit Testing</a:t>
          </a:r>
        </a:p>
      </dgm:t>
    </dgm:pt>
    <dgm:pt modelId="{41EDE399-75DC-4926-AFB5-DECA436E634E}" type="parTrans" cxnId="{7A579B2A-F89C-44F7-B4CB-2A0377FA2F26}">
      <dgm:prSet/>
      <dgm:spPr/>
      <dgm:t>
        <a:bodyPr/>
        <a:lstStyle/>
        <a:p>
          <a:endParaRPr lang="da-DK"/>
        </a:p>
      </dgm:t>
    </dgm:pt>
    <dgm:pt modelId="{36AC4AE3-1671-4911-963B-FE53A25BFCEC}" type="sibTrans" cxnId="{7A579B2A-F89C-44F7-B4CB-2A0377FA2F26}">
      <dgm:prSet/>
      <dgm:spPr/>
      <dgm:t>
        <a:bodyPr/>
        <a:lstStyle/>
        <a:p>
          <a:endParaRPr lang="da-DK"/>
        </a:p>
      </dgm:t>
    </dgm:pt>
    <dgm:pt modelId="{B794535C-D510-4BE6-AEC0-2C1E1774992A}">
      <dgm:prSet/>
      <dgm:spPr/>
      <dgm:t>
        <a:bodyPr/>
        <a:lstStyle/>
        <a:p>
          <a:r>
            <a:rPr lang="en-US" dirty="0" err="1"/>
            <a:t>Moq</a:t>
          </a:r>
          <a:endParaRPr lang="en-US" dirty="0"/>
        </a:p>
      </dgm:t>
    </dgm:pt>
    <dgm:pt modelId="{B344E45C-F5C1-4E4E-B466-E8374CEDCB9D}" type="parTrans" cxnId="{B67F64F8-E823-43F0-A6D5-3188B1DE8186}">
      <dgm:prSet/>
      <dgm:spPr/>
      <dgm:t>
        <a:bodyPr/>
        <a:lstStyle/>
        <a:p>
          <a:endParaRPr lang="en-GB"/>
        </a:p>
      </dgm:t>
    </dgm:pt>
    <dgm:pt modelId="{5E65061A-BEA4-437B-AE3A-B569E2ED9537}" type="sibTrans" cxnId="{B67F64F8-E823-43F0-A6D5-3188B1DE8186}">
      <dgm:prSet/>
      <dgm:spPr/>
      <dgm:t>
        <a:bodyPr/>
        <a:lstStyle/>
        <a:p>
          <a:endParaRPr lang="en-GB"/>
        </a:p>
      </dgm:t>
    </dgm:pt>
    <dgm:pt modelId="{7E00C930-E753-453E-9B38-5A3668A0FC17}">
      <dgm:prSet/>
      <dgm:spPr/>
      <dgm:t>
        <a:bodyPr/>
        <a:lstStyle/>
        <a:p>
          <a:r>
            <a:rPr lang="en-US"/>
            <a:t>Q&amp;A</a:t>
          </a:r>
          <a:endParaRPr lang="en-US" dirty="0"/>
        </a:p>
      </dgm:t>
    </dgm:pt>
    <dgm:pt modelId="{6369FDCB-E483-4F90-AEC9-712C1BAF7AC4}" type="parTrans" cxnId="{17F3CDF2-F9B4-42C3-8346-B06F51E10550}">
      <dgm:prSet/>
      <dgm:spPr/>
      <dgm:t>
        <a:bodyPr/>
        <a:lstStyle/>
        <a:p>
          <a:endParaRPr lang="en-GB"/>
        </a:p>
      </dgm:t>
    </dgm:pt>
    <dgm:pt modelId="{0BE38BA7-4ED8-4D1A-9FCE-3BBD66CEF8C5}" type="sibTrans" cxnId="{17F3CDF2-F9B4-42C3-8346-B06F51E10550}">
      <dgm:prSet/>
      <dgm:spPr/>
      <dgm:t>
        <a:bodyPr/>
        <a:lstStyle/>
        <a:p>
          <a:endParaRPr lang="en-GB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5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A597608A-371C-456C-997A-66BEC6E5EED0}" type="pres">
      <dgm:prSet presAssocID="{B794535C-D510-4BE6-AEC0-2C1E1774992A}" presName="textNode" presStyleLbl="node1" presStyleIdx="1" presStyleCnt="5">
        <dgm:presLayoutVars>
          <dgm:bulletEnabled val="1"/>
        </dgm:presLayoutVars>
      </dgm:prSet>
      <dgm:spPr/>
    </dgm:pt>
    <dgm:pt modelId="{FF6E5B5E-B992-45C1-BCF2-FD63EF8EE67D}" type="pres">
      <dgm:prSet presAssocID="{5E65061A-BEA4-437B-AE3A-B569E2ED9537}" presName="sibTrans" presStyleCnt="0"/>
      <dgm:spPr/>
    </dgm:pt>
    <dgm:pt modelId="{858E8C19-6EE9-4011-85E3-96B000320F14}" type="pres">
      <dgm:prSet presAssocID="{9E510FDB-9CEB-4473-ADC7-60639E49E125}" presName="textNode" presStyleLbl="node1" presStyleIdx="2" presStyleCnt="5">
        <dgm:presLayoutVars>
          <dgm:bulletEnabled val="1"/>
        </dgm:presLayoutVars>
      </dgm:prSet>
      <dgm:spPr/>
    </dgm:pt>
    <dgm:pt modelId="{E1715A2D-FF70-4270-878F-BB3259A57E35}" type="pres">
      <dgm:prSet presAssocID="{36AC4AE3-1671-4911-963B-FE53A25BFCEC}" presName="sibTrans" presStyleCnt="0"/>
      <dgm:spPr/>
    </dgm:pt>
    <dgm:pt modelId="{85DB3C2C-F0EF-4458-B722-8D5D0E262489}" type="pres">
      <dgm:prSet presAssocID="{B2305CD8-162D-42EB-A2D8-5851BACC788E}" presName="textNode" presStyleLbl="node1" presStyleIdx="3" presStyleCnt="5">
        <dgm:presLayoutVars>
          <dgm:bulletEnabled val="1"/>
        </dgm:presLayoutVars>
      </dgm:prSet>
      <dgm:spPr/>
    </dgm:pt>
    <dgm:pt modelId="{5C994F52-7EC0-4052-B340-809E5D20BAE9}" type="pres">
      <dgm:prSet presAssocID="{BBBC1F02-8394-4958-B87A-7269B9401BC0}" presName="sibTrans" presStyleCnt="0"/>
      <dgm:spPr/>
    </dgm:pt>
    <dgm:pt modelId="{0462733D-C6EB-4F33-92EB-7216CD33FA9C}" type="pres">
      <dgm:prSet presAssocID="{7E00C930-E753-453E-9B38-5A3668A0FC1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AD19100F-B3B1-47FA-891D-67EC446FBBF2}" type="presOf" srcId="{B794535C-D510-4BE6-AEC0-2C1E1774992A}" destId="{A597608A-371C-456C-997A-66BEC6E5EED0}" srcOrd="0" destOrd="0" presId="urn:microsoft.com/office/officeart/2005/8/layout/hProcess9"/>
    <dgm:cxn modelId="{7A579B2A-F89C-44F7-B4CB-2A0377FA2F26}" srcId="{33F6CF7F-7C05-4CC7-A03E-2BDBDEBE5051}" destId="{9E510FDB-9CEB-4473-ADC7-60639E49E125}" srcOrd="2" destOrd="0" parTransId="{41EDE399-75DC-4926-AFB5-DECA436E634E}" sibTransId="{36AC4AE3-1671-4911-963B-FE53A25BFCEC}"/>
    <dgm:cxn modelId="{D776A03C-819B-4FB5-A4AE-91CAE9B5F889}" type="presOf" srcId="{7E00C930-E753-453E-9B38-5A3668A0FC17}" destId="{0462733D-C6EB-4F33-92EB-7216CD33FA9C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3" destOrd="0" parTransId="{5ABF9D48-8E98-4C99-859C-39110AAB2E64}" sibTransId="{BBBC1F02-8394-4958-B87A-7269B9401BC0}"/>
    <dgm:cxn modelId="{1A6EA593-A64B-4893-9783-641E791CC4A3}" type="presOf" srcId="{9E510FDB-9CEB-4473-ADC7-60639E49E125}" destId="{858E8C19-6EE9-4011-85E3-96B000320F14}" srcOrd="0" destOrd="0" presId="urn:microsoft.com/office/officeart/2005/8/layout/hProcess9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7F3CDF2-F9B4-42C3-8346-B06F51E10550}" srcId="{33F6CF7F-7C05-4CC7-A03E-2BDBDEBE5051}" destId="{7E00C930-E753-453E-9B38-5A3668A0FC17}" srcOrd="4" destOrd="0" parTransId="{6369FDCB-E483-4F90-AEC9-712C1BAF7AC4}" sibTransId="{0BE38BA7-4ED8-4D1A-9FCE-3BBD66CEF8C5}"/>
    <dgm:cxn modelId="{B67F64F8-E823-43F0-A6D5-3188B1DE8186}" srcId="{33F6CF7F-7C05-4CC7-A03E-2BDBDEBE5051}" destId="{B794535C-D510-4BE6-AEC0-2C1E1774992A}" srcOrd="1" destOrd="0" parTransId="{B344E45C-F5C1-4E4E-B466-E8374CEDCB9D}" sibTransId="{5E65061A-BEA4-437B-AE3A-B569E2ED9537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14A513FF-4212-4940-A570-69BD7FE7102E}" type="presParOf" srcId="{A7B82D27-447E-4FAD-A4BB-CED5622127D4}" destId="{A597608A-371C-456C-997A-66BEC6E5EED0}" srcOrd="2" destOrd="0" presId="urn:microsoft.com/office/officeart/2005/8/layout/hProcess9"/>
    <dgm:cxn modelId="{700F09BD-DCF9-459B-8D0F-3E9AE1C42D64}" type="presParOf" srcId="{A7B82D27-447E-4FAD-A4BB-CED5622127D4}" destId="{FF6E5B5E-B992-45C1-BCF2-FD63EF8EE67D}" srcOrd="3" destOrd="0" presId="urn:microsoft.com/office/officeart/2005/8/layout/hProcess9"/>
    <dgm:cxn modelId="{435FD7CA-AD8F-4D76-857B-38974ECD8461}" type="presParOf" srcId="{A7B82D27-447E-4FAD-A4BB-CED5622127D4}" destId="{858E8C19-6EE9-4011-85E3-96B000320F14}" srcOrd="4" destOrd="0" presId="urn:microsoft.com/office/officeart/2005/8/layout/hProcess9"/>
    <dgm:cxn modelId="{57B20B3B-4DC1-4E64-95A7-86BB4E3E0F69}" type="presParOf" srcId="{A7B82D27-447E-4FAD-A4BB-CED5622127D4}" destId="{E1715A2D-FF70-4270-878F-BB3259A57E35}" srcOrd="5" destOrd="0" presId="urn:microsoft.com/office/officeart/2005/8/layout/hProcess9"/>
    <dgm:cxn modelId="{156C8833-B39A-459B-892D-A0D3C411963C}" type="presParOf" srcId="{A7B82D27-447E-4FAD-A4BB-CED5622127D4}" destId="{85DB3C2C-F0EF-4458-B722-8D5D0E262489}" srcOrd="6" destOrd="0" presId="urn:microsoft.com/office/officeart/2005/8/layout/hProcess9"/>
    <dgm:cxn modelId="{EE206D80-AD00-42F0-BFEC-D051FE077773}" type="presParOf" srcId="{A7B82D27-447E-4FAD-A4BB-CED5622127D4}" destId="{5C994F52-7EC0-4052-B340-809E5D20BAE9}" srcOrd="7" destOrd="0" presId="urn:microsoft.com/office/officeart/2005/8/layout/hProcess9"/>
    <dgm:cxn modelId="{B43E2890-EC23-4256-854F-531D463B5D2E}" type="presParOf" srcId="{A7B82D27-447E-4FAD-A4BB-CED5622127D4}" destId="{0462733D-C6EB-4F33-92EB-7216CD33FA9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4756" y="858696"/>
          <a:ext cx="1917227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Big Picture</a:t>
          </a:r>
        </a:p>
      </dsp:txBody>
      <dsp:txXfrm>
        <a:off x="60647" y="914587"/>
        <a:ext cx="1805445" cy="1033147"/>
      </dsp:txXfrm>
    </dsp:sp>
    <dsp:sp modelId="{A597608A-371C-456C-997A-66BEC6E5EED0}">
      <dsp:nvSpPr>
        <dsp:cNvPr id="0" name=""/>
        <dsp:cNvSpPr/>
      </dsp:nvSpPr>
      <dsp:spPr>
        <a:xfrm>
          <a:off x="2094500" y="858696"/>
          <a:ext cx="1917227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Moq</a:t>
          </a:r>
          <a:endParaRPr lang="en-US" sz="2600" kern="1200" dirty="0"/>
        </a:p>
      </dsp:txBody>
      <dsp:txXfrm>
        <a:off x="2150391" y="914587"/>
        <a:ext cx="1805445" cy="1033147"/>
      </dsp:txXfrm>
    </dsp:sp>
    <dsp:sp modelId="{858E8C19-6EE9-4011-85E3-96B000320F14}">
      <dsp:nvSpPr>
        <dsp:cNvPr id="0" name=""/>
        <dsp:cNvSpPr/>
      </dsp:nvSpPr>
      <dsp:spPr>
        <a:xfrm>
          <a:off x="4184245" y="858696"/>
          <a:ext cx="1917227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Unit Testing</a:t>
          </a:r>
        </a:p>
      </dsp:txBody>
      <dsp:txXfrm>
        <a:off x="4240136" y="914587"/>
        <a:ext cx="1805445" cy="1033147"/>
      </dsp:txXfrm>
    </dsp:sp>
    <dsp:sp modelId="{85DB3C2C-F0EF-4458-B722-8D5D0E262489}">
      <dsp:nvSpPr>
        <dsp:cNvPr id="0" name=""/>
        <dsp:cNvSpPr/>
      </dsp:nvSpPr>
      <dsp:spPr>
        <a:xfrm>
          <a:off x="6273990" y="858696"/>
          <a:ext cx="1917227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Integration Testing</a:t>
          </a:r>
          <a:endParaRPr lang="en-US" sz="2600" kern="1200" dirty="0"/>
        </a:p>
      </dsp:txBody>
      <dsp:txXfrm>
        <a:off x="6329881" y="914587"/>
        <a:ext cx="1805445" cy="1033147"/>
      </dsp:txXfrm>
    </dsp:sp>
    <dsp:sp modelId="{0462733D-C6EB-4F33-92EB-7216CD33FA9C}">
      <dsp:nvSpPr>
        <dsp:cNvPr id="0" name=""/>
        <dsp:cNvSpPr/>
      </dsp:nvSpPr>
      <dsp:spPr>
        <a:xfrm>
          <a:off x="8363735" y="858696"/>
          <a:ext cx="1917227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Q&amp;A</a:t>
          </a:r>
          <a:endParaRPr lang="en-US" sz="2600" kern="1200" dirty="0"/>
        </a:p>
      </dsp:txBody>
      <dsp:txXfrm>
        <a:off x="8419626" y="914587"/>
        <a:ext cx="1805445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29/03/2021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1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57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30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50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81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29 March 2021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29 March 2021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29 March 2021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29 March 2021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github.com/Moq/moq4/wiki/Quickstart" TargetMode="External"/><Relationship Id="rId4" Type="http://schemas.openxmlformats.org/officeDocument/2006/relationships/hyperlink" Target="https://www.manning.com/books/the-art-of-unit-test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UNIT TESTING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sz="9000" dirty="0"/>
            </a:br>
            <a:br>
              <a:rPr lang="da-DK" sz="9000" dirty="0"/>
            </a:br>
            <a:br>
              <a:rPr lang="da-DK" sz="9000" dirty="0"/>
            </a:br>
            <a:r>
              <a:rPr lang="da-DK" sz="1400" dirty="0"/>
              <a:t>U</a:t>
            </a:r>
            <a:r>
              <a:rPr lang="da-DK" sz="1400" cap="none" dirty="0"/>
              <a:t>pdated 26 January 2021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</a:t>
              </a:r>
              <a:r>
                <a:rPr lang="en-US" sz="2000" dirty="0" err="1">
                  <a:solidFill>
                    <a:schemeClr val="bg1"/>
                  </a:solidFill>
                </a:rPr>
                <a:t>Moq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0E6C38D-5E1C-46F8-9934-1572A8544609}"/>
              </a:ext>
            </a:extLst>
          </p:cNvPr>
          <p:cNvSpPr txBox="1"/>
          <p:nvPr/>
        </p:nvSpPr>
        <p:spPr>
          <a:xfrm>
            <a:off x="388620" y="1237838"/>
            <a:ext cx="11178540" cy="4594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100" b="1" dirty="0"/>
              <a:t>Using </a:t>
            </a:r>
            <a:r>
              <a:rPr lang="en-GB" sz="2100" b="1" dirty="0" err="1"/>
              <a:t>Moq</a:t>
            </a:r>
            <a:r>
              <a:rPr lang="en-GB" sz="2100" b="1" dirty="0"/>
              <a:t> in Unit Tests</a:t>
            </a:r>
          </a:p>
          <a:p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Identify dependencies of the System Under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Ensure Mock Objects are created to replace these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Configure the Mock Objects using the Setup method exposed by </a:t>
            </a:r>
            <a:r>
              <a:rPr lang="en-GB" sz="2100" dirty="0" err="1"/>
              <a:t>Moq</a:t>
            </a:r>
            <a:r>
              <a:rPr lang="en-GB" sz="21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100" dirty="0"/>
              <a:t>If not explicitly configured then a default behaviour is utilised.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100" dirty="0" err="1"/>
              <a:t>Moq</a:t>
            </a:r>
            <a:r>
              <a:rPr lang="en-GB" sz="2100" dirty="0"/>
              <a:t> provides a class known as It which can be used to define a return value based on the parameter type being used when the call is made.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Execute the required elements of the System Under Test as part of the Act section of the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Perform assertions using your required logic.</a:t>
            </a:r>
          </a:p>
        </p:txBody>
      </p:sp>
    </p:spTree>
    <p:extLst>
      <p:ext uri="{BB962C8B-B14F-4D97-AF65-F5344CB8AC3E}">
        <p14:creationId xmlns:p14="http://schemas.microsoft.com/office/powerpoint/2010/main" val="127945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</a:t>
              </a:r>
              <a:r>
                <a:rPr lang="en-US" sz="2000" dirty="0" err="1">
                  <a:solidFill>
                    <a:schemeClr val="bg1"/>
                  </a:solidFill>
                </a:rPr>
                <a:t>Moq</a:t>
              </a:r>
              <a:r>
                <a:rPr lang="en-US" sz="2000" dirty="0">
                  <a:solidFill>
                    <a:schemeClr val="bg1"/>
                  </a:solidFill>
                </a:rPr>
                <a:t>  &gt; Live Demo (</a:t>
              </a:r>
              <a:r>
                <a:rPr lang="en-US" sz="2000" dirty="0" err="1">
                  <a:solidFill>
                    <a:schemeClr val="bg1"/>
                  </a:solidFill>
                </a:rPr>
                <a:t>Moq</a:t>
              </a:r>
              <a:r>
                <a:rPr lang="en-US" sz="2000" dirty="0">
                  <a:solidFill>
                    <a:schemeClr val="bg1"/>
                  </a:solidFill>
                </a:rPr>
                <a:t> In Action)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D24AAF-361F-40E6-9674-B417AC12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0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</a:t>
              </a:r>
              <a:r>
                <a:rPr lang="en-US" sz="2000" dirty="0" err="1">
                  <a:solidFill>
                    <a:schemeClr val="bg1"/>
                  </a:solidFill>
                </a:rPr>
                <a:t>Moq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0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Unit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8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Unit Testing &gt; Kata 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4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Unit Testing &gt; Kata 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Integration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629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Integration Testing &gt; Kata 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4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8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Feedback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1251635" y="2772361"/>
            <a:ext cx="96887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/>
              <a:t>https://forms.office.com/Pages/ResponsePage.aspx?id=ZpSpcwWtIUKfkOcUKqL2wTFclz-gNvpNq3THAj1j3ZxUODk1TjlEWVNJNzUxNjAwTFhGQkQ2VkNTWi4u</a:t>
            </a:r>
          </a:p>
        </p:txBody>
      </p:sp>
    </p:spTree>
    <p:extLst>
      <p:ext uri="{BB962C8B-B14F-4D97-AF65-F5344CB8AC3E}">
        <p14:creationId xmlns:p14="http://schemas.microsoft.com/office/powerpoint/2010/main" val="11315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358264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97608A-371C-456C-997A-66BEC6E5E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8E8C19-6EE9-4011-85E3-96B000320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462733D-C6EB-4F33-92EB-7216CD33F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Literature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E61E68-877D-4888-B34E-7FFC97D3F18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hlinkClick r:id="rId4"/>
              </a:rPr>
              <a:t>Manning | The Art of Unit Testing</a:t>
            </a:r>
            <a:endParaRPr lang="en-GB" sz="2400" dirty="0"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hlinkClick r:id="rId5"/>
              </a:rPr>
              <a:t>Quickstart</a:t>
            </a:r>
            <a:r>
              <a:rPr lang="en-GB" sz="2400" dirty="0">
                <a:hlinkClick r:id="rId5"/>
              </a:rPr>
              <a:t> · </a:t>
            </a:r>
            <a:r>
              <a:rPr lang="en-GB" sz="2400" dirty="0" err="1">
                <a:hlinkClick r:id="rId5"/>
              </a:rPr>
              <a:t>moq</a:t>
            </a:r>
            <a:r>
              <a:rPr lang="en-GB" sz="2400" dirty="0">
                <a:hlinkClick r:id="rId5"/>
              </a:rPr>
              <a:t>/moq4 Wiki (github.com)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37165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Big Picture</a:t>
              </a:r>
            </a:p>
          </p:txBody>
        </p:sp>
      </p:grpSp>
      <p:pic>
        <p:nvPicPr>
          <p:cNvPr id="1026" name="Picture 2" descr="Manning | The Art of Unit Testing, Second Edition">
            <a:extLst>
              <a:ext uri="{FF2B5EF4-FFF2-40B4-BE49-F238E27FC236}">
                <a16:creationId xmlns:a16="http://schemas.microsoft.com/office/drawing/2014/main" id="{4F8A8DF0-DE48-46B9-95F6-908D9A6EE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119" y="980746"/>
            <a:ext cx="4645759" cy="582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1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Big Picture &gt; Pros and Cons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D30281-4E37-404B-8381-4EC2D58D3BC4}"/>
              </a:ext>
            </a:extLst>
          </p:cNvPr>
          <p:cNvSpPr txBox="1"/>
          <p:nvPr/>
        </p:nvSpPr>
        <p:spPr>
          <a:xfrm>
            <a:off x="377190" y="1291590"/>
            <a:ext cx="11315700" cy="4892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Pros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More reusable code and easier debugging.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Reduced cost for testing and bug-fixing.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Increased efficiency of code improvement and maintenance.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Simplified interaction due to separate and complex modules testing.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Errors can be detected at the early stages of the SDLC.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Cons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It's difficult to write quality unit tests and the whole process can be time-consuming.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Human factor. A developer can make a mistake that will impact the whole system.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Not all errors can be detected, since every module it tested separately and later different integration bugs may appear.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060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Big Picture &gt; Arrange, Act, Assert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D30281-4E37-404B-8381-4EC2D58D3BC4}"/>
              </a:ext>
            </a:extLst>
          </p:cNvPr>
          <p:cNvSpPr txBox="1"/>
          <p:nvPr/>
        </p:nvSpPr>
        <p:spPr>
          <a:xfrm>
            <a:off x="377190" y="1291590"/>
            <a:ext cx="11315700" cy="4892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800" dirty="0"/>
              <a:t>Unit Tests are broken into three phases.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/>
              <a:t>Arrange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Set up everything that is needed for the test to be executed.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/>
              <a:t>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Invoke the code (typically the specific method) that you wish to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/>
              <a:t>Assert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Specify the pass criteria for the test, which fails if not met.</a:t>
            </a:r>
          </a:p>
        </p:txBody>
      </p:sp>
    </p:spTree>
    <p:extLst>
      <p:ext uri="{BB962C8B-B14F-4D97-AF65-F5344CB8AC3E}">
        <p14:creationId xmlns:p14="http://schemas.microsoft.com/office/powerpoint/2010/main" val="42418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UTDD  &gt; Live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D24AAF-361F-40E6-9674-B417AC12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Big Picture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3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</a:t>
              </a:r>
              <a:r>
                <a:rPr lang="en-US" sz="2000" dirty="0" err="1">
                  <a:solidFill>
                    <a:schemeClr val="bg1"/>
                  </a:solidFill>
                </a:rPr>
                <a:t>Moq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 descr="C# - Moq tutorial for beginners - Code4Noobz">
            <a:extLst>
              <a:ext uri="{FF2B5EF4-FFF2-40B4-BE49-F238E27FC236}">
                <a16:creationId xmlns:a16="http://schemas.microsoft.com/office/drawing/2014/main" id="{4ACF854E-10AC-4810-AE78-6D4860A2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2" y="1435418"/>
            <a:ext cx="55530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1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UTDD &gt; </a:t>
              </a:r>
              <a:r>
                <a:rPr lang="en-US" sz="2000" dirty="0" err="1">
                  <a:solidFill>
                    <a:schemeClr val="bg1"/>
                  </a:solidFill>
                </a:rPr>
                <a:t>Moq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0E6C38D-5E1C-46F8-9934-1572A8544609}"/>
              </a:ext>
            </a:extLst>
          </p:cNvPr>
          <p:cNvSpPr txBox="1"/>
          <p:nvPr/>
        </p:nvSpPr>
        <p:spPr>
          <a:xfrm>
            <a:off x="388620" y="1237838"/>
            <a:ext cx="11178540" cy="4594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/>
              <a:t>What is </a:t>
            </a:r>
            <a:r>
              <a:rPr lang="en-GB" sz="2100" b="1" dirty="0" err="1"/>
              <a:t>Moq</a:t>
            </a:r>
            <a:r>
              <a:rPr lang="en-GB" sz="2100" b="1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100" dirty="0"/>
              <a:t>A mocking framework for C# </a:t>
            </a:r>
            <a:r>
              <a:rPr lang="en-GB" sz="2100" dirty="0" err="1"/>
              <a:t>.Net</a:t>
            </a:r>
            <a:r>
              <a:rPr lang="en-GB" sz="21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100" dirty="0"/>
              <a:t>Allows testing on code that may have dependencies.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100" dirty="0"/>
              <a:t>Replaces the actual dependency that would be used in Production with a test-time-only version to enable easier isolation of the code we want to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/>
              <a:t>Why use Mock Objects?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100" dirty="0"/>
              <a:t>Improves the speed of test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100" dirty="0"/>
              <a:t>Removes possible dependencies on external resource (e.g. Database, Web Service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100" dirty="0"/>
              <a:t>Allows parallel development streams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100" dirty="0"/>
              <a:t>Improves test reliability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100" dirty="0"/>
              <a:t>Reduces development and testing costs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100" dirty="0"/>
              <a:t>External dependencies that are billed per call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100" dirty="0"/>
              <a:t>Developer effort and complexity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100" dirty="0"/>
              <a:t>Allows non-deterministic dependency testing	</a:t>
            </a:r>
          </a:p>
        </p:txBody>
      </p:sp>
    </p:spTree>
    <p:extLst>
      <p:ext uri="{BB962C8B-B14F-4D97-AF65-F5344CB8AC3E}">
        <p14:creationId xmlns:p14="http://schemas.microsoft.com/office/powerpoint/2010/main" val="3143774313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517</Words>
  <Application>Microsoft Office PowerPoint</Application>
  <PresentationFormat>Widescreen</PresentationFormat>
  <Paragraphs>83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DFDS Bold</vt:lpstr>
      <vt:lpstr>DFDS Light</vt:lpstr>
      <vt:lpstr>DFDS</vt:lpstr>
      <vt:lpstr>Calibri</vt:lpstr>
      <vt:lpstr>Arial</vt:lpstr>
      <vt:lpstr>DFDS PowerPoint Template 16_9 logo top</vt:lpstr>
      <vt:lpstr>UNIT TESTING DEEP DIVE   Updated 26 January 2021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2021-03-30T10:43:37Z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