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615" r:id="rId1"/>
  </p:sldMasterIdLst>
  <p:notesMasterIdLst>
    <p:notesMasterId r:id="rId25"/>
  </p:notesMasterIdLst>
  <p:handoutMasterIdLst>
    <p:handoutMasterId r:id="rId26"/>
  </p:handoutMasterIdLst>
  <p:sldIdLst>
    <p:sldId id="352" r:id="rId2"/>
    <p:sldId id="391" r:id="rId3"/>
    <p:sldId id="386" r:id="rId4"/>
    <p:sldId id="397" r:id="rId5"/>
    <p:sldId id="403" r:id="rId6"/>
    <p:sldId id="404" r:id="rId7"/>
    <p:sldId id="415" r:id="rId8"/>
    <p:sldId id="416" r:id="rId9"/>
    <p:sldId id="417" r:id="rId10"/>
    <p:sldId id="418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310" r:id="rId24"/>
  </p:sldIdLst>
  <p:sldSz cx="9906000" cy="6858000" type="A4"/>
  <p:notesSz cx="6858000" cy="99472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Arial Rounded MT Bold" panose="020F07040305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Chen" initials="W" lastIdx="1" clrIdx="0">
    <p:extLst>
      <p:ext uri="{19B8F6BF-5375-455C-9EA6-DF929625EA0E}">
        <p15:presenceInfo xmlns:p15="http://schemas.microsoft.com/office/powerpoint/2012/main" userId="Wesley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3399"/>
    <a:srgbClr val="FF0000"/>
    <a:srgbClr val="008000"/>
    <a:srgbClr val="00FF00"/>
    <a:srgbClr val="FF6600"/>
    <a:srgbClr val="DDDDDD"/>
    <a:srgbClr val="B2B2B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00" autoAdjust="0"/>
  </p:normalViewPr>
  <p:slideViewPr>
    <p:cSldViewPr>
      <p:cViewPr varScale="1">
        <p:scale>
          <a:sx n="86" d="100"/>
          <a:sy n="86" d="100"/>
        </p:scale>
        <p:origin x="1176" y="48"/>
      </p:cViewPr>
      <p:guideLst>
        <p:guide orient="horz" pos="397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66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8FF2E5A-2F56-411D-A4E4-D47BFFFB27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004" cy="49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27" tIns="48014" rIns="96027" bIns="48014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50000"/>
              <a:buFont typeface="Arial Rounded MT Bold" panose="020F0704030504030204" pitchFamily="34" charset="0"/>
              <a:buChar char="•"/>
              <a:defRPr kumimoji="0"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0838D7E-8D54-4980-BB2E-8E9D620D36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63" y="0"/>
            <a:ext cx="2972004" cy="49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27" tIns="48014" rIns="96027" bIns="480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SzPct val="50000"/>
              <a:buFont typeface="Arial Rounded MT Bold" panose="020F0704030504030204" pitchFamily="34" charset="0"/>
              <a:buChar char="•"/>
              <a:defRPr kumimoji="0" sz="1300">
                <a:ea typeface="新細明體" charset="-120"/>
              </a:defRPr>
            </a:lvl1pPr>
          </a:lstStyle>
          <a:p>
            <a:pPr>
              <a:defRPr/>
            </a:pPr>
            <a:fld id="{189B83F1-8745-46B3-B1E8-B5664A16790E}" type="datetime1">
              <a:rPr lang="zh-TW" altLang="en-US"/>
              <a:pPr>
                <a:defRPr/>
              </a:pPr>
              <a:t>2018/10/24</a:t>
            </a:fld>
            <a:endParaRPr lang="en-US" altLang="zh-TW" dirty="0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D8D35C9A-17FE-40B2-B8C5-DC08DBF2D06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8908"/>
            <a:ext cx="2972004" cy="49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27" tIns="48014" rIns="96027" bIns="48014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50000"/>
              <a:buFont typeface="Arial Rounded MT Bold" panose="020F0704030504030204" pitchFamily="34" charset="0"/>
              <a:buChar char="•"/>
              <a:defRPr kumimoji="0"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E31BD895-6909-4F8C-AFF1-F158ACE825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63" y="9448908"/>
            <a:ext cx="2972004" cy="49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27" tIns="48014" rIns="96027" bIns="480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SzPct val="50000"/>
              <a:buFont typeface="Arial Rounded MT Bold" panose="020F0704030504030204" pitchFamily="34" charset="0"/>
              <a:buChar char="•"/>
              <a:defRPr kumimoji="0" sz="1300"/>
            </a:lvl1pPr>
          </a:lstStyle>
          <a:p>
            <a:pPr>
              <a:defRPr/>
            </a:pPr>
            <a:fld id="{CB464F49-C3A4-45F8-8154-42C60D80338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397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D0AE26-CD25-4106-8ED8-3A2233DFE0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004" cy="49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27" tIns="48014" rIns="96027" bIns="4801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SzTx/>
              <a:buFontTx/>
              <a:buNone/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2765ECA-E073-4C15-9B5B-1424C6AD5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463" y="0"/>
            <a:ext cx="2972004" cy="49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27" tIns="48014" rIns="96027" bIns="480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SzTx/>
              <a:buFontTx/>
              <a:buNone/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BB9DF28-AD5B-4296-B318-9D9B2D694EA3}" type="datetime1">
              <a:rPr lang="en-US" altLang="zh-TW"/>
              <a:pPr>
                <a:defRPr/>
              </a:pPr>
              <a:t>10/24/2018</a:t>
            </a:fld>
            <a:endParaRPr lang="en-US" altLang="zh-TW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6F6A9CD-0860-4083-AD55-AE7CA285FF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6D0FC02-1448-4DBC-9F7C-2CC15F0A1D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4" y="4724454"/>
            <a:ext cx="5487013" cy="447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27" tIns="48014" rIns="96027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  <a:endParaRPr lang="en-US" altLang="zh-TW" noProof="0"/>
          </a:p>
          <a:p>
            <a:pPr lvl="1"/>
            <a:r>
              <a:rPr lang="zh-TW" altLang="en-US" noProof="0"/>
              <a:t>第二層</a:t>
            </a:r>
            <a:endParaRPr lang="en-US" altLang="zh-TW" noProof="0"/>
          </a:p>
          <a:p>
            <a:pPr lvl="2"/>
            <a:r>
              <a:rPr lang="zh-TW" altLang="en-US" noProof="0"/>
              <a:t>第三層</a:t>
            </a:r>
            <a:endParaRPr lang="en-US" altLang="zh-TW" noProof="0"/>
          </a:p>
          <a:p>
            <a:pPr lvl="3"/>
            <a:r>
              <a:rPr lang="zh-TW" altLang="en-US" noProof="0"/>
              <a:t>第四層</a:t>
            </a:r>
            <a:endParaRPr lang="en-US" altLang="zh-TW" noProof="0"/>
          </a:p>
          <a:p>
            <a:pPr lvl="4"/>
            <a:r>
              <a:rPr lang="zh-TW" altLang="en-US" noProof="0"/>
              <a:t>第五層</a:t>
            </a:r>
            <a:endParaRPr lang="en-US" altLang="zh-TW" noProof="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03F439B-10C1-441F-B369-AA364C6881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8908"/>
            <a:ext cx="2972004" cy="49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27" tIns="48014" rIns="96027" bIns="4801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SzTx/>
              <a:buFontTx/>
              <a:buNone/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3D4ED6D-0141-4764-8E77-1CA5E7F61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63" y="9448908"/>
            <a:ext cx="2972004" cy="49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27" tIns="48014" rIns="96027" bIns="480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SzTx/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AA6E08-5D1A-40CA-9E67-2962601F9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0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3413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1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9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2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39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4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9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9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4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5726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61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6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50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588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378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1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3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6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7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3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E08-5D1A-40CA-9E67-2962601F9135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24744"/>
            <a:ext cx="9906000" cy="30906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48327"/>
            <a:ext cx="9906000" cy="83705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504" y="2174291"/>
            <a:ext cx="6552728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88505" y="3068638"/>
            <a:ext cx="648072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/>
            </a:lvl1pPr>
          </a:lstStyle>
          <a:p>
            <a:pPr lvl="0"/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564304" y="479426"/>
            <a:ext cx="19541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Bold" pitchFamily="34" charset="0"/>
                <a:ea typeface="ＭＳ Ｐゴシック" pitchFamily="34" charset="-128"/>
              </a:rPr>
              <a:t>Security Level: </a:t>
            </a:r>
          </a:p>
        </p:txBody>
      </p:sp>
      <p:sp>
        <p:nvSpPr>
          <p:cNvPr id="10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7426975" y="537321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400326" y="6322528"/>
            <a:ext cx="1105347" cy="288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7747" tIns="43871" rIns="87747" bIns="43871">
            <a:spAutoFit/>
          </a:bodyPr>
          <a:lstStyle/>
          <a:p>
            <a:pPr defTabSz="877740" eaLnBrk="0" hangingPunct="0">
              <a:defRPr/>
            </a:pPr>
            <a:r>
              <a:rPr lang="en-US" altLang="zh-CN" sz="1300" b="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Confidential </a:t>
            </a:r>
          </a:p>
        </p:txBody>
      </p:sp>
    </p:spTree>
    <p:extLst>
      <p:ext uri="{BB962C8B-B14F-4D97-AF65-F5344CB8AC3E}">
        <p14:creationId xmlns:p14="http://schemas.microsoft.com/office/powerpoint/2010/main" val="327989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24744"/>
            <a:ext cx="9906000" cy="30906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3"/>
          <a:srcRect b="25807"/>
          <a:stretch/>
        </p:blipFill>
        <p:spPr>
          <a:xfrm>
            <a:off x="0" y="6048327"/>
            <a:ext cx="9906000" cy="62103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504" y="2174291"/>
            <a:ext cx="6552728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88505" y="3068638"/>
            <a:ext cx="648072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/>
            </a:lvl1pPr>
          </a:lstStyle>
          <a:p>
            <a:pPr lvl="0"/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564304" y="479426"/>
            <a:ext cx="195419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 eaLnBrk="0" hangingPunct="0"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Bold" pitchFamily="34" charset="0"/>
                <a:ea typeface="ＭＳ Ｐゴシック" pitchFamily="34" charset="-128"/>
              </a:rPr>
              <a:t>Security Level: </a:t>
            </a:r>
          </a:p>
        </p:txBody>
      </p:sp>
      <p:sp>
        <p:nvSpPr>
          <p:cNvPr id="11" name="日期版面配置區 7"/>
          <p:cNvSpPr>
            <a:spLocks noGrp="1"/>
          </p:cNvSpPr>
          <p:nvPr>
            <p:ph type="dt" sz="half" idx="2"/>
          </p:nvPr>
        </p:nvSpPr>
        <p:spPr>
          <a:xfrm>
            <a:off x="7564304" y="537321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400326" y="6322528"/>
            <a:ext cx="1105347" cy="288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7747" tIns="43871" rIns="87747" bIns="43871">
            <a:spAutoFit/>
          </a:bodyPr>
          <a:lstStyle/>
          <a:p>
            <a:pPr defTabSz="877740" eaLnBrk="0" hangingPunct="0">
              <a:defRPr/>
            </a:pPr>
            <a:r>
              <a:rPr lang="en-US" altLang="zh-CN" sz="1300" b="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Confidential </a:t>
            </a:r>
          </a:p>
        </p:txBody>
      </p:sp>
    </p:spTree>
    <p:extLst>
      <p:ext uri="{BB962C8B-B14F-4D97-AF65-F5344CB8AC3E}">
        <p14:creationId xmlns:p14="http://schemas.microsoft.com/office/powerpoint/2010/main" val="2301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0"/>
          <a:stretch/>
        </p:blipFill>
        <p:spPr>
          <a:xfrm>
            <a:off x="0" y="6362700"/>
            <a:ext cx="9906000" cy="522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2" y="1337594"/>
            <a:ext cx="8575487" cy="4508556"/>
          </a:xfrm>
        </p:spPr>
        <p:txBody>
          <a:bodyPr>
            <a:normAutofit/>
          </a:bodyPr>
          <a:lstStyle>
            <a:lvl1pPr>
              <a:defRPr sz="2800"/>
            </a:lvl1pPr>
            <a:lvl2pPr marL="384048" indent="-182880">
              <a:buFont typeface="Wingdings" panose="05000000000000000000" pitchFamily="2" charset="2"/>
              <a:buChar char="n"/>
              <a:defRPr sz="2400"/>
            </a:lvl2pPr>
            <a:lvl3pPr marL="566928" indent="-182880">
              <a:buFont typeface="Wingdings" panose="05000000000000000000" pitchFamily="2" charset="2"/>
              <a:buChar char="Ø"/>
              <a:defRPr sz="2000"/>
            </a:lvl3pPr>
            <a:lvl4pPr marL="749808" indent="-182880">
              <a:buFont typeface="Wingdings" panose="05000000000000000000" pitchFamily="2" charset="2"/>
              <a:buChar char="l"/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52736"/>
            <a:ext cx="9906000" cy="39624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4758389" y="6440152"/>
            <a:ext cx="389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940-0591-4D99-B9EF-9903D6586F60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089">
            <a:off x="6462561" y="4835832"/>
            <a:ext cx="3667119" cy="4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0"/>
          <a:stretch/>
        </p:blipFill>
        <p:spPr>
          <a:xfrm>
            <a:off x="0" y="6362700"/>
            <a:ext cx="9906000" cy="522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671000"/>
            <a:ext cx="8172450" cy="204603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378904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4758389" y="6440152"/>
            <a:ext cx="389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940-0591-4D99-B9EF-9903D6586F60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089">
            <a:off x="6462561" y="4835832"/>
            <a:ext cx="3667119" cy="4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1540" y="1556792"/>
            <a:ext cx="8172450" cy="2768320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谢谢大家</a:t>
            </a:r>
            <a:r>
              <a:rPr lang="en-US" altLang="zh-TW" dirty="0"/>
              <a:t>!</a:t>
            </a:r>
            <a:endParaRPr lang="en-US" dirty="0"/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4758389" y="6444200"/>
            <a:ext cx="389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940-0591-4D99-B9EF-9903D6586F60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12532"/>
            <a:ext cx="9906000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0"/>
          <a:stretch/>
        </p:blipFill>
        <p:spPr>
          <a:xfrm>
            <a:off x="0" y="6362700"/>
            <a:ext cx="9906000" cy="522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556792"/>
            <a:ext cx="8172450" cy="2768320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4758389" y="6444200"/>
            <a:ext cx="389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940-0591-4D99-B9EF-9903D6586F60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089">
            <a:off x="6462561" y="4835832"/>
            <a:ext cx="3667119" cy="4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5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502" y="254136"/>
            <a:ext cx="8064897" cy="7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503" y="1360538"/>
            <a:ext cx="8575487" cy="4508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4736976" y="648527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2B0C9D-8E5C-4E38-AD3D-A9CBF8EAF8E3}" type="slidenum">
              <a:rPr lang="zh-TW" altLang="en-US" sz="1800" b="1" smtClean="0">
                <a:solidFill>
                  <a:schemeClr val="bg1"/>
                </a:solidFill>
                <a:effectLst/>
              </a:rPr>
              <a:t>‹#›</a:t>
            </a:fld>
            <a:endParaRPr lang="zh-TW" altLang="en-US" sz="1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4736976" y="645333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152B0C9D-8E5C-4E38-AD3D-A9CBF8EAF8E3}" type="slidenum">
              <a:rPr lang="zh-TW" altLang="en-US" sz="1400" b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4758389" y="6444200"/>
            <a:ext cx="389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940-0591-4D99-B9EF-9903D6586F6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1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21" r:id="rId2"/>
    <p:sldLayoutId id="2147484617" r:id="rId3"/>
    <p:sldLayoutId id="2147484619" r:id="rId4"/>
    <p:sldLayoutId id="2147484622" r:id="rId5"/>
    <p:sldLayoutId id="2147484620" r:id="rId6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F154A686-15C8-4CEF-8FE7-A091E88B2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504" y="2085364"/>
            <a:ext cx="6552728" cy="1507208"/>
          </a:xfrm>
        </p:spPr>
        <p:txBody>
          <a:bodyPr anchor="ctr"/>
          <a:lstStyle/>
          <a:p>
            <a:r>
              <a:rPr lang="en-US" altLang="zh-TW" sz="5400" dirty="0">
                <a:latin typeface="Arial" panose="020B0604020202020204" pitchFamily="34" charset="0"/>
                <a:ea typeface="標楷體" panose="03000509000000000000" pitchFamily="65" charset="-120"/>
              </a:rPr>
              <a:t>   XM - Plus Studio </a:t>
            </a:r>
            <a:br>
              <a:rPr lang="en-US" altLang="zh-TW" sz="5400" dirty="0">
                <a:latin typeface="Arial" panose="020B0604020202020204" pitchFamily="34" charset="0"/>
                <a:ea typeface="標楷體" panose="03000509000000000000" pitchFamily="65" charset="-120"/>
              </a:rPr>
            </a:br>
            <a:r>
              <a:rPr lang="en-US" altLang="zh-TW" sz="5400" dirty="0">
                <a:latin typeface="Arial" panose="020B0604020202020204" pitchFamily="34" charset="0"/>
                <a:ea typeface="標楷體" panose="03000509000000000000" pitchFamily="65" charset="-120"/>
              </a:rPr>
              <a:t>    		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Chamber Test</a:t>
            </a:r>
            <a:endParaRPr lang="zh-TW" altLang="en-US" dirty="0">
              <a:solidFill>
                <a:srgbClr val="FFC000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4294967295"/>
          </p:nvPr>
        </p:nvSpPr>
        <p:spPr>
          <a:xfrm>
            <a:off x="1374443" y="4509120"/>
            <a:ext cx="7899970" cy="1143000"/>
          </a:xfrm>
        </p:spPr>
        <p:txBody>
          <a:bodyPr>
            <a:normAutofit/>
          </a:bodyPr>
          <a:lstStyle/>
          <a:p>
            <a:pPr algn="r"/>
            <a:r>
              <a:rPr lang="en-US" altLang="zh-TW" sz="2000" dirty="0"/>
              <a:t>Application Department </a:t>
            </a:r>
          </a:p>
          <a:p>
            <a:pPr algn="r"/>
            <a:r>
              <a:rPr lang="en-US" altLang="zh-TW" sz="2000" dirty="0"/>
              <a:t>Wesley Chen</a:t>
            </a:r>
            <a:endParaRPr lang="zh-TW" altLang="en-US" sz="2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8841432" y="400378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internal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416496" y="3933054"/>
            <a:ext cx="6552728" cy="2363083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- 5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5472607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d). </a:t>
            </a:r>
            <a:r>
              <a:rPr lang="en-US" altLang="zh-TW" sz="1600" dirty="0">
                <a:solidFill>
                  <a:srgbClr val="0070C0"/>
                </a:solidFill>
                <a:latin typeface="+mn-lt"/>
              </a:rPr>
              <a:t>[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DISPLAY INITIAL CODE] means need write initial code command to chip 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for example.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[DISPLAY INITIAL CODE ]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# Set XM Command Password 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mipi.write 0x23 0x00 0x00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mipi.write 0x29 0xFF 0x21 0x60 0x01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#Set XM Command Password 2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mipi.write 0x23 0x00 0x80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mipi.write 0x29 0xFF 0x21 0x60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             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                                     :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                                                         : </a:t>
            </a:r>
            <a:endParaRPr lang="zh-TW" altLang="en-US" sz="1600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10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416496" y="4189720"/>
            <a:ext cx="65527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7C2ECAB-1963-4EBE-9A46-B981E703BC73}"/>
              </a:ext>
            </a:extLst>
          </p:cNvPr>
          <p:cNvSpPr/>
          <p:nvPr/>
        </p:nvSpPr>
        <p:spPr>
          <a:xfrm>
            <a:off x="7113240" y="3956432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0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2288704" y="3933055"/>
            <a:ext cx="2376264" cy="122413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- 6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5472607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d). </a:t>
            </a:r>
            <a:r>
              <a:rPr lang="en-US" altLang="zh-TW" sz="1600" dirty="0">
                <a:solidFill>
                  <a:srgbClr val="0070C0"/>
                </a:solidFill>
                <a:latin typeface="+mn-lt"/>
              </a:rPr>
              <a:t>[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DISPLAY OFF] means need write display off command to chip 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for example.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                                   [DISPLAY OFF]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          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                                    #Display off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                                     mipi.write 0x05 0x28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                                     delay 100</a:t>
            </a:r>
            <a:endParaRPr lang="zh-TW" altLang="en-US" sz="1600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11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2288704" y="4244464"/>
            <a:ext cx="23762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7C2ECAB-1963-4EBE-9A46-B981E703BC73}"/>
              </a:ext>
            </a:extLst>
          </p:cNvPr>
          <p:cNvSpPr/>
          <p:nvPr/>
        </p:nvSpPr>
        <p:spPr>
          <a:xfrm>
            <a:off x="7113240" y="4251072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95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2288704" y="3736465"/>
            <a:ext cx="2592288" cy="142072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- 7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5472607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d). </a:t>
            </a:r>
            <a:r>
              <a:rPr lang="en-US" altLang="zh-TW" sz="1600" dirty="0">
                <a:solidFill>
                  <a:srgbClr val="0070C0"/>
                </a:solidFill>
                <a:latin typeface="+mn-lt"/>
              </a:rPr>
              <a:t>[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SLEEP IN] means need write sleep in command to chip. for example.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[SLEEP IN]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#Sleep IN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                    mipi.write 0x05 0x10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                    delay 100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2288704" y="3993130"/>
            <a:ext cx="2592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7C2ECAB-1963-4EBE-9A46-B981E703BC73}"/>
              </a:ext>
            </a:extLst>
          </p:cNvPr>
          <p:cNvSpPr/>
          <p:nvPr/>
        </p:nvSpPr>
        <p:spPr>
          <a:xfrm>
            <a:off x="7113240" y="4515232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2288704" y="3736465"/>
            <a:ext cx="2592288" cy="142072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- 8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5472607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d). </a:t>
            </a:r>
            <a:r>
              <a:rPr lang="en-US" altLang="zh-TW" sz="1600" dirty="0">
                <a:solidFill>
                  <a:srgbClr val="0070C0"/>
                </a:solidFill>
                <a:latin typeface="+mn-lt"/>
              </a:rPr>
              <a:t>[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SLEEP OUT] means need write sleep out command to chip. for example.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[SLEEP OUT]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#Sleep out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	mipi.write 0x05 0x11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	delay 100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2288704" y="3993130"/>
            <a:ext cx="2592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7C2ECAB-1963-4EBE-9A46-B981E703BC73}"/>
              </a:ext>
            </a:extLst>
          </p:cNvPr>
          <p:cNvSpPr/>
          <p:nvPr/>
        </p:nvSpPr>
        <p:spPr>
          <a:xfrm>
            <a:off x="7118764" y="4765784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2288704" y="3736465"/>
            <a:ext cx="2592288" cy="142072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- 9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5472607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d). </a:t>
            </a:r>
            <a:r>
              <a:rPr lang="en-US" altLang="zh-TW" sz="1600" dirty="0">
                <a:solidFill>
                  <a:srgbClr val="0070C0"/>
                </a:solidFill>
                <a:latin typeface="+mn-lt"/>
              </a:rPr>
              <a:t>[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DISPLAY ON] means need write sleep out command to chip. for example.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[DISPLAY ON]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	#Display On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	mipi.write 0x05 0x29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	delay 100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14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2288704" y="3993130"/>
            <a:ext cx="2592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7C2ECAB-1963-4EBE-9A46-B981E703BC73}"/>
              </a:ext>
            </a:extLst>
          </p:cNvPr>
          <p:cNvSpPr/>
          <p:nvPr/>
        </p:nvSpPr>
        <p:spPr>
          <a:xfrm>
            <a:off x="7118764" y="5060424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1228744" y="3974583"/>
            <a:ext cx="3384376" cy="1677125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- 10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2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 b).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[CMD SET] means write Function command to chip. </a:t>
            </a:r>
            <a:r>
              <a:rPr lang="en-US" altLang="zh-TW" sz="1600" dirty="0">
                <a:solidFill>
                  <a:srgbClr val="0066FF"/>
                </a:solidFill>
              </a:rPr>
              <a:t>for example.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[CMD SETX]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</a:t>
            </a:r>
            <a:r>
              <a:rPr lang="en-US" altLang="zh-TW" sz="1600" dirty="0" err="1">
                <a:solidFill>
                  <a:srgbClr val="FF3399"/>
                </a:solidFill>
                <a:latin typeface="+mn-lt"/>
              </a:rPr>
              <a:t>usb.cmd.write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0x9e 0x00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           </a:t>
            </a:r>
            <a:r>
              <a:rPr lang="en-US" altLang="zh-TW" sz="1600" dirty="0" err="1">
                <a:solidFill>
                  <a:srgbClr val="FF3399"/>
                </a:solidFill>
                <a:latin typeface="+mn-lt"/>
              </a:rPr>
              <a:t>usb.cmd.write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0x9e 0x91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           </a:t>
            </a:r>
            <a:r>
              <a:rPr lang="en-US" altLang="zh-TW" sz="1600" dirty="0" err="1">
                <a:solidFill>
                  <a:srgbClr val="FF3399"/>
                </a:solidFill>
                <a:latin typeface="+mn-lt"/>
              </a:rPr>
              <a:t>gpio.dir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0x11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           </a:t>
            </a:r>
            <a:r>
              <a:rPr lang="en-US" altLang="zh-TW" sz="1600" dirty="0" err="1">
                <a:solidFill>
                  <a:srgbClr val="FF3399"/>
                </a:solidFill>
                <a:latin typeface="+mn-lt"/>
              </a:rPr>
              <a:t>gpio.h.set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0x00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           </a:t>
            </a:r>
            <a:r>
              <a:rPr lang="en-US" altLang="zh-TW" sz="1600" dirty="0" err="1">
                <a:solidFill>
                  <a:srgbClr val="FF3399"/>
                </a:solidFill>
                <a:latin typeface="+mn-lt"/>
              </a:rPr>
              <a:t>gpio.l.set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0x02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                                                 :</a:t>
            </a:r>
            <a:endParaRPr lang="en-US" altLang="zh-TW" sz="1600" dirty="0"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15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1228744" y="4241408"/>
            <a:ext cx="33843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78A9F83-F52E-49B6-86FC-26DD2D147201}"/>
              </a:ext>
            </a:extLst>
          </p:cNvPr>
          <p:cNvSpPr/>
          <p:nvPr/>
        </p:nvSpPr>
        <p:spPr>
          <a:xfrm>
            <a:off x="7140545" y="5363677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7E8A7FF8-7BCA-4589-A6E4-6E4714B4F099}"/>
              </a:ext>
            </a:extLst>
          </p:cNvPr>
          <p:cNvSpPr/>
          <p:nvPr/>
        </p:nvSpPr>
        <p:spPr>
          <a:xfrm>
            <a:off x="2298864" y="3965313"/>
            <a:ext cx="2483879" cy="27701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97C9A9-4AC9-4D8C-A6BF-37D601D0A6F6}"/>
              </a:ext>
            </a:extLst>
          </p:cNvPr>
          <p:cNvSpPr txBox="1"/>
          <p:nvPr/>
        </p:nvSpPr>
        <p:spPr>
          <a:xfrm>
            <a:off x="4736976" y="3924654"/>
            <a:ext cx="27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X Range from 1 to 16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5177DF95-2490-40EC-91AF-E6DDA92FA095}"/>
              </a:ext>
            </a:extLst>
          </p:cNvPr>
          <p:cNvSpPr/>
          <p:nvPr/>
        </p:nvSpPr>
        <p:spPr>
          <a:xfrm>
            <a:off x="2051546" y="3975069"/>
            <a:ext cx="158418" cy="25154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21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1228744" y="3974583"/>
            <a:ext cx="3384376" cy="2046705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- 11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6036769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 b).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[CMD SET] means write Function command about image to chip.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</a:t>
            </a:r>
            <a:r>
              <a:rPr lang="en-US" altLang="zh-TW" sz="1600" dirty="0">
                <a:solidFill>
                  <a:srgbClr val="0066FF"/>
                </a:solidFill>
              </a:rPr>
              <a:t>for example.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[IMAGE CMD SETX]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mipi.write 0x23 0x00 0xd0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mipi.write 0x29 0xb2 0x00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#Sleep out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mipi.write 0x05 0x11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delay 120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#Display On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mipi.write 0x05 0x29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                                                 :</a:t>
            </a:r>
            <a:endParaRPr lang="en-US" altLang="zh-TW" sz="1600" dirty="0"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16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1228744" y="4241408"/>
            <a:ext cx="33843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78A9F83-F52E-49B6-86FC-26DD2D147201}"/>
              </a:ext>
            </a:extLst>
          </p:cNvPr>
          <p:cNvSpPr/>
          <p:nvPr/>
        </p:nvSpPr>
        <p:spPr>
          <a:xfrm>
            <a:off x="7134176" y="5619496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7E8A7FF8-7BCA-4589-A6E4-6E4714B4F099}"/>
              </a:ext>
            </a:extLst>
          </p:cNvPr>
          <p:cNvSpPr/>
          <p:nvPr/>
        </p:nvSpPr>
        <p:spPr>
          <a:xfrm>
            <a:off x="3032766" y="3965313"/>
            <a:ext cx="1749977" cy="25261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97C9A9-4AC9-4D8C-A6BF-37D601D0A6F6}"/>
              </a:ext>
            </a:extLst>
          </p:cNvPr>
          <p:cNvSpPr txBox="1"/>
          <p:nvPr/>
        </p:nvSpPr>
        <p:spPr>
          <a:xfrm>
            <a:off x="4736976" y="3924654"/>
            <a:ext cx="27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X Range from 1 to 16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5177DF95-2490-40EC-91AF-E6DDA92FA095}"/>
              </a:ext>
            </a:extLst>
          </p:cNvPr>
          <p:cNvSpPr/>
          <p:nvPr/>
        </p:nvSpPr>
        <p:spPr>
          <a:xfrm>
            <a:off x="2672651" y="3985230"/>
            <a:ext cx="130924" cy="25265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46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1228744" y="3882255"/>
            <a:ext cx="4228312" cy="1686665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- 12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24744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 b).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[IMAGE SHOW] means show images on display in sequence.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</a:t>
            </a:r>
            <a:r>
              <a:rPr lang="en-US" altLang="zh-TW" sz="1600" dirty="0">
                <a:solidFill>
                  <a:srgbClr val="0066FF"/>
                </a:solidFill>
              </a:rPr>
              <a:t>for example.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[IMAGE SHOW]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image.show Image\Black_750x1334.bmp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image.show Image\White_750x1334.bmp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image.show Image\V_Gray_750x1334.bmp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image.show Image\R_750X1334.bmp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                     :                                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17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1228744" y="4149080"/>
            <a:ext cx="42283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78A9F83-F52E-49B6-86FC-26DD2D147201}"/>
              </a:ext>
            </a:extLst>
          </p:cNvPr>
          <p:cNvSpPr/>
          <p:nvPr/>
        </p:nvSpPr>
        <p:spPr>
          <a:xfrm>
            <a:off x="7121584" y="5866309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3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88502" y="254136"/>
            <a:ext cx="8784978" cy="798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How to open XM display studio for chamber test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24744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Please choice Item then press “Temperature chamber” , as below.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18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7F6457-8D6F-4F7C-8365-80BED490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" y="1988840"/>
            <a:ext cx="5116824" cy="27363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4D9CE0D-BD8B-498B-B5F0-A99CBDEE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08" y="1512944"/>
            <a:ext cx="2230678" cy="4594312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8DCA4F0-E248-4071-A4FE-486E77902F9C}"/>
              </a:ext>
            </a:extLst>
          </p:cNvPr>
          <p:cNvCxnSpPr>
            <a:cxnSpLocks/>
          </p:cNvCxnSpPr>
          <p:nvPr/>
        </p:nvCxnSpPr>
        <p:spPr>
          <a:xfrm>
            <a:off x="2144688" y="2276872"/>
            <a:ext cx="4536504" cy="151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14CAB32-8BBC-441E-B9CB-2BC8B5CAFB46}"/>
              </a:ext>
            </a:extLst>
          </p:cNvPr>
          <p:cNvSpPr/>
          <p:nvPr/>
        </p:nvSpPr>
        <p:spPr>
          <a:xfrm>
            <a:off x="488501" y="1988840"/>
            <a:ext cx="5116824" cy="2736304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CC5FF-2F4B-4008-8CB6-46F1F3521D24}"/>
              </a:ext>
            </a:extLst>
          </p:cNvPr>
          <p:cNvSpPr/>
          <p:nvPr/>
        </p:nvSpPr>
        <p:spPr>
          <a:xfrm>
            <a:off x="6825205" y="1512944"/>
            <a:ext cx="2223091" cy="4580352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4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88502" y="254136"/>
            <a:ext cx="8784978" cy="798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Check Instrument Status - 1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24744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Please press  button  “Check Instrument” we will see  XM Bridge Connected</a:t>
            </a:r>
            <a:r>
              <a:rPr lang="zh-TW" altLang="en-US" sz="1600" dirty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Current Meter  and Voltage  Meter show  alias name  and power supply show  alias name,  as below.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19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D9CE0D-BD8B-498B-B5F0-A99CBDEE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76" y="2210965"/>
            <a:ext cx="1919952" cy="395433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04CC5FF-2F4B-4008-8CB6-46F1F3521D24}"/>
              </a:ext>
            </a:extLst>
          </p:cNvPr>
          <p:cNvSpPr/>
          <p:nvPr/>
        </p:nvSpPr>
        <p:spPr>
          <a:xfrm>
            <a:off x="2647164" y="2236080"/>
            <a:ext cx="1919952" cy="3929224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6F92F7-9247-47EE-AC7C-A7BB4C39B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676" y="2212128"/>
            <a:ext cx="1976273" cy="4043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A46E62-9BC1-47C4-81D7-FD134BDEB330}"/>
              </a:ext>
            </a:extLst>
          </p:cNvPr>
          <p:cNvSpPr/>
          <p:nvPr/>
        </p:nvSpPr>
        <p:spPr>
          <a:xfrm>
            <a:off x="2802420" y="3909641"/>
            <a:ext cx="1608794" cy="15843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63889BD-B92E-426A-B46F-04DED9DEC1C8}"/>
              </a:ext>
            </a:extLst>
          </p:cNvPr>
          <p:cNvSpPr txBox="1"/>
          <p:nvPr/>
        </p:nvSpPr>
        <p:spPr>
          <a:xfrm>
            <a:off x="6578592" y="2284413"/>
            <a:ext cx="92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successful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8AFF88-BD00-48C8-AAB9-10E712C066B3}"/>
              </a:ext>
            </a:extLst>
          </p:cNvPr>
          <p:cNvSpPr/>
          <p:nvPr/>
        </p:nvSpPr>
        <p:spPr>
          <a:xfrm>
            <a:off x="6367942" y="2585945"/>
            <a:ext cx="1341681" cy="95059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837AC3B-FBDE-463B-998E-D2B31FEB3C62}"/>
              </a:ext>
            </a:extLst>
          </p:cNvPr>
          <p:cNvSpPr/>
          <p:nvPr/>
        </p:nvSpPr>
        <p:spPr>
          <a:xfrm>
            <a:off x="4758389" y="3909641"/>
            <a:ext cx="842683" cy="38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9CB68-6BAA-4371-8C16-83309B6B0D04}"/>
              </a:ext>
            </a:extLst>
          </p:cNvPr>
          <p:cNvSpPr/>
          <p:nvPr/>
        </p:nvSpPr>
        <p:spPr>
          <a:xfrm>
            <a:off x="5827263" y="2200076"/>
            <a:ext cx="1968685" cy="4043360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i="1" dirty="0">
                <a:latin typeface="+mj-lt"/>
              </a:rPr>
              <a:t>Outline</a:t>
            </a:r>
            <a:endParaRPr lang="zh-TW" altLang="en-US" sz="3600" b="1" i="1" dirty="0">
              <a:latin typeface="+mj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337594"/>
            <a:ext cx="8575487" cy="4827710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b="1" dirty="0">
                <a:latin typeface="+mj-lt"/>
              </a:rPr>
              <a:t> Application Note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i="1" dirty="0">
                <a:latin typeface="+mn-lt"/>
              </a:rPr>
              <a:t>How to build XM Chamber Test Environment</a:t>
            </a:r>
          </a:p>
          <a:p>
            <a:pPr lvl="3">
              <a:lnSpc>
                <a:spcPct val="150000"/>
              </a:lnSpc>
            </a:pPr>
            <a:r>
              <a:rPr lang="en-US" altLang="zh-TW" sz="1400" u="sng" dirty="0">
                <a:latin typeface="+mn-lt"/>
              </a:rPr>
              <a:t>Equipment</a:t>
            </a:r>
          </a:p>
          <a:p>
            <a:pPr lvl="3">
              <a:lnSpc>
                <a:spcPct val="150000"/>
              </a:lnSpc>
            </a:pPr>
            <a:r>
              <a:rPr lang="en-US" altLang="zh-TW" sz="1400" u="sng" dirty="0">
                <a:latin typeface="+mn-lt"/>
              </a:rPr>
              <a:t>Schematic  diagraph of Connecting</a:t>
            </a:r>
          </a:p>
          <a:p>
            <a:pPr marL="566928" lvl="3" indent="0">
              <a:buNone/>
            </a:pPr>
            <a:endParaRPr lang="en-US" altLang="zh-TW" dirty="0">
              <a:latin typeface="+mn-lt"/>
            </a:endParaRPr>
          </a:p>
          <a:p>
            <a:pPr marL="385200" lvl="3" indent="-183600">
              <a:buFont typeface="Wingdings" panose="05000000000000000000" pitchFamily="2" charset="2"/>
              <a:buChar char="ü"/>
            </a:pPr>
            <a:r>
              <a:rPr lang="en-US" altLang="zh-TW" sz="1600" i="1" dirty="0">
                <a:latin typeface="+mn-lt"/>
              </a:rPr>
              <a:t>Introduce how to use XM Display Studio to implement Chamber Test</a:t>
            </a:r>
          </a:p>
          <a:p>
            <a:pPr lvl="3">
              <a:lnSpc>
                <a:spcPct val="150000"/>
              </a:lnSpc>
            </a:pPr>
            <a:r>
              <a:rPr lang="en-US" altLang="zh-TW" sz="1400" u="sng" dirty="0"/>
              <a:t>Introduce chamber test script file ( .txt )</a:t>
            </a:r>
            <a:r>
              <a:rPr lang="en-US" altLang="zh-TW" sz="1400" dirty="0">
                <a:latin typeface="+mn-lt"/>
              </a:rPr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zh-TW" sz="1400" u="sng" dirty="0">
                <a:latin typeface="+mn-lt"/>
              </a:rPr>
              <a:t>How to open XM Display Studio Tool for chamber test</a:t>
            </a:r>
          </a:p>
          <a:p>
            <a:pPr lvl="3">
              <a:lnSpc>
                <a:spcPct val="150000"/>
              </a:lnSpc>
            </a:pPr>
            <a:r>
              <a:rPr lang="en-US" altLang="zh-TW" sz="1400" u="sng" dirty="0">
                <a:latin typeface="+mn-lt"/>
              </a:rPr>
              <a:t>Check Instrument Status</a:t>
            </a:r>
          </a:p>
          <a:p>
            <a:pPr lvl="3">
              <a:lnSpc>
                <a:spcPct val="150000"/>
              </a:lnSpc>
            </a:pPr>
            <a:r>
              <a:rPr lang="en-US" altLang="zh-TW" sz="1400" u="sng" dirty="0">
                <a:latin typeface="+mn-lt"/>
              </a:rPr>
              <a:t> Chamber test</a:t>
            </a:r>
          </a:p>
          <a:p>
            <a:pPr marL="566928" lvl="3" indent="0">
              <a:buNone/>
            </a:pPr>
            <a:endParaRPr lang="en-US" altLang="zh-TW" sz="1400" dirty="0">
              <a:latin typeface="+mn-lt"/>
            </a:endParaRPr>
          </a:p>
          <a:p>
            <a:pPr marL="384048" lvl="2" indent="0"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06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88502" y="254136"/>
            <a:ext cx="8784978" cy="798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Check Instrument Status - 2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24744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Please choice COMPORT and press button “TC_S8251” to connect ,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if Connect is successful then it will show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status : Connect successful!...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20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6F92F7-9247-47EE-AC7C-A7BB4C39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99" y="2120436"/>
            <a:ext cx="1976273" cy="404336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B8AFF88-BD00-48C8-AAB9-10E712C066B3}"/>
              </a:ext>
            </a:extLst>
          </p:cNvPr>
          <p:cNvSpPr/>
          <p:nvPr/>
        </p:nvSpPr>
        <p:spPr>
          <a:xfrm>
            <a:off x="2616203" y="4027000"/>
            <a:ext cx="432048" cy="15036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Com3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837AC3B-FBDE-463B-998E-D2B31FEB3C62}"/>
              </a:ext>
            </a:extLst>
          </p:cNvPr>
          <p:cNvSpPr/>
          <p:nvPr/>
        </p:nvSpPr>
        <p:spPr>
          <a:xfrm>
            <a:off x="4160430" y="3861048"/>
            <a:ext cx="842683" cy="38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02B208-0082-4E17-A0D4-64DE47ACD4D9}"/>
              </a:ext>
            </a:extLst>
          </p:cNvPr>
          <p:cNvSpPr/>
          <p:nvPr/>
        </p:nvSpPr>
        <p:spPr>
          <a:xfrm>
            <a:off x="3093661" y="4011345"/>
            <a:ext cx="443408" cy="18750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FADF95-782A-4DC3-85B6-E446F92B58FC}"/>
              </a:ext>
            </a:extLst>
          </p:cNvPr>
          <p:cNvSpPr txBox="1"/>
          <p:nvPr/>
        </p:nvSpPr>
        <p:spPr>
          <a:xfrm>
            <a:off x="2471827" y="4203309"/>
            <a:ext cx="266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+mn-lt"/>
              </a:rPr>
              <a:t>Step 1 . Choice Comport</a:t>
            </a:r>
            <a:endParaRPr lang="zh-TW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861080-6562-4739-96DB-9FE4FE8308E8}"/>
              </a:ext>
            </a:extLst>
          </p:cNvPr>
          <p:cNvSpPr txBox="1"/>
          <p:nvPr/>
        </p:nvSpPr>
        <p:spPr>
          <a:xfrm>
            <a:off x="3004492" y="3406221"/>
            <a:ext cx="256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Step 2. Press button to 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Connect Chamber machine</a:t>
            </a:r>
            <a:endParaRPr lang="zh-TW" alt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4D1D8E5-4A8C-4E5B-AECE-DAF5DF4DF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928" y="2273660"/>
            <a:ext cx="2442335" cy="355822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2531A3-FD5A-477A-86DB-A743F3EDE7BD}"/>
              </a:ext>
            </a:extLst>
          </p:cNvPr>
          <p:cNvSpPr txBox="1"/>
          <p:nvPr/>
        </p:nvSpPr>
        <p:spPr>
          <a:xfrm>
            <a:off x="7213498" y="1966370"/>
            <a:ext cx="256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Step 3. close the form</a:t>
            </a:r>
            <a:endParaRPr lang="zh-TW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71C3C-F542-48BC-A8EA-D76DF1390A87}"/>
              </a:ext>
            </a:extLst>
          </p:cNvPr>
          <p:cNvSpPr/>
          <p:nvPr/>
        </p:nvSpPr>
        <p:spPr>
          <a:xfrm>
            <a:off x="7584755" y="2306532"/>
            <a:ext cx="216024" cy="186364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826A29-E7E8-4CBB-9419-6D34094C6CB3}"/>
              </a:ext>
            </a:extLst>
          </p:cNvPr>
          <p:cNvSpPr/>
          <p:nvPr/>
        </p:nvSpPr>
        <p:spPr>
          <a:xfrm>
            <a:off x="1794891" y="4039031"/>
            <a:ext cx="118327" cy="150368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82A77E-15E5-432C-9B38-A2382B2016DC}"/>
              </a:ext>
            </a:extLst>
          </p:cNvPr>
          <p:cNvSpPr txBox="1"/>
          <p:nvPr/>
        </p:nvSpPr>
        <p:spPr>
          <a:xfrm>
            <a:off x="104197" y="3104301"/>
            <a:ext cx="256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Note : if checkbox is not  checked, then means test without chamber machine </a:t>
            </a:r>
            <a:endParaRPr lang="zh-TW" altLang="en-US" sz="1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6A51F6-6D6C-4E81-8DE4-94F735AD1BDF}"/>
              </a:ext>
            </a:extLst>
          </p:cNvPr>
          <p:cNvSpPr/>
          <p:nvPr/>
        </p:nvSpPr>
        <p:spPr>
          <a:xfrm>
            <a:off x="1680098" y="2120436"/>
            <a:ext cx="1976273" cy="3972860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153543-8B96-4207-BB05-A186BC037D47}"/>
              </a:ext>
            </a:extLst>
          </p:cNvPr>
          <p:cNvSpPr/>
          <p:nvPr/>
        </p:nvSpPr>
        <p:spPr>
          <a:xfrm>
            <a:off x="5445927" y="2293864"/>
            <a:ext cx="2442335" cy="3538025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2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A6CFEF1-91A4-4BD9-A014-C8A46784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4" y="2194259"/>
            <a:ext cx="2019486" cy="4187069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88502" y="254136"/>
            <a:ext cx="8784978" cy="798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Chamber Test - 1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24744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b="1" i="1" dirty="0">
                <a:solidFill>
                  <a:srgbClr val="FF3399"/>
                </a:solidFill>
                <a:latin typeface="+mn-lt"/>
              </a:rPr>
              <a:t>For power test RUN </a:t>
            </a:r>
            <a:r>
              <a:rPr lang="zh-TW" altLang="en-US" sz="1600" dirty="0">
                <a:solidFill>
                  <a:schemeClr val="tx1"/>
                </a:solidFill>
                <a:latin typeface="+mn-lt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Please press button to load file then press button to start chamber test. XM display studio ( tool ) Auto save excel file ( one temperature have one excel file and so on.) to document “log” As below.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21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6F92F7-9247-47EE-AC7C-A7BB4C39B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9" y="2235040"/>
            <a:ext cx="1976273" cy="404336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B8AFF88-BD00-48C8-AAB9-10E712C066B3}"/>
              </a:ext>
            </a:extLst>
          </p:cNvPr>
          <p:cNvSpPr/>
          <p:nvPr/>
        </p:nvSpPr>
        <p:spPr>
          <a:xfrm>
            <a:off x="926420" y="4580504"/>
            <a:ext cx="1712710" cy="169950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837AC3B-FBDE-463B-998E-D2B31FEB3C62}"/>
              </a:ext>
            </a:extLst>
          </p:cNvPr>
          <p:cNvSpPr/>
          <p:nvPr/>
        </p:nvSpPr>
        <p:spPr>
          <a:xfrm>
            <a:off x="3122570" y="3975652"/>
            <a:ext cx="842683" cy="38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02B208-0082-4E17-A0D4-64DE47ACD4D9}"/>
              </a:ext>
            </a:extLst>
          </p:cNvPr>
          <p:cNvSpPr/>
          <p:nvPr/>
        </p:nvSpPr>
        <p:spPr>
          <a:xfrm>
            <a:off x="4333676" y="5978140"/>
            <a:ext cx="1832742" cy="15775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FADF95-782A-4DC3-85B6-E446F92B58FC}"/>
              </a:ext>
            </a:extLst>
          </p:cNvPr>
          <p:cNvSpPr txBox="1"/>
          <p:nvPr/>
        </p:nvSpPr>
        <p:spPr>
          <a:xfrm>
            <a:off x="36138" y="4211087"/>
            <a:ext cx="364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Step 1 . Press button to load chamber test file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861080-6562-4739-96DB-9FE4FE8308E8}"/>
              </a:ext>
            </a:extLst>
          </p:cNvPr>
          <p:cNvSpPr txBox="1"/>
          <p:nvPr/>
        </p:nvSpPr>
        <p:spPr>
          <a:xfrm>
            <a:off x="3728864" y="5652028"/>
            <a:ext cx="364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Step 3. Press button to Start chamber test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4FC311-1CCA-44B9-8350-88CF1B9AA15E}"/>
              </a:ext>
            </a:extLst>
          </p:cNvPr>
          <p:cNvSpPr/>
          <p:nvPr/>
        </p:nvSpPr>
        <p:spPr>
          <a:xfrm>
            <a:off x="926420" y="5056884"/>
            <a:ext cx="1712710" cy="646959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CC5DCA-89B0-4381-AFA0-D04CB47C5DC0}"/>
              </a:ext>
            </a:extLst>
          </p:cNvPr>
          <p:cNvSpPr txBox="1"/>
          <p:nvPr/>
        </p:nvSpPr>
        <p:spPr>
          <a:xfrm>
            <a:off x="714253" y="4783215"/>
            <a:ext cx="282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Step 2 . Set by user-defined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D39EED-28F4-4771-ACDD-39569125D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153" y="3609003"/>
            <a:ext cx="2986367" cy="111614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DAD44D7-39FE-4415-895E-834CE2BC9B3C}"/>
              </a:ext>
            </a:extLst>
          </p:cNvPr>
          <p:cNvSpPr/>
          <p:nvPr/>
        </p:nvSpPr>
        <p:spPr>
          <a:xfrm>
            <a:off x="6910782" y="4299218"/>
            <a:ext cx="1832742" cy="15775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46645AF-D084-47E1-9ACF-E9AF79CF4528}"/>
              </a:ext>
            </a:extLst>
          </p:cNvPr>
          <p:cNvCxnSpPr>
            <a:cxnSpLocks/>
          </p:cNvCxnSpPr>
          <p:nvPr/>
        </p:nvCxnSpPr>
        <p:spPr>
          <a:xfrm>
            <a:off x="6241458" y="4653136"/>
            <a:ext cx="1789554" cy="1296000"/>
          </a:xfrm>
          <a:prstGeom prst="bentConnector2">
            <a:avLst/>
          </a:prstGeom>
          <a:ln w="38100">
            <a:tailEnd type="triangle"/>
          </a:ln>
          <a:scene3d>
            <a:camera prst="orthographicFront">
              <a:rot lat="21599968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85DAEC4-2172-4976-8E02-D008CFE0C88A}"/>
              </a:ext>
            </a:extLst>
          </p:cNvPr>
          <p:cNvSpPr/>
          <p:nvPr/>
        </p:nvSpPr>
        <p:spPr>
          <a:xfrm>
            <a:off x="797839" y="2224657"/>
            <a:ext cx="1973073" cy="4043360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FEFFB6-BB26-4B8F-BBBE-0045AAD1B12A}"/>
              </a:ext>
            </a:extLst>
          </p:cNvPr>
          <p:cNvSpPr/>
          <p:nvPr/>
        </p:nvSpPr>
        <p:spPr>
          <a:xfrm>
            <a:off x="4235944" y="2183513"/>
            <a:ext cx="2019486" cy="4187068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CCBA2-E38A-41AB-B93B-D1B57BD3874B}"/>
              </a:ext>
            </a:extLst>
          </p:cNvPr>
          <p:cNvSpPr/>
          <p:nvPr/>
        </p:nvSpPr>
        <p:spPr>
          <a:xfrm>
            <a:off x="6644708" y="3611283"/>
            <a:ext cx="2993172" cy="1139171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28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DAA249D-85C3-408F-A517-52D5BA67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83" y="2024440"/>
            <a:ext cx="2083324" cy="4309846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88502" y="254136"/>
            <a:ext cx="8784978" cy="798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Chamber Test - 2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24744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b="1" i="1" dirty="0">
                <a:solidFill>
                  <a:srgbClr val="FF3399"/>
                </a:solidFill>
                <a:latin typeface="+mn-lt"/>
              </a:rPr>
              <a:t>For power ON OFF  </a:t>
            </a:r>
            <a:r>
              <a:rPr lang="zh-TW" altLang="en-US" sz="1600" dirty="0">
                <a:solidFill>
                  <a:schemeClr val="tx1"/>
                </a:solidFill>
                <a:latin typeface="+mn-lt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Please press button to load file then press button to start chamber test. XM display studio ( tool ) Auto save txt file ( one temperature have one txt file and so on.)  finally , save all txt to one excel file to document “log” As below.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22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6F92F7-9247-47EE-AC7C-A7BB4C39B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38" y="2280456"/>
            <a:ext cx="1976273" cy="404336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B8AFF88-BD00-48C8-AAB9-10E712C066B3}"/>
              </a:ext>
            </a:extLst>
          </p:cNvPr>
          <p:cNvSpPr/>
          <p:nvPr/>
        </p:nvSpPr>
        <p:spPr>
          <a:xfrm>
            <a:off x="763819" y="4915691"/>
            <a:ext cx="1712710" cy="1545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837AC3B-FBDE-463B-998E-D2B31FEB3C62}"/>
              </a:ext>
            </a:extLst>
          </p:cNvPr>
          <p:cNvSpPr/>
          <p:nvPr/>
        </p:nvSpPr>
        <p:spPr>
          <a:xfrm>
            <a:off x="3008784" y="4021068"/>
            <a:ext cx="842683" cy="38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02B208-0082-4E17-A0D4-64DE47ACD4D9}"/>
              </a:ext>
            </a:extLst>
          </p:cNvPr>
          <p:cNvSpPr/>
          <p:nvPr/>
        </p:nvSpPr>
        <p:spPr>
          <a:xfrm>
            <a:off x="5313040" y="6101994"/>
            <a:ext cx="784167" cy="15775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FADF95-782A-4DC3-85B6-E446F92B58FC}"/>
              </a:ext>
            </a:extLst>
          </p:cNvPr>
          <p:cNvSpPr txBox="1"/>
          <p:nvPr/>
        </p:nvSpPr>
        <p:spPr>
          <a:xfrm>
            <a:off x="-43204" y="4482877"/>
            <a:ext cx="364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Step 1 . Press button to load chamber test file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861080-6562-4739-96DB-9FE4FE8308E8}"/>
              </a:ext>
            </a:extLst>
          </p:cNvPr>
          <p:cNvSpPr txBox="1"/>
          <p:nvPr/>
        </p:nvSpPr>
        <p:spPr>
          <a:xfrm>
            <a:off x="4058475" y="5784359"/>
            <a:ext cx="364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Step 3. Press button to Start chamber test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4FC311-1CCA-44B9-8350-88CF1B9AA15E}"/>
              </a:ext>
            </a:extLst>
          </p:cNvPr>
          <p:cNvSpPr/>
          <p:nvPr/>
        </p:nvSpPr>
        <p:spPr>
          <a:xfrm>
            <a:off x="763819" y="5102300"/>
            <a:ext cx="1712710" cy="64695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CC5DCA-89B0-4381-AFA0-D04CB47C5DC0}"/>
              </a:ext>
            </a:extLst>
          </p:cNvPr>
          <p:cNvSpPr txBox="1"/>
          <p:nvPr/>
        </p:nvSpPr>
        <p:spPr>
          <a:xfrm>
            <a:off x="632038" y="5713330"/>
            <a:ext cx="282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Step 2 . Set by user-defined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52759C-A8EB-4DD9-A1B0-C9DB65D5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89" y="3515855"/>
            <a:ext cx="2981179" cy="806672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4992572-E7A4-42AF-A3F2-1BE6640F1D9F}"/>
              </a:ext>
            </a:extLst>
          </p:cNvPr>
          <p:cNvCxnSpPr>
            <a:cxnSpLocks/>
          </p:cNvCxnSpPr>
          <p:nvPr/>
        </p:nvCxnSpPr>
        <p:spPr>
          <a:xfrm>
            <a:off x="6146049" y="4437112"/>
            <a:ext cx="2107090" cy="1656000"/>
          </a:xfrm>
          <a:prstGeom prst="bentConnector2">
            <a:avLst/>
          </a:prstGeom>
          <a:ln w="38100">
            <a:tailEnd type="triangle"/>
          </a:ln>
          <a:scene3d>
            <a:camera prst="orthographicFront">
              <a:rot lat="21599994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A7147D-8C0D-4447-8A17-D522639ACBA0}"/>
              </a:ext>
            </a:extLst>
          </p:cNvPr>
          <p:cNvSpPr/>
          <p:nvPr/>
        </p:nvSpPr>
        <p:spPr>
          <a:xfrm>
            <a:off x="6834591" y="3945493"/>
            <a:ext cx="1359614" cy="25265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7841F2-2C1B-403C-A4C6-9E2B73020D0A}"/>
              </a:ext>
            </a:extLst>
          </p:cNvPr>
          <p:cNvSpPr/>
          <p:nvPr/>
        </p:nvSpPr>
        <p:spPr>
          <a:xfrm>
            <a:off x="6843445" y="3844564"/>
            <a:ext cx="1359614" cy="96154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90EC64-CBF8-4CE5-A8E9-28F70845504A}"/>
              </a:ext>
            </a:extLst>
          </p:cNvPr>
          <p:cNvSpPr txBox="1"/>
          <p:nvPr/>
        </p:nvSpPr>
        <p:spPr>
          <a:xfrm>
            <a:off x="8263014" y="3946491"/>
            <a:ext cx="79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Txt file</a:t>
            </a:r>
            <a:endParaRPr lang="zh-TW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5272CA-1D28-409E-B21E-480C79DB7E9A}"/>
              </a:ext>
            </a:extLst>
          </p:cNvPr>
          <p:cNvSpPr txBox="1"/>
          <p:nvPr/>
        </p:nvSpPr>
        <p:spPr>
          <a:xfrm>
            <a:off x="8241225" y="3714298"/>
            <a:ext cx="96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66FF"/>
                </a:solidFill>
                <a:latin typeface="+mn-lt"/>
              </a:rPr>
              <a:t>Excel file</a:t>
            </a:r>
            <a:endParaRPr lang="zh-TW" altLang="en-US" sz="14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1B24E8-67BF-4627-97A2-BC001674E15C}"/>
              </a:ext>
            </a:extLst>
          </p:cNvPr>
          <p:cNvSpPr/>
          <p:nvPr/>
        </p:nvSpPr>
        <p:spPr>
          <a:xfrm>
            <a:off x="640892" y="2289100"/>
            <a:ext cx="1967419" cy="4043359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F37317-18B6-4848-AD36-7346C3ADC63F}"/>
              </a:ext>
            </a:extLst>
          </p:cNvPr>
          <p:cNvSpPr/>
          <p:nvPr/>
        </p:nvSpPr>
        <p:spPr>
          <a:xfrm>
            <a:off x="4182237" y="2023267"/>
            <a:ext cx="2047181" cy="4309191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FAD543-6D7E-4B28-9ED9-9723F83FE086}"/>
              </a:ext>
            </a:extLst>
          </p:cNvPr>
          <p:cNvSpPr/>
          <p:nvPr/>
        </p:nvSpPr>
        <p:spPr>
          <a:xfrm>
            <a:off x="6617689" y="3500978"/>
            <a:ext cx="2981179" cy="864126"/>
          </a:xfrm>
          <a:prstGeom prst="rect">
            <a:avLst/>
          </a:prstGeom>
          <a:solidFill>
            <a:schemeClr val="tx1">
              <a:alpha val="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57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65A72A2F-7B54-436F-8135-824D75A457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>
                <a:latin typeface="Arial Rounded MT Bold" panose="020F0704030504030204" pitchFamily="34" charset="0"/>
              </a:rPr>
              <a:t>谢谢大家 </a:t>
            </a:r>
            <a:r>
              <a:rPr lang="en-US" altLang="zh-TW" sz="5400" dirty="0">
                <a:latin typeface="Arial Rounded MT Bold" panose="020F0704030504030204" pitchFamily="34" charset="0"/>
              </a:rPr>
              <a:t>!</a:t>
            </a:r>
            <a:r>
              <a:rPr lang="zh-TW" altLang="en-US" sz="54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/>
              <a:t>23</a:t>
            </a:fld>
            <a:endParaRPr lang="zh-TW" alt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Equipment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337594"/>
            <a:ext cx="9145018" cy="4755702"/>
          </a:xfrm>
        </p:spPr>
        <p:txBody>
          <a:bodyPr>
            <a:normAutofit fontScale="77500" lnSpcReduction="20000"/>
          </a:bodyPr>
          <a:lstStyle/>
          <a:p>
            <a:pPr marL="360000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lt"/>
              </a:rPr>
              <a:t> </a:t>
            </a:r>
            <a:r>
              <a:rPr lang="en-US" altLang="zh-TW" sz="2600" dirty="0">
                <a:latin typeface="+mn-lt"/>
              </a:rPr>
              <a:t>Chamber Test will need some Equipment such as Meters </a:t>
            </a:r>
            <a:r>
              <a:rPr lang="zh-TW" altLang="en-US" sz="2600" dirty="0">
                <a:latin typeface="+mn-lt"/>
              </a:rPr>
              <a:t>、</a:t>
            </a:r>
            <a:r>
              <a:rPr lang="en-US" altLang="zh-TW" sz="2600" dirty="0">
                <a:latin typeface="+mn-lt"/>
              </a:rPr>
              <a:t>Power supply</a:t>
            </a:r>
            <a:r>
              <a:rPr lang="zh-TW" altLang="en-US" sz="2600" dirty="0">
                <a:latin typeface="+mn-lt"/>
              </a:rPr>
              <a:t>、</a:t>
            </a:r>
            <a:r>
              <a:rPr lang="en-US" altLang="zh-TW" sz="2600" dirty="0">
                <a:latin typeface="+mn-lt"/>
              </a:rPr>
              <a:t>Chamber machine and so on, as below.</a:t>
            </a:r>
          </a:p>
          <a:p>
            <a:pPr marL="432000" indent="0">
              <a:buFont typeface="Wingdings" panose="05000000000000000000" pitchFamily="2" charset="2"/>
              <a:buChar char="Ø"/>
            </a:pPr>
            <a:endParaRPr lang="en-US" altLang="zh-TW" sz="2300" dirty="0">
              <a:solidFill>
                <a:srgbClr val="0066FF"/>
              </a:solidFill>
              <a:latin typeface="+mn-lt"/>
            </a:endParaRPr>
          </a:p>
          <a:p>
            <a:pPr marL="540000"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0066FF"/>
                </a:solidFill>
                <a:latin typeface="+mn-lt"/>
              </a:rPr>
              <a:t>   Chamber machine</a:t>
            </a:r>
            <a:r>
              <a:rPr lang="zh-TW" altLang="en-US" sz="2300" dirty="0">
                <a:solidFill>
                  <a:srgbClr val="0066FF"/>
                </a:solidFill>
                <a:latin typeface="+mn-lt"/>
              </a:rPr>
              <a:t>： </a:t>
            </a:r>
            <a:r>
              <a:rPr lang="en-US" altLang="zh-TW" sz="2300" dirty="0">
                <a:solidFill>
                  <a:srgbClr val="0066FF"/>
                </a:solidFill>
                <a:latin typeface="+mn-lt"/>
              </a:rPr>
              <a:t>1 set</a:t>
            </a:r>
          </a:p>
          <a:p>
            <a:pPr marL="540000"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0066FF"/>
                </a:solidFill>
                <a:latin typeface="+mn-lt"/>
              </a:rPr>
              <a:t>   XM Bridge-Board </a:t>
            </a:r>
            <a:r>
              <a:rPr lang="zh-TW" altLang="en-US" sz="2300" dirty="0">
                <a:solidFill>
                  <a:srgbClr val="0066FF"/>
                </a:solidFill>
                <a:latin typeface="+mn-lt"/>
              </a:rPr>
              <a:t>：</a:t>
            </a:r>
            <a:r>
              <a:rPr lang="en-US" altLang="zh-TW" sz="2300" dirty="0">
                <a:solidFill>
                  <a:srgbClr val="0066FF"/>
                </a:solidFill>
                <a:latin typeface="+mn-lt"/>
              </a:rPr>
              <a:t>1 set</a:t>
            </a:r>
          </a:p>
          <a:p>
            <a:pPr marL="540000"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0066FF"/>
                </a:solidFill>
                <a:latin typeface="+mn-lt"/>
              </a:rPr>
              <a:t>   Relay Board : 1 set </a:t>
            </a:r>
          </a:p>
          <a:p>
            <a:pPr marL="540000"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0066FF"/>
                </a:solidFill>
                <a:latin typeface="+mn-lt"/>
              </a:rPr>
              <a:t>   PC or Notebook : 1 set </a:t>
            </a:r>
          </a:p>
          <a:p>
            <a:pPr marL="540000"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0066FF"/>
                </a:solidFill>
              </a:rPr>
              <a:t>   Power supply : 1 set </a:t>
            </a:r>
            <a:endParaRPr lang="en-US" altLang="zh-TW" sz="2300" dirty="0">
              <a:solidFill>
                <a:srgbClr val="0066FF"/>
              </a:solidFill>
              <a:latin typeface="+mn-lt"/>
            </a:endParaRPr>
          </a:p>
          <a:p>
            <a:pPr marL="540000">
              <a:buFont typeface="Wingdings" panose="05000000000000000000" pitchFamily="2" charset="2"/>
              <a:buChar char="Ø"/>
            </a:pPr>
            <a:r>
              <a:rPr lang="en-US" altLang="zh-TW" sz="2300" dirty="0">
                <a:solidFill>
                  <a:srgbClr val="0066FF"/>
                </a:solidFill>
              </a:rPr>
              <a:t>   Meter : 2 sets ( one is Current measure , another is Voltage measure .)</a:t>
            </a:r>
            <a:endParaRPr lang="en-US" altLang="zh-TW" sz="2300" dirty="0">
              <a:solidFill>
                <a:srgbClr val="0066FF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66FF"/>
                </a:solidFill>
                <a:latin typeface="+mn-lt"/>
              </a:rPr>
              <a:t>    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     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1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26D02E18-E7DA-446B-97F8-13DAC4E2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57" y="2276872"/>
            <a:ext cx="2508453" cy="3460417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84D0C7D1-026A-44FD-83DE-578962BB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8" y="3389293"/>
            <a:ext cx="2013980" cy="8317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D438600-F060-4037-855B-ACC9CFD2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32" y="2348880"/>
            <a:ext cx="2013980" cy="83179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Schematic diagraph of Connecting - 1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364881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360000" algn="l"/>
              </a:tabLst>
            </a:pPr>
            <a:r>
              <a:rPr lang="en-US" altLang="zh-TW" sz="26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Schematic diagraph as below.</a:t>
            </a:r>
            <a:r>
              <a:rPr lang="en-US" altLang="zh-TW" sz="2000" dirty="0"/>
              <a:t>       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3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5BB3BF0-8002-46E6-8E3D-99E518868D58}"/>
              </a:ext>
            </a:extLst>
          </p:cNvPr>
          <p:cNvSpPr/>
          <p:nvPr/>
        </p:nvSpPr>
        <p:spPr>
          <a:xfrm>
            <a:off x="7499706" y="1772816"/>
            <a:ext cx="2160240" cy="4183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Chamber machine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3BECA9-D447-44ED-8445-A74CBA47B91E}"/>
              </a:ext>
            </a:extLst>
          </p:cNvPr>
          <p:cNvSpPr/>
          <p:nvPr/>
        </p:nvSpPr>
        <p:spPr>
          <a:xfrm>
            <a:off x="8081599" y="2306046"/>
            <a:ext cx="978928" cy="792088"/>
          </a:xfrm>
          <a:prstGeom prst="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COG</a:t>
            </a:r>
          </a:p>
          <a:p>
            <a:pPr algn="ctr"/>
            <a:r>
              <a:rPr lang="en-US" altLang="zh-TW" sz="2400" dirty="0"/>
              <a:t>(COB)</a:t>
            </a:r>
            <a:endParaRPr lang="zh-TW" altLang="en-US" sz="2400" dirty="0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AA2B0E8-E0DC-4D60-B9B3-FE1F50B13D87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7499706" y="386434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ADB8F47-F0F6-4716-B5A9-DC3B52443E05}"/>
              </a:ext>
            </a:extLst>
          </p:cNvPr>
          <p:cNvCxnSpPr>
            <a:cxnSpLocks/>
          </p:cNvCxnSpPr>
          <p:nvPr/>
        </p:nvCxnSpPr>
        <p:spPr>
          <a:xfrm>
            <a:off x="7499706" y="3631794"/>
            <a:ext cx="2160240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橢圓 95">
            <a:extLst>
              <a:ext uri="{FF2B5EF4-FFF2-40B4-BE49-F238E27FC236}">
                <a16:creationId xmlns:a16="http://schemas.microsoft.com/office/drawing/2014/main" id="{E212DC3D-0724-4147-9977-57BC82FD8A06}"/>
              </a:ext>
            </a:extLst>
          </p:cNvPr>
          <p:cNvSpPr/>
          <p:nvPr/>
        </p:nvSpPr>
        <p:spPr>
          <a:xfrm>
            <a:off x="7329958" y="2496618"/>
            <a:ext cx="374630" cy="386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DDED4FF9-0C2A-494E-AF78-3EF43EED1057}"/>
              </a:ext>
            </a:extLst>
          </p:cNvPr>
          <p:cNvCxnSpPr>
            <a:cxnSpLocks/>
          </p:cNvCxnSpPr>
          <p:nvPr/>
        </p:nvCxnSpPr>
        <p:spPr>
          <a:xfrm rot="10800000">
            <a:off x="5941084" y="2564897"/>
            <a:ext cx="2304000" cy="648000"/>
          </a:xfrm>
          <a:prstGeom prst="bentConnector3">
            <a:avLst>
              <a:gd name="adj1" fmla="val 28458"/>
            </a:avLst>
          </a:prstGeom>
          <a:ln w="50800">
            <a:solidFill>
              <a:srgbClr val="FF6600"/>
            </a:solidFill>
            <a:tailEnd type="triangle"/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2CFD8E49-B2AF-4106-BB13-A609FAFFA85F}"/>
              </a:ext>
            </a:extLst>
          </p:cNvPr>
          <p:cNvCxnSpPr>
            <a:cxnSpLocks/>
          </p:cNvCxnSpPr>
          <p:nvPr/>
        </p:nvCxnSpPr>
        <p:spPr>
          <a:xfrm rot="10800000">
            <a:off x="5977084" y="2684047"/>
            <a:ext cx="2268000" cy="2088000"/>
          </a:xfrm>
          <a:prstGeom prst="bentConnector3">
            <a:avLst>
              <a:gd name="adj1" fmla="val 40336"/>
            </a:avLst>
          </a:prstGeom>
          <a:ln w="50800">
            <a:solidFill>
              <a:srgbClr val="FF6600"/>
            </a:solidFill>
            <a:tailEnd type="triangle"/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15D2A879-4520-43F7-8F70-1782B8AC5A91}"/>
              </a:ext>
            </a:extLst>
          </p:cNvPr>
          <p:cNvCxnSpPr>
            <a:cxnSpLocks/>
          </p:cNvCxnSpPr>
          <p:nvPr/>
        </p:nvCxnSpPr>
        <p:spPr>
          <a:xfrm rot="10800000">
            <a:off x="5833084" y="2817207"/>
            <a:ext cx="2412000" cy="2484000"/>
          </a:xfrm>
          <a:prstGeom prst="bentConnector3">
            <a:avLst>
              <a:gd name="adj1" fmla="val 52204"/>
            </a:avLst>
          </a:prstGeom>
          <a:ln w="50800">
            <a:solidFill>
              <a:srgbClr val="FF6600"/>
            </a:solidFill>
            <a:tailEnd type="triangle"/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9170107-C6F3-4140-BAB2-6824BD66DE3F}"/>
              </a:ext>
            </a:extLst>
          </p:cNvPr>
          <p:cNvSpPr txBox="1"/>
          <p:nvPr/>
        </p:nvSpPr>
        <p:spPr>
          <a:xfrm>
            <a:off x="5747237" y="2967335"/>
            <a:ext cx="249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MIPI</a:t>
            </a:r>
            <a:r>
              <a:rPr lang="zh-TW" altLang="en-US" sz="1200" b="1" dirty="0">
                <a:solidFill>
                  <a:srgbClr val="00B0F0"/>
                </a:solidFill>
                <a:latin typeface="+mn-lt"/>
              </a:rPr>
              <a:t>、</a:t>
            </a:r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Reset</a:t>
            </a:r>
            <a:r>
              <a:rPr lang="zh-TW" altLang="en-US" sz="1200" b="1" dirty="0">
                <a:solidFill>
                  <a:srgbClr val="00B0F0"/>
                </a:solidFill>
                <a:latin typeface="+mn-lt"/>
              </a:rPr>
              <a:t>、</a:t>
            </a:r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LED0A</a:t>
            </a:r>
          </a:p>
          <a:p>
            <a:r>
              <a:rPr lang="zh-TW" altLang="en-US" sz="1200" b="1" dirty="0">
                <a:solidFill>
                  <a:srgbClr val="00B0F0"/>
                </a:solidFill>
                <a:latin typeface="+mn-lt"/>
              </a:rPr>
              <a:t>、</a:t>
            </a:r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LED0K1 and GND</a:t>
            </a:r>
            <a:endParaRPr lang="zh-TW" altLang="en-US" sz="1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DD4DD1-6961-487B-818E-CCEAD9F199BB}"/>
              </a:ext>
            </a:extLst>
          </p:cNvPr>
          <p:cNvSpPr txBox="1"/>
          <p:nvPr/>
        </p:nvSpPr>
        <p:spPr>
          <a:xfrm>
            <a:off x="5719472" y="5074130"/>
            <a:ext cx="300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Current Measure </a:t>
            </a:r>
          </a:p>
          <a:p>
            <a:r>
              <a:rPr lang="en-US" altLang="zh-TW" sz="1200" dirty="0">
                <a:latin typeface="+mn-lt"/>
              </a:rPr>
              <a:t>( VDDIO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 AVDD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 AVEE )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FC66DA4-1E67-4371-AF9D-BCF6B8B5BB63}"/>
              </a:ext>
            </a:extLst>
          </p:cNvPr>
          <p:cNvSpPr txBox="1"/>
          <p:nvPr/>
        </p:nvSpPr>
        <p:spPr>
          <a:xfrm>
            <a:off x="5708488" y="4538837"/>
            <a:ext cx="234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Voltage Measure</a:t>
            </a:r>
            <a:r>
              <a:rPr lang="en-US" altLang="zh-TW" sz="1200" dirty="0">
                <a:solidFill>
                  <a:srgbClr val="00B0F0"/>
                </a:solidFill>
                <a:latin typeface="+mn-lt"/>
              </a:rPr>
              <a:t> </a:t>
            </a:r>
          </a:p>
          <a:p>
            <a:r>
              <a:rPr lang="en-US" altLang="zh-TW" sz="1200" dirty="0">
                <a:latin typeface="+mn-lt"/>
              </a:rPr>
              <a:t>( VDDIO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 AVDD 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AVEE 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VREF GVDDP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 GVDDN</a:t>
            </a:r>
            <a:r>
              <a:rPr lang="zh-TW" altLang="en-US" sz="1200" dirty="0">
                <a:latin typeface="+mn-lt"/>
              </a:rPr>
              <a:t>、</a:t>
            </a:r>
            <a:r>
              <a:rPr lang="en-US" altLang="zh-TW" sz="1200" dirty="0">
                <a:latin typeface="+mn-lt"/>
              </a:rPr>
              <a:t> and so on. )</a:t>
            </a:r>
            <a:endParaRPr lang="zh-TW" altLang="en-US" sz="1200" dirty="0">
              <a:latin typeface="+mn-lt"/>
            </a:endParaRP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D0132390-858D-47BF-BA01-533A51D2D802}"/>
              </a:ext>
            </a:extLst>
          </p:cNvPr>
          <p:cNvCxnSpPr>
            <a:cxnSpLocks/>
          </p:cNvCxnSpPr>
          <p:nvPr/>
        </p:nvCxnSpPr>
        <p:spPr>
          <a:xfrm>
            <a:off x="7499706" y="2132856"/>
            <a:ext cx="2160240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9BBEFF06-B066-4DEA-9DEB-2740AE5D1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04" y="4437112"/>
            <a:ext cx="1845617" cy="126314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DBE26EE-2D69-4E66-9869-924FD9F899DC}"/>
              </a:ext>
            </a:extLst>
          </p:cNvPr>
          <p:cNvSpPr/>
          <p:nvPr/>
        </p:nvSpPr>
        <p:spPr>
          <a:xfrm>
            <a:off x="5601072" y="4377374"/>
            <a:ext cx="188091" cy="71184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9FFBDF7-5959-45C8-82D3-3D242AD850A6}"/>
              </a:ext>
            </a:extLst>
          </p:cNvPr>
          <p:cNvSpPr/>
          <p:nvPr/>
        </p:nvSpPr>
        <p:spPr>
          <a:xfrm>
            <a:off x="5575866" y="2675633"/>
            <a:ext cx="171371" cy="99527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7C2458D-9B94-48C7-A6F4-8502D8BB60A9}"/>
              </a:ext>
            </a:extLst>
          </p:cNvPr>
          <p:cNvSpPr/>
          <p:nvPr/>
        </p:nvSpPr>
        <p:spPr>
          <a:xfrm>
            <a:off x="4844359" y="5545545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5E42F4-BD83-47F5-8D19-ADACE35F9441}"/>
              </a:ext>
            </a:extLst>
          </p:cNvPr>
          <p:cNvSpPr/>
          <p:nvPr/>
        </p:nvSpPr>
        <p:spPr>
          <a:xfrm>
            <a:off x="4973320" y="5542033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9878538-AAB9-4C07-992F-8672AF146CEE}"/>
              </a:ext>
            </a:extLst>
          </p:cNvPr>
          <p:cNvSpPr/>
          <p:nvPr/>
        </p:nvSpPr>
        <p:spPr>
          <a:xfrm>
            <a:off x="5139732" y="5539259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9D19C3D-F6EE-4E05-B79A-56DBD51F8EC1}"/>
              </a:ext>
            </a:extLst>
          </p:cNvPr>
          <p:cNvSpPr/>
          <p:nvPr/>
        </p:nvSpPr>
        <p:spPr>
          <a:xfrm>
            <a:off x="3899855" y="5541336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57F27A22-7C84-45C1-8839-C63D03056DF1}"/>
              </a:ext>
            </a:extLst>
          </p:cNvPr>
          <p:cNvCxnSpPr/>
          <p:nvPr/>
        </p:nvCxnSpPr>
        <p:spPr>
          <a:xfrm rot="10800000">
            <a:off x="2097793" y="3760952"/>
            <a:ext cx="2160000" cy="1764000"/>
          </a:xfrm>
          <a:prstGeom prst="bentConnector3">
            <a:avLst>
              <a:gd name="adj1" fmla="val 38"/>
            </a:avLst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FC0E2BAE-F427-4121-B170-B9BA64468A5C}"/>
              </a:ext>
            </a:extLst>
          </p:cNvPr>
          <p:cNvCxnSpPr/>
          <p:nvPr/>
        </p:nvCxnSpPr>
        <p:spPr>
          <a:xfrm rot="10800000">
            <a:off x="2116599" y="2893265"/>
            <a:ext cx="1728000" cy="2628000"/>
          </a:xfrm>
          <a:prstGeom prst="bentConnector3">
            <a:avLst>
              <a:gd name="adj1" fmla="val 38"/>
            </a:avLst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69059EEC-7A59-4B3C-8602-4F3FE8E53FD3}"/>
              </a:ext>
            </a:extLst>
          </p:cNvPr>
          <p:cNvCxnSpPr/>
          <p:nvPr/>
        </p:nvCxnSpPr>
        <p:spPr>
          <a:xfrm rot="10800000">
            <a:off x="2105984" y="2751714"/>
            <a:ext cx="1872000" cy="2772000"/>
          </a:xfrm>
          <a:prstGeom prst="bentConnector3">
            <a:avLst>
              <a:gd name="adj1" fmla="val 38"/>
            </a:avLst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1A81C6D-2E91-4191-978E-47202471B70D}"/>
              </a:ext>
            </a:extLst>
          </p:cNvPr>
          <p:cNvSpPr txBox="1"/>
          <p:nvPr/>
        </p:nvSpPr>
        <p:spPr>
          <a:xfrm>
            <a:off x="451365" y="2057900"/>
            <a:ext cx="2508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  <a:latin typeface="+mn-lt"/>
              </a:rPr>
              <a:t>Set Current Measure ( 1A )</a:t>
            </a:r>
            <a:endParaRPr lang="zh-TW" altLang="en-US" sz="1600" dirty="0">
              <a:latin typeface="+mn-lt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43A7656-597A-4E33-B3E9-4B6489239D04}"/>
              </a:ext>
            </a:extLst>
          </p:cNvPr>
          <p:cNvSpPr txBox="1"/>
          <p:nvPr/>
        </p:nvSpPr>
        <p:spPr>
          <a:xfrm>
            <a:off x="439452" y="3125191"/>
            <a:ext cx="240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  <a:latin typeface="+mn-lt"/>
              </a:rPr>
              <a:t>Set Voltage Measure</a:t>
            </a:r>
            <a:endParaRPr lang="zh-TW" altLang="en-US" sz="1600" dirty="0">
              <a:latin typeface="+mn-lt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06971D1-7C68-4D0D-8ABA-AA86447DB924}"/>
              </a:ext>
            </a:extLst>
          </p:cNvPr>
          <p:cNvSpPr txBox="1"/>
          <p:nvPr/>
        </p:nvSpPr>
        <p:spPr>
          <a:xfrm>
            <a:off x="451365" y="4149080"/>
            <a:ext cx="240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  <a:latin typeface="+mn-lt"/>
              </a:rPr>
              <a:t>Power Supply</a:t>
            </a:r>
            <a:endParaRPr lang="zh-TW" altLang="en-US" sz="1600" dirty="0">
              <a:latin typeface="+mn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2324322-9191-458F-9652-4AEEEFE2F437}"/>
              </a:ext>
            </a:extLst>
          </p:cNvPr>
          <p:cNvSpPr/>
          <p:nvPr/>
        </p:nvSpPr>
        <p:spPr>
          <a:xfrm>
            <a:off x="1975986" y="2692896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6C89095-07DF-49D8-90A6-AA95F490167D}"/>
              </a:ext>
            </a:extLst>
          </p:cNvPr>
          <p:cNvSpPr/>
          <p:nvPr/>
        </p:nvSpPr>
        <p:spPr>
          <a:xfrm>
            <a:off x="1978594" y="2836319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53F1A7-0BAA-46EE-9858-68C0108CEFAD}"/>
              </a:ext>
            </a:extLst>
          </p:cNvPr>
          <p:cNvSpPr/>
          <p:nvPr/>
        </p:nvSpPr>
        <p:spPr>
          <a:xfrm>
            <a:off x="1963650" y="3584852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AC6AE1B-1F47-4E6E-8FCF-321EC62280AD}"/>
              </a:ext>
            </a:extLst>
          </p:cNvPr>
          <p:cNvSpPr/>
          <p:nvPr/>
        </p:nvSpPr>
        <p:spPr>
          <a:xfrm>
            <a:off x="1966258" y="3728275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2994F2-CBE6-4FE6-9F93-115C6D9F1E5F}"/>
              </a:ext>
            </a:extLst>
          </p:cNvPr>
          <p:cNvSpPr/>
          <p:nvPr/>
        </p:nvSpPr>
        <p:spPr>
          <a:xfrm>
            <a:off x="4185801" y="5541688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A09E72C-52DF-42C3-8E6B-9A1815636878}"/>
              </a:ext>
            </a:extLst>
          </p:cNvPr>
          <p:cNvSpPr/>
          <p:nvPr/>
        </p:nvSpPr>
        <p:spPr>
          <a:xfrm>
            <a:off x="3763180" y="5538261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D9F67E5C-B702-45F7-AD8E-02122D1979D6}"/>
              </a:ext>
            </a:extLst>
          </p:cNvPr>
          <p:cNvCxnSpPr/>
          <p:nvPr/>
        </p:nvCxnSpPr>
        <p:spPr>
          <a:xfrm rot="10800000">
            <a:off x="2101341" y="3651918"/>
            <a:ext cx="2016000" cy="1872000"/>
          </a:xfrm>
          <a:prstGeom prst="bentConnector3">
            <a:avLst>
              <a:gd name="adj1" fmla="val 38"/>
            </a:avLst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473886DA-4C13-4ED6-8B84-A0F103B71710}"/>
              </a:ext>
            </a:extLst>
          </p:cNvPr>
          <p:cNvSpPr/>
          <p:nvPr/>
        </p:nvSpPr>
        <p:spPr>
          <a:xfrm>
            <a:off x="4052255" y="5540119"/>
            <a:ext cx="144000" cy="108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3AD63F6-BC52-41BF-8F2B-7E46E8151314}"/>
              </a:ext>
            </a:extLst>
          </p:cNvPr>
          <p:cNvSpPr/>
          <p:nvPr/>
        </p:nvSpPr>
        <p:spPr>
          <a:xfrm>
            <a:off x="1630904" y="5369304"/>
            <a:ext cx="106857" cy="1940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52E6A3-C35D-42E0-8999-E383821C036D}"/>
              </a:ext>
            </a:extLst>
          </p:cNvPr>
          <p:cNvSpPr/>
          <p:nvPr/>
        </p:nvSpPr>
        <p:spPr>
          <a:xfrm>
            <a:off x="1812392" y="5369303"/>
            <a:ext cx="106857" cy="1940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32C2CEA-1BC7-45BF-9E47-BF96CC75A6B9}"/>
              </a:ext>
            </a:extLst>
          </p:cNvPr>
          <p:cNvSpPr/>
          <p:nvPr/>
        </p:nvSpPr>
        <p:spPr>
          <a:xfrm>
            <a:off x="1959232" y="5370844"/>
            <a:ext cx="106857" cy="1940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2F0F758-37B0-44BD-9A6E-F79E0EDBEC63}"/>
              </a:ext>
            </a:extLst>
          </p:cNvPr>
          <p:cNvSpPr/>
          <p:nvPr/>
        </p:nvSpPr>
        <p:spPr>
          <a:xfrm>
            <a:off x="2121264" y="5370843"/>
            <a:ext cx="106857" cy="1940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9962A9-E870-49E3-A3C8-01B664DFAADE}"/>
              </a:ext>
            </a:extLst>
          </p:cNvPr>
          <p:cNvSpPr/>
          <p:nvPr/>
        </p:nvSpPr>
        <p:spPr>
          <a:xfrm>
            <a:off x="1287735" y="5370949"/>
            <a:ext cx="106857" cy="1940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51FF9F6-F42F-49CA-9421-5A2165400D1D}"/>
              </a:ext>
            </a:extLst>
          </p:cNvPr>
          <p:cNvSpPr/>
          <p:nvPr/>
        </p:nvSpPr>
        <p:spPr>
          <a:xfrm>
            <a:off x="1469223" y="5370948"/>
            <a:ext cx="106857" cy="1940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0CF7A44C-1C0C-4F93-90B9-5AEFDF8CD40B}"/>
              </a:ext>
            </a:extLst>
          </p:cNvPr>
          <p:cNvCxnSpPr>
            <a:stCxn id="56" idx="2"/>
            <a:endCxn id="110" idx="2"/>
          </p:cNvCxnSpPr>
          <p:nvPr/>
        </p:nvCxnSpPr>
        <p:spPr>
          <a:xfrm rot="5400000" flipH="1">
            <a:off x="3501201" y="4238388"/>
            <a:ext cx="88649" cy="2741666"/>
          </a:xfrm>
          <a:prstGeom prst="bentConnector3">
            <a:avLst>
              <a:gd name="adj1" fmla="val -25787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6BB4D0AA-5F2B-46C4-AD4C-B85AEB03D28B}"/>
              </a:ext>
            </a:extLst>
          </p:cNvPr>
          <p:cNvCxnSpPr>
            <a:stCxn id="57" idx="2"/>
            <a:endCxn id="97" idx="2"/>
          </p:cNvCxnSpPr>
          <p:nvPr/>
        </p:nvCxnSpPr>
        <p:spPr>
          <a:xfrm rot="5400000" flipH="1">
            <a:off x="3412232" y="4016946"/>
            <a:ext cx="86677" cy="3179499"/>
          </a:xfrm>
          <a:prstGeom prst="bentConnector3">
            <a:avLst>
              <a:gd name="adj1" fmla="val -35751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4CDA7999-BFB3-4591-A6A1-87B52C9E6355}"/>
              </a:ext>
            </a:extLst>
          </p:cNvPr>
          <p:cNvCxnSpPr>
            <a:stCxn id="58" idx="2"/>
            <a:endCxn id="112" idx="2"/>
          </p:cNvCxnSpPr>
          <p:nvPr/>
        </p:nvCxnSpPr>
        <p:spPr>
          <a:xfrm rot="5400000" flipH="1">
            <a:off x="3244603" y="3680130"/>
            <a:ext cx="82258" cy="3852000"/>
          </a:xfrm>
          <a:prstGeom prst="bentConnector3">
            <a:avLst>
              <a:gd name="adj1" fmla="val -48788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374B66F7-67BD-4155-8092-9458C44D1E9D}"/>
              </a:ext>
            </a:extLst>
          </p:cNvPr>
          <p:cNvSpPr/>
          <p:nvPr/>
        </p:nvSpPr>
        <p:spPr>
          <a:xfrm>
            <a:off x="3532482" y="5538261"/>
            <a:ext cx="169152" cy="11528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363C416F-FFDF-4A17-9F92-E8C3945394EF}"/>
              </a:ext>
            </a:extLst>
          </p:cNvPr>
          <p:cNvCxnSpPr>
            <a:stCxn id="131" idx="2"/>
            <a:endCxn id="109" idx="2"/>
          </p:cNvCxnSpPr>
          <p:nvPr/>
        </p:nvCxnSpPr>
        <p:spPr>
          <a:xfrm rot="5400000" flipH="1">
            <a:off x="2770536" y="4807023"/>
            <a:ext cx="88648" cy="1604397"/>
          </a:xfrm>
          <a:prstGeom prst="bentConnector3">
            <a:avLst>
              <a:gd name="adj1" fmla="val -12944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C2AB43CE-34B4-4968-98DE-137AC8961137}"/>
              </a:ext>
            </a:extLst>
          </p:cNvPr>
          <p:cNvCxnSpPr>
            <a:stCxn id="131" idx="2"/>
            <a:endCxn id="95" idx="2"/>
          </p:cNvCxnSpPr>
          <p:nvPr/>
        </p:nvCxnSpPr>
        <p:spPr>
          <a:xfrm rot="5400000" flipH="1">
            <a:off x="2605602" y="4642089"/>
            <a:ext cx="90188" cy="1932725"/>
          </a:xfrm>
          <a:prstGeom prst="bentConnector3">
            <a:avLst>
              <a:gd name="adj1" fmla="val -123227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接點: 肘形 138">
            <a:extLst>
              <a:ext uri="{FF2B5EF4-FFF2-40B4-BE49-F238E27FC236}">
                <a16:creationId xmlns:a16="http://schemas.microsoft.com/office/drawing/2014/main" id="{52DFC44F-4660-43F3-A778-0EF240BC546E}"/>
              </a:ext>
            </a:extLst>
          </p:cNvPr>
          <p:cNvCxnSpPr>
            <a:cxnSpLocks/>
          </p:cNvCxnSpPr>
          <p:nvPr/>
        </p:nvCxnSpPr>
        <p:spPr>
          <a:xfrm rot="5400000" flipH="1">
            <a:off x="2632762" y="4470682"/>
            <a:ext cx="88543" cy="2275894"/>
          </a:xfrm>
          <a:prstGeom prst="bentConnector3">
            <a:avLst>
              <a:gd name="adj1" fmla="val -130424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530F4FFE-DD7F-410B-81F9-338ED143C2E5}"/>
              </a:ext>
            </a:extLst>
          </p:cNvPr>
          <p:cNvSpPr txBox="1"/>
          <p:nvPr/>
        </p:nvSpPr>
        <p:spPr>
          <a:xfrm>
            <a:off x="2330784" y="5446514"/>
            <a:ext cx="700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n-lt"/>
              </a:rPr>
              <a:t>GND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352EE0C-7B9C-406A-B6C2-3628572C3D38}"/>
              </a:ext>
            </a:extLst>
          </p:cNvPr>
          <p:cNvSpPr/>
          <p:nvPr/>
        </p:nvSpPr>
        <p:spPr>
          <a:xfrm>
            <a:off x="5502062" y="5129530"/>
            <a:ext cx="93404" cy="147566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ED25222-2664-4395-B490-58EC54E8318D}"/>
              </a:ext>
            </a:extLst>
          </p:cNvPr>
          <p:cNvSpPr/>
          <p:nvPr/>
        </p:nvSpPr>
        <p:spPr>
          <a:xfrm>
            <a:off x="5502062" y="5265267"/>
            <a:ext cx="93404" cy="147566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5E5A4B4-9926-4EC3-AC23-91111CEF5909}"/>
              </a:ext>
            </a:extLst>
          </p:cNvPr>
          <p:cNvSpPr/>
          <p:nvPr/>
        </p:nvSpPr>
        <p:spPr>
          <a:xfrm>
            <a:off x="5593425" y="5265687"/>
            <a:ext cx="93404" cy="147566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234F1F-EDFF-4D5A-B93E-2D498A36ACEA}"/>
              </a:ext>
            </a:extLst>
          </p:cNvPr>
          <p:cNvSpPr/>
          <p:nvPr/>
        </p:nvSpPr>
        <p:spPr>
          <a:xfrm>
            <a:off x="5482876" y="5107038"/>
            <a:ext cx="222430" cy="339476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D98903E2-D075-4CBA-A177-0CDBFEF1AB51}"/>
              </a:ext>
            </a:extLst>
          </p:cNvPr>
          <p:cNvSpPr txBox="1"/>
          <p:nvPr/>
        </p:nvSpPr>
        <p:spPr>
          <a:xfrm>
            <a:off x="4201167" y="5825704"/>
            <a:ext cx="74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AVDD</a:t>
            </a:r>
            <a:endParaRPr lang="zh-TW" altLang="en-US" sz="12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03E61411-3890-4E6C-B96B-D566328337E6}"/>
              </a:ext>
            </a:extLst>
          </p:cNvPr>
          <p:cNvSpPr txBox="1"/>
          <p:nvPr/>
        </p:nvSpPr>
        <p:spPr>
          <a:xfrm>
            <a:off x="4611682" y="5907173"/>
            <a:ext cx="74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AVEE</a:t>
            </a:r>
            <a:endParaRPr lang="zh-TW" altLang="en-US" sz="12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D5BCD99-779F-4A4D-8EF9-920292C1F864}"/>
              </a:ext>
            </a:extLst>
          </p:cNvPr>
          <p:cNvSpPr txBox="1"/>
          <p:nvPr/>
        </p:nvSpPr>
        <p:spPr>
          <a:xfrm>
            <a:off x="3750876" y="5750598"/>
            <a:ext cx="74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00B0F0"/>
                </a:solidFill>
                <a:latin typeface="+mn-lt"/>
              </a:rPr>
              <a:t>VDDID</a:t>
            </a:r>
            <a:endParaRPr lang="zh-TW" altLang="en-US" sz="12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AFA0CFE-1FD3-4518-BCC6-3BD4F9057D14}"/>
              </a:ext>
            </a:extLst>
          </p:cNvPr>
          <p:cNvSpPr/>
          <p:nvPr/>
        </p:nvSpPr>
        <p:spPr>
          <a:xfrm>
            <a:off x="5941173" y="5989662"/>
            <a:ext cx="476532" cy="290956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zh-TW" sz="1000" dirty="0">
                <a:solidFill>
                  <a:schemeClr val="tx1"/>
                </a:solidFill>
              </a:rPr>
              <a:t>VDDIO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305AB81-7B5A-4BA3-AE93-44BA6767DCC4}"/>
              </a:ext>
            </a:extLst>
          </p:cNvPr>
          <p:cNvSpPr/>
          <p:nvPr/>
        </p:nvSpPr>
        <p:spPr>
          <a:xfrm>
            <a:off x="5941084" y="5715262"/>
            <a:ext cx="465823" cy="269469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AVDD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5B26AF3-C412-4A18-A703-920D9D63D09E}"/>
              </a:ext>
            </a:extLst>
          </p:cNvPr>
          <p:cNvSpPr/>
          <p:nvPr/>
        </p:nvSpPr>
        <p:spPr>
          <a:xfrm>
            <a:off x="6415239" y="5992087"/>
            <a:ext cx="465823" cy="277999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AVEE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2760AA8-3C8E-4006-9E23-D9D3624B129E}"/>
              </a:ext>
            </a:extLst>
          </p:cNvPr>
          <p:cNvSpPr/>
          <p:nvPr/>
        </p:nvSpPr>
        <p:spPr>
          <a:xfrm>
            <a:off x="5919467" y="5691980"/>
            <a:ext cx="970215" cy="59614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endParaRPr lang="zh-TW" altLang="en-US"/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4622C7CD-AE1B-4E13-8BD7-7ADAEFAD47D8}"/>
              </a:ext>
            </a:extLst>
          </p:cNvPr>
          <p:cNvCxnSpPr/>
          <p:nvPr/>
        </p:nvCxnSpPr>
        <p:spPr>
          <a:xfrm>
            <a:off x="5719472" y="5466329"/>
            <a:ext cx="199995" cy="233930"/>
          </a:xfrm>
          <a:prstGeom prst="straightConnector1">
            <a:avLst/>
          </a:prstGeom>
          <a:ln w="412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7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Schematic diagraph of Connecting - 2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340768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+mn-lt"/>
              </a:rPr>
              <a:t>  In order to check environment is ok before Chamber testing, we can run in the platform which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tx1"/>
                </a:solidFill>
                <a:latin typeface="+mn-lt"/>
              </a:rPr>
              <a:t>   is COG ( chip on glass ) </a:t>
            </a:r>
            <a:r>
              <a:rPr lang="en-US" altLang="zh-TW" sz="1800" dirty="0">
                <a:latin typeface="+mn-lt"/>
              </a:rPr>
              <a:t>or  COB ( Chip on board ), </a:t>
            </a:r>
            <a:r>
              <a:rPr lang="en-US" altLang="zh-TW" sz="1800" dirty="0">
                <a:solidFill>
                  <a:srgbClr val="FF3399"/>
                </a:solidFill>
                <a:latin typeface="+mn-lt"/>
              </a:rPr>
              <a:t>Confirm normal display on the COG after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solidFill>
                  <a:srgbClr val="FF3399"/>
                </a:solidFill>
                <a:latin typeface="+mn-lt"/>
              </a:rPr>
              <a:t>   Sending script command( initial command ) is necessary and important</a:t>
            </a:r>
            <a:r>
              <a:rPr lang="en-US" altLang="zh-TW" sz="1800" dirty="0">
                <a:latin typeface="+mn-lt"/>
              </a:rPr>
              <a:t>. Next, XM display studio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n-lt"/>
              </a:rPr>
              <a:t>   ( Tool ) can run chamber test without chamber machine,  we can </a:t>
            </a:r>
            <a:r>
              <a:rPr lang="en-US" altLang="zh-TW" sz="1800" dirty="0">
                <a:solidFill>
                  <a:srgbClr val="FF3399"/>
                </a:solidFill>
                <a:latin typeface="+mn-lt"/>
              </a:rPr>
              <a:t>check contents ( Measure Data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solidFill>
                  <a:srgbClr val="FF3399"/>
                </a:solidFill>
                <a:latin typeface="+mn-lt"/>
              </a:rPr>
              <a:t>   of the excel file  whether it meets expectations</a:t>
            </a:r>
            <a:r>
              <a:rPr lang="en-US" altLang="zh-TW" sz="1800" dirty="0">
                <a:latin typeface="+mn-lt"/>
              </a:rPr>
              <a:t>, if yes, then start to run chamber test In the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n-lt"/>
              </a:rPr>
              <a:t>   chamber machine, otherwise Please check Script command for chamber test and</a:t>
            </a:r>
            <a:r>
              <a:rPr lang="zh-TW" altLang="en-US" sz="1800" dirty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connect</a:t>
            </a:r>
            <a:r>
              <a:rPr lang="zh-TW" altLang="en-US" sz="1800" dirty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n-lt"/>
              </a:rPr>
              <a:t>   whether correct.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n-lt"/>
              </a:rPr>
              <a:t>Note :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</a:rPr>
              <a:t>Voltage measure support  maximum  is  15 sets.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+mn-lt"/>
              </a:rPr>
              <a:t>            Current measure  support maximum is 3 sets.</a:t>
            </a:r>
            <a:br>
              <a:rPr lang="en-US" altLang="zh-TW" sz="1800" dirty="0"/>
            </a:br>
            <a:endParaRPr lang="en-US" altLang="zh-TW" sz="23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2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 a).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[TEMPERATURE SET] stands for set temperature values to chamber test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,  </a:t>
            </a:r>
            <a:r>
              <a:rPr lang="en-US" altLang="zh-TW" sz="1600" dirty="0">
                <a:solidFill>
                  <a:srgbClr val="0066FF"/>
                </a:solidFill>
              </a:rPr>
              <a:t>if there are three temperature vales( -3, +10, +20 ), for example.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[TEMPERATURE SET]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-3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+10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+20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69587"/>
              </p:ext>
            </p:extLst>
          </p:nvPr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FAE6D74B-D788-4233-A261-1890BF561153}"/>
              </a:ext>
            </a:extLst>
          </p:cNvPr>
          <p:cNvSpPr/>
          <p:nvPr/>
        </p:nvSpPr>
        <p:spPr>
          <a:xfrm>
            <a:off x="7113240" y="2852936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1280592" y="3933056"/>
            <a:ext cx="2448272" cy="1008112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/>
          <p:nvPr/>
        </p:nvCxnSpPr>
        <p:spPr>
          <a:xfrm>
            <a:off x="1280592" y="4199880"/>
            <a:ext cx="24482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1345453" y="4376152"/>
            <a:ext cx="3384376" cy="576064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- 2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2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 b).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[INSTRUMENT SET] stands for change instrument(Power supply)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alias name to new name by user defined  </a:t>
            </a:r>
            <a:r>
              <a:rPr lang="en-US" altLang="zh-TW" sz="1600" dirty="0">
                <a:solidFill>
                  <a:srgbClr val="0066FF"/>
                </a:solidFill>
              </a:rPr>
              <a:t>for example.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[INSTRUMENT SET]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  <a:r>
              <a:rPr lang="en-US" altLang="zh-TW" sz="1600" dirty="0">
                <a:solidFill>
                  <a:srgbClr val="FF3399"/>
                </a:solidFill>
                <a:latin typeface="+mn-lt"/>
              </a:rPr>
              <a:t>instr.define ASRL3::INSTR </a:t>
            </a:r>
            <a:r>
              <a:rPr lang="en-US" altLang="zh-TW" sz="1600" dirty="0">
                <a:solidFill>
                  <a:srgbClr val="008000"/>
                </a:solidFill>
                <a:latin typeface="+mn-lt"/>
              </a:rPr>
              <a:t>PowerSupply</a:t>
            </a: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  <a:endParaRPr lang="en-US" altLang="zh-TW" sz="1600" dirty="0"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1345453" y="4642976"/>
            <a:ext cx="33843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9BE06447-E57D-4858-825E-F08D75BC7460}"/>
              </a:ext>
            </a:extLst>
          </p:cNvPr>
          <p:cNvSpPr/>
          <p:nvPr/>
        </p:nvSpPr>
        <p:spPr>
          <a:xfrm>
            <a:off x="4016896" y="4869160"/>
            <a:ext cx="144016" cy="349862"/>
          </a:xfrm>
          <a:prstGeom prst="downArrow">
            <a:avLst/>
          </a:prstGeom>
          <a:solidFill>
            <a:srgbClr val="008000">
              <a:alpha val="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12DB94-3D9E-4134-B944-A950EAF4A7A9}"/>
              </a:ext>
            </a:extLst>
          </p:cNvPr>
          <p:cNvSpPr txBox="1"/>
          <p:nvPr/>
        </p:nvSpPr>
        <p:spPr>
          <a:xfrm>
            <a:off x="3404827" y="520914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By user defined</a:t>
            </a:r>
            <a:endParaRPr lang="zh-TW" altLang="en-US" sz="1400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89F9BCF7-AA1B-42D5-934C-5AFE2815BB2B}"/>
              </a:ext>
            </a:extLst>
          </p:cNvPr>
          <p:cNvSpPr/>
          <p:nvPr/>
        </p:nvSpPr>
        <p:spPr>
          <a:xfrm>
            <a:off x="2306705" y="4890377"/>
            <a:ext cx="144016" cy="349862"/>
          </a:xfrm>
          <a:prstGeom prst="downArrow">
            <a:avLst/>
          </a:prstGeom>
          <a:solidFill>
            <a:srgbClr val="008000">
              <a:alpha val="0"/>
            </a:srgbClr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503B37-2A93-4770-A4FD-64C515DCF47C}"/>
              </a:ext>
            </a:extLst>
          </p:cNvPr>
          <p:cNvSpPr txBox="1"/>
          <p:nvPr/>
        </p:nvSpPr>
        <p:spPr>
          <a:xfrm>
            <a:off x="1325293" y="5219022"/>
            <a:ext cx="216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Only alias name(Fixed)</a:t>
            </a:r>
            <a:endParaRPr lang="zh-TW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8A9F83-F52E-49B6-86FC-26DD2D147201}"/>
              </a:ext>
            </a:extLst>
          </p:cNvPr>
          <p:cNvSpPr/>
          <p:nvPr/>
        </p:nvSpPr>
        <p:spPr>
          <a:xfrm>
            <a:off x="7113240" y="3150240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90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1374013" y="3933055"/>
            <a:ext cx="3384376" cy="1842286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- 3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2"/>
            <a:ext cx="9145018" cy="49685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 c). 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[POWER SETX] stands for set power supply Voltage and Current limit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Modify by user defined  </a:t>
            </a:r>
            <a:r>
              <a:rPr lang="en-US" altLang="zh-TW" sz="1600" dirty="0">
                <a:solidFill>
                  <a:srgbClr val="0066FF"/>
                </a:solidFill>
              </a:rPr>
              <a:t>for example.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</a:t>
            </a:r>
            <a:r>
              <a:rPr lang="en-US" altLang="zh-TW" sz="1600" dirty="0">
                <a:solidFill>
                  <a:srgbClr val="0066FF"/>
                </a:solidFill>
              </a:rPr>
              <a:t> [POWER SETX]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VSET3:1.8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VSET1:5.5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VSET2:5.5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ISET3:0.09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ISET1:0.09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ISET2:0.09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instr.send PowerSupply OUT1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1374013" y="4199880"/>
            <a:ext cx="33843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12DB94-3D9E-4134-B944-A950EAF4A7A9}"/>
              </a:ext>
            </a:extLst>
          </p:cNvPr>
          <p:cNvSpPr txBox="1"/>
          <p:nvPr/>
        </p:nvSpPr>
        <p:spPr>
          <a:xfrm>
            <a:off x="5194587" y="4985142"/>
            <a:ext cx="194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Set current values</a:t>
            </a:r>
            <a:endParaRPr lang="zh-TW" altLang="en-US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503B37-2A93-4770-A4FD-64C515DCF47C}"/>
              </a:ext>
            </a:extLst>
          </p:cNvPr>
          <p:cNvSpPr txBox="1"/>
          <p:nvPr/>
        </p:nvSpPr>
        <p:spPr>
          <a:xfrm>
            <a:off x="5177099" y="4382224"/>
            <a:ext cx="216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Set voltage values </a:t>
            </a:r>
            <a:endParaRPr lang="zh-TW" altLang="en-US" sz="1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5CFE193-E356-4F66-97EA-863640D631B8}"/>
              </a:ext>
            </a:extLst>
          </p:cNvPr>
          <p:cNvSpPr/>
          <p:nvPr/>
        </p:nvSpPr>
        <p:spPr>
          <a:xfrm>
            <a:off x="2687145" y="3945632"/>
            <a:ext cx="158418" cy="25154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A0CD8E2-2B87-45B6-A829-F15887FDCAB4}"/>
              </a:ext>
            </a:extLst>
          </p:cNvPr>
          <p:cNvSpPr/>
          <p:nvPr/>
        </p:nvSpPr>
        <p:spPr>
          <a:xfrm>
            <a:off x="3005535" y="3944993"/>
            <a:ext cx="1947465" cy="25154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8A1C8DB-6FA8-47E3-AF03-618EB7DED43D}"/>
              </a:ext>
            </a:extLst>
          </p:cNvPr>
          <p:cNvSpPr txBox="1"/>
          <p:nvPr/>
        </p:nvSpPr>
        <p:spPr>
          <a:xfrm>
            <a:off x="4880992" y="3886737"/>
            <a:ext cx="27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X Range from 1 to 8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B20D229-1524-4CC7-AA0C-E16109ADD93C}"/>
              </a:ext>
            </a:extLst>
          </p:cNvPr>
          <p:cNvSpPr/>
          <p:nvPr/>
        </p:nvSpPr>
        <p:spPr>
          <a:xfrm>
            <a:off x="3465940" y="4210718"/>
            <a:ext cx="838988" cy="6584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72B551A3-9F64-4B02-80D5-C7612EC70B2D}"/>
              </a:ext>
            </a:extLst>
          </p:cNvPr>
          <p:cNvSpPr/>
          <p:nvPr/>
        </p:nvSpPr>
        <p:spPr>
          <a:xfrm>
            <a:off x="3476100" y="4869156"/>
            <a:ext cx="838988" cy="6584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EAD5884A-ED61-4656-9E52-AE978C0B61C8}"/>
              </a:ext>
            </a:extLst>
          </p:cNvPr>
          <p:cNvSpPr/>
          <p:nvPr/>
        </p:nvSpPr>
        <p:spPr>
          <a:xfrm>
            <a:off x="4408942" y="4414166"/>
            <a:ext cx="738670" cy="2515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61A78AA0-30D4-48B1-9425-842D9898B232}"/>
              </a:ext>
            </a:extLst>
          </p:cNvPr>
          <p:cNvSpPr/>
          <p:nvPr/>
        </p:nvSpPr>
        <p:spPr>
          <a:xfrm>
            <a:off x="4408942" y="5038195"/>
            <a:ext cx="738670" cy="2515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B3A51D36-20CD-406A-8CEE-434236880739}"/>
              </a:ext>
            </a:extLst>
          </p:cNvPr>
          <p:cNvSpPr/>
          <p:nvPr/>
        </p:nvSpPr>
        <p:spPr>
          <a:xfrm>
            <a:off x="4408942" y="5475979"/>
            <a:ext cx="738670" cy="2515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40AAD5D-55BE-46A1-80A8-5151A6AC5F47}"/>
              </a:ext>
            </a:extLst>
          </p:cNvPr>
          <p:cNvSpPr txBox="1"/>
          <p:nvPr/>
        </p:nvSpPr>
        <p:spPr>
          <a:xfrm>
            <a:off x="5194587" y="5419742"/>
            <a:ext cx="194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Voltage output</a:t>
            </a:r>
            <a:endParaRPr lang="zh-TW" altLang="en-US" sz="14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3A6F582-5BD1-4086-B55E-368B45FE11DD}"/>
              </a:ext>
            </a:extLst>
          </p:cNvPr>
          <p:cNvSpPr/>
          <p:nvPr/>
        </p:nvSpPr>
        <p:spPr>
          <a:xfrm>
            <a:off x="1466050" y="5517933"/>
            <a:ext cx="2506693" cy="25152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6E48A5-633A-4DBF-96C1-13063B696348}"/>
              </a:ext>
            </a:extLst>
          </p:cNvPr>
          <p:cNvSpPr/>
          <p:nvPr/>
        </p:nvSpPr>
        <p:spPr>
          <a:xfrm>
            <a:off x="7113240" y="3417952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93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A6BB9C41-2142-49E3-A645-AB32312023BC}"/>
              </a:ext>
            </a:extLst>
          </p:cNvPr>
          <p:cNvSpPr/>
          <p:nvPr/>
        </p:nvSpPr>
        <p:spPr>
          <a:xfrm>
            <a:off x="416496" y="3933054"/>
            <a:ext cx="6552728" cy="2363083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Introduce chamber test script file ( .txt )  - 4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8502" y="1196751"/>
            <a:ext cx="9145018" cy="5472607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in order to keep elasticity for each chamber test, then We can modify  file ( .txt ) to match each chamber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test. How to modify file in detail  is very important, as below.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1. XM display studio support Command set ,as below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chemeClr val="tx1"/>
                </a:solidFill>
                <a:latin typeface="+mn-lt"/>
              </a:rPr>
              <a:t>     d). </a:t>
            </a:r>
            <a:r>
              <a:rPr lang="en-US" altLang="zh-TW" sz="1600" dirty="0">
                <a:solidFill>
                  <a:srgbClr val="0070C0"/>
                </a:solidFill>
                <a:latin typeface="+mn-lt"/>
              </a:rPr>
              <a:t>[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FPGA SET] means set  FPGA timing </a:t>
            </a:r>
            <a:r>
              <a:rPr lang="zh-TW" altLang="en-US" sz="1600" dirty="0">
                <a:solidFill>
                  <a:srgbClr val="0066FF"/>
                </a:solidFill>
                <a:latin typeface="+mn-lt"/>
              </a:rPr>
              <a:t>、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FPGA interface Backlight (LED)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and so on,  for example.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[FPGA SET]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#PLL_EN ; EPP_EN ; I/F_mode1 ; I/F_mode2 ; DCM_m ; </a:t>
            </a:r>
            <a:r>
              <a:rPr lang="en-US" altLang="zh-TW" sz="1600" dirty="0" err="1">
                <a:solidFill>
                  <a:srgbClr val="0066FF"/>
                </a:solidFill>
              </a:rPr>
              <a:t>DCM_d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fpga.set 0x33 0x11 0x13 0xff 67 60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#Bridge select 0x01=Bank0(Left) 0x10=Bank2(Right)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bridge.select 0x01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#VA ; HA ; FR ; VBP ; VFP ; HBP ; HFP ; VS ; HS</a:t>
            </a: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mipi.video 1334 750 60 4 540 0 2 3 6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</a:rPr>
              <a:t> #Lane Num ; HS speed ; HS mode </a:t>
            </a:r>
            <a:endParaRPr lang="en-US" altLang="zh-TW" sz="1600" dirty="0">
              <a:solidFill>
                <a:srgbClr val="0066FF"/>
              </a:solidFill>
              <a:latin typeface="+mn-lt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mipi.dsi 2 1000 burst        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                                                                        :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zh-TW" sz="1600" dirty="0">
                <a:solidFill>
                  <a:srgbClr val="0066FF"/>
                </a:solidFill>
                <a:latin typeface="+mn-lt"/>
              </a:rPr>
              <a:t>	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D33940-0591-4D99-B9EF-9903D6586F60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4FCA5D-65BF-4F11-A90A-2BCE4F38BF7D}"/>
              </a:ext>
            </a:extLst>
          </p:cNvPr>
          <p:cNvGraphicFramePr>
            <a:graphicFrameLocks noGrp="1"/>
          </p:cNvGraphicFramePr>
          <p:nvPr/>
        </p:nvGraphicFramePr>
        <p:xfrm>
          <a:off x="7113240" y="2599144"/>
          <a:ext cx="24482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277304422"/>
                    </a:ext>
                  </a:extLst>
                </a:gridCol>
              </a:tblGrid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Item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3787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[TEMPERATURE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3688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[INSTRUMENT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0055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[POWER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4863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[FPGA SET]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52387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INITIAL CODE]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623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OFF]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3153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IN]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939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[SLEEP OUT]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784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[DISPLAY ON]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3250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43012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CMD SETX]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92708"/>
                  </a:ext>
                </a:extLst>
              </a:tr>
              <a:tr h="21271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[IMAGE SHOW]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88493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520D73-FD21-45A5-9340-822D5A7F8D0F}"/>
              </a:ext>
            </a:extLst>
          </p:cNvPr>
          <p:cNvCxnSpPr>
            <a:cxnSpLocks/>
          </p:cNvCxnSpPr>
          <p:nvPr/>
        </p:nvCxnSpPr>
        <p:spPr>
          <a:xfrm>
            <a:off x="416496" y="4189720"/>
            <a:ext cx="65527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7C2ECAB-1963-4EBE-9A46-B981E703BC73}"/>
              </a:ext>
            </a:extLst>
          </p:cNvPr>
          <p:cNvSpPr/>
          <p:nvPr/>
        </p:nvSpPr>
        <p:spPr>
          <a:xfrm>
            <a:off x="7113240" y="3692272"/>
            <a:ext cx="2448272" cy="288032"/>
          </a:xfrm>
          <a:prstGeom prst="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29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12992</TotalTime>
  <Words>2520</Words>
  <Application>Microsoft Office PowerPoint</Application>
  <PresentationFormat>A4 紙張 (210x297 公釐)</PresentationFormat>
  <Paragraphs>491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Arial Unicode MS</vt:lpstr>
      <vt:lpstr>FrutigerNext LT Bold</vt:lpstr>
      <vt:lpstr>ＭＳ Ｐゴシック</vt:lpstr>
      <vt:lpstr>微軟正黑體</vt:lpstr>
      <vt:lpstr>新細明體</vt:lpstr>
      <vt:lpstr>標楷體</vt:lpstr>
      <vt:lpstr>Arial</vt:lpstr>
      <vt:lpstr>Arial Rounded MT Bold</vt:lpstr>
      <vt:lpstr>Calibri</vt:lpstr>
      <vt:lpstr>Calibri Light</vt:lpstr>
      <vt:lpstr>Wingdings</vt:lpstr>
      <vt:lpstr>1_回顧</vt:lpstr>
      <vt:lpstr>   XM - Plus Studio        Chamber Test</vt:lpstr>
      <vt:lpstr>Outline</vt:lpstr>
      <vt:lpstr>Equipment</vt:lpstr>
      <vt:lpstr>Schematic diagraph of Connecting - 1 </vt:lpstr>
      <vt:lpstr>Schematic diagraph of Connecting - 2 </vt:lpstr>
      <vt:lpstr>Introduce chamber test script file ( .txt )  - 1</vt:lpstr>
      <vt:lpstr>Introduce chamber test script file ( .txt )  - 2</vt:lpstr>
      <vt:lpstr>Introduce chamber test script file ( .txt )  - 3</vt:lpstr>
      <vt:lpstr>Introduce chamber test script file ( .txt )  - 4</vt:lpstr>
      <vt:lpstr>Introduce chamber test script file ( .txt )  - 5</vt:lpstr>
      <vt:lpstr>Introduce chamber test script file ( .txt )  - 6</vt:lpstr>
      <vt:lpstr>Introduce chamber test script file ( .txt )  - 7</vt:lpstr>
      <vt:lpstr>Introduce chamber test script file ( .txt )  - 8</vt:lpstr>
      <vt:lpstr>Introduce chamber test script file ( .txt )  - 9</vt:lpstr>
      <vt:lpstr>Introduce chamber test script file ( .txt )  - 10</vt:lpstr>
      <vt:lpstr>Introduce chamber test script file ( .txt )  - 11</vt:lpstr>
      <vt:lpstr>Introduce chamber test script file ( .txt )  - 12</vt:lpstr>
      <vt:lpstr>How to open XM display studio for chamber test </vt:lpstr>
      <vt:lpstr>Check Instrument Status - 1</vt:lpstr>
      <vt:lpstr>Check Instrument Status - 2</vt:lpstr>
      <vt:lpstr>Chamber Test - 1</vt:lpstr>
      <vt:lpstr>Chamber Test - 2</vt:lpstr>
      <vt:lpstr>谢谢大家 ! </vt:lpstr>
    </vt:vector>
  </TitlesOfParts>
  <Company>sunplus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thomas.chao 趙敏助;tim.lin</dc:creator>
  <cp:lastModifiedBy>WesleyChen</cp:lastModifiedBy>
  <cp:revision>1539</cp:revision>
  <cp:lastPrinted>2017-10-22T12:29:38Z</cp:lastPrinted>
  <dcterms:created xsi:type="dcterms:W3CDTF">2012-06-17T03:10:09Z</dcterms:created>
  <dcterms:modified xsi:type="dcterms:W3CDTF">2018-10-24T01:47:38Z</dcterms:modified>
</cp:coreProperties>
</file>