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Cabin"/>
      <p:regular r:id="rId36"/>
      <p:bold r:id="rId37"/>
      <p:italic r:id="rId38"/>
      <p:boldItalic r:id="rId39"/>
    </p:embeddedFont>
    <p:embeddedFont>
      <p:font typeface="Helvetica Neue"/>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HelveticaNeue-regular.fntdata"/><Relationship Id="rId20" Type="http://schemas.openxmlformats.org/officeDocument/2006/relationships/slide" Target="slides/slide16.xml"/><Relationship Id="rId42" Type="http://schemas.openxmlformats.org/officeDocument/2006/relationships/font" Target="fonts/HelveticaNeue-italic.fntdata"/><Relationship Id="rId41" Type="http://schemas.openxmlformats.org/officeDocument/2006/relationships/font" Target="fonts/HelveticaNeue-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HelveticaNeue-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Cabin-bold.fntdata"/><Relationship Id="rId14" Type="http://schemas.openxmlformats.org/officeDocument/2006/relationships/slide" Target="slides/slide10.xml"/><Relationship Id="rId36" Type="http://schemas.openxmlformats.org/officeDocument/2006/relationships/font" Target="fonts/Cabin-regular.fntdata"/><Relationship Id="rId17" Type="http://schemas.openxmlformats.org/officeDocument/2006/relationships/slide" Target="slides/slide13.xml"/><Relationship Id="rId39" Type="http://schemas.openxmlformats.org/officeDocument/2006/relationships/font" Target="fonts/Cabin-boldItalic.fntdata"/><Relationship Id="rId16" Type="http://schemas.openxmlformats.org/officeDocument/2006/relationships/slide" Target="slides/slide12.xml"/><Relationship Id="rId38" Type="http://schemas.openxmlformats.org/officeDocument/2006/relationships/font" Target="fonts/Cabin-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 name="Shape 14"/>
        <p:cNvGrpSpPr/>
        <p:nvPr/>
      </p:nvGrpSpPr>
      <p:grpSpPr>
        <a:xfrm>
          <a:off x="0" y="0"/>
          <a:ext cx="0" cy="0"/>
          <a:chOff x="0" y="0"/>
          <a:chExt cx="0" cy="0"/>
        </a:xfrm>
      </p:grpSpPr>
      <p:sp>
        <p:nvSpPr>
          <p:cNvPr id="15" name="Google Shape;15;g10d42026b8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 name="Google Shape;16;g10d42026b8_2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GB" sz="1800" u="none" cap="none" strike="noStrike"/>
              <a:t>This is a title side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1551a5ad1f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 name="Google Shape;66;g1551a5ad1f_0_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A very brief introduction to R Markdown.  Raise your hand if you have used R Markdown.</a:t>
            </a:r>
            <a:endParaRPr sz="1800"/>
          </a:p>
          <a:p>
            <a:pPr indent="0" lvl="0" marL="0" marR="0" rtl="0" algn="l">
              <a:spcBef>
                <a:spcPts val="0"/>
              </a:spcBef>
              <a:spcAft>
                <a:spcPts val="0"/>
              </a:spcAft>
              <a:buFont typeface="Arial"/>
              <a:buNone/>
            </a:pPr>
            <a:r>
              <a:t/>
            </a:r>
            <a:endParaRPr sz="1800"/>
          </a:p>
          <a:p>
            <a:pPr indent="0" lvl="0" marL="0" marR="0" rtl="0" algn="l">
              <a:spcBef>
                <a:spcPts val="0"/>
              </a:spcBef>
              <a:spcAft>
                <a:spcPts val="0"/>
              </a:spcAft>
              <a:buFont typeface="Arial"/>
              <a:buNone/>
            </a:pPr>
            <a:r>
              <a:rPr lang="en-GB" sz="1800"/>
              <a:t>R Markdown is a way to create all kinds of documents, including web pages (HTML) by writing simple plain-text files like the one in the left panel.  The colouring is added by RStudio but the file itself is pure text, you could open it in Notepad on Windows.  The middle panel shows a long command that was run on the plain text file, outputting an HTML file.  The output HTML file is shown in the right-hand panel as a web page.</a:t>
            </a:r>
            <a:endParaRPr sz="1800"/>
          </a:p>
          <a:p>
            <a:pPr indent="0" lvl="0" marL="0" marR="0" rtl="0" algn="l">
              <a:spcBef>
                <a:spcPts val="0"/>
              </a:spcBef>
              <a:spcAft>
                <a:spcPts val="0"/>
              </a:spcAft>
              <a:buFont typeface="Arial"/>
              <a:buNone/>
            </a:pPr>
            <a:r>
              <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67428ab33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 name="Google Shape;71;g567428ab33_0_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Please say “ooooh”</a:t>
            </a:r>
            <a:endParaRPr sz="1800"/>
          </a:p>
          <a:p>
            <a:pPr indent="0" lvl="0" marL="0" marR="0" rtl="0" algn="l">
              <a:spcBef>
                <a:spcPts val="0"/>
              </a:spcBef>
              <a:spcAft>
                <a:spcPts val="0"/>
              </a:spcAft>
              <a:buFont typeface="Arial"/>
              <a:buNone/>
            </a:pPr>
            <a:r>
              <a:t/>
            </a:r>
            <a:endParaRPr sz="1800"/>
          </a:p>
          <a:p>
            <a:pPr indent="0" lvl="0" marL="0" marR="0" rtl="0" algn="l">
              <a:spcBef>
                <a:spcPts val="0"/>
              </a:spcBef>
              <a:spcAft>
                <a:spcPts val="0"/>
              </a:spcAft>
              <a:buFont typeface="Arial"/>
              <a:buNone/>
            </a:pPr>
            <a:r>
              <a:rPr lang="en-GB" sz="1800"/>
              <a:t>Govdown is a package for you to make web pages and websites that use the GOV.UK Design System to be accessible.  They might even look trustworthy.  See how easy it is to write normal markdown (left panel), render it as usual (middle panel) and view the resulting web page (right panel).</a:t>
            </a:r>
            <a:endParaRPr sz="1800"/>
          </a:p>
          <a:p>
            <a:pPr indent="0" lvl="0" marL="0" marR="0" rtl="0" algn="l">
              <a:spcBef>
                <a:spcPts val="0"/>
              </a:spcBef>
              <a:spcAft>
                <a:spcPts val="0"/>
              </a:spcAft>
              <a:buFont typeface="Arial"/>
              <a:buNone/>
            </a:pPr>
            <a:r>
              <a:t/>
            </a:r>
            <a:endParaRPr sz="1800"/>
          </a:p>
          <a:p>
            <a:pPr indent="0" lvl="0" marL="0" marR="0" rtl="0" algn="l">
              <a:spcBef>
                <a:spcPts val="0"/>
              </a:spcBef>
              <a:spcAft>
                <a:spcPts val="0"/>
              </a:spcAft>
              <a:buFont typeface="Arial"/>
              <a:buNone/>
            </a:pPr>
            <a:r>
              <a:rPr lang="en-GB" sz="1800"/>
              <a:t>This particular page would be hosted on GOV.UK because it has the crown and uses the New Transport font.  If your page won’t be hosted on GOV.UK then don’t set the logo and font in the yaml frontmatter -- the bit between “---” at the top of the left panel.</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67428ab33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g567428ab33_0_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Now we get to some coding.  To make {govdown} I needed to customise R Markdown, so I needed to know how it works.  And for you to contribute to {govdown} or make your own custom websites, you need to know too.  First, finding out how it worked was an interesting journey, and is a useful skill for finding anything out in any language -- not just R.</a:t>
            </a:r>
            <a:endParaRPr sz="1800"/>
          </a:p>
          <a:p>
            <a:pPr indent="0" lvl="0" marL="0" marR="0" rtl="0" algn="l">
              <a:spcBef>
                <a:spcPts val="0"/>
              </a:spcBef>
              <a:spcAft>
                <a:spcPts val="0"/>
              </a:spcAft>
              <a:buFont typeface="Arial"/>
              <a:buNone/>
            </a:pPr>
            <a:r>
              <a:t/>
            </a:r>
            <a:endParaRPr sz="1800"/>
          </a:p>
          <a:p>
            <a:pPr indent="0" lvl="0" marL="0" rtl="0" algn="l">
              <a:spcBef>
                <a:spcPts val="0"/>
              </a:spcBef>
              <a:spcAft>
                <a:spcPts val="0"/>
              </a:spcAft>
              <a:buClr>
                <a:schemeClr val="dk1"/>
              </a:buClr>
              <a:buFont typeface="Arial"/>
              <a:buNone/>
            </a:pPr>
            <a:r>
              <a:rPr lang="en-GB" sz="1800">
                <a:solidFill>
                  <a:schemeClr val="dk1"/>
                </a:solidFill>
              </a:rPr>
              <a:t>First, read documentation.  If you are creating just one website, or a page template for just one project, then you can do everything you need by following the R Markdown documentation.  There’s a whole book about it free online, the “definitive guide”.  But if you’re trying to create a package for other people to use to make custom websites, then you will find the documentation limited and you’ll have to work some things out for yourself.  The GOV.UK Design System presented a particular challenge, which I’ll come to shortly.</a:t>
            </a:r>
            <a:endParaRPr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67428ab33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 name="Google Shape;81;g567428ab33_0_7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I’m going to help by showing you a slightly simplified sequence of steps.  R markdown sends the R Markdown file to knitr, which executes any code, inserts the output of the code back into the file as a plain markdown file.  That is then handed over to the pandoc with an HTML file as a template, for pandoc to convert the markdown to HTML.  You can then view the HTML file in a browser.</a:t>
            </a:r>
            <a:endParaRPr sz="1800"/>
          </a:p>
          <a:p>
            <a:pPr indent="0" lvl="0" marL="0" marR="0" rtl="0" algn="l">
              <a:spcBef>
                <a:spcPts val="0"/>
              </a:spcBef>
              <a:spcAft>
                <a:spcPts val="0"/>
              </a:spcAft>
              <a:buFont typeface="Arial"/>
              <a:buNone/>
            </a:pPr>
            <a:r>
              <a:t/>
            </a:r>
            <a:endParaRPr sz="1800"/>
          </a:p>
          <a:p>
            <a:pPr indent="0" lvl="0" marL="0" marR="0" rtl="0" algn="l">
              <a:spcBef>
                <a:spcPts val="0"/>
              </a:spcBef>
              <a:spcAft>
                <a:spcPts val="0"/>
              </a:spcAft>
              <a:buFont typeface="Arial"/>
              <a:buNone/>
            </a:pPr>
            <a:r>
              <a:rPr lang="en-GB" sz="1800"/>
              <a:t>The knitr step is so straightforward that I will skip it.  You almost never have to deal with knitr.  I’ll focus on R Markdown and pandoc.</a:t>
            </a:r>
            <a:endParaRPr sz="1800"/>
          </a:p>
          <a:p>
            <a:pPr indent="0" lvl="0" marL="0" marR="0" rtl="0" algn="l">
              <a:spcBef>
                <a:spcPts val="0"/>
              </a:spcBef>
              <a:spcAft>
                <a:spcPts val="0"/>
              </a:spcAft>
              <a:buFont typeface="Arial"/>
              <a:buNone/>
            </a:pPr>
            <a:r>
              <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67428ab33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g567428ab33_0_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To find out how something works, try something and see what happens.  This slide shows the default R Markdown template being compiled to HTML.  We have two leads, boxed in red.  Html_document looks a lot like an R function.  The gobblegook on the right looks like a command at the command line, calling a program called “pandoc” with a lot of arguments (“--something something”)</a:t>
            </a:r>
            <a:endParaRPr sz="1800"/>
          </a:p>
          <a:p>
            <a:pPr indent="0" lvl="0" marL="0" marR="0" rtl="0" algn="l">
              <a:spcBef>
                <a:spcPts val="0"/>
              </a:spcBef>
              <a:spcAft>
                <a:spcPts val="0"/>
              </a:spcAft>
              <a:buFont typeface="Arial"/>
              <a:buNone/>
            </a:pPr>
            <a:r>
              <a:t/>
            </a:r>
            <a:endParaRPr sz="1800"/>
          </a:p>
          <a:p>
            <a:pPr indent="0" lvl="0" marL="0" marR="0" rtl="0" algn="l">
              <a:spcBef>
                <a:spcPts val="0"/>
              </a:spcBef>
              <a:spcAft>
                <a:spcPts val="0"/>
              </a:spcAft>
              <a:buFont typeface="Arial"/>
              <a:buNone/>
            </a:pPr>
            <a:r>
              <a:rPr lang="en-GB" sz="1800"/>
              <a:t>What does html_document do?  Let’s look by typing it into the R console.</a:t>
            </a:r>
            <a:endParaRPr sz="1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67428ab33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g567428ab33_0_8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When you type a function into the console without round brackets at the end, R shows you the code behind the function.  I’ve made the background dark so that the green text is more readable.</a:t>
            </a:r>
            <a:endParaRPr sz="1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67428ab33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g567428ab33_0_9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When you type a function into the console without round brackets at the end, R shows you the code behind the function.  It’s in green -- not very accessible, but we won’t read it in much detail anyway.</a:t>
            </a:r>
            <a:endParaRPr sz="1800"/>
          </a:p>
          <a:p>
            <a:pPr indent="0" lvl="0" marL="0" marR="0" rtl="0" algn="l">
              <a:spcBef>
                <a:spcPts val="0"/>
              </a:spcBef>
              <a:spcAft>
                <a:spcPts val="0"/>
              </a:spcAft>
              <a:buFont typeface="Arial"/>
              <a:buNone/>
            </a:pPr>
            <a:r>
              <a:t/>
            </a:r>
            <a:endParaRPr sz="1800"/>
          </a:p>
          <a:p>
            <a:pPr indent="0" lvl="0" marL="0" marR="0" rtl="0" algn="l">
              <a:spcBef>
                <a:spcPts val="0"/>
              </a:spcBef>
              <a:spcAft>
                <a:spcPts val="0"/>
              </a:spcAft>
              <a:buFont typeface="Arial"/>
              <a:buNone/>
            </a:pPr>
            <a:r>
              <a:t/>
            </a:r>
            <a:endParaRPr sz="1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67428ab33_0_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g567428ab33_0_9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This is the interesting bit.  What do you think it’s doing?</a:t>
            </a:r>
            <a:endParaRPr sz="18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67428ab33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g567428ab33_0_1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GB" sz="1800">
                <a:solidFill>
                  <a:schemeClr val="dk1"/>
                </a:solidFill>
              </a:rPr>
              <a:t>It’s creating some of the arguments we saw before, to the pandoc command.  In fact that’s almost the only thing that html_document() does.  So to create our own version of the html_document() function, we’ll probably need to do something similar.  We just need to work out what pandoc commands will create the webpage we want, and we can read the pandoc documentation for that.</a:t>
            </a:r>
            <a:endParaRPr sz="18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67428ab33_0_1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g567428ab33_0_18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It isn’t much fun reading source code in the console.  It’s much easier in GitHub, and it’s easier to search there too.  If this all looks like hard work, remember this is a privilege of open source technology: you can’t do this with Excel, SAS or SPSS.</a:t>
            </a:r>
            <a:endParaRPr sz="18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 name="Shape 19"/>
        <p:cNvGrpSpPr/>
        <p:nvPr/>
      </p:nvGrpSpPr>
      <p:grpSpPr>
        <a:xfrm>
          <a:off x="0" y="0"/>
          <a:ext cx="0" cy="0"/>
          <a:chOff x="0" y="0"/>
          <a:chExt cx="0" cy="0"/>
        </a:xfrm>
      </p:grpSpPr>
      <p:sp>
        <p:nvSpPr>
          <p:cNvPr id="20" name="Google Shape;20;g567428ab33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 name="Google Shape;21;g567428ab33_0_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This is what the talk was originally going to be about.  I was going to customise R Markdown and then talk about how.</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67428ab33_0_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g567428ab33_0_1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This is a fun one.  By reading that call to pandoc, it turns out the HTML template that is being given to pandoc is somewhere on my computer.  How did it get there?  It was put there when I installed the rmarkdown package.</a:t>
            </a:r>
            <a:endParaRPr sz="1800"/>
          </a:p>
          <a:p>
            <a:pPr indent="0" lvl="0" marL="0" rtl="0" algn="l">
              <a:spcBef>
                <a:spcPts val="0"/>
              </a:spcBef>
              <a:spcAft>
                <a:spcPts val="0"/>
              </a:spcAft>
              <a:buClr>
                <a:schemeClr val="dk1"/>
              </a:buClr>
              <a:buFont typeface="Arial"/>
              <a:buNone/>
            </a:pPr>
            <a:r>
              <a:t/>
            </a:r>
            <a:endParaRPr sz="1800">
              <a:solidFill>
                <a:schemeClr val="dk1"/>
              </a:solidFill>
            </a:endParaRPr>
          </a:p>
          <a:p>
            <a:pPr indent="0" lvl="0" marL="0" rtl="0" algn="l">
              <a:spcBef>
                <a:spcPts val="0"/>
              </a:spcBef>
              <a:spcAft>
                <a:spcPts val="0"/>
              </a:spcAft>
              <a:buClr>
                <a:schemeClr val="dk1"/>
              </a:buClr>
              <a:buFont typeface="Arial"/>
              <a:buNone/>
            </a:pPr>
            <a:r>
              <a:rPr lang="en-GB" sz="1800">
                <a:solidFill>
                  <a:schemeClr val="dk1"/>
                </a:solidFill>
              </a:rPr>
              <a:t>What other leads can we follow?  We can look at the pandoc command in the console.</a:t>
            </a:r>
            <a:endParaRPr sz="18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67428ab33_0_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g567428ab33_0_1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You too can install files on other peoples’ computers as part of your package.  Read Hadley Wickham’s free online book “R Packages” to learn more.  Please don’t abuse it!</a:t>
            </a:r>
            <a:endParaRPr sz="18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67428ab33_0_1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g567428ab33_0_1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Font typeface="Arial"/>
              <a:buNone/>
            </a:pPr>
            <a:r>
              <a:rPr lang="en-GB" sz="1800">
                <a:solidFill>
                  <a:schemeClr val="dk1"/>
                </a:solidFill>
              </a:rPr>
              <a:t>What if you edit the HTML template?  I added a level-1 heading to the top of the body of the page saying “HELP I’M TRAPPED IN R MARKDOWN” and then rendered the default R Markdown document.  The message appeared in the rendered web page.</a:t>
            </a:r>
            <a:endParaRPr sz="1800">
              <a:solidFill>
                <a:schemeClr val="dk1"/>
              </a:solidFill>
            </a:endParaRPr>
          </a:p>
          <a:p>
            <a:pPr indent="0" lvl="0" marL="0" rtl="0" algn="l">
              <a:spcBef>
                <a:spcPts val="0"/>
              </a:spcBef>
              <a:spcAft>
                <a:spcPts val="0"/>
              </a:spcAft>
              <a:buFont typeface="Arial"/>
              <a:buNone/>
            </a:pPr>
            <a:r>
              <a:t/>
            </a:r>
            <a:endParaRPr sz="1800">
              <a:solidFill>
                <a:schemeClr val="dk1"/>
              </a:solidFill>
            </a:endParaRPr>
          </a:p>
          <a:p>
            <a:pPr indent="0" lvl="0" marL="0" rtl="0" algn="l">
              <a:spcBef>
                <a:spcPts val="0"/>
              </a:spcBef>
              <a:spcAft>
                <a:spcPts val="0"/>
              </a:spcAft>
              <a:buClr>
                <a:schemeClr val="dk1"/>
              </a:buClr>
              <a:buFont typeface="Arial"/>
              <a:buNone/>
            </a:pPr>
            <a:r>
              <a:rPr lang="en-GB" sz="1800">
                <a:solidFill>
                  <a:schemeClr val="dk1"/>
                </a:solidFill>
              </a:rPr>
              <a:t>This is safe.  If you break something, then recover by reinstalling the package.</a:t>
            </a:r>
            <a:endParaRPr sz="18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67428ab33_0_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g567428ab33_0_1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“keep_md: true” means that once knitr has run the code chunks and inserted their output into a plain markdown file, that markdown file is kept.  The pandoc command is run on that markdown file.</a:t>
            </a:r>
            <a:endParaRPr sz="1800"/>
          </a:p>
          <a:p>
            <a:pPr indent="0" lvl="0" marL="0" marR="0" rtl="0" algn="l">
              <a:spcBef>
                <a:spcPts val="0"/>
              </a:spcBef>
              <a:spcAft>
                <a:spcPts val="0"/>
              </a:spcAft>
              <a:buFont typeface="Arial"/>
              <a:buNone/>
            </a:pPr>
            <a:r>
              <a:t/>
            </a:r>
            <a:endParaRPr sz="1800"/>
          </a:p>
          <a:p>
            <a:pPr indent="0" lvl="0" marL="0" marR="0" rtl="0" algn="l">
              <a:spcBef>
                <a:spcPts val="0"/>
              </a:spcBef>
              <a:spcAft>
                <a:spcPts val="0"/>
              </a:spcAft>
              <a:buFont typeface="Arial"/>
              <a:buNone/>
            </a:pPr>
            <a:r>
              <a:rPr lang="en-GB" sz="1800"/>
              <a:t>Then in the terminal I ran the pandoc command, but I omitted most of the arguments.  It only gets the input file, the instruction to make an html file, and the name of the html file.</a:t>
            </a:r>
            <a:endParaRPr sz="18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67428ab33_0_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g567428ab33_0_17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Without all those pandoc arguments, the result looks very different.</a:t>
            </a:r>
            <a:endParaRPr sz="1800"/>
          </a:p>
          <a:p>
            <a:pPr indent="0" lvl="0" marL="0" marR="0" rtl="0" algn="l">
              <a:spcBef>
                <a:spcPts val="0"/>
              </a:spcBef>
              <a:spcAft>
                <a:spcPts val="0"/>
              </a:spcAft>
              <a:buFont typeface="Arial"/>
              <a:buNone/>
            </a:pPr>
            <a:r>
              <a:t/>
            </a:r>
            <a:endParaRPr sz="1800"/>
          </a:p>
          <a:p>
            <a:pPr indent="0" lvl="0" marL="0" marR="0" rtl="0" algn="l">
              <a:spcBef>
                <a:spcPts val="0"/>
              </a:spcBef>
              <a:spcAft>
                <a:spcPts val="0"/>
              </a:spcAft>
              <a:buFont typeface="Arial"/>
              <a:buNone/>
            </a:pPr>
            <a:r>
              <a:rPr lang="en-GB" sz="1800"/>
              <a:t>It was quicker to iterate the pandoc command in the terminal than to build and reload a whole package, so I did most of the early development of govdown in the terminal.</a:t>
            </a:r>
            <a:endParaRPr sz="18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67428ab33_0_1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g567428ab33_0_18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This is what the talk was originally going to be about.  I was going to customise R Markdown and then talk about how.</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67428ab33_0_1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g567428ab33_0_19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The main tool on the web for controlling the appearance of a website is called CSS (cascading style sheets).  You can give R Markdown a custom CSS file.  Govdown does this differently so that you don’t have to do anything.</a:t>
            </a:r>
            <a:endParaRPr sz="1800"/>
          </a:p>
          <a:p>
            <a:pPr indent="0" lvl="0" marL="0" marR="0" rtl="0" algn="l">
              <a:spcBef>
                <a:spcPts val="0"/>
              </a:spcBef>
              <a:spcAft>
                <a:spcPts val="0"/>
              </a:spcAft>
              <a:buFont typeface="Arial"/>
              <a:buNone/>
            </a:pPr>
            <a:r>
              <a:t/>
            </a:r>
            <a:endParaRPr sz="1800"/>
          </a:p>
          <a:p>
            <a:pPr indent="0" lvl="0" marL="0" marR="0" rtl="0" algn="l">
              <a:spcBef>
                <a:spcPts val="0"/>
              </a:spcBef>
              <a:spcAft>
                <a:spcPts val="0"/>
              </a:spcAft>
              <a:buFont typeface="Arial"/>
              <a:buNone/>
            </a:pPr>
            <a:r>
              <a:rPr lang="en-GB" sz="1800"/>
              <a:t>The GOV.UK Design System is basically a massive CSS file for styling ordinary HTML elements.</a:t>
            </a:r>
            <a:endParaRPr sz="1800"/>
          </a:p>
          <a:p>
            <a:pPr indent="0" lvl="0" marL="0" marR="0" rtl="0" algn="l">
              <a:spcBef>
                <a:spcPts val="0"/>
              </a:spcBef>
              <a:spcAft>
                <a:spcPts val="0"/>
              </a:spcAft>
              <a:buFont typeface="Arial"/>
              <a:buNone/>
            </a:pPr>
            <a:r>
              <a:t/>
            </a:r>
            <a:endParaRPr sz="1800"/>
          </a:p>
          <a:p>
            <a:pPr indent="0" lvl="0" marL="0" marR="0" rtl="0" algn="l">
              <a:spcBef>
                <a:spcPts val="0"/>
              </a:spcBef>
              <a:spcAft>
                <a:spcPts val="0"/>
              </a:spcAft>
              <a:buFont typeface="Arial"/>
              <a:buNone/>
            </a:pPr>
            <a:r>
              <a:rPr lang="en-GB" sz="1800"/>
              <a:t>This example CSS looks for all &lt;h2&gt; elements (level-2 headers) and sets the font size to something very large.</a:t>
            </a:r>
            <a:endParaRPr sz="18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67428ab33_0_2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g567428ab33_0_2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A snag is that the GOV.UK Design System CSS only works on elements with a particular class.  The image shows a &lt;div&gt; element (a kind of section) with the class “govuk-inset-text”.  Only div elements with that class will be styled.  A div element with no class will be shown however the browser chooses.</a:t>
            </a:r>
            <a:endParaRPr sz="1800"/>
          </a:p>
          <a:p>
            <a:pPr indent="0" lvl="0" marL="0" marR="0" rtl="0" algn="l">
              <a:spcBef>
                <a:spcPts val="0"/>
              </a:spcBef>
              <a:spcAft>
                <a:spcPts val="0"/>
              </a:spcAft>
              <a:buFont typeface="Arial"/>
              <a:buNone/>
            </a:pPr>
            <a:r>
              <a:t/>
            </a:r>
            <a:endParaRPr sz="1800"/>
          </a:p>
          <a:p>
            <a:pPr indent="0" lvl="0" marL="0" marR="0" rtl="0" algn="l">
              <a:spcBef>
                <a:spcPts val="0"/>
              </a:spcBef>
              <a:spcAft>
                <a:spcPts val="0"/>
              </a:spcAft>
              <a:buFont typeface="Arial"/>
              <a:buNone/>
            </a:pPr>
            <a:r>
              <a:rPr lang="en-GB" sz="1800"/>
              <a:t>And pandoc has no settings for adding classes to HTML elements.  How can we get around that?</a:t>
            </a:r>
            <a:endParaRPr sz="18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67428ab33_0_2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g567428ab33_0_2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Oh no, you have to learn yet another programming language: Lua.  You already had to learn HTML and CSS.  I’m sorry for you.  But I need someone to help maintain {govdown}, and you don’t want to be outdone by the person from the Department for Transport who has already written some Lua for govdown.</a:t>
            </a:r>
            <a:endParaRPr sz="18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67428ab33_0_2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g567428ab33_0_2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Lua filters can be very simple.  This one adds the class “govuk-inset-text” to a &lt;div&gt; element, which is what the GOV.UK Design System requires.</a:t>
            </a:r>
            <a:endParaRPr sz="1800"/>
          </a:p>
          <a:p>
            <a:pPr indent="0" lvl="0" marL="0" marR="0" rtl="0" algn="l">
              <a:spcBef>
                <a:spcPts val="0"/>
              </a:spcBef>
              <a:spcAft>
                <a:spcPts val="0"/>
              </a:spcAft>
              <a:buFont typeface="Arial"/>
              <a:buNone/>
            </a:pPr>
            <a:r>
              <a:t/>
            </a:r>
            <a:endParaRPr sz="1800"/>
          </a:p>
          <a:p>
            <a:pPr indent="0" lvl="0" marL="0" marR="0" rtl="0" algn="l">
              <a:spcBef>
                <a:spcPts val="0"/>
              </a:spcBef>
              <a:spcAft>
                <a:spcPts val="0"/>
              </a:spcAft>
              <a:buFont typeface="Arial"/>
              <a:buNone/>
            </a:pPr>
            <a:r>
              <a:t/>
            </a:r>
            <a:endParaRPr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 name="Shape 24"/>
        <p:cNvGrpSpPr/>
        <p:nvPr/>
      </p:nvGrpSpPr>
      <p:grpSpPr>
        <a:xfrm>
          <a:off x="0" y="0"/>
          <a:ext cx="0" cy="0"/>
          <a:chOff x="0" y="0"/>
          <a:chExt cx="0" cy="0"/>
        </a:xfrm>
      </p:grpSpPr>
      <p:sp>
        <p:nvSpPr>
          <p:cNvPr id="25" name="Google Shape;25;g567428ab33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 name="Google Shape;26;g567428ab33_0_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But then it turned out that the customisations I needed to do went way beyond the official documentation.  I had to figure out how markdown works, so then I was going to tell you about that.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67428ab33_0_2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g567428ab33_0_2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Lua filters can be very simple.  This one adds the class “govuk-inset-text” to a &lt;div&gt; element, which is what the GOV.UK Design System requires.</a:t>
            </a:r>
            <a:endParaRPr sz="1800"/>
          </a:p>
          <a:p>
            <a:pPr indent="0" lvl="0" marL="0" marR="0" rtl="0" algn="l">
              <a:spcBef>
                <a:spcPts val="0"/>
              </a:spcBef>
              <a:spcAft>
                <a:spcPts val="0"/>
              </a:spcAft>
              <a:buFont typeface="Arial"/>
              <a:buNone/>
            </a:pPr>
            <a:r>
              <a:t/>
            </a:r>
            <a:endParaRPr sz="1800"/>
          </a:p>
          <a:p>
            <a:pPr indent="0" lvl="0" marL="0" marR="0" rtl="0" algn="l">
              <a:spcBef>
                <a:spcPts val="0"/>
              </a:spcBef>
              <a:spcAft>
                <a:spcPts val="0"/>
              </a:spcAft>
              <a:buFont typeface="Arial"/>
              <a:buNone/>
            </a:pPr>
            <a:r>
              <a:rPr lang="en-GB" sz="1800"/>
              <a:t>https://ukgovdatascience.github.io/govdown/index.html</a:t>
            </a:r>
            <a:endParaRPr sz="18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10d42026b8_2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g10d42026b8_2_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What's next? Shiny? Whitehall Publisher?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Google Shape;30;g567428ab33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 name="Google Shape;31;g567428ab33_0_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Most of you won’t ever customise R Markdown.  But you might have to customise some other package, so I was going to tell you about how to work out how a package works.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g567428ab33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 name="Google Shape;36;g567428ab33_0_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But really this is all a thinly veiled attempt to get you to maintain the govdown package and write content for the brand new Reproducible Analytical Pipelines website.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g567428ab33_0_2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g567428ab33_0_2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This is the website I would like you to contribute to.  It is for the Reproducible Analytical Pipelines community.  Raise a hand if you know about RAP.  Keep your hand raised if you are working on a RAP project and it has a budget.</a:t>
            </a:r>
            <a:endParaRPr sz="1800"/>
          </a:p>
          <a:p>
            <a:pPr indent="0" lvl="0" marL="0" marR="0" rtl="0" algn="l">
              <a:spcBef>
                <a:spcPts val="0"/>
              </a:spcBef>
              <a:spcAft>
                <a:spcPts val="0"/>
              </a:spcAft>
              <a:buFont typeface="Arial"/>
              <a:buNone/>
            </a:pPr>
            <a:r>
              <a:t/>
            </a:r>
            <a:endParaRPr sz="1800"/>
          </a:p>
          <a:p>
            <a:pPr indent="0" lvl="0" marL="0" marR="0" rtl="0" algn="l">
              <a:spcBef>
                <a:spcPts val="0"/>
              </a:spcBef>
              <a:spcAft>
                <a:spcPts val="0"/>
              </a:spcAft>
              <a:buFont typeface="Arial"/>
              <a:buNone/>
            </a:pPr>
            <a:r>
              <a:rPr lang="en-GB" sz="1800"/>
              <a:t>RAP is a grassroots community of data analysts, which means it is organised by people with little power and no money.  Its assets are the people, the work they do, and the guidance they write for each other.  It needed one more asset: a digital home.  A website for the community, maintained by the community.  That meant some technical constraints:</a:t>
            </a:r>
            <a:endParaRPr sz="1800"/>
          </a:p>
          <a:p>
            <a:pPr indent="0" lvl="0" marL="0" marR="0" rtl="0" algn="l">
              <a:spcBef>
                <a:spcPts val="0"/>
              </a:spcBef>
              <a:spcAft>
                <a:spcPts val="0"/>
              </a:spcAft>
              <a:buFont typeface="Arial"/>
              <a:buNone/>
            </a:pPr>
            <a:r>
              <a:t/>
            </a:r>
            <a:endParaRPr sz="1800"/>
          </a:p>
          <a:p>
            <a:pPr indent="-342900" lvl="0" marL="457200" marR="0" rtl="0" algn="l">
              <a:spcBef>
                <a:spcPts val="0"/>
              </a:spcBef>
              <a:spcAft>
                <a:spcPts val="0"/>
              </a:spcAft>
              <a:buSzPts val="1800"/>
              <a:buAutoNum type="arabicPeriod"/>
            </a:pPr>
            <a:r>
              <a:rPr lang="en-GB" sz="1800"/>
              <a:t>Built with technology analysts would already know, or would be useful to learn (Python or R)</a:t>
            </a:r>
            <a:endParaRPr sz="1800"/>
          </a:p>
          <a:p>
            <a:pPr indent="-342900" lvl="0" marL="457200" marR="0" rtl="0" algn="l">
              <a:spcBef>
                <a:spcPts val="0"/>
              </a:spcBef>
              <a:spcAft>
                <a:spcPts val="0"/>
              </a:spcAft>
              <a:buSzPts val="1800"/>
              <a:buAutoNum type="arabicPeriod"/>
            </a:pPr>
            <a:r>
              <a:rPr lang="en-GB" sz="1800"/>
              <a:t>Accessible</a:t>
            </a:r>
            <a:endParaRPr sz="1800"/>
          </a:p>
          <a:p>
            <a:pPr indent="0" lvl="0" marL="0" marR="0" rtl="0" algn="l">
              <a:spcBef>
                <a:spcPts val="0"/>
              </a:spcBef>
              <a:spcAft>
                <a:spcPts val="0"/>
              </a:spcAft>
              <a:buFont typeface="Arial"/>
              <a:buNone/>
            </a:pPr>
            <a:r>
              <a:t/>
            </a:r>
            <a:endParaRPr sz="1800"/>
          </a:p>
          <a:p>
            <a:pPr indent="0" lvl="0" marL="0" marR="0" rtl="0" algn="l">
              <a:spcBef>
                <a:spcPts val="0"/>
              </a:spcBef>
              <a:spcAft>
                <a:spcPts val="0"/>
              </a:spcAft>
              <a:buFont typeface="Arial"/>
              <a:buNone/>
            </a:pPr>
            <a:r>
              <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g10372e0cd7_2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 name="Google Shape;47;g10372e0cd7_2_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You can make your own GOV.UK-style website or standalone pages with the new govdown package. It makes it easy to use the GOV.UK Design System.</a:t>
            </a:r>
            <a:endParaRPr sz="1800"/>
          </a:p>
          <a:p>
            <a:pPr indent="0" lvl="0" marL="0" marR="0" rtl="0" algn="l">
              <a:spcBef>
                <a:spcPts val="0"/>
              </a:spcBef>
              <a:spcAft>
                <a:spcPts val="0"/>
              </a:spcAft>
              <a:buFont typeface="Arial"/>
              <a:buNone/>
            </a:pPr>
            <a:r>
              <a:t/>
            </a:r>
            <a:endParaRPr sz="1800"/>
          </a:p>
          <a:p>
            <a:pPr indent="0" lvl="0" marL="0" marR="0" rtl="0" algn="l">
              <a:spcBef>
                <a:spcPts val="0"/>
              </a:spcBef>
              <a:spcAft>
                <a:spcPts val="0"/>
              </a:spcAft>
              <a:buFont typeface="Arial"/>
              <a:buNone/>
            </a:pPr>
            <a:r>
              <a:rPr lang="en-GB" sz="1800"/>
              <a:t>Use govdown to make accessible websites and standalone HTML pages with the GOV.UK design system.</a:t>
            </a:r>
            <a:endParaRPr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567428ab33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 name="Google Shape;53;g567428ab33_0_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Websites created by the government must meet certain standards, such as WCAG 2.1 (Web Content Accessibility Guidelines).  But the real reason to be accessible is because we need everyone in the RAP community to be able to use the website.  The Government Digital Service has an empathy lab where you can test the accessibility of your website for people with different permanent, temporary or situational disabilities, limiting one of their senses.</a:t>
            </a:r>
            <a:endParaRPr sz="1800"/>
          </a:p>
          <a:p>
            <a:pPr indent="0" lvl="0" marL="0" marR="0" rtl="0" algn="l">
              <a:spcBef>
                <a:spcPts val="0"/>
              </a:spcBef>
              <a:spcAft>
                <a:spcPts val="0"/>
              </a:spcAft>
              <a:buFont typeface="Arial"/>
              <a:buNone/>
            </a:pPr>
            <a:r>
              <a:t/>
            </a:r>
            <a:endParaRPr sz="1800"/>
          </a:p>
          <a:p>
            <a:pPr indent="0" lvl="0" marL="0" marR="0" rtl="0" algn="l">
              <a:spcBef>
                <a:spcPts val="0"/>
              </a:spcBef>
              <a:spcAft>
                <a:spcPts val="0"/>
              </a:spcAft>
              <a:buFont typeface="Arial"/>
              <a:buNone/>
            </a:pPr>
            <a:r>
              <a:rPr lang="en-GB" sz="1800"/>
              <a:t>Vision: permanently reduced vision, temporarily lost glasses, phone outside in direct sunshine.</a:t>
            </a:r>
            <a:endParaRPr sz="1800"/>
          </a:p>
          <a:p>
            <a:pPr indent="0" lvl="0" marL="0" marR="0" rtl="0" algn="l">
              <a:spcBef>
                <a:spcPts val="0"/>
              </a:spcBef>
              <a:spcAft>
                <a:spcPts val="0"/>
              </a:spcAft>
              <a:buFont typeface="Arial"/>
              <a:buNone/>
            </a:pPr>
            <a:r>
              <a:rPr lang="en-GB" sz="1800"/>
              <a:t>Motor: permanent arthritis, arm in a cast, computer mouse has been stolen.</a:t>
            </a:r>
            <a:endParaRPr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67428ab33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 name="Google Shape;59;g567428ab33_0_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sz="1800"/>
              <a:t>The GOV.UK Design System gives you a head start with creating accessible websites.  It is a collection of accessible components, from a generic page template, to things like headings, space between paragraphs, and inset text.  It gives you the HTML to use in the website.</a:t>
            </a:r>
            <a:endParaRPr sz="1800"/>
          </a:p>
          <a:p>
            <a:pPr indent="0" lvl="0" marL="0" marR="0" rtl="0" algn="l">
              <a:spcBef>
                <a:spcPts val="0"/>
              </a:spcBef>
              <a:spcAft>
                <a:spcPts val="0"/>
              </a:spcAft>
              <a:buFont typeface="Arial"/>
              <a:buNone/>
            </a:pPr>
            <a:r>
              <a:t/>
            </a:r>
            <a:endParaRPr sz="1800"/>
          </a:p>
          <a:p>
            <a:pPr indent="0" lvl="0" marL="0" marR="0" rtl="0" algn="l">
              <a:spcBef>
                <a:spcPts val="0"/>
              </a:spcBef>
              <a:spcAft>
                <a:spcPts val="0"/>
              </a:spcAft>
              <a:buFont typeface="Arial"/>
              <a:buNone/>
            </a:pPr>
            <a:r>
              <a:rPr lang="en-GB" sz="1800"/>
              <a:t>But HTML is not familiar technology to data analysts.  Can we use R Markdown instead?</a:t>
            </a:r>
            <a:endParaRPr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 name="Shape 6"/>
        <p:cNvGrpSpPr/>
        <p:nvPr/>
      </p:nvGrpSpPr>
      <p:grpSpPr>
        <a:xfrm>
          <a:off x="0" y="0"/>
          <a:ext cx="0" cy="0"/>
          <a:chOff x="0" y="0"/>
          <a:chExt cx="0" cy="0"/>
        </a:xfrm>
      </p:grpSpPr>
      <p:pic>
        <p:nvPicPr>
          <p:cNvPr id="7" name="Google Shape;7;p2"/>
          <p:cNvPicPr preferRelativeResize="0"/>
          <p:nvPr/>
        </p:nvPicPr>
        <p:blipFill rotWithShape="1">
          <a:blip r:embed="rId2">
            <a:alphaModFix/>
          </a:blip>
          <a:srcRect b="0" l="0" r="0" t="0"/>
          <a:stretch/>
        </p:blipFill>
        <p:spPr>
          <a:xfrm>
            <a:off x="440055" y="725805"/>
            <a:ext cx="5474400" cy="1079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ing slide">
  <p:cSld name="CUSTOM">
    <p:spTree>
      <p:nvGrpSpPr>
        <p:cNvPr id="8" name="Shape 8"/>
        <p:cNvGrpSpPr/>
        <p:nvPr/>
      </p:nvGrpSpPr>
      <p:grpSpPr>
        <a:xfrm>
          <a:off x="0" y="0"/>
          <a:ext cx="0" cy="0"/>
          <a:chOff x="0" y="0"/>
          <a:chExt cx="0" cy="0"/>
        </a:xfrm>
      </p:grpSpPr>
      <p:sp>
        <p:nvSpPr>
          <p:cNvPr id="9" name="Google Shape;9;p3"/>
          <p:cNvSpPr txBox="1"/>
          <p:nvPr/>
        </p:nvSpPr>
        <p:spPr>
          <a:xfrm>
            <a:off x="0" y="0"/>
            <a:ext cx="9144000" cy="5143500"/>
          </a:xfrm>
          <a:prstGeom prst="rect">
            <a:avLst/>
          </a:prstGeom>
          <a:solidFill>
            <a:srgbClr val="1D70B8"/>
          </a:solidFill>
          <a:ln>
            <a:noFill/>
          </a:ln>
        </p:spPr>
        <p:txBody>
          <a:bodyPr anchorCtr="0" anchor="ctr" bIns="22850" lIns="22850" spcFirstLastPara="1" rIns="22850" wrap="square" tIns="22850">
            <a:noAutofit/>
          </a:bodyPr>
          <a:lstStyle/>
          <a:p>
            <a:pPr indent="0" lvl="0" marL="25400" marR="0" rtl="0" algn="ctr">
              <a:lnSpc>
                <a:spcPct val="100000"/>
              </a:lnSpc>
              <a:spcBef>
                <a:spcPts val="0"/>
              </a:spcBef>
              <a:spcAft>
                <a:spcPts val="0"/>
              </a:spcAft>
              <a:buNone/>
            </a:pPr>
            <a:r>
              <a:t/>
            </a:r>
            <a:endParaRPr b="0" i="0" sz="3100" u="none">
              <a:solidFill>
                <a:srgbClr val="000000"/>
              </a:solidFill>
              <a:latin typeface="Cabin"/>
              <a:ea typeface="Cabin"/>
              <a:cs typeface="Cabin"/>
              <a:sym typeface="Cab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slide">
  <p:cSld name="CUSTOM_1">
    <p:spTree>
      <p:nvGrpSpPr>
        <p:cNvPr id="10" name="Shape 10"/>
        <p:cNvGrpSpPr/>
        <p:nvPr/>
      </p:nvGrpSpPr>
      <p:grpSpPr>
        <a:xfrm>
          <a:off x="0" y="0"/>
          <a:ext cx="0" cy="0"/>
          <a:chOff x="0" y="0"/>
          <a:chExt cx="0" cy="0"/>
        </a:xfrm>
      </p:grpSpPr>
      <p:sp>
        <p:nvSpPr>
          <p:cNvPr id="11" name="Google Shape;11;p4"/>
          <p:cNvSpPr txBox="1"/>
          <p:nvPr/>
        </p:nvSpPr>
        <p:spPr>
          <a:xfrm>
            <a:off x="0" y="4629150"/>
            <a:ext cx="9144000" cy="514500"/>
          </a:xfrm>
          <a:prstGeom prst="rect">
            <a:avLst/>
          </a:prstGeom>
          <a:solidFill>
            <a:srgbClr val="1D70B8"/>
          </a:solidFill>
          <a:ln>
            <a:noFill/>
          </a:ln>
        </p:spPr>
        <p:txBody>
          <a:bodyPr anchorCtr="0" anchor="ctr" bIns="22850" lIns="22850" spcFirstLastPara="1" rIns="22850" wrap="square" tIns="22850">
            <a:noAutofit/>
          </a:bodyPr>
          <a:lstStyle/>
          <a:p>
            <a:pPr indent="0" lvl="0" marL="25400" marR="0" rtl="0" algn="ctr">
              <a:lnSpc>
                <a:spcPct val="100000"/>
              </a:lnSpc>
              <a:spcBef>
                <a:spcPts val="0"/>
              </a:spcBef>
              <a:spcAft>
                <a:spcPts val="0"/>
              </a:spcAft>
              <a:buNone/>
            </a:pPr>
            <a:r>
              <a:t/>
            </a:r>
            <a:endParaRPr b="0" i="0" sz="3100" u="none">
              <a:solidFill>
                <a:srgbClr val="000000"/>
              </a:solidFill>
              <a:latin typeface="Cabin"/>
              <a:ea typeface="Cabin"/>
              <a:cs typeface="Cabin"/>
              <a:sym typeface="Cabin"/>
            </a:endParaRPr>
          </a:p>
        </p:txBody>
      </p:sp>
      <p:sp>
        <p:nvSpPr>
          <p:cNvPr id="12" name="Google Shape;12;p4"/>
          <p:cNvSpPr txBox="1"/>
          <p:nvPr/>
        </p:nvSpPr>
        <p:spPr>
          <a:xfrm>
            <a:off x="5909310" y="4720590"/>
            <a:ext cx="2720400" cy="2859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FFFFFF"/>
              </a:buClr>
              <a:buFont typeface="Helvetica Neue"/>
              <a:buNone/>
            </a:pPr>
            <a:r>
              <a:rPr b="0" i="0" lang="en-GB" sz="1900" u="none">
                <a:solidFill>
                  <a:srgbClr val="FFFFFF"/>
                </a:solidFill>
                <a:latin typeface="Helvetica Neue"/>
                <a:ea typeface="Helvetica Neue"/>
                <a:cs typeface="Helvetica Neue"/>
                <a:sym typeface="Helvetica Neue"/>
              </a:rPr>
              <a:t>GDS</a:t>
            </a:r>
            <a:endParaRPr sz="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CUSTOM_1_1">
    <p:spTree>
      <p:nvGrpSpPr>
        <p:cNvPr id="13" name="Shape 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17" name="Shape 17"/>
        <p:cNvGrpSpPr/>
        <p:nvPr/>
      </p:nvGrpSpPr>
      <p:grpSpPr>
        <a:xfrm>
          <a:off x="0" y="0"/>
          <a:ext cx="0" cy="0"/>
          <a:chOff x="0" y="0"/>
          <a:chExt cx="0" cy="0"/>
        </a:xfrm>
      </p:grpSpPr>
      <p:sp>
        <p:nvSpPr>
          <p:cNvPr id="18" name="Google Shape;18;p6"/>
          <p:cNvSpPr txBox="1"/>
          <p:nvPr>
            <p:ph type="title"/>
          </p:nvPr>
        </p:nvSpPr>
        <p:spPr>
          <a:xfrm>
            <a:off x="508635" y="2183130"/>
            <a:ext cx="7772400" cy="2451600"/>
          </a:xfrm>
          <a:prstGeom prst="rect">
            <a:avLst/>
          </a:prstGeom>
          <a:noFill/>
          <a:ln>
            <a:noFill/>
          </a:ln>
        </p:spPr>
        <p:txBody>
          <a:bodyPr anchorCtr="0" anchor="b" bIns="17150" lIns="17150" spcFirstLastPara="1" rIns="17150" wrap="square" tIns="17150">
            <a:noAutofit/>
          </a:bodyPr>
          <a:lstStyle/>
          <a:p>
            <a:pPr indent="0" lvl="0" marL="0" marR="0" rtl="0" algn="l">
              <a:lnSpc>
                <a:spcPct val="100000"/>
              </a:lnSpc>
              <a:spcBef>
                <a:spcPts val="0"/>
              </a:spcBef>
              <a:spcAft>
                <a:spcPts val="0"/>
              </a:spcAft>
              <a:buClr>
                <a:srgbClr val="000000"/>
              </a:buClr>
              <a:buFont typeface="Helvetica Neue"/>
              <a:buNone/>
            </a:pPr>
            <a:r>
              <a:rPr b="1" lang="en-GB" sz="3200">
                <a:latin typeface="Helvetica Neue"/>
                <a:ea typeface="Helvetica Neue"/>
                <a:cs typeface="Helvetica Neue"/>
                <a:sym typeface="Helvetica Neue"/>
              </a:rPr>
              <a:t>Duncan Garmonsway</a:t>
            </a:r>
            <a:endParaRPr b="1" i="0" sz="3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Data Scientist</a:t>
            </a:r>
            <a:br>
              <a:rPr b="0" i="0" lang="en-GB" sz="3200" u="none" cap="none" strike="noStrike">
                <a:solidFill>
                  <a:srgbClr val="000000"/>
                </a:solidFill>
                <a:latin typeface="Helvetica Neue"/>
                <a:ea typeface="Helvetica Neue"/>
                <a:cs typeface="Helvetica Neue"/>
                <a:sym typeface="Helvetica Neue"/>
              </a:rPr>
            </a:br>
            <a:r>
              <a:rPr b="0" i="0" lang="en-GB" sz="3200" u="none" cap="none" strike="noStrike">
                <a:solidFill>
                  <a:srgbClr val="000000"/>
                </a:solidFill>
                <a:latin typeface="Helvetica Neue"/>
                <a:ea typeface="Helvetica Neue"/>
                <a:cs typeface="Helvetica Neue"/>
                <a:sym typeface="Helvetica Neue"/>
              </a:rPr>
              <a:t>Government Digital Service</a:t>
            </a:r>
            <a:br>
              <a:rPr b="0" i="0" lang="en-GB" sz="3200" u="none" cap="none" strike="noStrike">
                <a:solidFill>
                  <a:srgbClr val="000000"/>
                </a:solidFill>
                <a:latin typeface="Helvetica Neue"/>
                <a:ea typeface="Helvetica Neue"/>
                <a:cs typeface="Helvetica Neue"/>
                <a:sym typeface="Helvetica Neue"/>
              </a:rPr>
            </a:br>
            <a:r>
              <a:rPr b="0" i="0" lang="en-GB" sz="3200" u="none" cap="none" strike="noStrike">
                <a:solidFill>
                  <a:srgbClr val="000000"/>
                </a:solidFill>
                <a:latin typeface="Helvetica Neue"/>
                <a:ea typeface="Helvetica Neue"/>
                <a:cs typeface="Helvetica Neue"/>
                <a:sym typeface="Helvetica Neue"/>
              </a:rPr>
              <a:t>@</a:t>
            </a:r>
            <a:r>
              <a:rPr lang="en-GB" sz="3200">
                <a:latin typeface="Helvetica Neue"/>
                <a:ea typeface="Helvetica Neue"/>
                <a:cs typeface="Helvetica Neue"/>
                <a:sym typeface="Helvetica Neue"/>
              </a:rPr>
              <a:t>nacnudus</a:t>
            </a:r>
            <a:endParaRPr sz="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508500" y="0"/>
            <a:ext cx="8127000" cy="5143500"/>
          </a:xfrm>
          <a:prstGeom prst="rect">
            <a:avLst/>
          </a:prstGeom>
          <a:noFill/>
          <a:ln>
            <a:noFill/>
          </a:ln>
        </p:spPr>
        <p:txBody>
          <a:bodyPr anchorCtr="0" anchor="ctr" bIns="20575" lIns="20575" spcFirstLastPara="1" rIns="20575" wrap="square" tIns="20575">
            <a:noAutofit/>
          </a:bodyPr>
          <a:lstStyle/>
          <a:p>
            <a:pPr indent="-12700" lvl="0" marL="25400" marR="0" rtl="0" algn="l">
              <a:lnSpc>
                <a:spcPct val="100000"/>
              </a:lnSpc>
              <a:spcBef>
                <a:spcPts val="0"/>
              </a:spcBef>
              <a:spcAft>
                <a:spcPts val="0"/>
              </a:spcAft>
              <a:buClr>
                <a:srgbClr val="FFFFFF"/>
              </a:buClr>
              <a:buFont typeface="Helvetica Neue"/>
              <a:buNone/>
            </a:pPr>
            <a:r>
              <a:rPr b="1" lang="en-GB" sz="4800" strike="sngStrike">
                <a:solidFill>
                  <a:srgbClr val="FFFFFF"/>
                </a:solidFill>
                <a:latin typeface="Helvetica Neue"/>
                <a:ea typeface="Helvetica Neue"/>
                <a:cs typeface="Helvetica Neue"/>
                <a:sym typeface="Helvetica Neue"/>
              </a:rPr>
              <a:t>Customising R Markdown</a:t>
            </a:r>
            <a:endParaRPr b="1" sz="4800" strike="sngStrike">
              <a:solidFill>
                <a:srgbClr val="FFFFFF"/>
              </a:solidFill>
              <a:latin typeface="Helvetica Neue"/>
              <a:ea typeface="Helvetica Neue"/>
              <a:cs typeface="Helvetica Neue"/>
              <a:sym typeface="Helvetica Neue"/>
            </a:endParaRPr>
          </a:p>
          <a:p>
            <a:pPr indent="-12700" lvl="0" marL="25400" marR="0" rtl="0" algn="l">
              <a:lnSpc>
                <a:spcPct val="100000"/>
              </a:lnSpc>
              <a:spcBef>
                <a:spcPts val="0"/>
              </a:spcBef>
              <a:spcAft>
                <a:spcPts val="0"/>
              </a:spcAft>
              <a:buClr>
                <a:srgbClr val="FFFFFF"/>
              </a:buClr>
              <a:buFont typeface="Helvetica Neue"/>
              <a:buNone/>
            </a:pPr>
            <a:r>
              <a:rPr b="1" lang="en-GB" sz="4800" strike="sngStrike">
                <a:solidFill>
                  <a:srgbClr val="FFFFFF"/>
                </a:solidFill>
                <a:latin typeface="Helvetica Neue"/>
                <a:ea typeface="Helvetica Neue"/>
                <a:cs typeface="Helvetica Neue"/>
                <a:sym typeface="Helvetica Neue"/>
              </a:rPr>
              <a:t>How R Markdown works</a:t>
            </a:r>
            <a:endParaRPr b="1" sz="4800" strike="sngStrike">
              <a:solidFill>
                <a:srgbClr val="FFFFFF"/>
              </a:solidFill>
              <a:latin typeface="Helvetica Neue"/>
              <a:ea typeface="Helvetica Neue"/>
              <a:cs typeface="Helvetica Neue"/>
              <a:sym typeface="Helvetica Neue"/>
            </a:endParaRPr>
          </a:p>
          <a:p>
            <a:pPr indent="-12700" lvl="0" marL="25400" marR="0" rtl="0" algn="l">
              <a:lnSpc>
                <a:spcPct val="100000"/>
              </a:lnSpc>
              <a:spcBef>
                <a:spcPts val="0"/>
              </a:spcBef>
              <a:spcAft>
                <a:spcPts val="0"/>
              </a:spcAft>
              <a:buClr>
                <a:srgbClr val="FFFFFF"/>
              </a:buClr>
              <a:buFont typeface="Helvetica Neue"/>
              <a:buNone/>
            </a:pPr>
            <a:r>
              <a:rPr b="1" lang="en-GB" sz="4800">
                <a:solidFill>
                  <a:srgbClr val="FFFFFF"/>
                </a:solidFill>
                <a:latin typeface="Helvetica Neue"/>
                <a:ea typeface="Helvetica Neue"/>
                <a:cs typeface="Helvetica Neue"/>
                <a:sym typeface="Helvetica Neue"/>
              </a:rPr>
              <a:t>How to work out how stuff works</a:t>
            </a:r>
            <a:endParaRPr b="1" sz="4800">
              <a:solidFill>
                <a:srgbClr val="FFFFFF"/>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82" name="Shape 82"/>
        <p:cNvGrpSpPr/>
        <p:nvPr/>
      </p:nvGrpSpPr>
      <p:grpSpPr>
        <a:xfrm>
          <a:off x="0" y="0"/>
          <a:ext cx="0" cy="0"/>
          <a:chOff x="0" y="0"/>
          <a:chExt cx="0" cy="0"/>
        </a:xfrm>
      </p:grpSpPr>
      <p:sp>
        <p:nvSpPr>
          <p:cNvPr id="83" name="Google Shape;83;p18"/>
          <p:cNvSpPr txBox="1"/>
          <p:nvPr/>
        </p:nvSpPr>
        <p:spPr>
          <a:xfrm>
            <a:off x="4609000" y="0"/>
            <a:ext cx="4425000" cy="4628400"/>
          </a:xfrm>
          <a:prstGeom prst="rect">
            <a:avLst/>
          </a:prstGeom>
          <a:no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R Markdown</a:t>
            </a:r>
            <a:endParaRPr sz="32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knitr</a:t>
            </a:r>
            <a:endParaRPr sz="32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markdown</a:t>
            </a:r>
            <a:endParaRPr sz="32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pandoc + html template</a:t>
            </a:r>
            <a:endParaRPr sz="32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HTML</a:t>
            </a:r>
            <a:endParaRPr sz="32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browser</a:t>
            </a:r>
            <a:endParaRPr sz="3200">
              <a:latin typeface="Helvetica Neue"/>
              <a:ea typeface="Helvetica Neue"/>
              <a:cs typeface="Helvetica Neue"/>
              <a:sym typeface="Helvetica Neue"/>
            </a:endParaRPr>
          </a:p>
        </p:txBody>
      </p:sp>
      <p:sp>
        <p:nvSpPr>
          <p:cNvPr id="84" name="Google Shape;84;p18"/>
          <p:cNvSpPr txBox="1"/>
          <p:nvPr/>
        </p:nvSpPr>
        <p:spPr>
          <a:xfrm>
            <a:off x="380225" y="0"/>
            <a:ext cx="4047900" cy="4628400"/>
          </a:xfrm>
          <a:prstGeom prst="rect">
            <a:avLst/>
          </a:prstGeom>
          <a:no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Sequence of operations</a:t>
            </a:r>
            <a:endParaRPr sz="3200">
              <a:latin typeface="Helvetica Neue"/>
              <a:ea typeface="Helvetica Neue"/>
              <a:cs typeface="Helvetica Neue"/>
              <a:sym typeface="Helvetica Neue"/>
            </a:endParaRPr>
          </a:p>
        </p:txBody>
      </p:sp>
      <p:cxnSp>
        <p:nvCxnSpPr>
          <p:cNvPr id="85" name="Google Shape;85;p18"/>
          <p:cNvCxnSpPr/>
          <p:nvPr/>
        </p:nvCxnSpPr>
        <p:spPr>
          <a:xfrm>
            <a:off x="4083250" y="884975"/>
            <a:ext cx="0" cy="2769000"/>
          </a:xfrm>
          <a:prstGeom prst="straightConnector1">
            <a:avLst/>
          </a:prstGeom>
          <a:noFill/>
          <a:ln cap="flat" cmpd="sng" w="114300">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0" y="0"/>
            <a:ext cx="9143990" cy="5143500"/>
          </a:xfrm>
          <a:prstGeom prst="rect">
            <a:avLst/>
          </a:prstGeom>
          <a:noFill/>
          <a:ln>
            <a:noFill/>
          </a:ln>
        </p:spPr>
      </p:pic>
      <p:sp>
        <p:nvSpPr>
          <p:cNvPr id="91" name="Google Shape;91;p19"/>
          <p:cNvSpPr/>
          <p:nvPr/>
        </p:nvSpPr>
        <p:spPr>
          <a:xfrm>
            <a:off x="683475" y="1331875"/>
            <a:ext cx="1480800" cy="3417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p:nvPr/>
        </p:nvSpPr>
        <p:spPr>
          <a:xfrm>
            <a:off x="5015500" y="827100"/>
            <a:ext cx="3966000" cy="38871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9"/>
          <p:cNvSpPr/>
          <p:nvPr/>
        </p:nvSpPr>
        <p:spPr>
          <a:xfrm>
            <a:off x="7588200" y="827100"/>
            <a:ext cx="595800" cy="285900"/>
          </a:xfrm>
          <a:prstGeom prst="rect">
            <a:avLst/>
          </a:prstGeom>
          <a:solidFill>
            <a:srgbClr val="FFFF00">
              <a:alpha val="3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0" y="0"/>
            <a:ext cx="9144000" cy="51435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102" name="Shape 102"/>
        <p:cNvGrpSpPr/>
        <p:nvPr/>
      </p:nvGrpSpPr>
      <p:grpSpPr>
        <a:xfrm>
          <a:off x="0" y="0"/>
          <a:ext cx="0" cy="0"/>
          <a:chOff x="0" y="0"/>
          <a:chExt cx="0" cy="0"/>
        </a:xfrm>
      </p:grpSpPr>
      <p:pic>
        <p:nvPicPr>
          <p:cNvPr id="103" name="Google Shape;103;p21"/>
          <p:cNvPicPr preferRelativeResize="0"/>
          <p:nvPr/>
        </p:nvPicPr>
        <p:blipFill>
          <a:blip r:embed="rId3">
            <a:alphaModFix/>
          </a:blip>
          <a:stretch>
            <a:fillRect/>
          </a:stretch>
        </p:blipFill>
        <p:spPr>
          <a:xfrm>
            <a:off x="0" y="0"/>
            <a:ext cx="9144000" cy="5143513"/>
          </a:xfrm>
          <a:prstGeom prst="rect">
            <a:avLst/>
          </a:prstGeom>
          <a:noFill/>
          <a:ln>
            <a:noFill/>
          </a:ln>
        </p:spPr>
      </p:pic>
      <p:sp>
        <p:nvSpPr>
          <p:cNvPr id="104" name="Google Shape;104;p21"/>
          <p:cNvSpPr/>
          <p:nvPr/>
        </p:nvSpPr>
        <p:spPr>
          <a:xfrm>
            <a:off x="52575" y="744800"/>
            <a:ext cx="7842300" cy="16647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108" name="Shape 108"/>
        <p:cNvGrpSpPr/>
        <p:nvPr/>
      </p:nvGrpSpPr>
      <p:grpSpPr>
        <a:xfrm>
          <a:off x="0" y="0"/>
          <a:ext cx="0" cy="0"/>
          <a:chOff x="0" y="0"/>
          <a:chExt cx="0" cy="0"/>
        </a:xfrm>
      </p:grpSpPr>
      <p:pic>
        <p:nvPicPr>
          <p:cNvPr id="109" name="Google Shape;109;p22"/>
          <p:cNvPicPr preferRelativeResize="0"/>
          <p:nvPr/>
        </p:nvPicPr>
        <p:blipFill>
          <a:blip r:embed="rId3">
            <a:alphaModFix/>
          </a:blip>
          <a:stretch>
            <a:fillRect/>
          </a:stretch>
        </p:blipFill>
        <p:spPr>
          <a:xfrm>
            <a:off x="0" y="0"/>
            <a:ext cx="9144000" cy="5143513"/>
          </a:xfrm>
          <a:prstGeom prst="rect">
            <a:avLst/>
          </a:prstGeom>
          <a:noFill/>
          <a:ln>
            <a:noFill/>
          </a:ln>
        </p:spPr>
      </p:pic>
      <p:sp>
        <p:nvSpPr>
          <p:cNvPr id="110" name="Google Shape;110;p22"/>
          <p:cNvSpPr/>
          <p:nvPr/>
        </p:nvSpPr>
        <p:spPr>
          <a:xfrm>
            <a:off x="368025" y="2423475"/>
            <a:ext cx="3575100" cy="7800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114" name="Shape 114"/>
        <p:cNvGrpSpPr/>
        <p:nvPr/>
      </p:nvGrpSpPr>
      <p:grpSpPr>
        <a:xfrm>
          <a:off x="0" y="0"/>
          <a:ext cx="0" cy="0"/>
          <a:chOff x="0" y="0"/>
          <a:chExt cx="0" cy="0"/>
        </a:xfrm>
      </p:grpSpPr>
      <p:pic>
        <p:nvPicPr>
          <p:cNvPr id="115" name="Google Shape;115;p23"/>
          <p:cNvPicPr preferRelativeResize="0"/>
          <p:nvPr/>
        </p:nvPicPr>
        <p:blipFill>
          <a:blip r:embed="rId3">
            <a:alphaModFix/>
          </a:blip>
          <a:stretch>
            <a:fillRect/>
          </a:stretch>
        </p:blipFill>
        <p:spPr>
          <a:xfrm>
            <a:off x="0" y="0"/>
            <a:ext cx="9144000" cy="5143513"/>
          </a:xfrm>
          <a:prstGeom prst="rect">
            <a:avLst/>
          </a:prstGeom>
          <a:noFill/>
          <a:ln>
            <a:noFill/>
          </a:ln>
        </p:spPr>
      </p:pic>
      <p:sp>
        <p:nvSpPr>
          <p:cNvPr id="116" name="Google Shape;116;p23"/>
          <p:cNvSpPr/>
          <p:nvPr/>
        </p:nvSpPr>
        <p:spPr>
          <a:xfrm>
            <a:off x="368025" y="2423475"/>
            <a:ext cx="3575100" cy="7800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23"/>
          <p:cNvPicPr preferRelativeResize="0"/>
          <p:nvPr/>
        </p:nvPicPr>
        <p:blipFill rotWithShape="1">
          <a:blip r:embed="rId4">
            <a:alphaModFix/>
          </a:blip>
          <a:srcRect b="45994" l="54427" r="4367" t="27599"/>
          <a:stretch/>
        </p:blipFill>
        <p:spPr>
          <a:xfrm>
            <a:off x="4977025" y="1419500"/>
            <a:ext cx="3767798" cy="1358176"/>
          </a:xfrm>
          <a:prstGeom prst="rect">
            <a:avLst/>
          </a:prstGeom>
          <a:noFill/>
          <a:ln>
            <a:noFill/>
          </a:ln>
        </p:spPr>
      </p:pic>
      <p:sp>
        <p:nvSpPr>
          <p:cNvPr id="118" name="Google Shape;118;p23"/>
          <p:cNvSpPr/>
          <p:nvPr/>
        </p:nvSpPr>
        <p:spPr>
          <a:xfrm>
            <a:off x="6089825" y="1918950"/>
            <a:ext cx="2614800" cy="3330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122" name="Shape 122"/>
        <p:cNvGrpSpPr/>
        <p:nvPr/>
      </p:nvGrpSpPr>
      <p:grpSpPr>
        <a:xfrm>
          <a:off x="0" y="0"/>
          <a:ext cx="0" cy="0"/>
          <a:chOff x="0" y="0"/>
          <a:chExt cx="0" cy="0"/>
        </a:xfrm>
      </p:grpSpPr>
      <p:sp>
        <p:nvSpPr>
          <p:cNvPr id="123" name="Google Shape;123;p24"/>
          <p:cNvSpPr txBox="1"/>
          <p:nvPr/>
        </p:nvSpPr>
        <p:spPr>
          <a:xfrm>
            <a:off x="397750" y="196825"/>
            <a:ext cx="3636000" cy="4628400"/>
          </a:xfrm>
          <a:prstGeom prst="rect">
            <a:avLst/>
          </a:prstGeom>
          <a:no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You can also read the source online</a:t>
            </a:r>
            <a:endParaRPr sz="3200">
              <a:latin typeface="Helvetica Neue"/>
              <a:ea typeface="Helvetica Neue"/>
              <a:cs typeface="Helvetica Neue"/>
              <a:sym typeface="Helvetica Neue"/>
            </a:endParaRPr>
          </a:p>
        </p:txBody>
      </p:sp>
      <p:pic>
        <p:nvPicPr>
          <p:cNvPr id="124" name="Google Shape;124;p24"/>
          <p:cNvPicPr preferRelativeResize="0"/>
          <p:nvPr/>
        </p:nvPicPr>
        <p:blipFill>
          <a:blip r:embed="rId3">
            <a:alphaModFix/>
          </a:blip>
          <a:stretch>
            <a:fillRect/>
          </a:stretch>
        </p:blipFill>
        <p:spPr>
          <a:xfrm>
            <a:off x="4545655" y="0"/>
            <a:ext cx="4598345" cy="4628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22" name="Shape 22"/>
        <p:cNvGrpSpPr/>
        <p:nvPr/>
      </p:nvGrpSpPr>
      <p:grpSpPr>
        <a:xfrm>
          <a:off x="0" y="0"/>
          <a:ext cx="0" cy="0"/>
          <a:chOff x="0" y="0"/>
          <a:chExt cx="0" cy="0"/>
        </a:xfrm>
      </p:grpSpPr>
      <p:sp>
        <p:nvSpPr>
          <p:cNvPr id="23" name="Google Shape;23;p7"/>
          <p:cNvSpPr txBox="1"/>
          <p:nvPr>
            <p:ph type="title"/>
          </p:nvPr>
        </p:nvSpPr>
        <p:spPr>
          <a:xfrm>
            <a:off x="508500" y="0"/>
            <a:ext cx="8127000" cy="5143500"/>
          </a:xfrm>
          <a:prstGeom prst="rect">
            <a:avLst/>
          </a:prstGeom>
          <a:noFill/>
          <a:ln>
            <a:noFill/>
          </a:ln>
        </p:spPr>
        <p:txBody>
          <a:bodyPr anchorCtr="0" anchor="ctr" bIns="20575" lIns="20575" spcFirstLastPara="1" rIns="20575" wrap="square" tIns="20575">
            <a:noAutofit/>
          </a:bodyPr>
          <a:lstStyle/>
          <a:p>
            <a:pPr indent="-12700" lvl="0" marL="25400" marR="0" rtl="0" algn="l">
              <a:lnSpc>
                <a:spcPct val="100000"/>
              </a:lnSpc>
              <a:spcBef>
                <a:spcPts val="0"/>
              </a:spcBef>
              <a:spcAft>
                <a:spcPts val="0"/>
              </a:spcAft>
              <a:buClr>
                <a:srgbClr val="FFFFFF"/>
              </a:buClr>
              <a:buFont typeface="Helvetica Neue"/>
              <a:buNone/>
            </a:pPr>
            <a:r>
              <a:rPr b="1" lang="en-GB" sz="4800">
                <a:solidFill>
                  <a:srgbClr val="FFFFFF"/>
                </a:solidFill>
                <a:latin typeface="Helvetica Neue"/>
                <a:ea typeface="Helvetica Neue"/>
                <a:cs typeface="Helvetica Neue"/>
                <a:sym typeface="Helvetica Neue"/>
              </a:rPr>
              <a:t>Customising R Markdown</a:t>
            </a:r>
            <a:endParaRPr sz="4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53662" r="0" t="0"/>
          <a:stretch/>
        </p:blipFill>
        <p:spPr>
          <a:xfrm>
            <a:off x="5301375" y="0"/>
            <a:ext cx="3842626" cy="4664666"/>
          </a:xfrm>
          <a:prstGeom prst="rect">
            <a:avLst/>
          </a:prstGeom>
          <a:noFill/>
          <a:ln>
            <a:noFill/>
          </a:ln>
        </p:spPr>
      </p:pic>
      <p:sp>
        <p:nvSpPr>
          <p:cNvPr id="130" name="Google Shape;130;p25"/>
          <p:cNvSpPr/>
          <p:nvPr/>
        </p:nvSpPr>
        <p:spPr>
          <a:xfrm>
            <a:off x="5397600" y="1964400"/>
            <a:ext cx="3680400" cy="7359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a:off x="5993600" y="1964400"/>
            <a:ext cx="3084300" cy="426000"/>
          </a:xfrm>
          <a:prstGeom prst="rect">
            <a:avLst/>
          </a:prstGeom>
          <a:solidFill>
            <a:srgbClr val="FFFF00">
              <a:alpha val="3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p:nvPr/>
        </p:nvSpPr>
        <p:spPr>
          <a:xfrm>
            <a:off x="5444875" y="2225150"/>
            <a:ext cx="250800" cy="426000"/>
          </a:xfrm>
          <a:prstGeom prst="rect">
            <a:avLst/>
          </a:prstGeom>
          <a:solidFill>
            <a:srgbClr val="FFFF00">
              <a:alpha val="3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p:nvPr/>
        </p:nvSpPr>
        <p:spPr>
          <a:xfrm>
            <a:off x="5444875" y="1964400"/>
            <a:ext cx="908100" cy="426000"/>
          </a:xfrm>
          <a:prstGeom prst="rect">
            <a:avLst/>
          </a:prstGeom>
          <a:solidFill>
            <a:srgbClr val="FFFF00">
              <a:alpha val="3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txBox="1"/>
          <p:nvPr/>
        </p:nvSpPr>
        <p:spPr>
          <a:xfrm>
            <a:off x="397750" y="196825"/>
            <a:ext cx="4047900" cy="4628400"/>
          </a:xfrm>
          <a:prstGeom prst="rect">
            <a:avLst/>
          </a:prstGeom>
          <a:no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The HTML template file is on my computer</a:t>
            </a:r>
            <a:endParaRPr sz="3200">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138" name="Shape 138"/>
        <p:cNvGrpSpPr/>
        <p:nvPr/>
      </p:nvGrpSpPr>
      <p:grpSpPr>
        <a:xfrm>
          <a:off x="0" y="0"/>
          <a:ext cx="0" cy="0"/>
          <a:chOff x="0" y="0"/>
          <a:chExt cx="0" cy="0"/>
        </a:xfrm>
      </p:grpSpPr>
      <p:sp>
        <p:nvSpPr>
          <p:cNvPr id="139" name="Google Shape;139;p26"/>
          <p:cNvSpPr txBox="1"/>
          <p:nvPr/>
        </p:nvSpPr>
        <p:spPr>
          <a:xfrm>
            <a:off x="397750" y="196825"/>
            <a:ext cx="4047900" cy="4628400"/>
          </a:xfrm>
          <a:prstGeom prst="rect">
            <a:avLst/>
          </a:prstGeom>
          <a:no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You can install files on users’ computers along with your package</a:t>
            </a:r>
            <a:endParaRPr sz="3200">
              <a:latin typeface="Helvetica Neue"/>
              <a:ea typeface="Helvetica Neue"/>
              <a:cs typeface="Helvetica Neue"/>
              <a:sym typeface="Helvetica Neue"/>
            </a:endParaRPr>
          </a:p>
        </p:txBody>
      </p:sp>
      <p:pic>
        <p:nvPicPr>
          <p:cNvPr id="140" name="Google Shape;140;p26"/>
          <p:cNvPicPr preferRelativeResize="0"/>
          <p:nvPr/>
        </p:nvPicPr>
        <p:blipFill>
          <a:blip r:embed="rId3">
            <a:alphaModFix/>
          </a:blip>
          <a:stretch>
            <a:fillRect/>
          </a:stretch>
        </p:blipFill>
        <p:spPr>
          <a:xfrm>
            <a:off x="4598050" y="815912"/>
            <a:ext cx="4096875" cy="3704425"/>
          </a:xfrm>
          <a:prstGeom prst="rect">
            <a:avLst/>
          </a:prstGeom>
          <a:noFill/>
          <a:ln>
            <a:noFill/>
          </a:ln>
        </p:spPr>
      </p:pic>
      <p:pic>
        <p:nvPicPr>
          <p:cNvPr id="141" name="Google Shape;141;p26"/>
          <p:cNvPicPr preferRelativeResize="0"/>
          <p:nvPr/>
        </p:nvPicPr>
        <p:blipFill>
          <a:blip r:embed="rId4">
            <a:alphaModFix/>
          </a:blip>
          <a:stretch>
            <a:fillRect/>
          </a:stretch>
        </p:blipFill>
        <p:spPr>
          <a:xfrm>
            <a:off x="4598050" y="152400"/>
            <a:ext cx="3009683" cy="5634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145" name="Shape 145"/>
        <p:cNvGrpSpPr/>
        <p:nvPr/>
      </p:nvGrpSpPr>
      <p:grpSpPr>
        <a:xfrm>
          <a:off x="0" y="0"/>
          <a:ext cx="0" cy="0"/>
          <a:chOff x="0" y="0"/>
          <a:chExt cx="0" cy="0"/>
        </a:xfrm>
      </p:grpSpPr>
      <p:pic>
        <p:nvPicPr>
          <p:cNvPr id="146" name="Google Shape;146;p27"/>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150" name="Shape 150"/>
        <p:cNvGrpSpPr/>
        <p:nvPr/>
      </p:nvGrpSpPr>
      <p:grpSpPr>
        <a:xfrm>
          <a:off x="0" y="0"/>
          <a:ext cx="0" cy="0"/>
          <a:chOff x="0" y="0"/>
          <a:chExt cx="0" cy="0"/>
        </a:xfrm>
      </p:grpSpPr>
      <p:sp>
        <p:nvSpPr>
          <p:cNvPr id="151" name="Google Shape;151;p28"/>
          <p:cNvSpPr txBox="1"/>
          <p:nvPr/>
        </p:nvSpPr>
        <p:spPr>
          <a:xfrm>
            <a:off x="397750" y="196825"/>
            <a:ext cx="4047900" cy="2720700"/>
          </a:xfrm>
          <a:prstGeom prst="rect">
            <a:avLst/>
          </a:prstGeom>
          <a:no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Run pandoc in the terminal and edit the arguments</a:t>
            </a:r>
            <a:endParaRPr sz="3200">
              <a:latin typeface="Helvetica Neue"/>
              <a:ea typeface="Helvetica Neue"/>
              <a:cs typeface="Helvetica Neue"/>
              <a:sym typeface="Helvetica Neue"/>
            </a:endParaRPr>
          </a:p>
        </p:txBody>
      </p:sp>
      <p:pic>
        <p:nvPicPr>
          <p:cNvPr id="152" name="Google Shape;152;p28"/>
          <p:cNvPicPr preferRelativeResize="0"/>
          <p:nvPr/>
        </p:nvPicPr>
        <p:blipFill>
          <a:blip r:embed="rId3">
            <a:alphaModFix/>
          </a:blip>
          <a:stretch>
            <a:fillRect/>
          </a:stretch>
        </p:blipFill>
        <p:spPr>
          <a:xfrm>
            <a:off x="4598050" y="152400"/>
            <a:ext cx="4393550" cy="2720590"/>
          </a:xfrm>
          <a:prstGeom prst="rect">
            <a:avLst/>
          </a:prstGeom>
          <a:noFill/>
          <a:ln>
            <a:noFill/>
          </a:ln>
        </p:spPr>
      </p:pic>
      <p:pic>
        <p:nvPicPr>
          <p:cNvPr id="153" name="Google Shape;153;p28"/>
          <p:cNvPicPr preferRelativeResize="0"/>
          <p:nvPr/>
        </p:nvPicPr>
        <p:blipFill rotWithShape="1">
          <a:blip r:embed="rId4">
            <a:alphaModFix/>
          </a:blip>
          <a:srcRect b="14965" l="0" r="0" t="0"/>
          <a:stretch/>
        </p:blipFill>
        <p:spPr>
          <a:xfrm>
            <a:off x="193375" y="2873000"/>
            <a:ext cx="8886825" cy="1700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157" name="Shape 157"/>
        <p:cNvGrpSpPr/>
        <p:nvPr/>
      </p:nvGrpSpPr>
      <p:grpSpPr>
        <a:xfrm>
          <a:off x="0" y="0"/>
          <a:ext cx="0" cy="0"/>
          <a:chOff x="0" y="0"/>
          <a:chExt cx="0" cy="0"/>
        </a:xfrm>
      </p:grpSpPr>
      <p:sp>
        <p:nvSpPr>
          <p:cNvPr id="158" name="Google Shape;158;p29"/>
          <p:cNvSpPr txBox="1"/>
          <p:nvPr/>
        </p:nvSpPr>
        <p:spPr>
          <a:xfrm>
            <a:off x="275125" y="201525"/>
            <a:ext cx="3762600" cy="1130400"/>
          </a:xfrm>
          <a:prstGeom prst="rect">
            <a:avLst/>
          </a:prstGeom>
          <a:no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Default</a:t>
            </a:r>
            <a:endParaRPr sz="3200">
              <a:latin typeface="Helvetica Neue"/>
              <a:ea typeface="Helvetica Neue"/>
              <a:cs typeface="Helvetica Neue"/>
              <a:sym typeface="Helvetica Neue"/>
            </a:endParaRPr>
          </a:p>
        </p:txBody>
      </p:sp>
      <p:pic>
        <p:nvPicPr>
          <p:cNvPr id="159" name="Google Shape;159;p29"/>
          <p:cNvPicPr preferRelativeResize="0"/>
          <p:nvPr/>
        </p:nvPicPr>
        <p:blipFill>
          <a:blip r:embed="rId3">
            <a:alphaModFix/>
          </a:blip>
          <a:stretch>
            <a:fillRect/>
          </a:stretch>
        </p:blipFill>
        <p:spPr>
          <a:xfrm>
            <a:off x="4480700" y="1331850"/>
            <a:ext cx="4574735" cy="3147574"/>
          </a:xfrm>
          <a:prstGeom prst="rect">
            <a:avLst/>
          </a:prstGeom>
          <a:noFill/>
          <a:ln>
            <a:noFill/>
          </a:ln>
        </p:spPr>
      </p:pic>
      <p:pic>
        <p:nvPicPr>
          <p:cNvPr id="160" name="Google Shape;160;p29"/>
          <p:cNvPicPr preferRelativeResize="0"/>
          <p:nvPr/>
        </p:nvPicPr>
        <p:blipFill>
          <a:blip r:embed="rId4">
            <a:alphaModFix/>
          </a:blip>
          <a:stretch>
            <a:fillRect/>
          </a:stretch>
        </p:blipFill>
        <p:spPr>
          <a:xfrm>
            <a:off x="275075" y="1331850"/>
            <a:ext cx="3762524" cy="3147574"/>
          </a:xfrm>
          <a:prstGeom prst="rect">
            <a:avLst/>
          </a:prstGeom>
          <a:noFill/>
          <a:ln>
            <a:noFill/>
          </a:ln>
        </p:spPr>
      </p:pic>
      <p:sp>
        <p:nvSpPr>
          <p:cNvPr id="161" name="Google Shape;161;p29"/>
          <p:cNvSpPr txBox="1"/>
          <p:nvPr/>
        </p:nvSpPr>
        <p:spPr>
          <a:xfrm>
            <a:off x="4480700" y="201425"/>
            <a:ext cx="4574700" cy="1130400"/>
          </a:xfrm>
          <a:prstGeom prst="rect">
            <a:avLst/>
          </a:prstGeom>
          <a:no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Hacked</a:t>
            </a:r>
            <a:endParaRPr sz="3200">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165" name="Shape 165"/>
        <p:cNvGrpSpPr/>
        <p:nvPr/>
      </p:nvGrpSpPr>
      <p:grpSpPr>
        <a:xfrm>
          <a:off x="0" y="0"/>
          <a:ext cx="0" cy="0"/>
          <a:chOff x="0" y="0"/>
          <a:chExt cx="0" cy="0"/>
        </a:xfrm>
      </p:grpSpPr>
      <p:sp>
        <p:nvSpPr>
          <p:cNvPr id="166" name="Google Shape;166;p30"/>
          <p:cNvSpPr txBox="1"/>
          <p:nvPr>
            <p:ph type="title"/>
          </p:nvPr>
        </p:nvSpPr>
        <p:spPr>
          <a:xfrm>
            <a:off x="508500" y="0"/>
            <a:ext cx="8127000" cy="5143500"/>
          </a:xfrm>
          <a:prstGeom prst="rect">
            <a:avLst/>
          </a:prstGeom>
          <a:noFill/>
          <a:ln>
            <a:noFill/>
          </a:ln>
        </p:spPr>
        <p:txBody>
          <a:bodyPr anchorCtr="0" anchor="ctr" bIns="20575" lIns="20575" spcFirstLastPara="1" rIns="20575" wrap="square" tIns="20575">
            <a:noAutofit/>
          </a:bodyPr>
          <a:lstStyle/>
          <a:p>
            <a:pPr indent="-12700" lvl="0" marL="25400" marR="0" rtl="0" algn="l">
              <a:lnSpc>
                <a:spcPct val="100000"/>
              </a:lnSpc>
              <a:spcBef>
                <a:spcPts val="0"/>
              </a:spcBef>
              <a:spcAft>
                <a:spcPts val="0"/>
              </a:spcAft>
              <a:buClr>
                <a:srgbClr val="FFFFFF"/>
              </a:buClr>
              <a:buFont typeface="Helvetica Neue"/>
              <a:buNone/>
            </a:pPr>
            <a:r>
              <a:rPr b="1" lang="en-GB" sz="4800">
                <a:solidFill>
                  <a:srgbClr val="FFFFFF"/>
                </a:solidFill>
                <a:latin typeface="Helvetica Neue"/>
                <a:ea typeface="Helvetica Neue"/>
                <a:cs typeface="Helvetica Neue"/>
                <a:sym typeface="Helvetica Neue"/>
              </a:rPr>
              <a:t>Customising R Markdown</a:t>
            </a:r>
            <a:endParaRPr sz="4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170" name="Shape 170"/>
        <p:cNvGrpSpPr/>
        <p:nvPr/>
      </p:nvGrpSpPr>
      <p:grpSpPr>
        <a:xfrm>
          <a:off x="0" y="0"/>
          <a:ext cx="0" cy="0"/>
          <a:chOff x="0" y="0"/>
          <a:chExt cx="0" cy="0"/>
        </a:xfrm>
      </p:grpSpPr>
      <p:sp>
        <p:nvSpPr>
          <p:cNvPr id="171" name="Google Shape;171;p31"/>
          <p:cNvSpPr txBox="1"/>
          <p:nvPr/>
        </p:nvSpPr>
        <p:spPr>
          <a:xfrm>
            <a:off x="397750" y="196825"/>
            <a:ext cx="4193700" cy="1603500"/>
          </a:xfrm>
          <a:prstGeom prst="rect">
            <a:avLst/>
          </a:prstGeom>
          <a:no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Custom css controls appearance</a:t>
            </a:r>
            <a:endParaRPr sz="3200">
              <a:latin typeface="Helvetica Neue"/>
              <a:ea typeface="Helvetica Neue"/>
              <a:cs typeface="Helvetica Neue"/>
              <a:sym typeface="Helvetica Neue"/>
            </a:endParaRPr>
          </a:p>
        </p:txBody>
      </p:sp>
      <p:pic>
        <p:nvPicPr>
          <p:cNvPr id="172" name="Google Shape;172;p31"/>
          <p:cNvPicPr preferRelativeResize="0"/>
          <p:nvPr/>
        </p:nvPicPr>
        <p:blipFill>
          <a:blip r:embed="rId3">
            <a:alphaModFix/>
          </a:blip>
          <a:stretch>
            <a:fillRect/>
          </a:stretch>
        </p:blipFill>
        <p:spPr>
          <a:xfrm>
            <a:off x="619275" y="1584575"/>
            <a:ext cx="3219450" cy="1543050"/>
          </a:xfrm>
          <a:prstGeom prst="rect">
            <a:avLst/>
          </a:prstGeom>
          <a:noFill/>
          <a:ln>
            <a:noFill/>
          </a:ln>
        </p:spPr>
      </p:pic>
      <p:pic>
        <p:nvPicPr>
          <p:cNvPr id="173" name="Google Shape;173;p31"/>
          <p:cNvPicPr preferRelativeResize="0"/>
          <p:nvPr/>
        </p:nvPicPr>
        <p:blipFill>
          <a:blip r:embed="rId4">
            <a:alphaModFix/>
          </a:blip>
          <a:stretch>
            <a:fillRect/>
          </a:stretch>
        </p:blipFill>
        <p:spPr>
          <a:xfrm>
            <a:off x="424025" y="3216675"/>
            <a:ext cx="3609975" cy="1323975"/>
          </a:xfrm>
          <a:prstGeom prst="rect">
            <a:avLst/>
          </a:prstGeom>
          <a:noFill/>
          <a:ln>
            <a:noFill/>
          </a:ln>
        </p:spPr>
      </p:pic>
      <p:pic>
        <p:nvPicPr>
          <p:cNvPr id="174" name="Google Shape;174;p31"/>
          <p:cNvPicPr preferRelativeResize="0"/>
          <p:nvPr/>
        </p:nvPicPr>
        <p:blipFill>
          <a:blip r:embed="rId5">
            <a:alphaModFix/>
          </a:blip>
          <a:stretch>
            <a:fillRect/>
          </a:stretch>
        </p:blipFill>
        <p:spPr>
          <a:xfrm>
            <a:off x="4808027" y="108563"/>
            <a:ext cx="3910273" cy="4432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178" name="Shape 178"/>
        <p:cNvGrpSpPr/>
        <p:nvPr/>
      </p:nvGrpSpPr>
      <p:grpSpPr>
        <a:xfrm>
          <a:off x="0" y="0"/>
          <a:ext cx="0" cy="0"/>
          <a:chOff x="0" y="0"/>
          <a:chExt cx="0" cy="0"/>
        </a:xfrm>
      </p:grpSpPr>
      <p:sp>
        <p:nvSpPr>
          <p:cNvPr id="179" name="Google Shape;179;p32"/>
          <p:cNvSpPr txBox="1"/>
          <p:nvPr/>
        </p:nvSpPr>
        <p:spPr>
          <a:xfrm>
            <a:off x="397750" y="-107975"/>
            <a:ext cx="8347200" cy="1603500"/>
          </a:xfrm>
          <a:prstGeom prst="rect">
            <a:avLst/>
          </a:prstGeom>
          <a:no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The GOV.UK Design System CSS only works on elements with a particular ‘class’ </a:t>
            </a:r>
            <a:endParaRPr sz="3200">
              <a:latin typeface="Helvetica Neue"/>
              <a:ea typeface="Helvetica Neue"/>
              <a:cs typeface="Helvetica Neue"/>
              <a:sym typeface="Helvetica Neue"/>
            </a:endParaRPr>
          </a:p>
        </p:txBody>
      </p:sp>
      <p:pic>
        <p:nvPicPr>
          <p:cNvPr id="180" name="Google Shape;180;p32"/>
          <p:cNvPicPr preferRelativeResize="0"/>
          <p:nvPr/>
        </p:nvPicPr>
        <p:blipFill rotWithShape="1">
          <a:blip r:embed="rId3">
            <a:alphaModFix/>
          </a:blip>
          <a:srcRect b="0" l="0" r="0" t="35991"/>
          <a:stretch/>
        </p:blipFill>
        <p:spPr>
          <a:xfrm>
            <a:off x="476375" y="1314375"/>
            <a:ext cx="6918975" cy="3312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184" name="Shape 184"/>
        <p:cNvGrpSpPr/>
        <p:nvPr/>
      </p:nvGrpSpPr>
      <p:grpSpPr>
        <a:xfrm>
          <a:off x="0" y="0"/>
          <a:ext cx="0" cy="0"/>
          <a:chOff x="0" y="0"/>
          <a:chExt cx="0" cy="0"/>
        </a:xfrm>
      </p:grpSpPr>
      <p:sp>
        <p:nvSpPr>
          <p:cNvPr id="185" name="Google Shape;185;p33"/>
          <p:cNvSpPr txBox="1"/>
          <p:nvPr/>
        </p:nvSpPr>
        <p:spPr>
          <a:xfrm>
            <a:off x="397750" y="615500"/>
            <a:ext cx="4139700" cy="3912600"/>
          </a:xfrm>
          <a:prstGeom prst="rect">
            <a:avLst/>
          </a:prstGeom>
          <a:no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Lua is a language that can modify the way pandoc writes HTML</a:t>
            </a:r>
            <a:endParaRPr sz="3200">
              <a:latin typeface="Helvetica Neue"/>
              <a:ea typeface="Helvetica Neue"/>
              <a:cs typeface="Helvetica Neue"/>
              <a:sym typeface="Helvetica Neue"/>
            </a:endParaRPr>
          </a:p>
        </p:txBody>
      </p:sp>
      <p:pic>
        <p:nvPicPr>
          <p:cNvPr id="186" name="Google Shape;186;p33"/>
          <p:cNvPicPr preferRelativeResize="0"/>
          <p:nvPr/>
        </p:nvPicPr>
        <p:blipFill>
          <a:blip r:embed="rId3">
            <a:alphaModFix/>
          </a:blip>
          <a:stretch>
            <a:fillRect/>
          </a:stretch>
        </p:blipFill>
        <p:spPr>
          <a:xfrm>
            <a:off x="4861553" y="615388"/>
            <a:ext cx="4139650" cy="39127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190" name="Shape 190"/>
        <p:cNvGrpSpPr/>
        <p:nvPr/>
      </p:nvGrpSpPr>
      <p:grpSpPr>
        <a:xfrm>
          <a:off x="0" y="0"/>
          <a:ext cx="0" cy="0"/>
          <a:chOff x="0" y="0"/>
          <a:chExt cx="0" cy="0"/>
        </a:xfrm>
      </p:grpSpPr>
      <p:sp>
        <p:nvSpPr>
          <p:cNvPr id="191" name="Google Shape;191;p34"/>
          <p:cNvSpPr txBox="1"/>
          <p:nvPr/>
        </p:nvSpPr>
        <p:spPr>
          <a:xfrm>
            <a:off x="397750" y="615500"/>
            <a:ext cx="8075400" cy="1864200"/>
          </a:xfrm>
          <a:prstGeom prst="rect">
            <a:avLst/>
          </a:prstGeom>
          <a:no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This is the Lua ‘filter’ to add a GOV.UK class to inset text</a:t>
            </a:r>
            <a:endParaRPr sz="3200">
              <a:latin typeface="Helvetica Neue"/>
              <a:ea typeface="Helvetica Neue"/>
              <a:cs typeface="Helvetica Neue"/>
              <a:sym typeface="Helvetica Neue"/>
            </a:endParaRPr>
          </a:p>
        </p:txBody>
      </p:sp>
      <p:pic>
        <p:nvPicPr>
          <p:cNvPr id="192" name="Google Shape;192;p34"/>
          <p:cNvPicPr preferRelativeResize="0"/>
          <p:nvPr/>
        </p:nvPicPr>
        <p:blipFill>
          <a:blip r:embed="rId3">
            <a:alphaModFix/>
          </a:blip>
          <a:stretch>
            <a:fillRect/>
          </a:stretch>
        </p:blipFill>
        <p:spPr>
          <a:xfrm>
            <a:off x="0" y="2310653"/>
            <a:ext cx="9144001" cy="11180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27" name="Shape 27"/>
        <p:cNvGrpSpPr/>
        <p:nvPr/>
      </p:nvGrpSpPr>
      <p:grpSpPr>
        <a:xfrm>
          <a:off x="0" y="0"/>
          <a:ext cx="0" cy="0"/>
          <a:chOff x="0" y="0"/>
          <a:chExt cx="0" cy="0"/>
        </a:xfrm>
      </p:grpSpPr>
      <p:sp>
        <p:nvSpPr>
          <p:cNvPr id="28" name="Google Shape;28;p8"/>
          <p:cNvSpPr txBox="1"/>
          <p:nvPr>
            <p:ph type="title"/>
          </p:nvPr>
        </p:nvSpPr>
        <p:spPr>
          <a:xfrm>
            <a:off x="508500" y="0"/>
            <a:ext cx="8127000" cy="5143500"/>
          </a:xfrm>
          <a:prstGeom prst="rect">
            <a:avLst/>
          </a:prstGeom>
          <a:noFill/>
          <a:ln>
            <a:noFill/>
          </a:ln>
        </p:spPr>
        <p:txBody>
          <a:bodyPr anchorCtr="0" anchor="ctr" bIns="20575" lIns="20575" spcFirstLastPara="1" rIns="20575" wrap="square" tIns="20575">
            <a:noAutofit/>
          </a:bodyPr>
          <a:lstStyle/>
          <a:p>
            <a:pPr indent="-12700" lvl="0" marL="25400" marR="0" rtl="0" algn="l">
              <a:lnSpc>
                <a:spcPct val="100000"/>
              </a:lnSpc>
              <a:spcBef>
                <a:spcPts val="0"/>
              </a:spcBef>
              <a:spcAft>
                <a:spcPts val="0"/>
              </a:spcAft>
              <a:buClr>
                <a:srgbClr val="FFFFFF"/>
              </a:buClr>
              <a:buFont typeface="Helvetica Neue"/>
              <a:buNone/>
            </a:pPr>
            <a:r>
              <a:rPr b="1" lang="en-GB" sz="4800" strike="sngStrike">
                <a:solidFill>
                  <a:srgbClr val="FFFFFF"/>
                </a:solidFill>
                <a:latin typeface="Helvetica Neue"/>
                <a:ea typeface="Helvetica Neue"/>
                <a:cs typeface="Helvetica Neue"/>
                <a:sym typeface="Helvetica Neue"/>
              </a:rPr>
              <a:t>Customising R Markdown</a:t>
            </a:r>
            <a:endParaRPr b="1" sz="4800" strike="sngStrike">
              <a:solidFill>
                <a:srgbClr val="FFFFFF"/>
              </a:solidFill>
              <a:latin typeface="Helvetica Neue"/>
              <a:ea typeface="Helvetica Neue"/>
              <a:cs typeface="Helvetica Neue"/>
              <a:sym typeface="Helvetica Neue"/>
            </a:endParaRPr>
          </a:p>
          <a:p>
            <a:pPr indent="-12700" lvl="0" marL="25400" marR="0" rtl="0" algn="l">
              <a:lnSpc>
                <a:spcPct val="100000"/>
              </a:lnSpc>
              <a:spcBef>
                <a:spcPts val="0"/>
              </a:spcBef>
              <a:spcAft>
                <a:spcPts val="0"/>
              </a:spcAft>
              <a:buClr>
                <a:srgbClr val="FFFFFF"/>
              </a:buClr>
              <a:buFont typeface="Helvetica Neue"/>
              <a:buNone/>
            </a:pPr>
            <a:r>
              <a:rPr b="1" lang="en-GB" sz="4800">
                <a:solidFill>
                  <a:srgbClr val="FFFFFF"/>
                </a:solidFill>
                <a:latin typeface="Helvetica Neue"/>
                <a:ea typeface="Helvetica Neue"/>
                <a:cs typeface="Helvetica Neue"/>
                <a:sym typeface="Helvetica Neue"/>
              </a:rPr>
              <a:t>How R Markdown works</a:t>
            </a:r>
            <a:endParaRPr b="1" sz="4800">
              <a:solidFill>
                <a:srgbClr val="FFFFFF"/>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196" name="Shape 196"/>
        <p:cNvGrpSpPr/>
        <p:nvPr/>
      </p:nvGrpSpPr>
      <p:grpSpPr>
        <a:xfrm>
          <a:off x="0" y="0"/>
          <a:ext cx="0" cy="0"/>
          <a:chOff x="0" y="0"/>
          <a:chExt cx="0" cy="0"/>
        </a:xfrm>
      </p:grpSpPr>
      <p:sp>
        <p:nvSpPr>
          <p:cNvPr id="197" name="Google Shape;197;p35"/>
          <p:cNvSpPr txBox="1"/>
          <p:nvPr/>
        </p:nvSpPr>
        <p:spPr>
          <a:xfrm>
            <a:off x="534300" y="37175"/>
            <a:ext cx="7938900" cy="1143300"/>
          </a:xfrm>
          <a:prstGeom prst="rect">
            <a:avLst/>
          </a:prstGeom>
          <a:no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Learn more about Lua filters on the {govdown} website</a:t>
            </a:r>
            <a:endParaRPr sz="3200">
              <a:latin typeface="Helvetica Neue"/>
              <a:ea typeface="Helvetica Neue"/>
              <a:cs typeface="Helvetica Neue"/>
              <a:sym typeface="Helvetica Neue"/>
            </a:endParaRPr>
          </a:p>
        </p:txBody>
      </p:sp>
      <p:pic>
        <p:nvPicPr>
          <p:cNvPr id="198" name="Google Shape;198;p35"/>
          <p:cNvPicPr preferRelativeResize="0"/>
          <p:nvPr/>
        </p:nvPicPr>
        <p:blipFill>
          <a:blip r:embed="rId3">
            <a:alphaModFix/>
          </a:blip>
          <a:stretch>
            <a:fillRect/>
          </a:stretch>
        </p:blipFill>
        <p:spPr>
          <a:xfrm>
            <a:off x="534300" y="1180577"/>
            <a:ext cx="8075400" cy="396292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202" name="Shape 202"/>
        <p:cNvGrpSpPr/>
        <p:nvPr/>
      </p:nvGrpSpPr>
      <p:grpSpPr>
        <a:xfrm>
          <a:off x="0" y="0"/>
          <a:ext cx="0" cy="0"/>
          <a:chOff x="0" y="0"/>
          <a:chExt cx="0" cy="0"/>
        </a:xfrm>
      </p:grpSpPr>
      <p:sp>
        <p:nvSpPr>
          <p:cNvPr id="203" name="Google Shape;203;p36"/>
          <p:cNvSpPr txBox="1"/>
          <p:nvPr>
            <p:ph type="title"/>
          </p:nvPr>
        </p:nvSpPr>
        <p:spPr>
          <a:xfrm>
            <a:off x="508635" y="2183130"/>
            <a:ext cx="7772400" cy="2451600"/>
          </a:xfrm>
          <a:prstGeom prst="rect">
            <a:avLst/>
          </a:prstGeom>
          <a:noFill/>
          <a:ln>
            <a:noFill/>
          </a:ln>
        </p:spPr>
        <p:txBody>
          <a:bodyPr anchorCtr="0" anchor="b" bIns="17150" lIns="17150" spcFirstLastPara="1" rIns="17150" wrap="square" tIns="17150">
            <a:noAutofit/>
          </a:bodyPr>
          <a:lstStyle/>
          <a:p>
            <a:pPr indent="-12700" lvl="0" marL="25400" marR="0" rtl="0" algn="l">
              <a:lnSpc>
                <a:spcPct val="100000"/>
              </a:lnSpc>
              <a:spcBef>
                <a:spcPts val="0"/>
              </a:spcBef>
              <a:spcAft>
                <a:spcPts val="0"/>
              </a:spcAft>
              <a:buClr>
                <a:srgbClr val="000000"/>
              </a:buClr>
              <a:buFont typeface="Helvetica Neue"/>
              <a:buNone/>
            </a:pPr>
            <a:r>
              <a:rPr b="1" i="0" lang="en-GB" sz="3200" u="none" cap="none" strike="noStrike">
                <a:solidFill>
                  <a:srgbClr val="000000"/>
                </a:solidFill>
                <a:latin typeface="Helvetica Neue"/>
                <a:ea typeface="Helvetica Neue"/>
                <a:cs typeface="Helvetica Neue"/>
                <a:sym typeface="Helvetica Neue"/>
              </a:rPr>
              <a:t>Thanks!</a:t>
            </a:r>
            <a:endParaRPr b="1" i="0" sz="3200" u="none" cap="none" strike="noStrike">
              <a:solidFill>
                <a:srgbClr val="000000"/>
              </a:solidFill>
              <a:latin typeface="Helvetica Neue"/>
              <a:ea typeface="Helvetica Neue"/>
              <a:cs typeface="Helvetica Neue"/>
              <a:sym typeface="Helvetica Neue"/>
            </a:endParaRPr>
          </a:p>
          <a:p>
            <a:pPr indent="-12700" lvl="0" marL="25400" marR="0" rtl="0" algn="l">
              <a:lnSpc>
                <a:spcPct val="100000"/>
              </a:lnSpc>
              <a:spcBef>
                <a:spcPts val="0"/>
              </a:spcBef>
              <a:spcAft>
                <a:spcPts val="0"/>
              </a:spcAft>
              <a:buClr>
                <a:srgbClr val="FFFFFF"/>
              </a:buClr>
              <a:buFont typeface="Cabin"/>
              <a:buNone/>
            </a:pPr>
            <a:r>
              <a:t/>
            </a:r>
            <a:endParaRPr b="1" i="0" sz="3200" u="none" cap="none" strike="noStrike">
              <a:solidFill>
                <a:srgbClr val="000000"/>
              </a:solidFill>
              <a:latin typeface="Helvetica Neue"/>
              <a:ea typeface="Helvetica Neue"/>
              <a:cs typeface="Helvetica Neue"/>
              <a:sym typeface="Helvetica Neue"/>
            </a:endParaRPr>
          </a:p>
          <a:p>
            <a:pPr indent="-12700" lvl="0" marL="2540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Duncan Garmonsway</a:t>
            </a:r>
            <a:endParaRPr b="0" i="0" sz="3200" u="none" cap="none" strike="noStrike">
              <a:solidFill>
                <a:srgbClr val="000000"/>
              </a:solidFill>
              <a:latin typeface="Helvetica Neue"/>
              <a:ea typeface="Helvetica Neue"/>
              <a:cs typeface="Helvetica Neue"/>
              <a:sym typeface="Helvetica Neue"/>
            </a:endParaRPr>
          </a:p>
          <a:p>
            <a:pPr indent="-12700" lvl="0" marL="25400" marR="0" rtl="0" algn="l">
              <a:lnSpc>
                <a:spcPct val="100000"/>
              </a:lnSpc>
              <a:spcBef>
                <a:spcPts val="0"/>
              </a:spcBef>
              <a:spcAft>
                <a:spcPts val="0"/>
              </a:spcAft>
              <a:buClr>
                <a:srgbClr val="000000"/>
              </a:buClr>
              <a:buFont typeface="Helvetica Neue"/>
              <a:buNone/>
            </a:pPr>
            <a:r>
              <a:rPr b="0" i="0" lang="en-GB" sz="3200" u="none" cap="none" strike="noStrike">
                <a:solidFill>
                  <a:srgbClr val="000000"/>
                </a:solidFill>
                <a:latin typeface="Helvetica Neue"/>
                <a:ea typeface="Helvetica Neue"/>
                <a:cs typeface="Helvetica Neue"/>
                <a:sym typeface="Helvetica Neue"/>
              </a:rPr>
              <a:t>@</a:t>
            </a:r>
            <a:r>
              <a:rPr lang="en-GB" sz="3200">
                <a:latin typeface="Helvetica Neue"/>
                <a:ea typeface="Helvetica Neue"/>
                <a:cs typeface="Helvetica Neue"/>
                <a:sym typeface="Helvetica Neue"/>
              </a:rPr>
              <a:t>nacnudus</a:t>
            </a:r>
            <a:endParaRPr sz="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32" name="Shape 32"/>
        <p:cNvGrpSpPr/>
        <p:nvPr/>
      </p:nvGrpSpPr>
      <p:grpSpPr>
        <a:xfrm>
          <a:off x="0" y="0"/>
          <a:ext cx="0" cy="0"/>
          <a:chOff x="0" y="0"/>
          <a:chExt cx="0" cy="0"/>
        </a:xfrm>
      </p:grpSpPr>
      <p:sp>
        <p:nvSpPr>
          <p:cNvPr id="33" name="Google Shape;33;p9"/>
          <p:cNvSpPr txBox="1"/>
          <p:nvPr>
            <p:ph type="title"/>
          </p:nvPr>
        </p:nvSpPr>
        <p:spPr>
          <a:xfrm>
            <a:off x="508500" y="0"/>
            <a:ext cx="8127000" cy="5143500"/>
          </a:xfrm>
          <a:prstGeom prst="rect">
            <a:avLst/>
          </a:prstGeom>
          <a:noFill/>
          <a:ln>
            <a:noFill/>
          </a:ln>
        </p:spPr>
        <p:txBody>
          <a:bodyPr anchorCtr="0" anchor="ctr" bIns="20575" lIns="20575" spcFirstLastPara="1" rIns="20575" wrap="square" tIns="20575">
            <a:noAutofit/>
          </a:bodyPr>
          <a:lstStyle/>
          <a:p>
            <a:pPr indent="-12700" lvl="0" marL="25400" marR="0" rtl="0" algn="l">
              <a:lnSpc>
                <a:spcPct val="100000"/>
              </a:lnSpc>
              <a:spcBef>
                <a:spcPts val="0"/>
              </a:spcBef>
              <a:spcAft>
                <a:spcPts val="0"/>
              </a:spcAft>
              <a:buClr>
                <a:srgbClr val="FFFFFF"/>
              </a:buClr>
              <a:buFont typeface="Helvetica Neue"/>
              <a:buNone/>
            </a:pPr>
            <a:r>
              <a:rPr b="1" lang="en-GB" sz="4800" strike="sngStrike">
                <a:solidFill>
                  <a:srgbClr val="FFFFFF"/>
                </a:solidFill>
                <a:latin typeface="Helvetica Neue"/>
                <a:ea typeface="Helvetica Neue"/>
                <a:cs typeface="Helvetica Neue"/>
                <a:sym typeface="Helvetica Neue"/>
              </a:rPr>
              <a:t>Customising R Markdown</a:t>
            </a:r>
            <a:endParaRPr b="1" sz="4800" strike="sngStrike">
              <a:solidFill>
                <a:srgbClr val="FFFFFF"/>
              </a:solidFill>
              <a:latin typeface="Helvetica Neue"/>
              <a:ea typeface="Helvetica Neue"/>
              <a:cs typeface="Helvetica Neue"/>
              <a:sym typeface="Helvetica Neue"/>
            </a:endParaRPr>
          </a:p>
          <a:p>
            <a:pPr indent="-12700" lvl="0" marL="25400" marR="0" rtl="0" algn="l">
              <a:lnSpc>
                <a:spcPct val="100000"/>
              </a:lnSpc>
              <a:spcBef>
                <a:spcPts val="0"/>
              </a:spcBef>
              <a:spcAft>
                <a:spcPts val="0"/>
              </a:spcAft>
              <a:buClr>
                <a:srgbClr val="FFFFFF"/>
              </a:buClr>
              <a:buFont typeface="Helvetica Neue"/>
              <a:buNone/>
            </a:pPr>
            <a:r>
              <a:rPr b="1" lang="en-GB" sz="4800" strike="sngStrike">
                <a:solidFill>
                  <a:srgbClr val="FFFFFF"/>
                </a:solidFill>
                <a:latin typeface="Helvetica Neue"/>
                <a:ea typeface="Helvetica Neue"/>
                <a:cs typeface="Helvetica Neue"/>
                <a:sym typeface="Helvetica Neue"/>
              </a:rPr>
              <a:t>How R Markdown works</a:t>
            </a:r>
            <a:endParaRPr b="1" sz="4800" strike="sngStrike">
              <a:solidFill>
                <a:srgbClr val="FFFFFF"/>
              </a:solidFill>
              <a:latin typeface="Helvetica Neue"/>
              <a:ea typeface="Helvetica Neue"/>
              <a:cs typeface="Helvetica Neue"/>
              <a:sym typeface="Helvetica Neue"/>
            </a:endParaRPr>
          </a:p>
          <a:p>
            <a:pPr indent="-12700" lvl="0" marL="25400" marR="0" rtl="0" algn="l">
              <a:lnSpc>
                <a:spcPct val="100000"/>
              </a:lnSpc>
              <a:spcBef>
                <a:spcPts val="0"/>
              </a:spcBef>
              <a:spcAft>
                <a:spcPts val="0"/>
              </a:spcAft>
              <a:buClr>
                <a:srgbClr val="FFFFFF"/>
              </a:buClr>
              <a:buFont typeface="Helvetica Neue"/>
              <a:buNone/>
            </a:pPr>
            <a:r>
              <a:rPr b="1" lang="en-GB" sz="4800">
                <a:solidFill>
                  <a:srgbClr val="FFFFFF"/>
                </a:solidFill>
                <a:latin typeface="Helvetica Neue"/>
                <a:ea typeface="Helvetica Neue"/>
                <a:cs typeface="Helvetica Neue"/>
                <a:sym typeface="Helvetica Neue"/>
              </a:rPr>
              <a:t>How to work out how stuff works</a:t>
            </a:r>
            <a:endParaRPr b="1" sz="4800">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37" name="Shape 37"/>
        <p:cNvGrpSpPr/>
        <p:nvPr/>
      </p:nvGrpSpPr>
      <p:grpSpPr>
        <a:xfrm>
          <a:off x="0" y="0"/>
          <a:ext cx="0" cy="0"/>
          <a:chOff x="0" y="0"/>
          <a:chExt cx="0" cy="0"/>
        </a:xfrm>
      </p:grpSpPr>
      <p:sp>
        <p:nvSpPr>
          <p:cNvPr id="38" name="Google Shape;38;p10"/>
          <p:cNvSpPr txBox="1"/>
          <p:nvPr>
            <p:ph type="title"/>
          </p:nvPr>
        </p:nvSpPr>
        <p:spPr>
          <a:xfrm>
            <a:off x="508500" y="0"/>
            <a:ext cx="8127000" cy="5143500"/>
          </a:xfrm>
          <a:prstGeom prst="rect">
            <a:avLst/>
          </a:prstGeom>
          <a:noFill/>
          <a:ln>
            <a:noFill/>
          </a:ln>
        </p:spPr>
        <p:txBody>
          <a:bodyPr anchorCtr="0" anchor="ctr" bIns="20575" lIns="20575" spcFirstLastPara="1" rIns="20575" wrap="square" tIns="20575">
            <a:noAutofit/>
          </a:bodyPr>
          <a:lstStyle/>
          <a:p>
            <a:pPr indent="-12700" lvl="0" marL="25400" marR="0" rtl="0" algn="l">
              <a:lnSpc>
                <a:spcPct val="100000"/>
              </a:lnSpc>
              <a:spcBef>
                <a:spcPts val="0"/>
              </a:spcBef>
              <a:spcAft>
                <a:spcPts val="0"/>
              </a:spcAft>
              <a:buClr>
                <a:srgbClr val="FFFFFF"/>
              </a:buClr>
              <a:buFont typeface="Helvetica Neue"/>
              <a:buNone/>
            </a:pPr>
            <a:r>
              <a:rPr b="1" lang="en-GB" sz="4800" strike="sngStrike">
                <a:solidFill>
                  <a:srgbClr val="FFFFFF"/>
                </a:solidFill>
                <a:latin typeface="Helvetica Neue"/>
                <a:ea typeface="Helvetica Neue"/>
                <a:cs typeface="Helvetica Neue"/>
                <a:sym typeface="Helvetica Neue"/>
              </a:rPr>
              <a:t>Customising R Markdown</a:t>
            </a:r>
            <a:endParaRPr b="1" sz="4800" strike="sngStrike">
              <a:solidFill>
                <a:srgbClr val="FFFFFF"/>
              </a:solidFill>
              <a:latin typeface="Helvetica Neue"/>
              <a:ea typeface="Helvetica Neue"/>
              <a:cs typeface="Helvetica Neue"/>
              <a:sym typeface="Helvetica Neue"/>
            </a:endParaRPr>
          </a:p>
          <a:p>
            <a:pPr indent="-12700" lvl="0" marL="25400" marR="0" rtl="0" algn="l">
              <a:lnSpc>
                <a:spcPct val="100000"/>
              </a:lnSpc>
              <a:spcBef>
                <a:spcPts val="0"/>
              </a:spcBef>
              <a:spcAft>
                <a:spcPts val="0"/>
              </a:spcAft>
              <a:buClr>
                <a:srgbClr val="FFFFFF"/>
              </a:buClr>
              <a:buFont typeface="Helvetica Neue"/>
              <a:buNone/>
            </a:pPr>
            <a:r>
              <a:rPr b="1" lang="en-GB" sz="4800" strike="sngStrike">
                <a:solidFill>
                  <a:srgbClr val="FFFFFF"/>
                </a:solidFill>
                <a:latin typeface="Helvetica Neue"/>
                <a:ea typeface="Helvetica Neue"/>
                <a:cs typeface="Helvetica Neue"/>
                <a:sym typeface="Helvetica Neue"/>
              </a:rPr>
              <a:t>How R Markdown works</a:t>
            </a:r>
            <a:endParaRPr b="1" sz="4800" strike="sngStrike">
              <a:solidFill>
                <a:srgbClr val="FFFFFF"/>
              </a:solidFill>
              <a:latin typeface="Helvetica Neue"/>
              <a:ea typeface="Helvetica Neue"/>
              <a:cs typeface="Helvetica Neue"/>
              <a:sym typeface="Helvetica Neue"/>
            </a:endParaRPr>
          </a:p>
          <a:p>
            <a:pPr indent="-12700" lvl="0" marL="25400" marR="0" rtl="0" algn="l">
              <a:lnSpc>
                <a:spcPct val="100000"/>
              </a:lnSpc>
              <a:spcBef>
                <a:spcPts val="0"/>
              </a:spcBef>
              <a:spcAft>
                <a:spcPts val="0"/>
              </a:spcAft>
              <a:buClr>
                <a:srgbClr val="FFFFFF"/>
              </a:buClr>
              <a:buFont typeface="Helvetica Neue"/>
              <a:buNone/>
            </a:pPr>
            <a:r>
              <a:rPr b="1" lang="en-GB" sz="4800" strike="sngStrike">
                <a:solidFill>
                  <a:srgbClr val="FFFFFF"/>
                </a:solidFill>
                <a:latin typeface="Helvetica Neue"/>
                <a:ea typeface="Helvetica Neue"/>
                <a:cs typeface="Helvetica Neue"/>
                <a:sym typeface="Helvetica Neue"/>
              </a:rPr>
              <a:t>How to work out how stuff works</a:t>
            </a:r>
            <a:endParaRPr b="1" sz="4800" strike="sngStrike">
              <a:solidFill>
                <a:srgbClr val="FFFFFF"/>
              </a:solidFill>
              <a:latin typeface="Helvetica Neue"/>
              <a:ea typeface="Helvetica Neue"/>
              <a:cs typeface="Helvetica Neue"/>
              <a:sym typeface="Helvetica Neue"/>
            </a:endParaRPr>
          </a:p>
          <a:p>
            <a:pPr indent="-12700" lvl="0" marL="25400" marR="0" rtl="0" algn="l">
              <a:lnSpc>
                <a:spcPct val="100000"/>
              </a:lnSpc>
              <a:spcBef>
                <a:spcPts val="0"/>
              </a:spcBef>
              <a:spcAft>
                <a:spcPts val="0"/>
              </a:spcAft>
              <a:buClr>
                <a:srgbClr val="FFFFFF"/>
              </a:buClr>
              <a:buFont typeface="Helvetica Neue"/>
              <a:buNone/>
            </a:pPr>
            <a:r>
              <a:rPr b="1" lang="en-GB" sz="4800">
                <a:solidFill>
                  <a:srgbClr val="FFFFFF"/>
                </a:solidFill>
                <a:latin typeface="Helvetica Neue"/>
                <a:ea typeface="Helvetica Neue"/>
                <a:cs typeface="Helvetica Neue"/>
                <a:sym typeface="Helvetica Neue"/>
              </a:rPr>
              <a:t>Contribute to {govdown} and the RAP website</a:t>
            </a:r>
            <a:endParaRPr b="1" sz="4800">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42" name="Shape 42"/>
        <p:cNvGrpSpPr/>
        <p:nvPr/>
      </p:nvGrpSpPr>
      <p:grpSpPr>
        <a:xfrm>
          <a:off x="0" y="0"/>
          <a:ext cx="0" cy="0"/>
          <a:chOff x="0" y="0"/>
          <a:chExt cx="0" cy="0"/>
        </a:xfrm>
      </p:grpSpPr>
      <p:sp>
        <p:nvSpPr>
          <p:cNvPr id="43" name="Google Shape;43;p11"/>
          <p:cNvSpPr txBox="1"/>
          <p:nvPr/>
        </p:nvSpPr>
        <p:spPr>
          <a:xfrm>
            <a:off x="533398" y="0"/>
            <a:ext cx="2830500" cy="4628400"/>
          </a:xfrm>
          <a:prstGeom prst="rect">
            <a:avLst/>
          </a:prstGeom>
          <a:no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The RAP website is made with </a:t>
            </a:r>
            <a:endParaRPr sz="32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{rmarkdown} and</a:t>
            </a:r>
            <a:endParaRPr sz="32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{govdown}</a:t>
            </a:r>
            <a:endParaRPr sz="3200">
              <a:latin typeface="Helvetica Neue"/>
              <a:ea typeface="Helvetica Neue"/>
              <a:cs typeface="Helvetica Neue"/>
              <a:sym typeface="Helvetica Neue"/>
            </a:endParaRPr>
          </a:p>
        </p:txBody>
      </p:sp>
      <p:pic>
        <p:nvPicPr>
          <p:cNvPr id="44" name="Google Shape;44;p11"/>
          <p:cNvPicPr preferRelativeResize="0"/>
          <p:nvPr/>
        </p:nvPicPr>
        <p:blipFill rotWithShape="1">
          <a:blip r:embed="rId3">
            <a:alphaModFix/>
          </a:blip>
          <a:srcRect b="10015" l="0" r="0" t="0"/>
          <a:stretch/>
        </p:blipFill>
        <p:spPr>
          <a:xfrm>
            <a:off x="3363800" y="0"/>
            <a:ext cx="5780200" cy="4628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48" name="Shape 48"/>
        <p:cNvGrpSpPr/>
        <p:nvPr/>
      </p:nvGrpSpPr>
      <p:grpSpPr>
        <a:xfrm>
          <a:off x="0" y="0"/>
          <a:ext cx="0" cy="0"/>
          <a:chOff x="0" y="0"/>
          <a:chExt cx="0" cy="0"/>
        </a:xfrm>
      </p:grpSpPr>
      <p:sp>
        <p:nvSpPr>
          <p:cNvPr id="49" name="Google Shape;49;p12"/>
          <p:cNvSpPr txBox="1"/>
          <p:nvPr/>
        </p:nvSpPr>
        <p:spPr>
          <a:xfrm>
            <a:off x="533398" y="0"/>
            <a:ext cx="2830500" cy="4628400"/>
          </a:xfrm>
          <a:prstGeom prst="rect">
            <a:avLst/>
          </a:prstGeom>
          <a:noFill/>
          <a:ln>
            <a:noFill/>
          </a:ln>
        </p:spPr>
        <p:txBody>
          <a:bodyPr anchorCtr="0" anchor="ctr" bIns="17150" lIns="17150" spcFirstLastPara="1" rIns="17150" wrap="square" tIns="17150">
            <a:noAutofit/>
          </a:bodyPr>
          <a:lstStyle/>
          <a:p>
            <a:pPr indent="0" lvl="0" marL="0" rtl="0" algn="l">
              <a:spcBef>
                <a:spcPts val="0"/>
              </a:spcBef>
              <a:spcAft>
                <a:spcPts val="0"/>
              </a:spcAft>
              <a:buClr>
                <a:schemeClr val="dk1"/>
              </a:buClr>
              <a:buFont typeface="Arial"/>
              <a:buNone/>
            </a:pPr>
            <a:r>
              <a:rPr lang="en-GB" sz="3600">
                <a:solidFill>
                  <a:schemeClr val="dk1"/>
                </a:solidFill>
              </a:rPr>
              <a:t>Make accessible websites with {govdown}</a:t>
            </a:r>
            <a:endParaRPr sz="3600">
              <a:latin typeface="Helvetica Neue"/>
              <a:ea typeface="Helvetica Neue"/>
              <a:cs typeface="Helvetica Neue"/>
              <a:sym typeface="Helvetica Neue"/>
            </a:endParaRPr>
          </a:p>
        </p:txBody>
      </p:sp>
      <p:pic>
        <p:nvPicPr>
          <p:cNvPr id="50" name="Google Shape;50;p12"/>
          <p:cNvPicPr preferRelativeResize="0"/>
          <p:nvPr/>
        </p:nvPicPr>
        <p:blipFill>
          <a:blip r:embed="rId3">
            <a:alphaModFix/>
          </a:blip>
          <a:stretch>
            <a:fillRect/>
          </a:stretch>
        </p:blipFill>
        <p:spPr>
          <a:xfrm>
            <a:off x="3498773" y="625550"/>
            <a:ext cx="5475301" cy="35916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54" name="Shape 54"/>
        <p:cNvGrpSpPr/>
        <p:nvPr/>
      </p:nvGrpSpPr>
      <p:grpSpPr>
        <a:xfrm>
          <a:off x="0" y="0"/>
          <a:ext cx="0" cy="0"/>
          <a:chOff x="0" y="0"/>
          <a:chExt cx="0" cy="0"/>
        </a:xfrm>
      </p:grpSpPr>
      <p:sp>
        <p:nvSpPr>
          <p:cNvPr id="55" name="Google Shape;55;p13"/>
          <p:cNvSpPr txBox="1"/>
          <p:nvPr/>
        </p:nvSpPr>
        <p:spPr>
          <a:xfrm>
            <a:off x="533400" y="0"/>
            <a:ext cx="2618400" cy="4628400"/>
          </a:xfrm>
          <a:prstGeom prst="rect">
            <a:avLst/>
          </a:prstGeom>
          <a:no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Our websites must be accessible, by law</a:t>
            </a:r>
            <a:endParaRPr sz="600"/>
          </a:p>
        </p:txBody>
      </p:sp>
      <p:pic>
        <p:nvPicPr>
          <p:cNvPr id="56" name="Google Shape;56;p13"/>
          <p:cNvPicPr preferRelativeResize="0"/>
          <p:nvPr/>
        </p:nvPicPr>
        <p:blipFill>
          <a:blip r:embed="rId3">
            <a:alphaModFix/>
          </a:blip>
          <a:stretch>
            <a:fillRect/>
          </a:stretch>
        </p:blipFill>
        <p:spPr>
          <a:xfrm>
            <a:off x="3151879" y="0"/>
            <a:ext cx="5992121" cy="4628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EBEB"/>
        </a:solidFill>
      </p:bgPr>
    </p:bg>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1095300"/>
            <a:ext cx="4525876" cy="3443600"/>
          </a:xfrm>
          <a:prstGeom prst="rect">
            <a:avLst/>
          </a:prstGeom>
          <a:noFill/>
          <a:ln>
            <a:noFill/>
          </a:ln>
        </p:spPr>
      </p:pic>
      <p:pic>
        <p:nvPicPr>
          <p:cNvPr id="62" name="Google Shape;62;p14"/>
          <p:cNvPicPr preferRelativeResize="0"/>
          <p:nvPr/>
        </p:nvPicPr>
        <p:blipFill>
          <a:blip r:embed="rId4">
            <a:alphaModFix/>
          </a:blip>
          <a:stretch>
            <a:fillRect/>
          </a:stretch>
        </p:blipFill>
        <p:spPr>
          <a:xfrm>
            <a:off x="4525864" y="1095300"/>
            <a:ext cx="4604411" cy="3443599"/>
          </a:xfrm>
          <a:prstGeom prst="rect">
            <a:avLst/>
          </a:prstGeom>
          <a:noFill/>
          <a:ln>
            <a:noFill/>
          </a:ln>
        </p:spPr>
      </p:pic>
      <p:sp>
        <p:nvSpPr>
          <p:cNvPr id="63" name="Google Shape;63;p14"/>
          <p:cNvSpPr txBox="1"/>
          <p:nvPr/>
        </p:nvSpPr>
        <p:spPr>
          <a:xfrm>
            <a:off x="0" y="0"/>
            <a:ext cx="9144000" cy="1095300"/>
          </a:xfrm>
          <a:prstGeom prst="rect">
            <a:avLst/>
          </a:prstGeom>
          <a:no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The GOV.UK Design System is accessible</a:t>
            </a:r>
            <a:endParaRPr sz="600"/>
          </a:p>
        </p:txBody>
      </p:sp>
    </p:spTree>
  </p:cSld>
  <p:clrMapOvr>
    <a:masterClrMapping/>
  </p:clrMapOvr>
</p:sld>
</file>

<file path=ppt/theme/theme1.xml><?xml version="1.0" encoding="utf-8"?>
<a:theme xmlns:a="http://schemas.openxmlformats.org/drawingml/2006/main" xmlns:r="http://schemas.openxmlformats.org/officeDocument/2006/relationships" name="GDS Presentation Template 16:9">
  <a:themeElements>
    <a:clrScheme name="White">
      <a:dk1>
        <a:srgbClr val="000000"/>
      </a:dk1>
      <a:lt1>
        <a:srgbClr val="FFFFFF"/>
      </a:lt1>
      <a:dk2>
        <a:srgbClr val="53585F"/>
      </a:dk2>
      <a:lt2>
        <a:srgbClr val="DCDEE0"/>
      </a:lt2>
      <a:accent1>
        <a:srgbClr val="0365C0"/>
      </a:accent1>
      <a:accent2>
        <a:srgbClr val="00882B"/>
      </a:accent2>
      <a:accent3>
        <a:srgbClr val="FFFFFF"/>
      </a:accent3>
      <a:accent4>
        <a:srgbClr val="0365C0"/>
      </a:accent4>
      <a:accent5>
        <a:srgbClr val="00882B"/>
      </a:accent5>
      <a:accent6>
        <a:srgbClr val="FF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